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Corsiva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siv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siva-italic.fntdata"/><Relationship Id="rId25" Type="http://schemas.openxmlformats.org/officeDocument/2006/relationships/font" Target="fonts/Corsiva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Corsi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 is a nonlinear, potentially multi-layered, function</a:t>
            </a: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143000" y="4343400"/>
            <a:ext cx="45561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 is a nonlinear, potentially multi-layered, function</a:t>
            </a: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1143000" y="4343400"/>
            <a:ext cx="45561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 is a nonlinear, potentially multi-layered, function</a:t>
            </a: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1143000" y="4343400"/>
            <a:ext cx="45561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 ∈ R m×Tx is the word embedding matrix. −→W , −→Wz, −→Wr ∈ R n×m, −→U , −→U z, −→U r ∈ R n×n are weight matrices. m and n are the word embedding dimensionality and the number of hidden units, respectively. σ(·) is as usual a logistic sigmoid function.</a:t>
            </a: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348M word reduced English French corpora, news-related.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First trained with 30-word sentences, and then with 50-word sentences.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RNNenc does not have the middle alignment model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143000" y="4343400"/>
            <a:ext cx="45561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SDG 80 minibatch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RNNSearch-50* trained longer until stopped improving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No UNK = only trained with the 30000 known words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1143000" y="4343400"/>
            <a:ext cx="45561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BLEU: precision of overlapping n-grams in both machine translation and golden standard.</a:t>
            </a:r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</a:rPr>
              <a:t>Model 1: lexical translation</a:t>
            </a:r>
          </a:p>
          <a:p>
            <a:pPr indent="-295275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</a:rPr>
              <a:t>Model 2: additional absolute alignment model</a:t>
            </a:r>
          </a:p>
          <a:p>
            <a:pPr indent="-295275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</a:rPr>
              <a:t>Model 3: extra fertility model</a:t>
            </a:r>
          </a:p>
          <a:p>
            <a:pPr indent="-295275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</a:rPr>
              <a:t>Model 4: added relative alignment model</a:t>
            </a:r>
          </a:p>
          <a:p>
            <a:pPr indent="-295275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95454"/>
              <a:buFont typeface="Arial"/>
              <a:buChar char="●"/>
            </a:pPr>
            <a:r>
              <a:rPr lang="en-US" sz="1050">
                <a:solidFill>
                  <a:srgbClr val="252525"/>
                </a:solidFill>
                <a:highlight>
                  <a:srgbClr val="FFFFFF"/>
                </a:highlight>
              </a:rPr>
              <a:t>Model 5: fixed deficiency problem.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143000" y="4343400"/>
            <a:ext cx="45561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143000" y="4343400"/>
            <a:ext cx="4556125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84175" y="1708150"/>
            <a:ext cx="83742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69875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4462" lvl="1" marL="538162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9225" lvl="2" marL="809625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079500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462" lvl="4" marL="1350962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462" lvl="5" marL="1808162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462" lvl="6" marL="2265362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462" lvl="7" marL="2722562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462" lvl="8" marL="3179762" marR="0" rtl="0" algn="l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862886" y="6451600"/>
            <a:ext cx="9000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rxiv.org/find/cs/1/au:+Cho_K/0/1/0/all/0/1" TargetMode="External"/><Relationship Id="rId4" Type="http://schemas.openxmlformats.org/officeDocument/2006/relationships/hyperlink" Target="http://mi.eng.cam.ac.uk/~pcw/local/4F11/4F11_2014_lect1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84175" y="1676400"/>
            <a:ext cx="82494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-U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Machine Translation by Jointly Learning to Align and Translate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95287" y="3284537"/>
            <a:ext cx="8374061" cy="539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Dzmitry Bahdanau, Kyunghyun Cho, Yoshua Bengio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84175" y="5548312"/>
            <a:ext cx="8374061" cy="261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Yiran “Lawrence” Luo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Machine Translation: Decoder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37250" y="1127650"/>
            <a:ext cx="55233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The decoder is a one-direction RNN.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What happens at generating word y</a:t>
            </a:r>
            <a:r>
              <a:rPr baseline="-25000" lang="en-US" sz="1800"/>
              <a:t>i</a:t>
            </a:r>
            <a:r>
              <a:rPr lang="en-US" sz="18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We have a context vector c</a:t>
            </a:r>
            <a:r>
              <a:rPr baseline="-25000" lang="en-US" sz="1800"/>
              <a:t>i</a:t>
            </a:r>
            <a:r>
              <a:rPr lang="en-US" sz="1800"/>
              <a:t> that holds all context info for generating the next candidate word.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pSp>
        <p:nvGrpSpPr>
          <p:cNvPr id="133" name="Shape 133"/>
          <p:cNvGrpSpPr/>
          <p:nvPr/>
        </p:nvGrpSpPr>
        <p:grpSpPr>
          <a:xfrm>
            <a:off x="6175400" y="3188200"/>
            <a:ext cx="2876550" cy="5257800"/>
            <a:chOff x="6175400" y="3188200"/>
            <a:chExt cx="2876550" cy="5257800"/>
          </a:xfrm>
        </p:grpSpPr>
        <p:pic>
          <p:nvPicPr>
            <p:cNvPr id="134" name="Shape 1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5400" y="3188200"/>
              <a:ext cx="2876550" cy="525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/>
            <p:nvPr/>
          </p:nvSpPr>
          <p:spPr>
            <a:xfrm>
              <a:off x="6271150" y="3188200"/>
              <a:ext cx="2427900" cy="1253400"/>
            </a:xfrm>
            <a:prstGeom prst="ellipse">
              <a:avLst/>
            </a:prstGeom>
            <a:noFill/>
            <a:ln cap="flat" cmpd="sng" w="7620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7456325" y="3935300"/>
              <a:ext cx="429000" cy="4239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/>
                <a:t>c</a:t>
              </a:r>
              <a:r>
                <a:rPr baseline="-25000" lang="en-US"/>
                <a:t>t</a:t>
              </a:r>
            </a:p>
          </p:txBody>
        </p:sp>
      </p:grp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022" y="3293074"/>
            <a:ext cx="3699480" cy="4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450" y="2945374"/>
            <a:ext cx="2456550" cy="42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175400" y="2726775"/>
            <a:ext cx="2955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Figure 1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51" y="3716976"/>
            <a:ext cx="3621469" cy="311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37250" y="1127650"/>
            <a:ext cx="6232500" cy="4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The encoder is a bi-direction RNN.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Or two stacked one-direction RNNs with shared input and, in this case, concatenated output (called annotation).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Machine Translation: </a:t>
            </a:r>
            <a:r>
              <a:rPr lang="en-US"/>
              <a:t>En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coder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400" y="3188200"/>
            <a:ext cx="28765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5655750" y="4970900"/>
            <a:ext cx="3578700" cy="18870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456325" y="3935300"/>
            <a:ext cx="45222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  <a:r>
              <a:rPr baseline="-25000" lang="en-US"/>
              <a:t>t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716362" y="4293950"/>
            <a:ext cx="2619375" cy="2046375"/>
            <a:chOff x="730837" y="2991775"/>
            <a:chExt cx="2619375" cy="2046375"/>
          </a:xfrm>
        </p:grpSpPr>
        <p:pic>
          <p:nvPicPr>
            <p:cNvPr id="151" name="Shape 1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0837" y="3361750"/>
              <a:ext cx="2619375" cy="1676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2" name="Shape 152"/>
            <p:cNvCxnSpPr/>
            <p:nvPr/>
          </p:nvCxnSpPr>
          <p:spPr>
            <a:xfrm flipH="1" rot="10800000">
              <a:off x="1024100" y="2991775"/>
              <a:ext cx="23100" cy="39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3" name="Shape 153"/>
            <p:cNvCxnSpPr/>
            <p:nvPr/>
          </p:nvCxnSpPr>
          <p:spPr>
            <a:xfrm flipH="1" rot="10800000">
              <a:off x="1544725" y="2991775"/>
              <a:ext cx="23100" cy="39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4" name="Shape 154"/>
            <p:cNvCxnSpPr/>
            <p:nvPr/>
          </p:nvCxnSpPr>
          <p:spPr>
            <a:xfrm flipH="1" rot="10800000">
              <a:off x="2065350" y="2991775"/>
              <a:ext cx="23100" cy="39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5" name="Shape 155"/>
            <p:cNvCxnSpPr/>
            <p:nvPr/>
          </p:nvCxnSpPr>
          <p:spPr>
            <a:xfrm flipH="1" rot="10800000">
              <a:off x="3034725" y="3020500"/>
              <a:ext cx="23100" cy="39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56" name="Shape 156"/>
          <p:cNvSpPr txBox="1"/>
          <p:nvPr/>
        </p:nvSpPr>
        <p:spPr>
          <a:xfrm>
            <a:off x="6135725" y="2729950"/>
            <a:ext cx="2955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462" y="3699075"/>
            <a:ext cx="17811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Machine Translation: </a:t>
            </a:r>
            <a:r>
              <a:rPr lang="en-US"/>
              <a:t>Context Vector and Alignment Model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400" y="3188200"/>
            <a:ext cx="28765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6282675" y="4011550"/>
            <a:ext cx="2427900" cy="13716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84175" y="1532775"/>
            <a:ext cx="6594300" cy="5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What happens at generating word y</a:t>
            </a:r>
            <a:r>
              <a:rPr baseline="-25000" lang="en-US" sz="1800"/>
              <a:t>i</a:t>
            </a:r>
            <a:r>
              <a:rPr lang="en-US" sz="1800"/>
              <a:t> (pos #i on Decoder’s side)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Context vector is the weighted sum of all annotations.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The annotation weight vector for c</a:t>
            </a:r>
            <a:r>
              <a:rPr baseline="-25000" lang="en-US" sz="1800"/>
              <a:t>i</a:t>
            </a:r>
            <a:r>
              <a:rPr lang="en-US" sz="1800"/>
              <a:t> is determined by both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annotations and s</a:t>
            </a:r>
            <a:r>
              <a:rPr baseline="-25000" lang="en-US" sz="1800"/>
              <a:t>i-1</a:t>
            </a:r>
            <a:r>
              <a:rPr lang="en-US" sz="1800"/>
              <a:t>, through an alignment model </a:t>
            </a:r>
            <a:r>
              <a:rPr lang="en-US" sz="1800">
                <a:latin typeface="Corsiva"/>
                <a:ea typeface="Corsiva"/>
                <a:cs typeface="Corsiva"/>
                <a:sym typeface="Corsiva"/>
              </a:rPr>
              <a:t>a</a:t>
            </a:r>
            <a:r>
              <a:rPr lang="en-US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e</a:t>
            </a:r>
            <a:r>
              <a:rPr baseline="-25000" lang="en-US" sz="1800"/>
              <a:t>ij </a:t>
            </a:r>
            <a:r>
              <a:rPr lang="en-US" sz="1800"/>
              <a:t>scores how well the inputs around position j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and the output at position i match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6" name="Shape 166"/>
          <p:cNvSpPr txBox="1"/>
          <p:nvPr/>
        </p:nvSpPr>
        <p:spPr>
          <a:xfrm>
            <a:off x="7456325" y="3935300"/>
            <a:ext cx="45222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</a:t>
            </a:r>
            <a:r>
              <a:rPr baseline="-25000" lang="en-US"/>
              <a:t>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175400" y="2726775"/>
            <a:ext cx="29559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Figure 1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937" y="2480787"/>
            <a:ext cx="1704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562" y="4338075"/>
            <a:ext cx="2371725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/>
          <p:nvPr/>
        </p:nvCxnSpPr>
        <p:spPr>
          <a:xfrm flipH="1">
            <a:off x="6872375" y="4152425"/>
            <a:ext cx="361800" cy="53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flipH="1">
            <a:off x="7103900" y="4181350"/>
            <a:ext cx="115800" cy="79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7219700" y="4137950"/>
            <a:ext cx="766800" cy="62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3302475" y="5661300"/>
            <a:ext cx="425700" cy="16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x="3663125" y="569562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/>
              <a:t>Brings better performance??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 Unit Chunk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Gated </a:t>
            </a:r>
            <a:r>
              <a:rPr b="1" lang="en-US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Recurrent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Unit 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7" y="1532777"/>
            <a:ext cx="3641374" cy="26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85800" y="1227975"/>
            <a:ext cx="8448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 simplified version of LSTM Unit. Used in both Encoder (x2) and Decoder (x1). 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850" y="1940927"/>
            <a:ext cx="3950032" cy="35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470847" y="5466775"/>
            <a:ext cx="37583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Ref: Cho et al, 2014. </a:t>
            </a:r>
            <a:r>
              <a:rPr lang="en-US" sz="1000"/>
              <a:t>Learning Phrase Representations using RNN Encoder–Decoder for Statistical Machine Translation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108872" y="3978725"/>
            <a:ext cx="3758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Ref: Chris Olaf. Understanding LSTM Networks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95" y="4226225"/>
            <a:ext cx="4105281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 Unit Chunk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Gated </a:t>
            </a:r>
            <a:r>
              <a:rPr b="1" lang="en-US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Recurrent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Unit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7" y="1532777"/>
            <a:ext cx="3641374" cy="26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285800" y="1227975"/>
            <a:ext cx="8448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 simplified version of LSTM Unit. Used in both Encoder (x2) and Decoder (x1). 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24" y="2087700"/>
            <a:ext cx="4631775" cy="248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1108872" y="3978725"/>
            <a:ext cx="3758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Ref: Chris Olaf. Understanding LSTM Networks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550" y="5123562"/>
            <a:ext cx="36195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4276725" y="1751175"/>
            <a:ext cx="355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Encoder (one-way annotation):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352550" y="4697550"/>
            <a:ext cx="2766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Decoder (the f function):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95" y="4226225"/>
            <a:ext cx="4105281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NMT English to French Translation Performance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5" y="1005949"/>
            <a:ext cx="8210024" cy="45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22337" y="5779400"/>
            <a:ext cx="8333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First trained with 30-word sentences, and then with 50-word sentences.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Infrequent words are replaced with a [UNK] token.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384175" y="1708150"/>
            <a:ext cx="8374200" cy="40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152" y="970275"/>
            <a:ext cx="4694225" cy="27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3756367"/>
            <a:ext cx="9143999" cy="309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NMT English to French Translation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What are good of NMT?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95275" y="1412875"/>
            <a:ext cx="83742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differentiable, trained using SGD with cross-entropy error function.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Encoder and Decoder learn to represent source and target sentences in a compact, distributed manner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make conditional independence assumptions to separate out translation model, alignment model, re-ordering model, etc…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Learns translation and joint alignment in a semantic space, not over surface forms.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Conceptually easy to decode.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Fewer par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ameters – more memory efficient.</a:t>
            </a:r>
          </a:p>
          <a:p>
            <a:pPr indent="-2571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/>
              <a:t>New benchmark for NN based MT researches.</a:t>
            </a:r>
          </a:p>
          <a:p>
            <a:pPr indent="-2571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etc…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Potential of Improvements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95275" y="1412875"/>
            <a:ext cx="83742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71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Already a Coverage-based NMT, prevents over-translation</a:t>
            </a:r>
          </a:p>
          <a:p>
            <a:pPr indent="-2571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Still English-French, or English-Chinese, due to huge reserves of corpora?</a:t>
            </a:r>
          </a:p>
          <a:p>
            <a:pPr indent="-2571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What about English-Japanese, from SVO to SOV</a:t>
            </a:r>
          </a:p>
          <a:p>
            <a:pPr indent="-257175" lvl="0" marL="269875" marR="0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And others….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Additional References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84175" y="1219700"/>
            <a:ext cx="83757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400" lvl="0" rtl="0">
              <a:lnSpc>
                <a:spcPct val="100000"/>
              </a:lnSpc>
              <a:spcBef>
                <a:spcPts val="135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/>
              <a:t>Chris Olaf. Understanding LSTM Networks. </a:t>
            </a:r>
            <a:r>
              <a:rPr lang="en-US" sz="1800">
                <a:solidFill>
                  <a:srgbClr val="000000"/>
                </a:solidFill>
              </a:rPr>
              <a:t>http://colah.github.io/posts/2015-08-Understanding-LSTMs/</a:t>
            </a:r>
          </a:p>
          <a:p>
            <a:pPr indent="-25400" lvl="0" rtl="0">
              <a:lnSpc>
                <a:spcPct val="100000"/>
              </a:lnSpc>
              <a:spcBef>
                <a:spcPts val="135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K. Cho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, et al</a:t>
            </a:r>
            <a:r>
              <a:rPr lang="en-US" sz="2200">
                <a:solidFill>
                  <a:srgbClr val="000000"/>
                </a:solidFill>
              </a:rPr>
              <a:t>. (2014). ”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Learning Phrase Representations using RNN Encoder-Decoder for Statistical Machine Translation”</a:t>
            </a:r>
            <a:r>
              <a:rPr lang="en-US" sz="2200">
                <a:solidFill>
                  <a:srgbClr val="000000"/>
                </a:solidFill>
              </a:rPr>
              <a:t>. </a:t>
            </a:r>
          </a:p>
          <a:p>
            <a:pPr indent="-25400" lvl="0" rtl="0">
              <a:lnSpc>
                <a:spcPct val="100000"/>
              </a:lnSpc>
              <a:spcBef>
                <a:spcPts val="135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</a:rPr>
              <a:t>P. Koehn. (2010). Statistical Machine Translation. </a:t>
            </a:r>
          </a:p>
          <a:p>
            <a:pPr indent="-295275" lvl="0" marL="269875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 Byrne, Engineering Part IIB: Module 4F11 Speech and Language Processing. Lecture 12. </a:t>
            </a:r>
            <a:r>
              <a:rPr i="0" lang="en-US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http://mi.eng.cam.ac.uk/~pcw/local/4F11/4F11_2014_lect12.pdf</a:t>
            </a:r>
            <a:r>
              <a:rPr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95275" lvl="0" marL="269875" marR="0" rtl="0" algn="l">
              <a:lnSpc>
                <a:spcPct val="100000"/>
              </a:lnSpc>
              <a:spcBef>
                <a:spcPts val="135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Y. Bengio, et al. </a:t>
            </a:r>
            <a:r>
              <a:rPr lang="en-US" sz="2200">
                <a:solidFill>
                  <a:srgbClr val="000000"/>
                </a:solidFill>
              </a:rPr>
              <a:t>(2003). </a:t>
            </a:r>
            <a:r>
              <a:rPr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 neural probabilistic language model”. </a:t>
            </a:r>
            <a:r>
              <a:rPr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Machine Learning Research,</a:t>
            </a:r>
            <a:r>
              <a:rPr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No. 3. 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350"/>
              </a:spcBef>
              <a:spcAft>
                <a:spcPts val="1000"/>
              </a:spcAft>
              <a:buClr>
                <a:schemeClr val="dk1"/>
              </a:buClr>
              <a:buSzPct val="81818"/>
              <a:buFont typeface="Arial"/>
              <a:buNone/>
            </a:pPr>
            <a:r>
              <a:t/>
            </a:r>
            <a:endParaRPr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4175" y="1708150"/>
            <a:ext cx="83742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Translation how-to and previous approaches 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RNN-search top-down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RNN-search key component (Gated Recurrent Unit)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Performances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Translation </a:t>
            </a:r>
            <a:r>
              <a:rPr lang="en-US"/>
              <a:t>Basics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95275" y="1700200"/>
            <a:ext cx="83742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Source language -&gt; Interlingua -&gt; Target Language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Ultimate goal: finding the best translation sentence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given a source sentence X.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/>
              <a:t>Y*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argmax</a:t>
            </a:r>
            <a:r>
              <a:rPr baseline="-25000" lang="en-US"/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[P(</a:t>
            </a:r>
            <a:r>
              <a:rPr lang="en-US"/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/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 </a:t>
            </a:r>
          </a:p>
          <a:p>
            <a:pPr indent="-269875" lvl="0" marL="11842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>
                <a:solidFill>
                  <a:srgbClr val="999999"/>
                </a:solidFill>
              </a:rPr>
              <a:t>argmax</a:t>
            </a:r>
            <a:r>
              <a:rPr baseline="-25000" lang="en-US">
                <a:solidFill>
                  <a:srgbClr val="999999"/>
                </a:solidFill>
              </a:rPr>
              <a:t>Y</a:t>
            </a:r>
            <a:r>
              <a:rPr lang="en-US">
                <a:solidFill>
                  <a:srgbClr val="999999"/>
                </a:solidFill>
              </a:rPr>
              <a:t>[P(X|Y)P(Y)/P(X)] = argmax</a:t>
            </a:r>
            <a:r>
              <a:rPr baseline="-25000" lang="en-US">
                <a:solidFill>
                  <a:srgbClr val="999999"/>
                </a:solidFill>
              </a:rPr>
              <a:t>Y</a:t>
            </a:r>
            <a:r>
              <a:rPr lang="en-US">
                <a:solidFill>
                  <a:srgbClr val="999999"/>
                </a:solidFill>
              </a:rPr>
              <a:t>[P(X|Y)P(Y)]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  Language Model: Gives how likely a sentence exists in the language    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  Word Embedding: To represent words as real number vectors.           (# dimension = # features)</a:t>
            </a:r>
          </a:p>
          <a:p>
            <a:pPr indent="-269875" lvl="0" marL="26987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  BLEU is a standard measurement of the quality of translation, based on references made by human. The larger percentage, the closer to golden standard.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Previous Approaches: Word Alignment / Mapping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4900" y="3264177"/>
            <a:ext cx="83742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Alignment Models 1-5 create initial word alignments of increasing complexity and accuracy from sentence pairs.</a:t>
            </a:r>
          </a:p>
          <a:p>
            <a:pPr lv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Parameters estimated by Maximum Likelihood or EM.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5" y="896125"/>
            <a:ext cx="6686249" cy="20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385150" y="2347375"/>
            <a:ext cx="30000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>
                <a:solidFill>
                  <a:schemeClr val="dk1"/>
                </a:solidFill>
              </a:rPr>
              <a:t>P Koeln. 2010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Previous Approaches: Phrase Based SMT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4175" y="4005262"/>
            <a:ext cx="8374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IBM word alignments create phrase alignments and a phrase translation model. 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1628775"/>
            <a:ext cx="8456612" cy="20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7596186" y="3716337"/>
            <a:ext cx="1071561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W. Byrne, 4F11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 with Previous Approaches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95287" y="1412875"/>
            <a:ext cx="83742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</a:t>
            </a:r>
            <a:r>
              <a:rPr lang="en-US"/>
              <a:t>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emory </a:t>
            </a:r>
            <a:r>
              <a:rPr lang="en-US"/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ntensive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alignment makes conditional independence assumption</a:t>
            </a:r>
            <a:r>
              <a:rPr lang="en-US"/>
              <a:t>.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</a:t>
            </a:r>
            <a:r>
              <a:rPr lang="en-US"/>
              <a:t>components are tuned separately.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and </a:t>
            </a:r>
            <a:r>
              <a:rPr lang="en-US"/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hrase translation models only count co-occurrences of surface form – don’t take word similarity into account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Bad at handling far-away contexts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etc...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Machine Translation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95287" y="1412875"/>
            <a:ext cx="83742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translation problem is expressed as a probability P(</a:t>
            </a:r>
            <a:r>
              <a:rPr lang="en-US"/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US"/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to P(&lt;</a:t>
            </a:r>
            <a:r>
              <a:rPr lang="en-US"/>
              <a:t>/s&gt;, y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/>
              <a:t>y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lang="en-US"/>
              <a:t>y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,&lt;s&gt; | &lt;/s&gt;, </a:t>
            </a:r>
            <a:r>
              <a:rPr lang="en-US"/>
              <a:t>x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/>
              <a:t>x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lang="en-US"/>
              <a:t>x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/>
              <a:t>,&lt;s&gt;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-&gt; a word sequence conditioned on another word sequence. 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RNN architecture where the output of on RNN (</a:t>
            </a:r>
            <a:r>
              <a:rPr lang="en-US"/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ecoder) is conditioned on another RNN (</a:t>
            </a:r>
            <a:r>
              <a:rPr lang="en-US"/>
              <a:t>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ncoder).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During both encoding and decoding we will consider about contexts.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connect them using a joint alignment and translation mechanism.</a:t>
            </a:r>
          </a:p>
          <a:p>
            <a:pPr indent="-269875" lvl="0" marL="269875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a single well-connected gestalt Machine Translation model which can generate candidate translations </a:t>
            </a:r>
            <a:r>
              <a:rPr lang="en-US"/>
              <a:t>sequentially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RNN, Unfolded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4175" y="1708150"/>
            <a:ext cx="8374200" cy="40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0" y="1708150"/>
            <a:ext cx="8058100" cy="225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" type="body"/>
          </p:nvPr>
        </p:nvSpPr>
        <p:spPr>
          <a:xfrm>
            <a:off x="384175" y="4005262"/>
            <a:ext cx="8374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69875" lvl="0" marL="269875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Generating a sequence of outputs by using the same parameters in the NN chunk multiple times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734947" y="3831425"/>
            <a:ext cx="3758399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Ref: Chris Olaf. Understanding LSTM Networks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4175" y="398462"/>
            <a:ext cx="8375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Bidirectional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RNN</a:t>
            </a:r>
            <a:r>
              <a:rPr lang="en-US"/>
              <a:t>, Unfolded</a:t>
            </a:r>
          </a:p>
        </p:txBody>
      </p:sp>
      <p:pic>
        <p:nvPicPr>
          <p:cNvPr id="126" name="Shape 1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967" r="0" t="0"/>
          <a:stretch/>
        </p:blipFill>
        <p:spPr>
          <a:xfrm>
            <a:off x="384187" y="1269112"/>
            <a:ext cx="6769200" cy="48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