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80" r:id="rId4"/>
    <p:sldId id="278" r:id="rId5"/>
    <p:sldId id="266" r:id="rId6"/>
    <p:sldId id="275" r:id="rId7"/>
    <p:sldId id="279" r:id="rId8"/>
    <p:sldId id="259" r:id="rId9"/>
    <p:sldId id="260" r:id="rId10"/>
    <p:sldId id="282" r:id="rId11"/>
    <p:sldId id="263" r:id="rId12"/>
    <p:sldId id="257" r:id="rId13"/>
    <p:sldId id="261" r:id="rId14"/>
    <p:sldId id="262" r:id="rId15"/>
    <p:sldId id="281" r:id="rId16"/>
    <p:sldId id="283" r:id="rId17"/>
    <p:sldId id="270" r:id="rId18"/>
    <p:sldId id="274" r:id="rId19"/>
    <p:sldId id="268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750"/>
  </p:normalViewPr>
  <p:slideViewPr>
    <p:cSldViewPr snapToGrid="0" snapToObjects="1">
      <p:cViewPr>
        <p:scale>
          <a:sx n="110" d="100"/>
          <a:sy n="110" d="100"/>
        </p:scale>
        <p:origin x="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2F7E8-361A-4040-90BA-0329BFFA9323}" type="datetimeFigureOut">
              <a:rPr lang="en-US" smtClean="0"/>
              <a:t>9/23/16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B0D29-4F46-FB42-8BCC-47F0B469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concrete</a:t>
            </a:r>
            <a:r>
              <a:rPr lang="en-US" baseline="0" dirty="0" smtClean="0"/>
              <a:t> examples from PICC demos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B0D29-4F46-FB42-8BCC-47F0B46940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4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specific example for using</a:t>
            </a:r>
            <a:r>
              <a:rPr lang="en-US" baseline="0" dirty="0" smtClean="0"/>
              <a:t> attention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B0D29-4F46-FB42-8BCC-47F0B46940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B0D29-4F46-FB42-8BCC-47F0B46940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25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B0D29-4F46-FB42-8BCC-47F0B46940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8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Aligning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Dialogs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Applying </a:t>
            </a:r>
            <a:r>
              <a:rPr lang="en-US" altLang="zh-CN" sz="2400" dirty="0" smtClean="0"/>
              <a:t>Seq2seq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Techniques in Conversation Systems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9422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Yiran</a:t>
            </a:r>
            <a:r>
              <a:rPr lang="en-US" dirty="0" smtClean="0"/>
              <a:t> ”Lawrence” Luo</a:t>
            </a:r>
          </a:p>
          <a:p>
            <a:r>
              <a:rPr lang="en-US" dirty="0" smtClean="0"/>
              <a:t>Mentor: </a:t>
            </a:r>
            <a:r>
              <a:rPr lang="en-US" dirty="0" err="1" smtClean="0"/>
              <a:t>Lijun</a:t>
            </a:r>
            <a:r>
              <a:rPr lang="en-US" dirty="0" smtClean="0"/>
              <a:t> Mei, </a:t>
            </a:r>
            <a:r>
              <a:rPr lang="en-US" dirty="0" err="1" smtClean="0"/>
              <a:t>Yipeng</a:t>
            </a:r>
            <a:r>
              <a:rPr lang="en-US" dirty="0" smtClean="0"/>
              <a:t> Yu  Manager: </a:t>
            </a:r>
            <a:r>
              <a:rPr lang="en-US" dirty="0" err="1" smtClean="0"/>
              <a:t>Shaochun</a:t>
            </a:r>
            <a:r>
              <a:rPr lang="en-US" dirty="0" smtClean="0"/>
              <a:t> Li</a:t>
            </a:r>
          </a:p>
          <a:p>
            <a:r>
              <a:rPr lang="en-US" dirty="0" smtClean="0"/>
              <a:t>IBM China Research Lab</a:t>
            </a:r>
            <a:endParaRPr lang="en-US" dirty="0"/>
          </a:p>
        </p:txBody>
      </p:sp>
      <p:pic>
        <p:nvPicPr>
          <p:cNvPr id="4" name="Picture 3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614" y="5423927"/>
            <a:ext cx="854387" cy="85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163" y="5374643"/>
            <a:ext cx="2029428" cy="94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 Experiment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02" y="4589817"/>
            <a:ext cx="10554574" cy="1569018"/>
          </a:xfrm>
        </p:spPr>
        <p:txBody>
          <a:bodyPr anchor="t"/>
          <a:lstStyle/>
          <a:p>
            <a:r>
              <a:rPr lang="en-US" dirty="0"/>
              <a:t>Since few task-oriented dialog data is available at hand, we simulate such a conversation scenario with open domain data. Test sentences are selected from a single story (as a task frame) and we align up every two neighboring sentences while training the Seq2seq model. </a:t>
            </a:r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919223" y="2364142"/>
            <a:ext cx="9791700" cy="1676400"/>
            <a:chOff x="699304" y="2478209"/>
            <a:chExt cx="9791700" cy="1676400"/>
          </a:xfrm>
        </p:grpSpPr>
        <p:sp>
          <p:nvSpPr>
            <p:cNvPr id="4" name="Rectangle 409"/>
            <p:cNvSpPr>
              <a:spLocks noChangeArrowheads="1"/>
            </p:cNvSpPr>
            <p:nvPr/>
          </p:nvSpPr>
          <p:spPr bwMode="auto">
            <a:xfrm>
              <a:off x="1721654" y="2486146"/>
              <a:ext cx="2189163" cy="369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en-US" altLang="zh-CN" sz="1800" dirty="0">
                  <a:latin typeface="Heiti SC Light" charset="-122"/>
                  <a:ea typeface="Heiti SC Light" charset="-122"/>
                  <a:cs typeface="Heiti SC Light" charset="-122"/>
                </a:rPr>
                <a:t>Sentence[0]</a:t>
              </a:r>
              <a:endParaRPr lang="zh-CN" altLang="en-US" sz="18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5" name="Rectangle 410"/>
            <p:cNvSpPr>
              <a:spLocks noChangeArrowheads="1"/>
            </p:cNvSpPr>
            <p:nvPr/>
          </p:nvSpPr>
          <p:spPr bwMode="auto">
            <a:xfrm>
              <a:off x="2817029" y="3784721"/>
              <a:ext cx="2187575" cy="369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en-US" altLang="zh-CN" sz="1800">
                  <a:latin typeface="Heiti SC Light" charset="-122"/>
                  <a:ea typeface="Heiti SC Light" charset="-122"/>
                  <a:cs typeface="Heiti SC Light" charset="-122"/>
                </a:rPr>
                <a:t>Sentence[1]</a:t>
              </a:r>
              <a:endParaRPr lang="zh-CN" altLang="en-US" sz="18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6" name="Rectangle 411"/>
            <p:cNvSpPr>
              <a:spLocks noChangeArrowheads="1"/>
            </p:cNvSpPr>
            <p:nvPr/>
          </p:nvSpPr>
          <p:spPr bwMode="auto">
            <a:xfrm>
              <a:off x="4469617" y="2486146"/>
              <a:ext cx="2187575" cy="369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en-US" altLang="zh-CN" sz="1800">
                  <a:latin typeface="Heiti SC Light" charset="-122"/>
                  <a:ea typeface="Heiti SC Light" charset="-122"/>
                  <a:cs typeface="Heiti SC Light" charset="-122"/>
                </a:rPr>
                <a:t>Sentence[1]</a:t>
              </a:r>
              <a:endParaRPr lang="zh-CN" altLang="en-US" sz="18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7" name="Rectangle 412"/>
            <p:cNvSpPr>
              <a:spLocks noChangeArrowheads="1"/>
            </p:cNvSpPr>
            <p:nvPr/>
          </p:nvSpPr>
          <p:spPr bwMode="auto">
            <a:xfrm>
              <a:off x="5563404" y="3784721"/>
              <a:ext cx="2189163" cy="369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en-US" altLang="zh-CN" sz="1800">
                  <a:latin typeface="Heiti SC Light" charset="-122"/>
                  <a:ea typeface="Heiti SC Light" charset="-122"/>
                  <a:cs typeface="Heiti SC Light" charset="-122"/>
                </a:rPr>
                <a:t>Sentence[2]</a:t>
              </a:r>
              <a:endParaRPr lang="zh-CN" altLang="en-US" sz="18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8" name="Rectangle 413"/>
            <p:cNvSpPr>
              <a:spLocks noChangeArrowheads="1"/>
            </p:cNvSpPr>
            <p:nvPr/>
          </p:nvSpPr>
          <p:spPr bwMode="auto">
            <a:xfrm>
              <a:off x="7208054" y="2478209"/>
              <a:ext cx="2189163" cy="3698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en-US" altLang="zh-CN" sz="1800">
                  <a:latin typeface="Heiti SC Light" charset="-122"/>
                  <a:ea typeface="Heiti SC Light" charset="-122"/>
                  <a:cs typeface="Heiti SC Light" charset="-122"/>
                </a:rPr>
                <a:t>Sentence[2]</a:t>
              </a:r>
              <a:endParaRPr lang="zh-CN" altLang="en-US" sz="18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9" name="Rectangle 414"/>
            <p:cNvSpPr>
              <a:spLocks noChangeArrowheads="1"/>
            </p:cNvSpPr>
            <p:nvPr/>
          </p:nvSpPr>
          <p:spPr bwMode="auto">
            <a:xfrm>
              <a:off x="8303429" y="3776784"/>
              <a:ext cx="2187575" cy="3683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en-US" altLang="zh-CN" sz="1800">
                  <a:latin typeface="Heiti SC Light" charset="-122"/>
                  <a:ea typeface="Heiti SC Light" charset="-122"/>
                  <a:cs typeface="Heiti SC Light" charset="-122"/>
                </a:rPr>
                <a:t>Sentence[3]</a:t>
              </a:r>
              <a:endParaRPr lang="zh-CN" altLang="en-US" sz="18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0" name="Rectangle 415"/>
            <p:cNvSpPr>
              <a:spLocks noChangeArrowheads="1"/>
            </p:cNvSpPr>
            <p:nvPr/>
          </p:nvSpPr>
          <p:spPr bwMode="auto">
            <a:xfrm>
              <a:off x="707242" y="2489321"/>
              <a:ext cx="21891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 altLang="zh-CN" sz="1800">
                  <a:latin typeface="Heiti SC Light" charset="-122"/>
                  <a:ea typeface="Heiti SC Light" charset="-122"/>
                  <a:cs typeface="Heiti SC Light" charset="-122"/>
                </a:rPr>
                <a:t>Train_In:</a:t>
              </a:r>
              <a:endParaRPr lang="zh-CN" altLang="en-US" sz="18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1" name="Rectangle 416"/>
            <p:cNvSpPr>
              <a:spLocks noChangeArrowheads="1"/>
            </p:cNvSpPr>
            <p:nvPr/>
          </p:nvSpPr>
          <p:spPr bwMode="auto">
            <a:xfrm>
              <a:off x="699304" y="3776784"/>
              <a:ext cx="2187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 altLang="zh-CN" sz="1800">
                  <a:latin typeface="Heiti SC Light" charset="-122"/>
                  <a:ea typeface="Heiti SC Light" charset="-122"/>
                  <a:cs typeface="Heiti SC Light" charset="-122"/>
                </a:rPr>
                <a:t>Train_Out:</a:t>
              </a:r>
              <a:endParaRPr lang="zh-CN" altLang="en-US" sz="18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563404" y="2856034"/>
              <a:ext cx="1093788" cy="928687"/>
            </a:xfrm>
            <a:prstGeom prst="straightConnector1">
              <a:avLst/>
            </a:prstGeom>
            <a:ln w="50800" cmpd="dbl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817029" y="2856034"/>
              <a:ext cx="1093788" cy="928687"/>
            </a:xfrm>
            <a:prstGeom prst="straightConnector1">
              <a:avLst/>
            </a:prstGeom>
            <a:ln w="50800" cmpd="dbl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663042" y="3114796"/>
              <a:ext cx="7099300" cy="3698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800" dirty="0">
                  <a:latin typeface="+mn-lt"/>
                  <a:ea typeface="Heiti SC Light" charset="-122"/>
                  <a:cs typeface="Heiti SC Light" charset="-122"/>
                </a:rPr>
                <a:t>Dialog Model Seq2seq</a:t>
              </a:r>
              <a:endParaRPr lang="zh-CN" altLang="en-US" sz="1800" dirty="0">
                <a:latin typeface="+mn-lt"/>
                <a:ea typeface="Heiti SC Light" charset="-122"/>
                <a:cs typeface="Heiti SC Light" charset="-122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8452654" y="2863971"/>
              <a:ext cx="944563" cy="912813"/>
            </a:xfrm>
            <a:prstGeom prst="straightConnector1">
              <a:avLst/>
            </a:prstGeom>
            <a:ln w="50800" cmpd="dbl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1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Fast Convergence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Innovation*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dirty="0" smtClean="0"/>
              <a:t>Sort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inspired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reinforcement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learning.</a:t>
            </a:r>
          </a:p>
          <a:p>
            <a:r>
              <a:rPr lang="en-US" altLang="zh-CN" dirty="0" smtClean="0"/>
              <a:t>We aim for a somewhat </a:t>
            </a:r>
            <a:r>
              <a:rPr lang="en-US" altLang="zh-CN" dirty="0" err="1" smtClean="0"/>
              <a:t>overfit</a:t>
            </a:r>
            <a:r>
              <a:rPr lang="en-US" altLang="zh-CN" dirty="0" smtClean="0"/>
              <a:t> result anyway.</a:t>
            </a:r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good-looking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alignment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 (partial or not),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pre-trained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seq2seq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epochs.</a:t>
            </a:r>
          </a:p>
          <a:p>
            <a:r>
              <a:rPr lang="en-US" altLang="zh-CN" dirty="0" smtClean="0"/>
              <a:t>(Optional) 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good-looking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future.</a:t>
            </a:r>
          </a:p>
          <a:p>
            <a:endParaRPr lang="en-US" dirty="0"/>
          </a:p>
        </p:txBody>
      </p:sp>
      <p:sp>
        <p:nvSpPr>
          <p:cNvPr id="4" name="Rectangle 325"/>
          <p:cNvSpPr>
            <a:spLocks noChangeArrowheads="1"/>
          </p:cNvSpPr>
          <p:nvPr/>
        </p:nvSpPr>
        <p:spPr bwMode="auto">
          <a:xfrm>
            <a:off x="1938819" y="4599697"/>
            <a:ext cx="4378325" cy="3698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800">
                <a:latin typeface="Heiti SC Light" charset="-122"/>
                <a:ea typeface="Heiti SC Light" charset="-122"/>
                <a:cs typeface="Heiti SC Light" charset="-122"/>
              </a:rPr>
              <a:t>In = [The knight asked </a:t>
            </a:r>
            <a:r>
              <a:rPr lang="is-IS" altLang="zh-CN" sz="1800">
                <a:latin typeface="Heiti SC Light" charset="-122"/>
                <a:ea typeface="Heiti SC Light" charset="-122"/>
                <a:cs typeface="Heiti SC Light" charset="-122"/>
              </a:rPr>
              <a:t>…]</a:t>
            </a:r>
            <a:endParaRPr lang="zh-CN" altLang="en-US" sz="18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Rectangle 326"/>
          <p:cNvSpPr>
            <a:spLocks noChangeArrowheads="1"/>
          </p:cNvSpPr>
          <p:nvPr/>
        </p:nvSpPr>
        <p:spPr bwMode="auto">
          <a:xfrm>
            <a:off x="6634644" y="5856997"/>
            <a:ext cx="4376738" cy="33813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Expected = [Replied the queen</a:t>
            </a:r>
            <a:r>
              <a:rPr lang="is-IS" altLang="zh-CN" sz="1600">
                <a:latin typeface="Heiti SC Light" charset="-122"/>
                <a:ea typeface="Heiti SC Light" charset="-122"/>
                <a:cs typeface="Heiti SC Light" charset="-122"/>
              </a:rPr>
              <a:t>…]</a:t>
            </a:r>
            <a:endParaRPr lang="zh-CN" altLang="en-US" sz="1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" name="Rectangle 327"/>
          <p:cNvSpPr>
            <a:spLocks noChangeArrowheads="1"/>
          </p:cNvSpPr>
          <p:nvPr/>
        </p:nvSpPr>
        <p:spPr bwMode="auto">
          <a:xfrm>
            <a:off x="6634644" y="6203072"/>
            <a:ext cx="4376738" cy="3397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Out  = [Said the Elizabeth</a:t>
            </a:r>
            <a:r>
              <a:rPr lang="is-IS" altLang="zh-CN" sz="1600">
                <a:latin typeface="Heiti SC Light" charset="-122"/>
                <a:ea typeface="Heiti SC Light" charset="-122"/>
                <a:cs typeface="Heiti SC Light" charset="-122"/>
              </a:rPr>
              <a:t>…]</a:t>
            </a:r>
            <a:endParaRPr lang="zh-CN" altLang="en-US" sz="1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01007" y="5226760"/>
            <a:ext cx="4376737" cy="3683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1800" dirty="0">
                <a:latin typeface="+mn-lt"/>
                <a:ea typeface="Heiti SC Light" charset="-122"/>
                <a:cs typeface="Heiti SC Light" charset="-122"/>
              </a:rPr>
              <a:t>Dialog Model Seq2seq</a:t>
            </a:r>
            <a:endParaRPr lang="zh-CN" altLang="en-US" sz="1800" dirty="0">
              <a:latin typeface="+mn-lt"/>
              <a:ea typeface="Heiti SC Light" charset="-122"/>
              <a:cs typeface="Heiti SC Light" charset="-122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17144" y="4785435"/>
            <a:ext cx="2506663" cy="10715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Callout 8"/>
          <p:cNvSpPr/>
          <p:nvPr/>
        </p:nvSpPr>
        <p:spPr>
          <a:xfrm>
            <a:off x="1938819" y="5966535"/>
            <a:ext cx="4113213" cy="696912"/>
          </a:xfrm>
          <a:prstGeom prst="cloudCallout">
            <a:avLst>
              <a:gd name="adj1" fmla="val 63877"/>
              <a:gd name="adj2" fmla="val 134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Hmm, Input and the actual Output make sense </a:t>
            </a:r>
            <a:r>
              <a:rPr lang="en-US" altLang="zh-CN" sz="1400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al</a:t>
            </a:r>
            <a:r>
              <a:rPr lang="en-US" sz="1400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together</a:t>
            </a:r>
            <a:r>
              <a:rPr lang="is-IS" sz="1400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sz="1400" dirty="0">
              <a:solidFill>
                <a:schemeClr val="tx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946882" y="5461710"/>
            <a:ext cx="0" cy="56515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24657" y="5474410"/>
            <a:ext cx="1203325" cy="47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340"/>
          <p:cNvSpPr txBox="1">
            <a:spLocks noChangeArrowheads="1"/>
          </p:cNvSpPr>
          <p:nvPr/>
        </p:nvSpPr>
        <p:spPr bwMode="auto">
          <a:xfrm>
            <a:off x="2111857" y="5212472"/>
            <a:ext cx="19256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/>
              <a:t>Train Dialog Model</a:t>
            </a:r>
          </a:p>
          <a:p>
            <a:pPr eaLnBrk="1" hangingPunct="1"/>
            <a:r>
              <a:rPr lang="en-US" altLang="en-US" sz="1400"/>
              <a:t>with In and Out</a:t>
            </a:r>
            <a:r>
              <a:rPr lang="zh-CN" altLang="en-US" sz="1400"/>
              <a:t> </a:t>
            </a:r>
            <a:r>
              <a:rPr lang="en-US" altLang="zh-CN" sz="1400"/>
              <a:t>heads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965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 Experiment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Word2vec w</a:t>
            </a:r>
            <a:r>
              <a:rPr lang="en-US" b="1" dirty="0" smtClean="0"/>
              <a:t>/ Facebook Children’s Book Test corpus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Sentenence2vec w/ </a:t>
            </a:r>
            <a:r>
              <a:rPr lang="en-US" b="1" dirty="0" smtClean="0"/>
              <a:t>Cornell Movie Dialog Corpus</a:t>
            </a:r>
          </a:p>
          <a:p>
            <a:r>
              <a:rPr lang="en-US" dirty="0" smtClean="0"/>
              <a:t>Test set size: 2k~ sentences, Training set size: 30k~ sentences.</a:t>
            </a:r>
          </a:p>
          <a:p>
            <a:r>
              <a:rPr lang="en-US" dirty="0" smtClean="0"/>
              <a:t>In English, all lowercase, punctuation with “,”, “.” and “”” only.</a:t>
            </a:r>
          </a:p>
          <a:p>
            <a:r>
              <a:rPr lang="en-US" dirty="0" smtClean="0"/>
              <a:t>In Word2vec test, sentences are padded with “.” to unify the length.</a:t>
            </a:r>
          </a:p>
          <a:p>
            <a:r>
              <a:rPr lang="en-US" dirty="0"/>
              <a:t>4-layer NN, word vector dimension 100, hidden layer dimension 200, single GPU, 40+ </a:t>
            </a:r>
            <a:r>
              <a:rPr lang="en-US" dirty="0" smtClean="0"/>
              <a:t>epochs.</a:t>
            </a:r>
          </a:p>
          <a:p>
            <a:r>
              <a:rPr lang="en-US" dirty="0" smtClean="0"/>
              <a:t>Implemented with </a:t>
            </a:r>
            <a:r>
              <a:rPr lang="en-US" dirty="0" err="1" smtClean="0"/>
              <a:t>gensim</a:t>
            </a:r>
            <a:r>
              <a:rPr lang="en-US" dirty="0" smtClean="0"/>
              <a:t> (embedding), </a:t>
            </a:r>
            <a:r>
              <a:rPr lang="en-US" dirty="0" err="1" smtClean="0"/>
              <a:t>Theano</a:t>
            </a:r>
            <a:r>
              <a:rPr lang="en-US" dirty="0" smtClean="0"/>
              <a:t>, </a:t>
            </a:r>
            <a:r>
              <a:rPr lang="en-US" dirty="0" err="1" smtClean="0"/>
              <a:t>Keras</a:t>
            </a:r>
            <a:r>
              <a:rPr lang="en-US" dirty="0" smtClean="0"/>
              <a:t> (NN) and CUDA (GPU acceleration)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Tests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733044" y="3620866"/>
            <a:ext cx="6640242" cy="2027579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Evaluated by average cosine similarity as well as by human judgment.</a:t>
            </a:r>
            <a:endParaRPr lang="en-US" dirty="0"/>
          </a:p>
          <a:p>
            <a:r>
              <a:rPr lang="en-US" dirty="0" smtClean="0"/>
              <a:t>Achieved </a:t>
            </a:r>
            <a:r>
              <a:rPr lang="en-US" dirty="0"/>
              <a:t>high similarity while </a:t>
            </a:r>
            <a:r>
              <a:rPr lang="en-US" dirty="0" smtClean="0"/>
              <a:t>aligning short </a:t>
            </a:r>
            <a:r>
              <a:rPr lang="en-US" dirty="0"/>
              <a:t>sentences, but not so well at aligning </a:t>
            </a:r>
            <a:r>
              <a:rPr lang="en-US" dirty="0" smtClean="0"/>
              <a:t>long </a:t>
            </a:r>
            <a:r>
              <a:rPr lang="en-US" dirty="0"/>
              <a:t>sentences so far.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10000" y="2230032"/>
            <a:ext cx="3606800" cy="4356306"/>
            <a:chOff x="2073354" y="463905"/>
            <a:chExt cx="3606800" cy="435630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b="26395"/>
            <a:stretch/>
          </p:blipFill>
          <p:spPr>
            <a:xfrm>
              <a:off x="2073354" y="725842"/>
              <a:ext cx="3606800" cy="409436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 bwMode="auto">
            <a:xfrm>
              <a:off x="2073354" y="463905"/>
              <a:ext cx="36068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1100" b="1" dirty="0" smtClean="0">
                  <a:latin typeface="Monaco" charset="0"/>
                  <a:ea typeface="Monaco" charset="0"/>
                  <a:cs typeface="Monaco" charset="0"/>
                </a:rPr>
                <a:t>output     target         cos-similarity</a:t>
              </a:r>
              <a:endParaRPr lang="en-US" sz="1100" b="1" dirty="0">
                <a:latin typeface="Monaco" charset="0"/>
                <a:ea typeface="Monaco" charset="0"/>
                <a:cs typeface="Monaco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33044" y="2246537"/>
            <a:ext cx="2992733" cy="1268138"/>
            <a:chOff x="7436056" y="2222287"/>
            <a:chExt cx="2992733" cy="126813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6057" y="2423625"/>
              <a:ext cx="2908300" cy="10668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7436056" y="2222287"/>
              <a:ext cx="299273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1100" b="1" dirty="0" smtClean="0">
                  <a:latin typeface="Monaco" charset="0"/>
                  <a:ea typeface="Monaco" charset="0"/>
                  <a:cs typeface="Monaco" charset="0"/>
                </a:rPr>
                <a:t>output  target         similarity</a:t>
              </a:r>
              <a:endParaRPr lang="en-US" sz="1100" b="1" dirty="0">
                <a:latin typeface="Monaco" charset="0"/>
                <a:ea typeface="Monaco" charset="0"/>
                <a:cs typeface="Monac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12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Word-based Seq2seq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2287"/>
            <a:ext cx="10675083" cy="3636511"/>
          </a:xfrm>
        </p:spPr>
        <p:txBody>
          <a:bodyPr anchor="t"/>
          <a:lstStyle/>
          <a:p>
            <a:r>
              <a:rPr lang="en-US" dirty="0"/>
              <a:t>Only approaching our target but may never reach the exact </a:t>
            </a:r>
            <a:r>
              <a:rPr lang="en-US" dirty="0" smtClean="0"/>
              <a:t>target.</a:t>
            </a:r>
          </a:p>
          <a:p>
            <a:pPr lvl="1"/>
            <a:r>
              <a:rPr lang="en-US" dirty="0" smtClean="0"/>
              <a:t>The reason why many researchers do “filling the blanks” tests.</a:t>
            </a:r>
          </a:p>
          <a:p>
            <a:r>
              <a:rPr lang="en-US" dirty="0" smtClean="0"/>
              <a:t>We aim for </a:t>
            </a:r>
            <a:r>
              <a:rPr lang="en-US" dirty="0" err="1" smtClean="0"/>
              <a:t>overfitting</a:t>
            </a:r>
            <a:r>
              <a:rPr lang="en-US" dirty="0" smtClean="0"/>
              <a:t> given a specific task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scenario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Can’t alter contents for specific users.</a:t>
            </a:r>
          </a:p>
          <a:p>
            <a:r>
              <a:rPr lang="en-US" altLang="zh-CN" dirty="0" smtClean="0"/>
              <a:t>Too</a:t>
            </a:r>
            <a:r>
              <a:rPr lang="zh-CN" altLang="en-US" dirty="0" smtClean="0"/>
              <a:t> </a:t>
            </a:r>
            <a:r>
              <a:rPr lang="en-US" altLang="zh-CN" dirty="0" smtClean="0"/>
              <a:t>few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parameters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trivial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differences.</a:t>
            </a:r>
          </a:p>
          <a:p>
            <a:pPr lvl="1"/>
            <a:r>
              <a:rPr lang="en-US" altLang="zh-CN" dirty="0" smtClean="0"/>
              <a:t>LSTM reuses its parameters in iterations. Currently roughly 100k in our model.</a:t>
            </a:r>
          </a:p>
          <a:p>
            <a:r>
              <a:rPr lang="en-US" altLang="zh-CN" dirty="0" smtClean="0"/>
              <a:t>May suffer from long sentences. Sentences must be padded before putting into models.</a:t>
            </a:r>
          </a:p>
          <a:p>
            <a:pPr lvl="1"/>
            <a:r>
              <a:rPr lang="en-US" altLang="zh-CN" dirty="0" smtClean="0"/>
              <a:t>Max sentence length is 251 words. May have to align “I do </a:t>
            </a:r>
            <a:r>
              <a:rPr lang="is-IS" altLang="zh-CN" dirty="0" smtClean="0"/>
              <a:t>.” with “Yes . . . . ... .”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222287"/>
            <a:ext cx="8960463" cy="39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5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Sentence2Vec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6718"/>
          <a:stretch/>
        </p:blipFill>
        <p:spPr>
          <a:xfrm>
            <a:off x="6676085" y="2008851"/>
            <a:ext cx="4254500" cy="3849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79" y="2008851"/>
            <a:ext cx="54737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479" y="5858798"/>
            <a:ext cx="314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MSE Loss = 0.02, 20 epochs</a:t>
            </a:r>
          </a:p>
          <a:p>
            <a:r>
              <a:rPr lang="en-US" dirty="0" smtClean="0"/>
              <a:t>Largely variant answers.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98997" y="5858798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MSE Loss = 0.001, 50+ epochs</a:t>
            </a:r>
          </a:p>
          <a:p>
            <a:r>
              <a:rPr lang="en-US" dirty="0" smtClean="0"/>
              <a:t>Converged to an “almighty”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We’ve been ignoring those that carry dependent information, such as variable values. And we need to trace how those intent keywords flow in conversations.</a:t>
            </a:r>
            <a:endParaRPr lang="en-US" dirty="0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818712" y="5226971"/>
            <a:ext cx="6121400" cy="5526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400" b="1">
                <a:solidFill>
                  <a:schemeClr val="accent1"/>
                </a:solidFill>
              </a:rPr>
              <a:t>好的</a:t>
            </a:r>
            <a:r>
              <a:rPr lang="zh-CN" altLang="en-US" sz="1400" b="1"/>
              <a:t>，根据</a:t>
            </a:r>
            <a:r>
              <a:rPr lang="zh-CN" altLang="zh-CN" sz="1400" b="1"/>
              <a:t>北京保险行业协会</a:t>
            </a:r>
            <a:r>
              <a:rPr lang="zh-CN" altLang="en-US" sz="1400" b="1"/>
              <a:t>要求，我们给您发送了一个</a:t>
            </a:r>
            <a:r>
              <a:rPr lang="zh-CN" altLang="en-US" sz="1400" b="1">
                <a:solidFill>
                  <a:schemeClr val="accent1"/>
                </a:solidFill>
              </a:rPr>
              <a:t>手机验证码</a:t>
            </a:r>
            <a:r>
              <a:rPr lang="zh-CN" altLang="en-US" sz="1400" b="1"/>
              <a:t>以确认身份信息采集，请您收到后输入手机验证码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995299" y="3969671"/>
            <a:ext cx="17203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b="1" dirty="0"/>
              <a:t>就</a:t>
            </a:r>
            <a:r>
              <a:rPr lang="zh-CN" altLang="en-US" sz="1400" b="1" dirty="0">
                <a:solidFill>
                  <a:schemeClr val="accent1"/>
                </a:solidFill>
              </a:rPr>
              <a:t>按去年</a:t>
            </a:r>
            <a:r>
              <a:rPr lang="zh-CN" altLang="en-US" sz="1400" b="1" dirty="0" smtClean="0">
                <a:solidFill>
                  <a:schemeClr val="accent1"/>
                </a:solidFill>
              </a:rPr>
              <a:t>的</a:t>
            </a:r>
            <a:r>
              <a:rPr lang="en-US" altLang="zh-CN" sz="1400" b="1" dirty="0" smtClean="0">
                <a:solidFill>
                  <a:schemeClr val="accent1"/>
                </a:solidFill>
              </a:rPr>
              <a:t>100%</a:t>
            </a:r>
            <a:r>
              <a:rPr lang="zh-CN" altLang="en-US" sz="1400" b="1" dirty="0" smtClean="0"/>
              <a:t>续</a:t>
            </a:r>
            <a:endParaRPr lang="zh-CN" altLang="en-US" sz="1400" b="1" dirty="0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818712" y="3356097"/>
            <a:ext cx="6121400" cy="640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1400" b="1" dirty="0">
                <a:solidFill>
                  <a:schemeClr val="accent1"/>
                </a:solidFill>
              </a:rPr>
              <a:t>不计免赔是</a:t>
            </a:r>
            <a:r>
              <a:rPr lang="zh-CN" altLang="zh-CN" sz="1400" b="1" dirty="0"/>
              <a:t>所有的险种都包含了，比如说开车不小心刮蹭了一下，那保险公司在定责任的时候会有一个</a:t>
            </a:r>
            <a:r>
              <a:rPr lang="en-US" altLang="zh-CN" sz="1400" b="1" dirty="0"/>
              <a:t>15%</a:t>
            </a:r>
            <a:r>
              <a:rPr lang="zh-CN" altLang="zh-CN" sz="1400" b="1" dirty="0"/>
              <a:t>是自己的</a:t>
            </a:r>
          </a:p>
        </p:txBody>
      </p:sp>
      <p:cxnSp>
        <p:nvCxnSpPr>
          <p:cNvPr id="7" name="Straight Arrow Connector 23"/>
          <p:cNvCxnSpPr>
            <a:cxnSpLocks noChangeShapeType="1"/>
          </p:cNvCxnSpPr>
          <p:nvPr/>
        </p:nvCxnSpPr>
        <p:spPr bwMode="auto">
          <a:xfrm>
            <a:off x="3879412" y="3996659"/>
            <a:ext cx="0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818712" y="4433221"/>
            <a:ext cx="6121400" cy="357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400" b="1" dirty="0">
                <a:solidFill>
                  <a:schemeClr val="accent1"/>
                </a:solidFill>
              </a:rPr>
              <a:t>好的</a:t>
            </a:r>
            <a:r>
              <a:rPr lang="zh-CN" altLang="en-US" sz="1400" b="1" dirty="0"/>
              <a:t>，那就按照</a:t>
            </a:r>
            <a:r>
              <a:rPr lang="zh-CN" altLang="en-US" sz="1400" b="1" dirty="0">
                <a:solidFill>
                  <a:schemeClr val="accent1"/>
                </a:solidFill>
              </a:rPr>
              <a:t>总金额</a:t>
            </a:r>
            <a:r>
              <a:rPr lang="en-US" altLang="zh-CN" sz="1400" b="1" dirty="0">
                <a:solidFill>
                  <a:schemeClr val="accent1"/>
                </a:solidFill>
              </a:rPr>
              <a:t>5200</a:t>
            </a:r>
            <a:r>
              <a:rPr lang="zh-CN" altLang="en-US" sz="1400" b="1" dirty="0"/>
              <a:t>的给您续，对吧</a:t>
            </a:r>
            <a:r>
              <a:rPr lang="en-US" altLang="zh-CN" sz="1400" b="1" dirty="0"/>
              <a:t>?</a:t>
            </a:r>
            <a:endParaRPr lang="zh-CN" altLang="en-US" sz="1400" b="1" dirty="0"/>
          </a:p>
        </p:txBody>
      </p:sp>
      <p:cxnSp>
        <p:nvCxnSpPr>
          <p:cNvPr id="9" name="Straight Arrow Connector 23"/>
          <p:cNvCxnSpPr>
            <a:cxnSpLocks noChangeShapeType="1"/>
          </p:cNvCxnSpPr>
          <p:nvPr/>
        </p:nvCxnSpPr>
        <p:spPr bwMode="auto">
          <a:xfrm>
            <a:off x="3879412" y="4790409"/>
            <a:ext cx="0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95299" y="4791996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chemeClr val="accent1"/>
                </a:solidFill>
              </a:rPr>
              <a:t>对</a:t>
            </a:r>
          </a:p>
        </p:txBody>
      </p:sp>
    </p:spTree>
    <p:extLst>
      <p:ext uri="{BB962C8B-B14F-4D97-AF65-F5344CB8AC3E}">
        <p14:creationId xmlns:p14="http://schemas.microsoft.com/office/powerpoint/2010/main" val="16237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iped Right Arrow 7"/>
          <p:cNvSpPr/>
          <p:nvPr/>
        </p:nvSpPr>
        <p:spPr>
          <a:xfrm>
            <a:off x="9940154" y="3653549"/>
            <a:ext cx="1920393" cy="622365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Knowledge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56045"/>
              </p:ext>
            </p:extLst>
          </p:nvPr>
        </p:nvGraphicFramePr>
        <p:xfrm>
          <a:off x="1821709" y="2573375"/>
          <a:ext cx="8548580" cy="2397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54868"/>
                <a:gridCol w="1664564"/>
                <a:gridCol w="1709716"/>
                <a:gridCol w="1709716"/>
                <a:gridCol w="17097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Intent (out\in)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@</a:t>
                      </a:r>
                      <a:r>
                        <a:rPr lang="zh-CN" altLang="en-US" sz="1800" dirty="0" smtClean="0"/>
                        <a:t>增加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Int_1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{kw_5:0.4,Action3 kw_1:0.1,Action1}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{}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@</a:t>
                      </a:r>
                      <a:r>
                        <a:rPr lang="zh-CN" altLang="en-US" sz="1800" dirty="0" smtClean="0"/>
                        <a:t>险种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zh-CN" altLang="en-US" sz="1200" dirty="0" smtClean="0"/>
                        <a:t>刮痕险</a:t>
                      </a:r>
                      <a:r>
                        <a:rPr lang="en-US" sz="1200" dirty="0" smtClean="0"/>
                        <a:t>:</a:t>
                      </a:r>
                      <a:r>
                        <a:rPr lang="en-US" sz="1200" b="1" dirty="0" smtClean="0">
                          <a:solidFill>
                            <a:schemeClr val="accent6"/>
                          </a:solidFill>
                        </a:rPr>
                        <a:t>0.</a:t>
                      </a:r>
                      <a:r>
                        <a:rPr lang="en-US" altLang="zh-CN" sz="1200" b="1" dirty="0" smtClean="0">
                          <a:solidFill>
                            <a:schemeClr val="accent6"/>
                          </a:solidFill>
                        </a:rPr>
                        <a:t>8</a:t>
                      </a:r>
                      <a:r>
                        <a:rPr lang="en-US" sz="1200" b="1" dirty="0" smtClean="0">
                          <a:solidFill>
                            <a:schemeClr val="accent6"/>
                          </a:solidFill>
                        </a:rPr>
                        <a:t>,Action1</a:t>
                      </a:r>
                      <a:r>
                        <a:rPr lang="en-US" sz="1200" dirty="0" smtClean="0"/>
                        <a:t>,</a:t>
                      </a:r>
                      <a:r>
                        <a:rPr lang="zh-CN" altLang="en-US" sz="1200" dirty="0" smtClean="0"/>
                        <a:t>人身险</a:t>
                      </a:r>
                      <a:r>
                        <a:rPr lang="en-US" sz="1200" dirty="0" smtClean="0"/>
                        <a:t>:0.</a:t>
                      </a:r>
                      <a:r>
                        <a:rPr lang="en-US" altLang="zh-CN" sz="1200" dirty="0" smtClean="0"/>
                        <a:t>2</a:t>
                      </a:r>
                      <a:r>
                        <a:rPr lang="en-US" sz="1200" dirty="0" smtClean="0"/>
                        <a:t>,Action2}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@</a:t>
                      </a:r>
                      <a:r>
                        <a:rPr lang="zh-CN" altLang="en-US" sz="1800" dirty="0" smtClean="0"/>
                        <a:t>增加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18712" y="5438463"/>
            <a:ext cx="10554574" cy="7922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Action</a:t>
            </a:r>
            <a:r>
              <a:rPr lang="en-US" altLang="zh-CN" baseline="-25000" dirty="0" err="1" smtClean="0"/>
              <a:t>out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argmax</a:t>
            </a:r>
            <a:r>
              <a:rPr lang="en-US" altLang="zh-CN" baseline="-25000" dirty="0" err="1" smtClean="0"/>
              <a:t>Action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(Ac | </a:t>
            </a:r>
            <a:r>
              <a:rPr lang="en-US" altLang="zh-CN" dirty="0" err="1" smtClean="0"/>
              <a:t>Intent</a:t>
            </a:r>
            <a:r>
              <a:rPr lang="en-US" altLang="zh-CN" baseline="-25000" dirty="0" err="1" smtClean="0"/>
              <a:t>in</a:t>
            </a:r>
            <a:r>
              <a:rPr lang="en-US" altLang="zh-CN" baseline="-25000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Intent</a:t>
            </a:r>
            <a:r>
              <a:rPr lang="en-US" altLang="zh-CN" baseline="-25000" dirty="0" err="1" smtClean="0"/>
              <a:t>out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Assume we know exactly about Intents.</a:t>
            </a:r>
            <a:endParaRPr lang="en-US" dirty="0"/>
          </a:p>
        </p:txBody>
      </p:sp>
      <p:sp>
        <p:nvSpPr>
          <p:cNvPr id="6" name="Striped Right Arrow 5"/>
          <p:cNvSpPr/>
          <p:nvPr/>
        </p:nvSpPr>
        <p:spPr>
          <a:xfrm>
            <a:off x="-263973" y="3677124"/>
            <a:ext cx="1920393" cy="622365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270926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Qin </a:t>
            </a:r>
            <a:r>
              <a:rPr lang="en-US" sz="1400" dirty="0"/>
              <a:t>= “</a:t>
            </a:r>
            <a:r>
              <a:rPr lang="en-US" altLang="zh-CN" sz="1400" dirty="0"/>
              <a:t>@</a:t>
            </a:r>
            <a:r>
              <a:rPr lang="zh-CN" altLang="en-US" sz="1400" dirty="0"/>
              <a:t>增加</a:t>
            </a:r>
            <a:r>
              <a:rPr lang="en-US" sz="1400" dirty="0" smtClean="0"/>
              <a:t>”</a:t>
            </a:r>
            <a:r>
              <a:rPr lang="en-US" altLang="zh-CN" sz="1400" dirty="0" smtClean="0"/>
              <a:t>,</a:t>
            </a:r>
          </a:p>
          <a:p>
            <a:r>
              <a:rPr lang="en-US" altLang="zh-CN" sz="1400" dirty="0" err="1" smtClean="0"/>
              <a:t>Qout</a:t>
            </a:r>
            <a:r>
              <a:rPr lang="en-US" altLang="zh-CN" sz="1400" dirty="0" smtClean="0"/>
              <a:t> =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“@</a:t>
            </a:r>
            <a:r>
              <a:rPr lang="zh-CN" altLang="en-US" sz="1400" dirty="0" smtClean="0"/>
              <a:t>险种</a:t>
            </a:r>
            <a:r>
              <a:rPr lang="en-US" altLang="zh-CN" sz="1400" dirty="0" smtClean="0"/>
              <a:t>”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370289" y="2966385"/>
            <a:ext cx="18217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Action1(“</a:t>
            </a:r>
            <a:r>
              <a:rPr lang="en-US" altLang="zh-CN" sz="1400" dirty="0"/>
              <a:t>@</a:t>
            </a:r>
            <a:r>
              <a:rPr lang="zh-CN" altLang="en-US" sz="1400" dirty="0"/>
              <a:t>增加</a:t>
            </a:r>
            <a:r>
              <a:rPr lang="en-US" sz="1400" dirty="0"/>
              <a:t>”</a:t>
            </a:r>
            <a:r>
              <a:rPr lang="en-US" altLang="zh-CN" sz="1400" dirty="0"/>
              <a:t>=(“5000”,”</a:t>
            </a:r>
            <a:r>
              <a:rPr lang="zh-CN" altLang="en-US" sz="1400" dirty="0"/>
              <a:t>划痕险</a:t>
            </a:r>
            <a:r>
              <a:rPr lang="en-US" altLang="zh-CN" sz="1400" dirty="0"/>
              <a:t>”)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15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iped Right Arrow 7"/>
          <p:cNvSpPr/>
          <p:nvPr/>
        </p:nvSpPr>
        <p:spPr>
          <a:xfrm>
            <a:off x="9940154" y="3653549"/>
            <a:ext cx="1920393" cy="622365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74045"/>
              </p:ext>
            </p:extLst>
          </p:nvPr>
        </p:nvGraphicFramePr>
        <p:xfrm>
          <a:off x="1821709" y="2573375"/>
          <a:ext cx="8548580" cy="2397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54868"/>
                <a:gridCol w="1664564"/>
                <a:gridCol w="1709716"/>
                <a:gridCol w="1709716"/>
                <a:gridCol w="17097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Intent (out\in)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@</a:t>
                      </a:r>
                      <a:r>
                        <a:rPr lang="zh-CN" altLang="en-US" sz="1800" dirty="0" smtClean="0"/>
                        <a:t>增加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Int_1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{kw_5:0.4,Action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kw_1:0.1,Action1}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{}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@</a:t>
                      </a:r>
                      <a:r>
                        <a:rPr lang="zh-CN" altLang="en-US" sz="1800" dirty="0" smtClean="0"/>
                        <a:t>险种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zh-CN" altLang="en-US" sz="1200" dirty="0" smtClean="0"/>
                        <a:t>刮痕险</a:t>
                      </a:r>
                      <a:r>
                        <a:rPr lang="en-US" sz="1200" dirty="0" smtClean="0"/>
                        <a:t>:</a:t>
                      </a:r>
                      <a:r>
                        <a:rPr lang="en-US" sz="1200" b="1" dirty="0" smtClean="0">
                          <a:solidFill>
                            <a:schemeClr val="accent6"/>
                          </a:solidFill>
                        </a:rPr>
                        <a:t>0.</a:t>
                      </a:r>
                      <a:r>
                        <a:rPr lang="en-US" altLang="zh-CN" sz="1200" b="1" dirty="0" smtClean="0">
                          <a:solidFill>
                            <a:schemeClr val="accent6"/>
                          </a:solidFill>
                        </a:rPr>
                        <a:t>83</a:t>
                      </a:r>
                      <a:r>
                        <a:rPr lang="en-US" sz="1200" b="1" dirty="0" smtClean="0">
                          <a:solidFill>
                            <a:schemeClr val="accent6"/>
                          </a:solidFill>
                        </a:rPr>
                        <a:t>,</a:t>
                      </a:r>
                      <a:r>
                        <a:rPr lang="en-US" altLang="zh-CN" sz="1200" b="1" dirty="0" smtClean="0">
                          <a:solidFill>
                            <a:schemeClr val="accent6"/>
                          </a:solidFill>
                        </a:rPr>
                        <a:t>Add</a:t>
                      </a:r>
                      <a:r>
                        <a:rPr lang="en-US" sz="1200" dirty="0" smtClean="0"/>
                        <a:t>, </a:t>
                      </a:r>
                    </a:p>
                    <a:p>
                      <a:r>
                        <a:rPr lang="zh-CN" altLang="en-US" sz="1200" dirty="0" smtClean="0"/>
                        <a:t>人身险</a:t>
                      </a:r>
                      <a:r>
                        <a:rPr lang="en-US" sz="1200" dirty="0" smtClean="0"/>
                        <a:t>:0.</a:t>
                      </a:r>
                      <a:r>
                        <a:rPr lang="en-US" altLang="zh-CN" sz="1200" dirty="0" smtClean="0"/>
                        <a:t>17</a:t>
                      </a:r>
                      <a:r>
                        <a:rPr lang="en-US" sz="1200" dirty="0" smtClean="0"/>
                        <a:t>,</a:t>
                      </a:r>
                      <a:r>
                        <a:rPr lang="en-US" altLang="zh-CN" sz="1200" dirty="0" smtClean="0"/>
                        <a:t>Delete</a:t>
                      </a:r>
                      <a:r>
                        <a:rPr lang="en-US" sz="1200" dirty="0" smtClean="0"/>
                        <a:t>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@</a:t>
                      </a:r>
                      <a:r>
                        <a:rPr lang="zh-CN" altLang="en-US" sz="1800" dirty="0" smtClean="0"/>
                        <a:t>增加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18712" y="5438463"/>
            <a:ext cx="10554574" cy="7922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probabilities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receiving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query.</a:t>
            </a:r>
            <a:r>
              <a:rPr lang="zh-CN" altLang="en-US" dirty="0" smtClean="0"/>
              <a:t> </a:t>
            </a:r>
            <a:r>
              <a:rPr lang="en-US" altLang="zh-CN" dirty="0" smtClean="0"/>
              <a:t>(Knowledge 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process)</a:t>
            </a:r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knowledge model itself is an adjacency matrix.</a:t>
            </a:r>
            <a:endParaRPr lang="en-US" dirty="0"/>
          </a:p>
        </p:txBody>
      </p:sp>
      <p:sp>
        <p:nvSpPr>
          <p:cNvPr id="6" name="Striped Right Arrow 5"/>
          <p:cNvSpPr/>
          <p:nvPr/>
        </p:nvSpPr>
        <p:spPr>
          <a:xfrm>
            <a:off x="-263973" y="3677124"/>
            <a:ext cx="1920393" cy="622365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270926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Qin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Qout</a:t>
            </a:r>
            <a:r>
              <a:rPr lang="en-US" sz="1400" dirty="0" smtClean="0"/>
              <a:t> </a:t>
            </a:r>
            <a:r>
              <a:rPr lang="en-US" sz="1400" dirty="0"/>
              <a:t>= “</a:t>
            </a:r>
            <a:r>
              <a:rPr lang="en-US" altLang="zh-CN" sz="1400" dirty="0"/>
              <a:t>@</a:t>
            </a:r>
            <a:r>
              <a:rPr lang="zh-CN" altLang="en-US" sz="1400" dirty="0"/>
              <a:t>增加</a:t>
            </a:r>
            <a:r>
              <a:rPr lang="en-US" sz="1400" dirty="0" smtClean="0"/>
              <a:t>”</a:t>
            </a:r>
            <a:r>
              <a:rPr lang="en-US" altLang="zh-CN" sz="1400" dirty="0" smtClean="0"/>
              <a:t>,</a:t>
            </a:r>
          </a:p>
          <a:p>
            <a:r>
              <a:rPr lang="zh-CN" altLang="en-US" sz="1400" dirty="0" smtClean="0"/>
              <a:t> </a:t>
            </a:r>
            <a:r>
              <a:rPr lang="en-US" altLang="zh-CN" sz="1400" dirty="0" smtClean="0"/>
              <a:t>“@</a:t>
            </a:r>
            <a:r>
              <a:rPr lang="zh-CN" altLang="en-US" sz="1400" dirty="0" smtClean="0"/>
              <a:t>险种</a:t>
            </a:r>
            <a:r>
              <a:rPr lang="en-US" altLang="zh-CN" sz="1400" dirty="0" smtClean="0"/>
              <a:t>”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370289" y="2966385"/>
            <a:ext cx="18217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Add</a:t>
            </a:r>
            <a:r>
              <a:rPr lang="en-US" sz="1400" dirty="0" smtClean="0"/>
              <a:t>(“</a:t>
            </a:r>
            <a:r>
              <a:rPr lang="en-US" altLang="zh-CN" sz="1400" dirty="0" smtClean="0"/>
              <a:t>@</a:t>
            </a:r>
            <a:r>
              <a:rPr lang="zh-CN" altLang="en-US" sz="1400" dirty="0"/>
              <a:t>增加</a:t>
            </a:r>
            <a:r>
              <a:rPr lang="en-US" sz="1400" dirty="0"/>
              <a:t>”</a:t>
            </a:r>
            <a:r>
              <a:rPr lang="en-US" altLang="zh-CN" sz="1400" dirty="0"/>
              <a:t>=(“5000”,”</a:t>
            </a:r>
            <a:r>
              <a:rPr lang="zh-CN" altLang="en-US" sz="1400" dirty="0"/>
              <a:t>划痕险</a:t>
            </a:r>
            <a:r>
              <a:rPr lang="en-US" altLang="zh-CN" sz="1400" dirty="0"/>
              <a:t>”)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07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triped Right Arrow 13"/>
          <p:cNvSpPr/>
          <p:nvPr/>
        </p:nvSpPr>
        <p:spPr>
          <a:xfrm rot="21400404" flipH="1">
            <a:off x="3529763" y="4726038"/>
            <a:ext cx="3658296" cy="306736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/>
          <p:cNvSpPr/>
          <p:nvPr/>
        </p:nvSpPr>
        <p:spPr>
          <a:xfrm rot="21292632">
            <a:off x="3670124" y="3294287"/>
            <a:ext cx="3658296" cy="306736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 Dialog with Knowledge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3861" y="2233002"/>
            <a:ext cx="83548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Client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37452" y="2233002"/>
            <a:ext cx="86754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96539" y="2870791"/>
            <a:ext cx="999460" cy="323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Dialog Model (Seq2seq</a:t>
            </a:r>
          </a:p>
          <a:p>
            <a:pPr algn="ctr"/>
            <a:r>
              <a:rPr lang="en-US" sz="1400" dirty="0" smtClean="0"/>
              <a:t>+</a:t>
            </a:r>
            <a:r>
              <a:rPr lang="en-US" sz="1400" dirty="0" err="1" smtClean="0"/>
              <a:t>Attn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16958" y="2686125"/>
            <a:ext cx="4157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Sent[0] = “</a:t>
            </a:r>
            <a:r>
              <a:rPr lang="en-US" sz="1600" dirty="0" err="1" smtClean="0"/>
              <a:t>Xxxx</a:t>
            </a:r>
            <a:r>
              <a:rPr lang="en-US" sz="1600" dirty="0" smtClean="0"/>
              <a:t> xxx xxx xx ?”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[kw_1, en_5=“$%”, kw_10, </a:t>
            </a:r>
            <a:r>
              <a:rPr lang="is-IS" sz="1600" dirty="0" smtClean="0"/>
              <a:t>… ]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282319" y="2870791"/>
            <a:ext cx="999460" cy="323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Know-ledge Model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320982" y="3033435"/>
            <a:ext cx="270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[kw_3, kw_6, en_4=“”, </a:t>
            </a:r>
            <a:r>
              <a:rPr lang="is-IS" sz="1600" dirty="0" smtClean="0"/>
              <a:t>… ]</a:t>
            </a:r>
            <a:endParaRPr lang="en-US" sz="1600" dirty="0"/>
          </a:p>
        </p:txBody>
      </p:sp>
      <p:sp>
        <p:nvSpPr>
          <p:cNvPr id="11" name="Striped Right Arrow 10"/>
          <p:cNvSpPr/>
          <p:nvPr/>
        </p:nvSpPr>
        <p:spPr>
          <a:xfrm rot="1543952">
            <a:off x="9114198" y="3579608"/>
            <a:ext cx="1164773" cy="306736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52812" y="4553882"/>
            <a:ext cx="3320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[kw_3, kw_6, en_4=“</a:t>
            </a:r>
            <a:r>
              <a:rPr lang="en-US" sz="1600" dirty="0" err="1" smtClean="0"/>
              <a:t>yyy</a:t>
            </a:r>
            <a:r>
              <a:rPr lang="en-US" sz="1600" dirty="0" smtClean="0"/>
              <a:t>”, </a:t>
            </a:r>
            <a:r>
              <a:rPr lang="is-IS" sz="1600" dirty="0" smtClean="0"/>
              <a:t>… ]</a:t>
            </a:r>
          </a:p>
          <a:p>
            <a:pPr algn="ctr"/>
            <a:endParaRPr lang="is-IS" sz="1600" dirty="0" smtClean="0"/>
          </a:p>
          <a:p>
            <a:pPr algn="ctr"/>
            <a:endParaRPr lang="is-IS" sz="1600" dirty="0" smtClean="0"/>
          </a:p>
          <a:p>
            <a:pPr algn="ctr"/>
            <a:r>
              <a:rPr lang="is-IS" sz="1600" dirty="0" smtClean="0"/>
              <a:t>Sent[1] = “YYY YYYY Y yyy YYY .”</a:t>
            </a:r>
            <a:endParaRPr lang="en-US" sz="1600" dirty="0"/>
          </a:p>
        </p:txBody>
      </p:sp>
      <p:sp>
        <p:nvSpPr>
          <p:cNvPr id="13" name="Striped Right Arrow 12"/>
          <p:cNvSpPr/>
          <p:nvPr/>
        </p:nvSpPr>
        <p:spPr>
          <a:xfrm rot="20056048" flipH="1">
            <a:off x="9444924" y="4241585"/>
            <a:ext cx="875448" cy="306736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477188">
            <a:off x="8734273" y="3732752"/>
            <a:ext cx="16930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Query = {“en_5”:”$%”}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9534" y="4800103"/>
            <a:ext cx="1632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Sent[2] = “ </a:t>
            </a:r>
            <a:r>
              <a:rPr lang="is-IS" sz="1600" dirty="0" smtClean="0"/>
              <a:t>… “</a:t>
            </a:r>
          </a:p>
          <a:p>
            <a:pPr algn="ctr"/>
            <a:r>
              <a:rPr lang="is-IS" sz="1600" dirty="0" smtClean="0"/>
              <a:t>...</a:t>
            </a:r>
            <a:endParaRPr lang="en-US" sz="1600" dirty="0"/>
          </a:p>
        </p:txBody>
      </p:sp>
      <p:sp>
        <p:nvSpPr>
          <p:cNvPr id="17" name="Down Arrow 16"/>
          <p:cNvSpPr/>
          <p:nvPr/>
        </p:nvSpPr>
        <p:spPr>
          <a:xfrm>
            <a:off x="627321" y="3033435"/>
            <a:ext cx="3136605" cy="370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Keyword filter</a:t>
            </a:r>
            <a:endParaRPr lang="en-US" sz="1200" dirty="0"/>
          </a:p>
        </p:txBody>
      </p:sp>
      <p:sp>
        <p:nvSpPr>
          <p:cNvPr id="18" name="Down Arrow 17"/>
          <p:cNvSpPr/>
          <p:nvPr/>
        </p:nvSpPr>
        <p:spPr>
          <a:xfrm>
            <a:off x="7060024" y="4914136"/>
            <a:ext cx="3283528" cy="3821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Sentence template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79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altLang="zh-CN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199137"/>
            <a:ext cx="10554574" cy="3636511"/>
          </a:xfrm>
        </p:spPr>
        <p:txBody>
          <a:bodyPr anchor="t">
            <a:normAutofit/>
          </a:bodyPr>
          <a:lstStyle/>
          <a:p>
            <a:r>
              <a:rPr lang="en-US" altLang="zh-CN" dirty="0" smtClean="0"/>
              <a:t>Current methods for conversation models in industry rely heavily on logics and can be increasingly complex.</a:t>
            </a:r>
          </a:p>
          <a:p>
            <a:r>
              <a:rPr lang="en-US" altLang="zh-CN" b="1" dirty="0" smtClean="0">
                <a:solidFill>
                  <a:schemeClr val="accent1"/>
                </a:solidFill>
              </a:rPr>
              <a:t>Automatically</a:t>
            </a:r>
            <a:r>
              <a:rPr lang="zh-CN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 smtClean="0">
                <a:solidFill>
                  <a:schemeClr val="accent1"/>
                </a:solidFill>
              </a:rPr>
              <a:t>generate</a:t>
            </a:r>
            <a:r>
              <a:rPr lang="zh-CN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 smtClean="0">
                <a:solidFill>
                  <a:schemeClr val="accent1"/>
                </a:solidFill>
              </a:rPr>
              <a:t>comprehensible</a:t>
            </a:r>
            <a:r>
              <a:rPr lang="zh-CN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 smtClean="0">
                <a:solidFill>
                  <a:schemeClr val="accent1"/>
                </a:solidFill>
              </a:rPr>
              <a:t>conversations</a:t>
            </a:r>
            <a:r>
              <a:rPr lang="zh-CN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 smtClean="0">
                <a:solidFill>
                  <a:schemeClr val="accent1"/>
                </a:solidFill>
              </a:rPr>
              <a:t>based</a:t>
            </a:r>
            <a:r>
              <a:rPr lang="zh-CN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 smtClean="0">
                <a:solidFill>
                  <a:schemeClr val="accent1"/>
                </a:solidFill>
              </a:rPr>
              <a:t>upon</a:t>
            </a:r>
            <a:r>
              <a:rPr lang="zh-CN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 smtClean="0">
                <a:solidFill>
                  <a:schemeClr val="accent1"/>
                </a:solidFill>
              </a:rPr>
              <a:t>given</a:t>
            </a:r>
            <a:r>
              <a:rPr lang="zh-CN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 smtClean="0">
                <a:solidFill>
                  <a:schemeClr val="accent1"/>
                </a:solidFill>
              </a:rPr>
              <a:t>constraints.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Not a genuine open domain chat-bot, but task-oriented conversation system.</a:t>
            </a:r>
          </a:p>
          <a:p>
            <a:pPr lvl="1"/>
            <a:r>
              <a:rPr lang="en-US" dirty="0" smtClean="0"/>
              <a:t>It means each task is a standalone circumstance, with its own context and background information. Much easier to implement and straightforward for business purposes.</a:t>
            </a:r>
          </a:p>
          <a:p>
            <a:r>
              <a:rPr lang="en-US" dirty="0" smtClean="0"/>
              <a:t>Seq2seq comes with the edge for </a:t>
            </a:r>
            <a:r>
              <a:rPr lang="en-US" b="1" dirty="0" smtClean="0">
                <a:solidFill>
                  <a:schemeClr val="accent1"/>
                </a:solidFill>
              </a:rPr>
              <a:t>contextual information </a:t>
            </a:r>
            <a:r>
              <a:rPr lang="en-US" dirty="0" smtClean="0"/>
              <a:t>to align up sentences.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282926" y="4947655"/>
            <a:ext cx="1530350" cy="358775"/>
          </a:xfrm>
          <a:prstGeom prst="wedgeRoundRectCallout">
            <a:avLst>
              <a:gd name="adj1" fmla="val -40745"/>
              <a:gd name="adj2" fmla="val 71453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/>
              <a:t>Hi!</a:t>
            </a:r>
            <a:r>
              <a:rPr lang="zh-CN" altLang="en-US" sz="1200" dirty="0"/>
              <a:t> </a:t>
            </a:r>
            <a:r>
              <a:rPr lang="en-US" altLang="zh-CN" sz="1200" dirty="0"/>
              <a:t>How</a:t>
            </a:r>
            <a:r>
              <a:rPr lang="zh-CN" altLang="en-US" sz="1200" dirty="0"/>
              <a:t> </a:t>
            </a:r>
            <a:r>
              <a:rPr lang="en-US" altLang="zh-CN" sz="1200" dirty="0"/>
              <a:t>are</a:t>
            </a:r>
            <a:r>
              <a:rPr lang="zh-CN" altLang="en-US" sz="1200" dirty="0"/>
              <a:t> </a:t>
            </a:r>
            <a:r>
              <a:rPr lang="en-US" altLang="zh-CN" sz="1200" dirty="0"/>
              <a:t>you?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 flipH="1">
            <a:off x="2970313" y="5376280"/>
            <a:ext cx="1701800" cy="314325"/>
          </a:xfrm>
          <a:prstGeom prst="wedgeRoundRectCallout">
            <a:avLst>
              <a:gd name="adj1" fmla="val -40745"/>
              <a:gd name="adj2" fmla="val 71453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/>
              <a:t>I’m</a:t>
            </a:r>
            <a:r>
              <a:rPr lang="zh-CN" altLang="en-US" sz="1200" dirty="0"/>
              <a:t> </a:t>
            </a:r>
            <a:r>
              <a:rPr lang="en-US" altLang="zh-CN" sz="1200" dirty="0"/>
              <a:t>good!</a:t>
            </a:r>
            <a:r>
              <a:rPr lang="zh-CN" altLang="en-US" sz="1200" dirty="0"/>
              <a:t> </a:t>
            </a:r>
            <a:r>
              <a:rPr lang="en-US" altLang="zh-CN" sz="1200" dirty="0"/>
              <a:t>And</a:t>
            </a:r>
            <a:r>
              <a:rPr lang="zh-CN" altLang="en-US" sz="1200" dirty="0"/>
              <a:t> </a:t>
            </a:r>
            <a:r>
              <a:rPr lang="en-US" altLang="zh-CN" sz="1200" dirty="0"/>
              <a:t>you?</a:t>
            </a:r>
            <a:endParaRPr lang="en-US" sz="1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282926" y="5750930"/>
            <a:ext cx="1376362" cy="357188"/>
          </a:xfrm>
          <a:prstGeom prst="wedgeRoundRectCallout">
            <a:avLst>
              <a:gd name="adj1" fmla="val -40745"/>
              <a:gd name="adj2" fmla="val 71453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1200" dirty="0"/>
              <a:t>Same</a:t>
            </a:r>
            <a:r>
              <a:rPr lang="zh-CN" altLang="en-US" sz="1200" dirty="0"/>
              <a:t> </a:t>
            </a:r>
            <a:r>
              <a:rPr lang="en-US" altLang="zh-CN" sz="1200" dirty="0"/>
              <a:t>here.</a:t>
            </a:r>
            <a:r>
              <a:rPr lang="zh-CN" altLang="en-US" sz="1200" dirty="0"/>
              <a:t> </a:t>
            </a:r>
            <a:r>
              <a:rPr lang="zh-CN" altLang="en-US" sz="1200" dirty="0">
                <a:sym typeface="Wingdings"/>
              </a:rPr>
              <a:t>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342038" y="4928605"/>
            <a:ext cx="2740025" cy="358775"/>
          </a:xfrm>
          <a:prstGeom prst="wedgeRoundRectCallout">
            <a:avLst>
              <a:gd name="adj1" fmla="val -40745"/>
              <a:gd name="adj2" fmla="val 71453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1200" dirty="0"/>
              <a:t>Hi</a:t>
            </a:r>
            <a:r>
              <a:rPr lang="zh-CN" altLang="en-US" sz="1200" dirty="0"/>
              <a:t> </a:t>
            </a:r>
            <a:r>
              <a:rPr lang="en-US" altLang="zh-CN" sz="1200" dirty="0"/>
              <a:t>Neo.</a:t>
            </a:r>
            <a:r>
              <a:rPr lang="zh-CN" altLang="en-US" sz="1200" dirty="0"/>
              <a:t> </a:t>
            </a:r>
            <a:r>
              <a:rPr lang="en-US" altLang="zh-CN" sz="1200" dirty="0"/>
              <a:t>We</a:t>
            </a:r>
            <a:r>
              <a:rPr lang="zh-CN" altLang="en-US" sz="1200" dirty="0"/>
              <a:t> </a:t>
            </a:r>
            <a:r>
              <a:rPr lang="en-US" altLang="zh-CN" sz="1200" dirty="0"/>
              <a:t>have</a:t>
            </a:r>
            <a:r>
              <a:rPr lang="zh-CN" altLang="en-US" sz="1200" dirty="0"/>
              <a:t> </a:t>
            </a:r>
            <a:r>
              <a:rPr lang="en-US" altLang="zh-CN" sz="1200" dirty="0"/>
              <a:t>got</a:t>
            </a:r>
            <a:r>
              <a:rPr lang="zh-CN" altLang="en-US" sz="1200" dirty="0"/>
              <a:t> </a:t>
            </a:r>
            <a:r>
              <a:rPr lang="en-US" altLang="zh-CN" sz="1200" dirty="0"/>
              <a:t>two</a:t>
            </a:r>
            <a:r>
              <a:rPr lang="zh-CN" altLang="en-US" sz="1200" dirty="0"/>
              <a:t> </a:t>
            </a:r>
            <a:r>
              <a:rPr lang="en-US" altLang="zh-CN" sz="1200" dirty="0"/>
              <a:t>pills.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 flipH="1">
            <a:off x="6872388" y="5357230"/>
            <a:ext cx="1625600" cy="287338"/>
          </a:xfrm>
          <a:prstGeom prst="wedgeRoundRectCallout">
            <a:avLst>
              <a:gd name="adj1" fmla="val -40745"/>
              <a:gd name="adj2" fmla="val 71453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r>
              <a:rPr lang="en-US" altLang="zh-CN" sz="1200" dirty="0"/>
              <a:t>I</a:t>
            </a:r>
            <a:r>
              <a:rPr lang="zh-CN" altLang="en-US" sz="1200" dirty="0"/>
              <a:t> </a:t>
            </a:r>
            <a:r>
              <a:rPr lang="en-US" altLang="zh-CN" sz="1200" dirty="0"/>
              <a:t>take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red</a:t>
            </a:r>
            <a:r>
              <a:rPr lang="zh-CN" altLang="en-US" sz="1200" dirty="0"/>
              <a:t> </a:t>
            </a:r>
            <a:r>
              <a:rPr lang="en-US" altLang="zh-CN" sz="1200" dirty="0"/>
              <a:t>one.</a:t>
            </a:r>
            <a:endParaRPr lang="en-US" sz="12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342038" y="5657268"/>
            <a:ext cx="1530350" cy="584200"/>
          </a:xfrm>
          <a:prstGeom prst="wedgeRoundRectCallout">
            <a:avLst>
              <a:gd name="adj1" fmla="val -40745"/>
              <a:gd name="adj2" fmla="val 71453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altLang="zh-CN" sz="1200" dirty="0"/>
              <a:t>Good.</a:t>
            </a:r>
            <a:r>
              <a:rPr lang="zh-CN" altLang="en-US" sz="1200" dirty="0"/>
              <a:t> </a:t>
            </a:r>
            <a:r>
              <a:rPr lang="en-US" altLang="zh-CN" sz="1200" dirty="0"/>
              <a:t>You</a:t>
            </a:r>
            <a:r>
              <a:rPr lang="zh-CN" altLang="en-US" sz="1200" dirty="0"/>
              <a:t> </a:t>
            </a:r>
            <a:r>
              <a:rPr lang="en-US" altLang="zh-CN" sz="1200" dirty="0"/>
              <a:t>will</a:t>
            </a:r>
            <a:r>
              <a:rPr lang="zh-CN" altLang="en-US" sz="1200" dirty="0"/>
              <a:t> </a:t>
            </a:r>
            <a:r>
              <a:rPr lang="en-US" altLang="zh-CN" sz="1200" dirty="0"/>
              <a:t>wake</a:t>
            </a:r>
            <a:r>
              <a:rPr lang="zh-CN" altLang="en-US" sz="1200" dirty="0"/>
              <a:t> </a:t>
            </a:r>
            <a:r>
              <a:rPr lang="en-US" altLang="zh-CN" sz="1200" dirty="0"/>
              <a:t>up</a:t>
            </a:r>
            <a:r>
              <a:rPr lang="zh-CN" altLang="en-US" sz="1200" dirty="0"/>
              <a:t> </a:t>
            </a:r>
            <a:r>
              <a:rPr lang="en-US" altLang="zh-CN" sz="1200" dirty="0"/>
              <a:t>in</a:t>
            </a:r>
            <a:r>
              <a:rPr lang="zh-CN" altLang="en-US" sz="1200" dirty="0"/>
              <a:t> </a:t>
            </a:r>
            <a:r>
              <a:rPr lang="en-US" altLang="zh-CN" sz="1200" dirty="0"/>
              <a:t>Zion.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10" name="Striped Right Arrow 9"/>
          <p:cNvSpPr/>
          <p:nvPr/>
        </p:nvSpPr>
        <p:spPr>
          <a:xfrm>
            <a:off x="4856263" y="5215943"/>
            <a:ext cx="387350" cy="822325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976" y="5209201"/>
            <a:ext cx="10463742" cy="3636511"/>
          </a:xfrm>
        </p:spPr>
        <p:txBody>
          <a:bodyPr anchor="t"/>
          <a:lstStyle/>
          <a:p>
            <a:r>
              <a:rPr lang="en-US" dirty="0" smtClean="0"/>
              <a:t>We don’t have much available task-specific data</a:t>
            </a:r>
          </a:p>
          <a:p>
            <a:r>
              <a:rPr lang="en-US" dirty="0" smtClean="0"/>
              <a:t>Open domain data come with lots of noise</a:t>
            </a:r>
          </a:p>
          <a:p>
            <a:r>
              <a:rPr lang="en-US" dirty="0" smtClean="0"/>
              <a:t>We may indefinitely approach our target, but may never reach the exact words</a:t>
            </a:r>
          </a:p>
          <a:p>
            <a:r>
              <a:rPr lang="en-US" dirty="0" smtClean="0"/>
              <a:t>Hard to evaluate accuracy. Language is flexible, not quantitative. (BLEU score?)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222287"/>
            <a:ext cx="4683514" cy="1729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7340" b="32769"/>
          <a:stretch/>
        </p:blipFill>
        <p:spPr>
          <a:xfrm>
            <a:off x="818712" y="3479904"/>
            <a:ext cx="4683514" cy="1223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322"/>
          <p:cNvSpPr txBox="1">
            <a:spLocks noChangeArrowheads="1"/>
          </p:cNvSpPr>
          <p:nvPr/>
        </p:nvSpPr>
        <p:spPr bwMode="auto">
          <a:xfrm>
            <a:off x="728976" y="4782887"/>
            <a:ext cx="3672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100" dirty="0"/>
              <a:t>Source: </a:t>
            </a:r>
            <a:r>
              <a:rPr lang="en-US" altLang="zh-CN" sz="1100" dirty="0"/>
              <a:t>Facebook</a:t>
            </a:r>
            <a:r>
              <a:rPr lang="zh-CN" altLang="en-US" sz="1100" dirty="0"/>
              <a:t> </a:t>
            </a:r>
            <a:r>
              <a:rPr lang="en-US" altLang="zh-CN" sz="1100" dirty="0"/>
              <a:t>Children’s</a:t>
            </a:r>
            <a:r>
              <a:rPr lang="zh-CN" altLang="en-US" sz="1100" dirty="0"/>
              <a:t> </a:t>
            </a:r>
            <a:r>
              <a:rPr lang="en-US" altLang="zh-CN" sz="1100" dirty="0"/>
              <a:t>Book Test (back) and </a:t>
            </a:r>
            <a:endParaRPr lang="en-US" altLang="zh-CN" sz="1100" dirty="0" smtClean="0"/>
          </a:p>
          <a:p>
            <a:pPr eaLnBrk="1" hangingPunct="1"/>
            <a:r>
              <a:rPr lang="en-US" altLang="zh-CN" sz="1100" dirty="0" smtClean="0"/>
              <a:t>Cornell’s </a:t>
            </a:r>
            <a:r>
              <a:rPr lang="en-US" altLang="zh-CN" sz="1100" dirty="0"/>
              <a:t>Movie-Dialogs Corpus (front)</a:t>
            </a:r>
            <a:endParaRPr lang="en-US" altLang="en-US" sz="1100" dirty="0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5614586" y="4150525"/>
            <a:ext cx="6121400" cy="5526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400" b="1">
                <a:solidFill>
                  <a:schemeClr val="accent1"/>
                </a:solidFill>
              </a:rPr>
              <a:t>好的</a:t>
            </a:r>
            <a:r>
              <a:rPr lang="zh-CN" altLang="en-US" sz="1400" b="1"/>
              <a:t>，根据</a:t>
            </a:r>
            <a:r>
              <a:rPr lang="zh-CN" altLang="zh-CN" sz="1400" b="1"/>
              <a:t>北京保险行业协会</a:t>
            </a:r>
            <a:r>
              <a:rPr lang="zh-CN" altLang="en-US" sz="1400" b="1"/>
              <a:t>要求，我们给您发送了一个</a:t>
            </a:r>
            <a:r>
              <a:rPr lang="zh-CN" altLang="en-US" sz="1400" b="1">
                <a:solidFill>
                  <a:schemeClr val="accent1"/>
                </a:solidFill>
              </a:rPr>
              <a:t>手机验证码</a:t>
            </a:r>
            <a:r>
              <a:rPr lang="zh-CN" altLang="en-US" sz="1400" b="1"/>
              <a:t>以确认身份信息采集，请您收到后输入手机验证码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8791173" y="2893225"/>
            <a:ext cx="12618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b="1"/>
              <a:t>就</a:t>
            </a:r>
            <a:r>
              <a:rPr lang="zh-CN" altLang="en-US" sz="1400" b="1">
                <a:solidFill>
                  <a:schemeClr val="accent1"/>
                </a:solidFill>
              </a:rPr>
              <a:t>按去年的</a:t>
            </a:r>
            <a:r>
              <a:rPr lang="zh-CN" altLang="en-US" sz="1400" b="1"/>
              <a:t>续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5614586" y="2279651"/>
            <a:ext cx="6121400" cy="640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1400" b="1" dirty="0">
                <a:solidFill>
                  <a:schemeClr val="accent1"/>
                </a:solidFill>
              </a:rPr>
              <a:t>不计免赔是</a:t>
            </a:r>
            <a:r>
              <a:rPr lang="zh-CN" altLang="zh-CN" sz="1400" b="1" dirty="0"/>
              <a:t>所有的险种都包含了，比如说开车不小心刮蹭了一下，那保险公司在定责任的时候会有一个</a:t>
            </a:r>
            <a:r>
              <a:rPr lang="en-US" altLang="zh-CN" sz="1400" b="1" dirty="0"/>
              <a:t>15%</a:t>
            </a:r>
            <a:r>
              <a:rPr lang="zh-CN" altLang="zh-CN" sz="1400" b="1" dirty="0"/>
              <a:t>是自己的</a:t>
            </a:r>
          </a:p>
        </p:txBody>
      </p:sp>
      <p:cxnSp>
        <p:nvCxnSpPr>
          <p:cNvPr id="10" name="Straight Arrow Connector 23"/>
          <p:cNvCxnSpPr>
            <a:cxnSpLocks noChangeShapeType="1"/>
          </p:cNvCxnSpPr>
          <p:nvPr/>
        </p:nvCxnSpPr>
        <p:spPr bwMode="auto">
          <a:xfrm>
            <a:off x="8675286" y="2920213"/>
            <a:ext cx="0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5614586" y="3356775"/>
            <a:ext cx="6121400" cy="357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400" b="1" dirty="0">
                <a:solidFill>
                  <a:schemeClr val="accent1"/>
                </a:solidFill>
              </a:rPr>
              <a:t>好的</a:t>
            </a:r>
            <a:r>
              <a:rPr lang="zh-CN" altLang="en-US" sz="1400" b="1" dirty="0"/>
              <a:t>，那就按照</a:t>
            </a:r>
            <a:r>
              <a:rPr lang="zh-CN" altLang="en-US" sz="1400" b="1" dirty="0">
                <a:solidFill>
                  <a:schemeClr val="accent1"/>
                </a:solidFill>
              </a:rPr>
              <a:t>总金额</a:t>
            </a:r>
            <a:r>
              <a:rPr lang="en-US" altLang="zh-CN" sz="1400" b="1" dirty="0">
                <a:solidFill>
                  <a:schemeClr val="accent1"/>
                </a:solidFill>
              </a:rPr>
              <a:t>5200</a:t>
            </a:r>
            <a:r>
              <a:rPr lang="zh-CN" altLang="en-US" sz="1400" b="1" dirty="0"/>
              <a:t>的给您续，对吧</a:t>
            </a:r>
            <a:r>
              <a:rPr lang="en-US" altLang="zh-CN" sz="1400" b="1" dirty="0"/>
              <a:t>?</a:t>
            </a:r>
            <a:endParaRPr lang="zh-CN" altLang="en-US" sz="1400" b="1" dirty="0"/>
          </a:p>
        </p:txBody>
      </p:sp>
      <p:cxnSp>
        <p:nvCxnSpPr>
          <p:cNvPr id="12" name="Straight Arrow Connector 23"/>
          <p:cNvCxnSpPr>
            <a:cxnSpLocks noChangeShapeType="1"/>
          </p:cNvCxnSpPr>
          <p:nvPr/>
        </p:nvCxnSpPr>
        <p:spPr bwMode="auto">
          <a:xfrm>
            <a:off x="8675286" y="3713963"/>
            <a:ext cx="0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8791173" y="3715550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30861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chemeClr val="accent1"/>
                </a:solidFill>
              </a:rPr>
              <a:t>对</a:t>
            </a:r>
          </a:p>
        </p:txBody>
      </p:sp>
      <p:sp>
        <p:nvSpPr>
          <p:cNvPr id="14" name="TextBox 31"/>
          <p:cNvSpPr txBox="1">
            <a:spLocks noChangeArrowheads="1"/>
          </p:cNvSpPr>
          <p:nvPr/>
        </p:nvSpPr>
        <p:spPr bwMode="auto">
          <a:xfrm>
            <a:off x="20375563" y="9170988"/>
            <a:ext cx="1841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en-US" altLang="en-US" sz="1500"/>
          </a:p>
        </p:txBody>
      </p:sp>
      <p:sp>
        <p:nvSpPr>
          <p:cNvPr id="15" name="TextBox 322"/>
          <p:cNvSpPr txBox="1">
            <a:spLocks noChangeArrowheads="1"/>
          </p:cNvSpPr>
          <p:nvPr/>
        </p:nvSpPr>
        <p:spPr bwMode="auto">
          <a:xfrm>
            <a:off x="5614586" y="4782887"/>
            <a:ext cx="204575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100" dirty="0" smtClean="0"/>
              <a:t>Source: PICC sample cases</a:t>
            </a: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990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triped Right Arrow 268"/>
          <p:cNvSpPr/>
          <p:nvPr/>
        </p:nvSpPr>
        <p:spPr>
          <a:xfrm rot="10800000">
            <a:off x="6467650" y="3138357"/>
            <a:ext cx="1675826" cy="306736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Pipeline Overview</a:t>
            </a:r>
            <a:endParaRPr lang="en-US" dirty="0"/>
          </a:p>
        </p:txBody>
      </p:sp>
      <p:sp>
        <p:nvSpPr>
          <p:cNvPr id="265" name="Striped Right Arrow 264"/>
          <p:cNvSpPr/>
          <p:nvPr/>
        </p:nvSpPr>
        <p:spPr>
          <a:xfrm>
            <a:off x="3006114" y="2619295"/>
            <a:ext cx="1570830" cy="306736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7980033" y="2194638"/>
            <a:ext cx="1927896" cy="146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Dialog Model (Seq2seq</a:t>
            </a:r>
          </a:p>
          <a:p>
            <a:pPr algn="ctr"/>
            <a:r>
              <a:rPr lang="en-US" dirty="0" smtClean="0"/>
              <a:t>w/ Attention)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1791951" y="2194638"/>
            <a:ext cx="1385284" cy="146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Sequence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4576944" y="2194638"/>
            <a:ext cx="1890706" cy="146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Embedding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</a:p>
          <a:p>
            <a:pPr algn="ctr"/>
            <a:r>
              <a:rPr lang="en-US" dirty="0" smtClean="0"/>
              <a:t>(Word2vec, Sentence2vec)</a:t>
            </a:r>
            <a:endParaRPr lang="en-US" dirty="0"/>
          </a:p>
        </p:txBody>
      </p:sp>
      <p:sp>
        <p:nvSpPr>
          <p:cNvPr id="270" name="Striped Right Arrow 269"/>
          <p:cNvSpPr/>
          <p:nvPr/>
        </p:nvSpPr>
        <p:spPr>
          <a:xfrm rot="5400000">
            <a:off x="4735335" y="4289419"/>
            <a:ext cx="1418588" cy="306736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4792106" y="5152081"/>
            <a:ext cx="1385284" cy="146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Output</a:t>
            </a:r>
          </a:p>
          <a:p>
            <a:pPr algn="ctr"/>
            <a:r>
              <a:rPr lang="en-US" altLang="zh-CN" dirty="0" smtClean="0"/>
              <a:t>Sequence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191" y="2406969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Seq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of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words</a:t>
            </a:r>
            <a:endParaRPr lang="en-US" sz="1400" dirty="0"/>
          </a:p>
        </p:txBody>
      </p:sp>
      <p:sp>
        <p:nvSpPr>
          <p:cNvPr id="272" name="TextBox 271"/>
          <p:cNvSpPr txBox="1"/>
          <p:nvPr/>
        </p:nvSpPr>
        <p:spPr>
          <a:xfrm>
            <a:off x="6484301" y="235872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Input vectors</a:t>
            </a:r>
            <a:endParaRPr lang="en-US" sz="1400" dirty="0"/>
          </a:p>
        </p:txBody>
      </p:sp>
      <p:sp>
        <p:nvSpPr>
          <p:cNvPr id="273" name="TextBox 272"/>
          <p:cNvSpPr txBox="1"/>
          <p:nvPr/>
        </p:nvSpPr>
        <p:spPr>
          <a:xfrm>
            <a:off x="6484301" y="3425716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Output vectors</a:t>
            </a:r>
            <a:endParaRPr lang="en-US" sz="1400" dirty="0"/>
          </a:p>
        </p:txBody>
      </p:sp>
      <p:sp>
        <p:nvSpPr>
          <p:cNvPr id="274" name="TextBox 273"/>
          <p:cNvSpPr txBox="1"/>
          <p:nvPr/>
        </p:nvSpPr>
        <p:spPr>
          <a:xfrm>
            <a:off x="5597997" y="4233327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Seq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of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words</a:t>
            </a:r>
            <a:endParaRPr lang="en-US" sz="1400" dirty="0"/>
          </a:p>
        </p:txBody>
      </p:sp>
      <p:sp>
        <p:nvSpPr>
          <p:cNvPr id="275" name="Striped Right Arrow 274"/>
          <p:cNvSpPr/>
          <p:nvPr/>
        </p:nvSpPr>
        <p:spPr>
          <a:xfrm>
            <a:off x="6467650" y="2619295"/>
            <a:ext cx="1495732" cy="306736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Sequence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818712" y="5438464"/>
            <a:ext cx="10554574" cy="420334"/>
          </a:xfrm>
        </p:spPr>
        <p:txBody>
          <a:bodyPr anchor="t"/>
          <a:lstStyle/>
          <a:p>
            <a:r>
              <a:rPr lang="en-US" altLang="zh-CN" dirty="0" smtClean="0"/>
              <a:t>Intents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keywords,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components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knowledge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model.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3010756" y="3407139"/>
            <a:ext cx="5707939" cy="6743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 filter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32966" y="2728653"/>
            <a:ext cx="8463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Sent[0] = “</a:t>
            </a:r>
            <a:r>
              <a:rPr lang="zh-CN" altLang="en-US" dirty="0" smtClean="0"/>
              <a:t>给我</a:t>
            </a:r>
            <a:r>
              <a:rPr lang="zh-CN" altLang="en-US" dirty="0" smtClean="0">
                <a:ea typeface="MS PGothic" charset="-128"/>
                <a:cs typeface="Times New Roman" charset="0"/>
              </a:rPr>
              <a:t>增加</a:t>
            </a:r>
            <a:r>
              <a:rPr lang="en-US" altLang="zh-CN" dirty="0" smtClean="0">
                <a:ea typeface="MS PGothic" charset="-128"/>
                <a:cs typeface="Times New Roman" charset="0"/>
              </a:rPr>
              <a:t>5000</a:t>
            </a:r>
            <a:r>
              <a:rPr lang="zh-CN" altLang="en-US" dirty="0" smtClean="0">
                <a:ea typeface="MS PGothic" charset="-128"/>
                <a:cs typeface="Times New Roman" charset="0"/>
              </a:rPr>
              <a:t>的</a:t>
            </a:r>
            <a:r>
              <a:rPr lang="zh-CN" altLang="en-US" dirty="0">
                <a:ea typeface="MS PGothic" charset="-128"/>
                <a:cs typeface="Times New Roman" charset="0"/>
              </a:rPr>
              <a:t>划痕</a:t>
            </a:r>
            <a:r>
              <a:rPr lang="zh-CN" altLang="en-US" dirty="0" smtClean="0">
                <a:ea typeface="MS PGothic" charset="-128"/>
                <a:cs typeface="Times New Roman" charset="0"/>
              </a:rPr>
              <a:t>险吧</a:t>
            </a:r>
            <a:r>
              <a:rPr lang="en-US" altLang="zh-CN" dirty="0" smtClean="0">
                <a:ea typeface="MS PGothic" charset="-128"/>
                <a:cs typeface="Times New Roman" charset="0"/>
              </a:rPr>
              <a:t>”</a:t>
            </a:r>
            <a:endParaRPr lang="zh-CN" altLang="en-US" dirty="0">
              <a:ea typeface="MS PGothic" charset="-128"/>
              <a:cs typeface="Times New Roman" charset="0"/>
            </a:endParaRP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altLang="zh-CN" dirty="0" err="1" smtClean="0"/>
              <a:t>Keyword_sent</a:t>
            </a:r>
            <a:r>
              <a:rPr lang="en-US" altLang="zh-CN" dirty="0" smtClean="0"/>
              <a:t>[0]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dirty="0" smtClean="0"/>
              <a:t>[“</a:t>
            </a:r>
            <a:r>
              <a:rPr lang="en-US" altLang="zh-CN" dirty="0" smtClean="0"/>
              <a:t>@</a:t>
            </a:r>
            <a:r>
              <a:rPr lang="zh-CN" altLang="en-US" dirty="0" smtClean="0"/>
              <a:t>增加</a:t>
            </a:r>
            <a:r>
              <a:rPr lang="en-US" dirty="0" smtClean="0"/>
              <a:t>”, </a:t>
            </a:r>
            <a:r>
              <a:rPr lang="en-US" altLang="zh-CN" dirty="0" smtClean="0"/>
              <a:t>“5000”,”</a:t>
            </a:r>
            <a:r>
              <a:rPr lang="zh-CN" altLang="en-US" dirty="0" smtClean="0"/>
              <a:t>划痕险</a:t>
            </a:r>
            <a:r>
              <a:rPr lang="en-US" altLang="zh-CN" dirty="0" smtClean="0"/>
              <a:t>”</a:t>
            </a:r>
            <a:r>
              <a:rPr lang="is-IS" dirty="0" smtClean="0"/>
              <a:t>]</a:t>
            </a:r>
          </a:p>
          <a:p>
            <a:pPr algn="ctr"/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API[0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]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[“@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增加</a:t>
            </a: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: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划痕险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5000)”</a:t>
            </a:r>
            <a:r>
              <a:rPr lang="is-I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]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3" name="Frame 2"/>
          <p:cNvSpPr/>
          <p:nvPr/>
        </p:nvSpPr>
        <p:spPr>
          <a:xfrm>
            <a:off x="3657600" y="2573079"/>
            <a:ext cx="4274287" cy="6379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141" y="3159540"/>
            <a:ext cx="2804932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How: Such as taking out all nouns and pronouns,</a:t>
            </a:r>
          </a:p>
          <a:p>
            <a:pPr algn="ctr"/>
            <a:r>
              <a:rPr lang="en-US" sz="1400" dirty="0" smtClean="0"/>
              <a:t>As well as some key verbs such as “is” “are” or “defines”</a:t>
            </a:r>
          </a:p>
          <a:p>
            <a:pPr algn="ctr"/>
            <a:r>
              <a:rPr lang="en-US" sz="1400" dirty="0" smtClean="0"/>
              <a:t>w/ NLTK POS tagger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NLC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995141" y="4544535"/>
            <a:ext cx="2804932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Some keywords are marked as intents </a:t>
            </a:r>
            <a:r>
              <a:rPr lang="en-US" altLang="zh-CN" sz="1400" dirty="0" smtClean="0"/>
              <a:t>that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are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passed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knowledge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model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45541" y="2544675"/>
            <a:ext cx="280493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Background: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user_id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11001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02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 </a:t>
            </a:r>
            <a:r>
              <a:rPr lang="en-US" dirty="0" smtClean="0"/>
              <a:t>Embedding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Tool: Word2vec – converting natural words into </a:t>
            </a:r>
            <a:r>
              <a:rPr lang="en-US" dirty="0" smtClean="0">
                <a:solidFill>
                  <a:schemeClr val="accent6"/>
                </a:solidFill>
              </a:rPr>
              <a:t>arbitrarily dimensioned vectors</a:t>
            </a:r>
            <a:r>
              <a:rPr lang="en-US" dirty="0" smtClean="0"/>
              <a:t>, </a:t>
            </a:r>
            <a:r>
              <a:rPr lang="en-US" b="1" i="1" dirty="0" smtClean="0"/>
              <a:t>which is what Neural Networks understand.</a:t>
            </a:r>
          </a:p>
          <a:p>
            <a:pPr lvl="1"/>
            <a:r>
              <a:rPr lang="en-US" dirty="0" smtClean="0"/>
              <a:t>Words with similar meanings are close to each other.</a:t>
            </a:r>
          </a:p>
          <a:p>
            <a:pPr lvl="1"/>
            <a:r>
              <a:rPr lang="en-US" dirty="0" smtClean="0"/>
              <a:t>This vector</a:t>
            </a:r>
            <a:r>
              <a:rPr lang="zh-CN" altLang="en-US" dirty="0" smtClean="0"/>
              <a:t> </a:t>
            </a:r>
            <a:r>
              <a:rPr lang="en-US" dirty="0" smtClean="0"/>
              <a:t>space may express similar word relations using a single vector.</a:t>
            </a:r>
            <a:endParaRPr lang="en-US" dirty="0"/>
          </a:p>
        </p:txBody>
      </p:sp>
      <p:pic>
        <p:nvPicPr>
          <p:cNvPr id="1026" name="Picture 2" descr="http://cdn-ak.f.st-hatena.com/images/fotolife/T/TJO/20140619/201406191505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2" y="3566337"/>
            <a:ext cx="6435463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lf0.ph.126.net/sLORai5eKs5I0b1UbyAMHg==/183718717309067077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122" y="3566337"/>
            <a:ext cx="4762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9566" y="6433362"/>
            <a:ext cx="63786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Source: http</a:t>
            </a:r>
            <a:r>
              <a:rPr lang="en-US" sz="1050" dirty="0"/>
              <a:t>://</a:t>
            </a:r>
            <a:r>
              <a:rPr lang="en-US" sz="1050" dirty="0" err="1"/>
              <a:t>jxieeducation.com</a:t>
            </a:r>
            <a:r>
              <a:rPr lang="en-US" sz="1050" dirty="0"/>
              <a:t>/2016-06-13/Document-Similarity-With-Word-Movers-Distance/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8376676" y="2703637"/>
            <a:ext cx="3203575" cy="4603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word2vec_model[‘good’]</a:t>
            </a:r>
            <a:r>
              <a:rPr lang="zh-CN" altLang="en-US" sz="12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zh-CN" altLang="en-US" sz="12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array(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[0.11111,</a:t>
            </a:r>
            <a:r>
              <a:rPr lang="zh-CN" altLang="en-US" sz="12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0.22222,</a:t>
            </a:r>
            <a:r>
              <a:rPr lang="zh-CN" altLang="en-US" sz="12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altLang="zh-CN" sz="12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…</a:t>
            </a:r>
            <a:r>
              <a:rPr lang="zh-CN" altLang="en-US" sz="12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zh-CN" altLang="en-US" sz="12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-0.11111])</a:t>
            </a:r>
            <a:endParaRPr lang="is-IS" altLang="zh-CN" sz="12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dirty="0" smtClean="0"/>
              <a:t>Synthesize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49" y="2937798"/>
            <a:ext cx="5295900" cy="292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4121" y="5951395"/>
            <a:ext cx="4823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Le</a:t>
            </a:r>
            <a:r>
              <a:rPr lang="zh-CN" altLang="en-US" sz="1050" dirty="0" smtClean="0"/>
              <a:t> </a:t>
            </a:r>
            <a:r>
              <a:rPr lang="en-US" altLang="zh-CN" sz="1050" dirty="0" smtClean="0"/>
              <a:t>&amp;</a:t>
            </a:r>
            <a:r>
              <a:rPr lang="zh-CN" altLang="en-US" sz="1050" dirty="0" smtClean="0"/>
              <a:t> </a:t>
            </a:r>
            <a:r>
              <a:rPr lang="en-US" altLang="zh-CN" sz="1050" dirty="0" err="1" smtClean="0"/>
              <a:t>Minikov</a:t>
            </a:r>
            <a:r>
              <a:rPr lang="en-US" altLang="zh-CN" sz="1050" dirty="0" smtClean="0"/>
              <a:t>.</a:t>
            </a:r>
            <a:r>
              <a:rPr lang="zh-CN" altLang="en-US" sz="1050" dirty="0" smtClean="0"/>
              <a:t> </a:t>
            </a:r>
            <a:r>
              <a:rPr lang="en-US" sz="1050" dirty="0" smtClean="0"/>
              <a:t>Distributed </a:t>
            </a:r>
            <a:r>
              <a:rPr lang="en-US" sz="1050" dirty="0"/>
              <a:t>Representations of Sentences and Documents</a:t>
            </a:r>
          </a:p>
        </p:txBody>
      </p:sp>
    </p:spTree>
    <p:extLst>
      <p:ext uri="{BB962C8B-B14F-4D97-AF65-F5344CB8AC3E}">
        <p14:creationId xmlns:p14="http://schemas.microsoft.com/office/powerpoint/2010/main" val="13108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Approach: Seq2seq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5415030"/>
            <a:ext cx="10554574" cy="1225800"/>
          </a:xfrm>
        </p:spPr>
        <p:txBody>
          <a:bodyPr anchor="t"/>
          <a:lstStyle/>
          <a:p>
            <a:r>
              <a:rPr lang="en-US" dirty="0" smtClean="0"/>
              <a:t>This is a simplistic seq2seq model on aligning up two sentences.</a:t>
            </a:r>
          </a:p>
          <a:p>
            <a:r>
              <a:rPr lang="en-US" dirty="0" smtClean="0"/>
              <a:t>In this case, each output from the encoder’s iterations is dropped.</a:t>
            </a:r>
            <a:endParaRPr lang="en-US" dirty="0"/>
          </a:p>
        </p:txBody>
      </p:sp>
      <p:pic>
        <p:nvPicPr>
          <p:cNvPr id="1028" name="Picture 4" descr="https://camo.githubusercontent.com/242210d7d0151cae91107ee63bff364a860db5dd/687474703a2f2f6936342e74696e797069632e636f6d2f33303133367465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1" y="2386080"/>
            <a:ext cx="60864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035535" y="4341413"/>
            <a:ext cx="1105230" cy="254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2309" y="3819809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Words here have all</a:t>
            </a:r>
          </a:p>
          <a:p>
            <a:r>
              <a:rPr lang="en-US" sz="1200" b="1" dirty="0" smtClean="0"/>
              <a:t>been embedded </a:t>
            </a:r>
          </a:p>
          <a:p>
            <a:r>
              <a:rPr lang="en-US" sz="1200" b="1" dirty="0" smtClean="0"/>
              <a:t>to vectors.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16324" y="4629540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Sentence1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3202" y="2109081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Sentence2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52419" y="3326245"/>
            <a:ext cx="1087157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</a:rPr>
              <a:t>Context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info</a:t>
            </a: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About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Input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7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Approach: Seq2seq + </a:t>
            </a:r>
            <a:r>
              <a:rPr lang="en-US" dirty="0" smtClean="0">
                <a:solidFill>
                  <a:srgbClr val="FF0000"/>
                </a:solidFill>
              </a:rPr>
              <a:t>Attention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5415029"/>
            <a:ext cx="10554574" cy="1453281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Attention is introduced to enhance the </a:t>
            </a:r>
            <a:r>
              <a:rPr lang="en-US" i="1" dirty="0" smtClean="0"/>
              <a:t>local</a:t>
            </a:r>
            <a:r>
              <a:rPr lang="en-US" dirty="0" smtClean="0"/>
              <a:t> contextual relevance with the previous sentence.</a:t>
            </a:r>
          </a:p>
          <a:p>
            <a:r>
              <a:rPr lang="en-US" dirty="0" smtClean="0"/>
              <a:t>In this case, each output from the encoder’s iterations is relevance weight.</a:t>
            </a:r>
            <a:endParaRPr lang="en-US" dirty="0"/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a bi-directional LSTM,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few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difference.</a:t>
            </a:r>
            <a:endParaRPr lang="en-US" dirty="0" smtClean="0"/>
          </a:p>
        </p:txBody>
      </p:sp>
      <p:pic>
        <p:nvPicPr>
          <p:cNvPr id="1028" name="Picture 4" descr="https://camo.githubusercontent.com/242210d7d0151cae91107ee63bff364a860db5dd/687474703a2f2f6936342e74696e797069632e636f6d2f33303133367465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1" y="2386080"/>
            <a:ext cx="60864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lbow Connector 4"/>
          <p:cNvCxnSpPr/>
          <p:nvPr/>
        </p:nvCxnSpPr>
        <p:spPr>
          <a:xfrm flipV="1">
            <a:off x="3348990" y="2821305"/>
            <a:ext cx="1005840" cy="447675"/>
          </a:xfrm>
          <a:prstGeom prst="bentConnector3">
            <a:avLst>
              <a:gd name="adj1" fmla="val 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977640" y="2823210"/>
            <a:ext cx="0" cy="445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712970" y="2821305"/>
            <a:ext cx="0" cy="445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H="1" flipV="1">
            <a:off x="4354830" y="2821305"/>
            <a:ext cx="1005840" cy="447675"/>
          </a:xfrm>
          <a:prstGeom prst="bentConnector3">
            <a:avLst>
              <a:gd name="adj1" fmla="val 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83605" y="2466733"/>
            <a:ext cx="45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035535" y="4341413"/>
            <a:ext cx="1105230" cy="254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22309" y="3819809"/>
            <a:ext cx="166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Words here have all</a:t>
            </a:r>
          </a:p>
          <a:p>
            <a:r>
              <a:rPr lang="en-US" sz="1200" b="1" dirty="0" smtClean="0"/>
              <a:t>been embedded.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16324" y="4629540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Sentence1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23202" y="2109081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Sentence2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344930" y="4451444"/>
            <a:ext cx="45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5" idx="2"/>
          </p:cNvCxnSpPr>
          <p:nvPr/>
        </p:nvCxnSpPr>
        <p:spPr>
          <a:xfrm>
            <a:off x="4410487" y="2836065"/>
            <a:ext cx="2019789" cy="163256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0"/>
          </p:cNvCxnSpPr>
          <p:nvPr/>
        </p:nvCxnSpPr>
        <p:spPr>
          <a:xfrm flipH="1" flipV="1">
            <a:off x="6495880" y="4105121"/>
            <a:ext cx="75932" cy="346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mming Junction 28"/>
          <p:cNvSpPr/>
          <p:nvPr/>
        </p:nvSpPr>
        <p:spPr>
          <a:xfrm>
            <a:off x="6413622" y="3933016"/>
            <a:ext cx="164516" cy="164516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umming Junction 31"/>
          <p:cNvSpPr/>
          <p:nvPr/>
        </p:nvSpPr>
        <p:spPr>
          <a:xfrm>
            <a:off x="7158686" y="3940605"/>
            <a:ext cx="164516" cy="164516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mming Junction 32"/>
          <p:cNvSpPr/>
          <p:nvPr/>
        </p:nvSpPr>
        <p:spPr>
          <a:xfrm>
            <a:off x="7880218" y="3944944"/>
            <a:ext cx="164516" cy="164516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umming Junction 33"/>
          <p:cNvSpPr/>
          <p:nvPr/>
        </p:nvSpPr>
        <p:spPr>
          <a:xfrm>
            <a:off x="8576610" y="3935112"/>
            <a:ext cx="164516" cy="164516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24" idx="0"/>
            <a:endCxn id="32" idx="3"/>
          </p:cNvCxnSpPr>
          <p:nvPr/>
        </p:nvCxnSpPr>
        <p:spPr>
          <a:xfrm flipV="1">
            <a:off x="6571812" y="4081028"/>
            <a:ext cx="610967" cy="370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0"/>
            <a:endCxn id="33" idx="3"/>
          </p:cNvCxnSpPr>
          <p:nvPr/>
        </p:nvCxnSpPr>
        <p:spPr>
          <a:xfrm flipV="1">
            <a:off x="6571812" y="4085367"/>
            <a:ext cx="1332499" cy="36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  <a:endCxn id="34" idx="3"/>
          </p:cNvCxnSpPr>
          <p:nvPr/>
        </p:nvCxnSpPr>
        <p:spPr>
          <a:xfrm flipV="1">
            <a:off x="6571812" y="4075535"/>
            <a:ext cx="2028891" cy="3759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22309" y="3819809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Words here have all</a:t>
            </a:r>
          </a:p>
          <a:p>
            <a:r>
              <a:rPr lang="en-US" sz="1200" b="1" dirty="0" smtClean="0"/>
              <a:t>been embedded </a:t>
            </a:r>
          </a:p>
          <a:p>
            <a:r>
              <a:rPr lang="en-US" sz="1200" b="1" dirty="0" smtClean="0"/>
              <a:t>to vectors.</a:t>
            </a:r>
            <a:endParaRPr 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71054" y="4400630"/>
            <a:ext cx="286222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</a:rPr>
              <a:t>How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,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she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asked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,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are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you?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&lt;</a:t>
            </a:r>
            <a:r>
              <a:rPr lang="en-US" altLang="zh-CN" sz="1200" b="1" dirty="0" err="1" smtClean="0">
                <a:solidFill>
                  <a:schemeClr val="bg1"/>
                </a:solidFill>
              </a:rPr>
              <a:t>eol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&gt;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1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11041</TotalTime>
  <Words>1540</Words>
  <Application>Microsoft Macintosh PowerPoint</Application>
  <PresentationFormat>Widescreen</PresentationFormat>
  <Paragraphs>252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Century Gothic</vt:lpstr>
      <vt:lpstr>MS PGothic</vt:lpstr>
      <vt:lpstr>Times New Roman</vt:lpstr>
      <vt:lpstr>Wingdings 2</vt:lpstr>
      <vt:lpstr>宋体</vt:lpstr>
      <vt:lpstr>Arial</vt:lpstr>
      <vt:lpstr>Calibri</vt:lpstr>
      <vt:lpstr>Georgia</vt:lpstr>
      <vt:lpstr>Heiti SC Light</vt:lpstr>
      <vt:lpstr>Monaco</vt:lpstr>
      <vt:lpstr>Wingdings</vt:lpstr>
      <vt:lpstr>Quotable</vt:lpstr>
      <vt:lpstr>Aligning to Generate Dialogs Applying Seq2seq Techniques in Conversation Systems</vt:lpstr>
      <vt:lpstr>Main Objectives</vt:lpstr>
      <vt:lpstr>Challenges</vt:lpstr>
      <vt:lpstr>Brief Pipeline Overview</vt:lpstr>
      <vt:lpstr>Keyword Sequence</vt:lpstr>
      <vt:lpstr>Word Embedding – Word2Vec</vt:lpstr>
      <vt:lpstr>Word Embedding – Sentence2Vec</vt:lpstr>
      <vt:lpstr>Core Approach: Seq2seq</vt:lpstr>
      <vt:lpstr>Core Approach: Seq2seq + Attention</vt:lpstr>
      <vt:lpstr>Seq2seq Experiment Alignment</vt:lpstr>
      <vt:lpstr>Fast Convergence Innovation*</vt:lpstr>
      <vt:lpstr>Seq2seq Experiment Specs</vt:lpstr>
      <vt:lpstr>Word2Vec Tests</vt:lpstr>
      <vt:lpstr>Limits of Word-based Seq2seq Alignment</vt:lpstr>
      <vt:lpstr>Sentence2Vec Tests</vt:lpstr>
      <vt:lpstr>What’s Next?</vt:lpstr>
      <vt:lpstr>Future Works – Knowledge Model</vt:lpstr>
      <vt:lpstr>Future Works – Knowledge Model</vt:lpstr>
      <vt:lpstr>Seq2seq Dialog with Knowledge Model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Knowledge from Dialogs Applying Machine Learning Techniques in Conversation Systems</dc:title>
  <dc:creator>Luo, Lawrence</dc:creator>
  <cp:lastModifiedBy>Luo, Lawrence</cp:lastModifiedBy>
  <cp:revision>119</cp:revision>
  <dcterms:created xsi:type="dcterms:W3CDTF">2016-08-01T05:47:54Z</dcterms:created>
  <dcterms:modified xsi:type="dcterms:W3CDTF">2016-09-27T08:59:33Z</dcterms:modified>
</cp:coreProperties>
</file>