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9"/>
  </p:notesMasterIdLst>
  <p:sldIdLst>
    <p:sldId id="263" r:id="rId3"/>
    <p:sldId id="312" r:id="rId4"/>
    <p:sldId id="311" r:id="rId5"/>
    <p:sldId id="313" r:id="rId6"/>
    <p:sldId id="314" r:id="rId7"/>
    <p:sldId id="316" r:id="rId8"/>
  </p:sldIdLst>
  <p:sldSz cx="9144000" cy="6858000" type="screen4x3"/>
  <p:notesSz cx="6858000" cy="9144000"/>
  <p:defaultTextStyle>
    <a:defPPr>
      <a:defRPr lang="en-AU"/>
    </a:defPPr>
    <a:lvl1pPr algn="l" rtl="0" eaLnBrk="0" fontAlgn="base" hangingPunct="0">
      <a:spcBef>
        <a:spcPct val="0"/>
      </a:spcBef>
      <a:spcAft>
        <a:spcPct val="0"/>
      </a:spcAft>
      <a:defRPr sz="2800" b="1"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800" b="1"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800" b="1"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800" b="1"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800" b="1"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800" b="1"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800" b="1"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800" b="1"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800" b="1"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021"/>
    <a:srgbClr val="C55B20"/>
    <a:srgbClr val="58A618"/>
    <a:srgbClr val="E4D700"/>
    <a:srgbClr val="9A9B9C"/>
    <a:srgbClr val="703D29"/>
    <a:srgbClr val="D96A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54817" autoAdjust="0"/>
  </p:normalViewPr>
  <p:slideViewPr>
    <p:cSldViewPr>
      <p:cViewPr varScale="1">
        <p:scale>
          <a:sx n="28" d="100"/>
          <a:sy n="28" d="100"/>
        </p:scale>
        <p:origin x="-23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2406"/>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charset="0"/>
                <a:ea typeface="+mn-ea"/>
                <a:cs typeface="+mn-cs"/>
              </a:defRPr>
            </a:lvl1pPr>
          </a:lstStyle>
          <a:p>
            <a:pPr>
              <a:defRPr/>
            </a:pPr>
            <a:endParaRPr lang="en-AU"/>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mn-ea"/>
                <a:cs typeface="+mn-cs"/>
              </a:defRPr>
            </a:lvl1pPr>
          </a:lstStyle>
          <a:p>
            <a:pPr>
              <a:defRPr/>
            </a:pPr>
            <a:endParaRPr lang="en-AU"/>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charset="0"/>
                <a:ea typeface="+mn-ea"/>
                <a:cs typeface="+mn-cs"/>
              </a:defRPr>
            </a:lvl1pPr>
          </a:lstStyle>
          <a:p>
            <a:pPr>
              <a:defRPr/>
            </a:pPr>
            <a:endParaRPr lang="en-AU"/>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BF8FE479-E032-4CC5-9C9C-64DD4076C05A}" type="slidenum">
              <a:rPr lang="en-AU" altLang="en-US"/>
              <a:pPr>
                <a:defRPr/>
              </a:pPr>
              <a:t>‹#›</a:t>
            </a:fld>
            <a:endParaRPr lang="en-AU" altLang="en-US"/>
          </a:p>
        </p:txBody>
      </p:sp>
    </p:spTree>
    <p:extLst>
      <p:ext uri="{BB962C8B-B14F-4D97-AF65-F5344CB8AC3E}">
        <p14:creationId xmlns:p14="http://schemas.microsoft.com/office/powerpoint/2010/main" val="3051277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name is Devan Ray Donaldson. I’m an Assistant Professor in the School of Informatics, Computing, and Engineering at Indiana University Bloomington. I was an RDA US Data Share Fellow from 2015 to 2016. I became interested in creating an interest group for early career researchers and professionals based on prior birds of a feather meetings hosted by Inna and others about this topic. As a result myself and </a:t>
            </a:r>
            <a:r>
              <a:rPr lang="en-US" baseline="0" dirty="0" err="1" smtClean="0"/>
              <a:t>Fotis</a:t>
            </a:r>
            <a:r>
              <a:rPr lang="en-US" baseline="0" dirty="0" smtClean="0"/>
              <a:t> </a:t>
            </a:r>
            <a:r>
              <a:rPr lang="en-US" baseline="0" dirty="0" err="1" smtClean="0"/>
              <a:t>Psomopoulos</a:t>
            </a:r>
            <a:r>
              <a:rPr lang="en-US" baseline="0" dirty="0" smtClean="0"/>
              <a:t> moved forward with creating an early career and engagement interest group which has very recently been recognized and endorsed by the RDA technical advisory board. Our desire is to directly address some of your needs, wants and desires so that we can help you get the most out of RDA.  </a:t>
            </a:r>
            <a:endParaRPr lang="en-US" dirty="0"/>
          </a:p>
        </p:txBody>
      </p:sp>
      <p:sp>
        <p:nvSpPr>
          <p:cNvPr id="4" name="Slide Number Placeholder 3"/>
          <p:cNvSpPr>
            <a:spLocks noGrp="1"/>
          </p:cNvSpPr>
          <p:nvPr>
            <p:ph type="sldNum" sz="quarter" idx="10"/>
          </p:nvPr>
        </p:nvSpPr>
        <p:spPr/>
        <p:txBody>
          <a:bodyPr/>
          <a:lstStyle/>
          <a:p>
            <a:pPr>
              <a:defRPr/>
            </a:pPr>
            <a:fld id="{BF8FE479-E032-4CC5-9C9C-64DD4076C05A}" type="slidenum">
              <a:rPr lang="en-AU" altLang="en-US" smtClean="0"/>
              <a:pPr>
                <a:defRPr/>
              </a:pPr>
              <a:t>1</a:t>
            </a:fld>
            <a:endParaRPr lang="en-AU" altLang="en-US"/>
          </a:p>
        </p:txBody>
      </p:sp>
    </p:spTree>
    <p:extLst>
      <p:ext uri="{BB962C8B-B14F-4D97-AF65-F5344CB8AC3E}">
        <p14:creationId xmlns:p14="http://schemas.microsoft.com/office/powerpoint/2010/main" val="3941736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basic premise of the Early Career and Engagement Interest Group, which we refer to as the ECEIG, is that early career researchers and professionals need additional support for networking amongst themselves to learn about other people and their research. Also, there was an articulated desire among attendees of previous Birds of a Feather on this topic for mentoring from senior RDA members. So we thought we could test ways of developing a mechanism for that type of mentorship through the ECEIG. </a:t>
            </a:r>
            <a:endParaRPr lang="en-US" dirty="0"/>
          </a:p>
        </p:txBody>
      </p:sp>
      <p:sp>
        <p:nvSpPr>
          <p:cNvPr id="4" name="Slide Number Placeholder 3"/>
          <p:cNvSpPr>
            <a:spLocks noGrp="1"/>
          </p:cNvSpPr>
          <p:nvPr>
            <p:ph type="sldNum" sz="quarter" idx="10"/>
          </p:nvPr>
        </p:nvSpPr>
        <p:spPr/>
        <p:txBody>
          <a:bodyPr/>
          <a:lstStyle/>
          <a:p>
            <a:pPr>
              <a:defRPr/>
            </a:pPr>
            <a:fld id="{BF8FE479-E032-4CC5-9C9C-64DD4076C05A}" type="slidenum">
              <a:rPr lang="en-AU" altLang="en-US" smtClean="0"/>
              <a:pPr>
                <a:defRPr/>
              </a:pPr>
              <a:t>2</a:t>
            </a:fld>
            <a:endParaRPr lang="en-AU" altLang="en-US"/>
          </a:p>
        </p:txBody>
      </p:sp>
    </p:spTree>
    <p:extLst>
      <p:ext uri="{BB962C8B-B14F-4D97-AF65-F5344CB8AC3E}">
        <p14:creationId xmlns:p14="http://schemas.microsoft.com/office/powerpoint/2010/main" val="352978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ECEIG has five primary objectives. First, we aim to focus on early career researchers and professionals because we believe they need the most support.</a:t>
            </a:r>
            <a:r>
              <a:rPr lang="en-US" baseline="0" dirty="0" smtClean="0"/>
              <a:t> Second, we aim to develop a volunteer-based mentoring program for early career researchers and professionals who desire it. Third, we want to help early career researchers and professionals to network across domains helping them to establish an interdisciplinary network of peers. Fourth, we want to provide a space for people who have experience with RDA to pass on knowledge and lessons learned to early career researchers and professionals. And fifth, we want to create a social outlet specifically for early career researchers and professionals. Since obtaining endorsement from TAB, we have been focusing specifically on objectives 2, 4, and 5. I’ll begin talking about what we’ve done for objective 4 and then will talk about what we’ve done for objectives 2 and 5. </a:t>
            </a:r>
            <a:endParaRPr lang="en-US" dirty="0"/>
          </a:p>
        </p:txBody>
      </p:sp>
      <p:sp>
        <p:nvSpPr>
          <p:cNvPr id="4" name="Slide Number Placeholder 3"/>
          <p:cNvSpPr>
            <a:spLocks noGrp="1"/>
          </p:cNvSpPr>
          <p:nvPr>
            <p:ph type="sldNum" sz="quarter" idx="10"/>
          </p:nvPr>
        </p:nvSpPr>
        <p:spPr/>
        <p:txBody>
          <a:bodyPr/>
          <a:lstStyle/>
          <a:p>
            <a:pPr>
              <a:defRPr/>
            </a:pPr>
            <a:fld id="{BF8FE479-E032-4CC5-9C9C-64DD4076C05A}" type="slidenum">
              <a:rPr lang="en-AU" altLang="en-US" smtClean="0"/>
              <a:pPr>
                <a:defRPr/>
              </a:pPr>
              <a:t>3</a:t>
            </a:fld>
            <a:endParaRPr lang="en-AU" altLang="en-US"/>
          </a:p>
        </p:txBody>
      </p:sp>
    </p:spTree>
    <p:extLst>
      <p:ext uri="{BB962C8B-B14F-4D97-AF65-F5344CB8AC3E}">
        <p14:creationId xmlns:p14="http://schemas.microsoft.com/office/powerpoint/2010/main" val="3535785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help</a:t>
            </a:r>
            <a:r>
              <a:rPr lang="en-US" baseline="0" dirty="0" smtClean="0"/>
              <a:t> facilitate</a:t>
            </a:r>
            <a:r>
              <a:rPr lang="en-US" dirty="0" smtClean="0"/>
              <a:t> objective 4, which involves </a:t>
            </a:r>
            <a:r>
              <a:rPr lang="en-US" baseline="0" dirty="0" smtClean="0"/>
              <a:t>providing a space for people who have experience with RDA to pass on knowledge and lessons learned to early career researchers and professionals, we have set up two communication channels that we envision will be used during plenaries but will also help sustain communication between plenaries, which is a major challenge. These efforts are designed to address the whole “How do we stay connected between plenaries?” issue. The first communication channel we’ve created is a </a:t>
            </a:r>
            <a:r>
              <a:rPr lang="en-US" baseline="0" dirty="0" err="1" smtClean="0"/>
              <a:t>GitHub</a:t>
            </a:r>
            <a:r>
              <a:rPr lang="en-US" baseline="0" dirty="0" smtClean="0"/>
              <a:t> repository for maintaining documents with advice, lessons learned, and guidelines. We have also created the </a:t>
            </a:r>
            <a:r>
              <a:rPr lang="en-US" baseline="0" dirty="0" err="1" smtClean="0"/>
              <a:t>GitHub</a:t>
            </a:r>
            <a:r>
              <a:rPr lang="en-US" baseline="0" dirty="0" smtClean="0"/>
              <a:t> repository as a means for receiving continuous feedback in the form of issues. The second communication channel is a dedicated Slack group for live communication within the community, which </a:t>
            </a:r>
            <a:r>
              <a:rPr lang="en-US" baseline="0" dirty="0" err="1" smtClean="0"/>
              <a:t>spealized</a:t>
            </a:r>
            <a:r>
              <a:rPr lang="en-US" baseline="0" dirty="0" smtClean="0"/>
              <a:t> channels for specific issues, such as plenary events or domain-specific questions. Additionally, we are considering </a:t>
            </a:r>
            <a:r>
              <a:rPr lang="en-US" baseline="0" dirty="0" err="1" smtClean="0"/>
              <a:t>establshing</a:t>
            </a:r>
            <a:r>
              <a:rPr lang="en-US" baseline="0" dirty="0" smtClean="0"/>
              <a:t> a YouTube channel with short videos and webinars to further support knowledge exchange. We are exploring all of these mechanisms to try to find what might work best for early career researchers and professionals. </a:t>
            </a:r>
            <a:endParaRPr lang="en-US" dirty="0"/>
          </a:p>
        </p:txBody>
      </p:sp>
      <p:sp>
        <p:nvSpPr>
          <p:cNvPr id="4" name="Slide Number Placeholder 3"/>
          <p:cNvSpPr>
            <a:spLocks noGrp="1"/>
          </p:cNvSpPr>
          <p:nvPr>
            <p:ph type="sldNum" sz="quarter" idx="10"/>
          </p:nvPr>
        </p:nvSpPr>
        <p:spPr/>
        <p:txBody>
          <a:bodyPr/>
          <a:lstStyle/>
          <a:p>
            <a:pPr>
              <a:defRPr/>
            </a:pPr>
            <a:fld id="{BF8FE479-E032-4CC5-9C9C-64DD4076C05A}" type="slidenum">
              <a:rPr lang="en-AU" altLang="en-US" smtClean="0"/>
              <a:pPr>
                <a:defRPr/>
              </a:pPr>
              <a:t>4</a:t>
            </a:fld>
            <a:endParaRPr lang="en-AU" altLang="en-US"/>
          </a:p>
        </p:txBody>
      </p:sp>
    </p:spTree>
    <p:extLst>
      <p:ext uri="{BB962C8B-B14F-4D97-AF65-F5344CB8AC3E}">
        <p14:creationId xmlns:p14="http://schemas.microsoft.com/office/powerpoint/2010/main" val="3974193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help</a:t>
            </a:r>
            <a:r>
              <a:rPr lang="en-US" baseline="0" dirty="0" smtClean="0"/>
              <a:t> facilitate</a:t>
            </a:r>
            <a:r>
              <a:rPr lang="en-US" dirty="0" smtClean="0"/>
              <a:t> objective 2, involving establishing a volunteer-based mentoring program, we are considering two approaches.</a:t>
            </a:r>
            <a:r>
              <a:rPr lang="en-US" baseline="0" dirty="0" smtClean="0"/>
              <a:t> The first is an ad-hoc based approach where mentorship is provided through communication in the Slack channel, which can be either person-specific in a private channel or global. The second approach is a more formal mentorship </a:t>
            </a:r>
            <a:r>
              <a:rPr lang="en-US" baseline="0" dirty="0" err="1" smtClean="0"/>
              <a:t>programe</a:t>
            </a:r>
            <a:r>
              <a:rPr lang="en-US" baseline="0" dirty="0" smtClean="0"/>
              <a:t>, where we will maintain a spreadsheet of mentors and mentees, together with the duration of the mentorship and the particular goals and outcomes. What we’d like to know from you all is which type of mentorship model you’d prefer. We want to develop to focus our efforts on the type of mentorship you really want. Are there questions?</a:t>
            </a:r>
            <a:endParaRPr lang="en-US" dirty="0"/>
          </a:p>
        </p:txBody>
      </p:sp>
      <p:sp>
        <p:nvSpPr>
          <p:cNvPr id="4" name="Slide Number Placeholder 3"/>
          <p:cNvSpPr>
            <a:spLocks noGrp="1"/>
          </p:cNvSpPr>
          <p:nvPr>
            <p:ph type="sldNum" sz="quarter" idx="10"/>
          </p:nvPr>
        </p:nvSpPr>
        <p:spPr/>
        <p:txBody>
          <a:bodyPr/>
          <a:lstStyle/>
          <a:p>
            <a:pPr>
              <a:defRPr/>
            </a:pPr>
            <a:fld id="{BF8FE479-E032-4CC5-9C9C-64DD4076C05A}" type="slidenum">
              <a:rPr lang="en-AU" altLang="en-US" smtClean="0"/>
              <a:pPr>
                <a:defRPr/>
              </a:pPr>
              <a:t>5</a:t>
            </a:fld>
            <a:endParaRPr lang="en-AU" altLang="en-US"/>
          </a:p>
        </p:txBody>
      </p:sp>
    </p:spTree>
    <p:extLst>
      <p:ext uri="{BB962C8B-B14F-4D97-AF65-F5344CB8AC3E}">
        <p14:creationId xmlns:p14="http://schemas.microsoft.com/office/powerpoint/2010/main" val="708366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understand the importance of early career researchers and professionals being able to connect</a:t>
            </a:r>
            <a:r>
              <a:rPr lang="en-US" baseline="0" dirty="0" smtClean="0"/>
              <a:t> on a social level. The plenaries are packed with so many activities and presentations that the WHOLE social aspect can get lost. To address this, I have organized the first social event for the ECEIG. When is it happening? TONIGHT! Where is it happening? At The Keg! It’s really close by too. They have good drinks and good food. You will have to purchase your own food and drink, but the prices aren’t too bad. We will be there from 10pm to 12am, when the venue closes. Please come! And with that, are there any questions about the ECEIG!</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BF8FE479-E032-4CC5-9C9C-64DD4076C05A}" type="slidenum">
              <a:rPr lang="en-AU" altLang="en-US" smtClean="0"/>
              <a:pPr>
                <a:defRPr/>
              </a:pPr>
              <a:t>6</a:t>
            </a:fld>
            <a:endParaRPr lang="en-AU" altLang="en-US"/>
          </a:p>
        </p:txBody>
      </p:sp>
    </p:spTree>
    <p:extLst>
      <p:ext uri="{BB962C8B-B14F-4D97-AF65-F5344CB8AC3E}">
        <p14:creationId xmlns:p14="http://schemas.microsoft.com/office/powerpoint/2010/main" val="332922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971601" y="2132856"/>
            <a:ext cx="7272808" cy="2232248"/>
          </a:xfrm>
          <a:prstGeom prst="rect">
            <a:avLst/>
          </a:prstGeom>
        </p:spPr>
        <p:txBody>
          <a:bodyPr anchor="ctr"/>
          <a:lstStyle>
            <a:lvl1pPr algn="ctr">
              <a:defRPr sz="3000" b="1" i="0">
                <a:solidFill>
                  <a:schemeClr val="bg1"/>
                </a:solidFill>
                <a:latin typeface=""/>
                <a:cs typeface="Trebuchet MS"/>
              </a:defRPr>
            </a:lvl1pPr>
          </a:lstStyle>
          <a:p>
            <a:pPr lvl="0"/>
            <a:r>
              <a:rPr lang="en-AU" noProof="0" dirty="0"/>
              <a:t>Click to edit Master title style</a:t>
            </a:r>
          </a:p>
        </p:txBody>
      </p:sp>
    </p:spTree>
    <p:extLst>
      <p:ext uri="{BB962C8B-B14F-4D97-AF65-F5344CB8AC3E}">
        <p14:creationId xmlns:p14="http://schemas.microsoft.com/office/powerpoint/2010/main" val="168851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340768"/>
            <a:ext cx="8137599" cy="4785395"/>
          </a:xfrm>
          <a:prstGeom prst="rect">
            <a:avLst/>
          </a:prstGeom>
        </p:spPr>
        <p:txBody>
          <a:bodyPr/>
          <a:lstStyle>
            <a:lvl1pPr marL="342900" indent="-342900">
              <a:buClr>
                <a:srgbClr val="58A618"/>
              </a:buClr>
              <a:buFont typeface="Wingdings" charset="2"/>
              <a:buChar char="§"/>
              <a:defRPr sz="3200">
                <a:solidFill>
                  <a:schemeClr val="accent4">
                    <a:lumMod val="90000"/>
                    <a:lumOff val="10000"/>
                  </a:schemeClr>
                </a:solidFill>
                <a:latin typeface="Arial"/>
                <a:cs typeface="Arial"/>
              </a:defRPr>
            </a:lvl1pPr>
            <a:lvl2pPr marL="742950" indent="-285750">
              <a:buClr>
                <a:srgbClr val="703D29"/>
              </a:buClr>
              <a:buFont typeface="Wingdings" charset="2"/>
              <a:buChar char="§"/>
              <a:defRPr sz="2400">
                <a:solidFill>
                  <a:schemeClr val="accent4">
                    <a:lumMod val="90000"/>
                    <a:lumOff val="10000"/>
                  </a:schemeClr>
                </a:solidFill>
                <a:latin typeface="+mj-lt"/>
                <a:cs typeface="Trebuchet MS"/>
              </a:defRPr>
            </a:lvl2pPr>
            <a:lvl3pPr marL="1143000" indent="-228600">
              <a:buClr>
                <a:srgbClr val="E4D700"/>
              </a:buClr>
              <a:buFont typeface="Wingdings" charset="2"/>
              <a:buChar char="§"/>
              <a:defRPr sz="1800">
                <a:solidFill>
                  <a:schemeClr val="accent4">
                    <a:lumMod val="90000"/>
                    <a:lumOff val="10000"/>
                  </a:schemeClr>
                </a:solidFill>
                <a:latin typeface="+mj-lt"/>
                <a:cs typeface="Trebuchet MS"/>
              </a:defRPr>
            </a:lvl3pPr>
            <a:lvl4pPr marL="1600200" indent="-228600">
              <a:buClr>
                <a:schemeClr val="accent5"/>
              </a:buClr>
              <a:buFont typeface="Wingdings" charset="2"/>
              <a:buChar char="§"/>
              <a:defRPr sz="1600">
                <a:solidFill>
                  <a:schemeClr val="accent4">
                    <a:lumMod val="90000"/>
                    <a:lumOff val="10000"/>
                  </a:schemeClr>
                </a:solidFill>
                <a:latin typeface=""/>
                <a:cs typeface="Trebuchet MS"/>
              </a:defRPr>
            </a:lvl4pPr>
            <a:lvl5pPr marL="2057400" indent="-228600">
              <a:buClr>
                <a:schemeClr val="accent5"/>
              </a:buClr>
              <a:buFont typeface="Wingdings" charset="2"/>
              <a:buChar char="§"/>
              <a:defRPr sz="1600">
                <a:solidFill>
                  <a:schemeClr val="accent4">
                    <a:lumMod val="90000"/>
                    <a:lumOff val="10000"/>
                  </a:schemeClr>
                </a:solidFill>
                <a:latin typeface=""/>
                <a:cs typeface="Trebuchet MS"/>
              </a:defRPr>
            </a:lvl5pPr>
          </a:lstStyle>
          <a:p>
            <a:pPr lvl="0"/>
            <a:r>
              <a:rPr lang="en-AU" dirty="0"/>
              <a:t>Click to edit Master text styles</a:t>
            </a:r>
          </a:p>
          <a:p>
            <a:pPr lvl="1"/>
            <a:r>
              <a:rPr lang="en-AU" dirty="0"/>
              <a:t>Second level</a:t>
            </a:r>
          </a:p>
          <a:p>
            <a:pPr lvl="2"/>
            <a:r>
              <a:rPr lang="en-AU" dirty="0"/>
              <a:t>Third level</a:t>
            </a:r>
          </a:p>
        </p:txBody>
      </p:sp>
      <p:sp>
        <p:nvSpPr>
          <p:cNvPr id="4" name="Title 1"/>
          <p:cNvSpPr>
            <a:spLocks noGrp="1"/>
          </p:cNvSpPr>
          <p:nvPr>
            <p:ph type="title"/>
          </p:nvPr>
        </p:nvSpPr>
        <p:spPr>
          <a:xfrm>
            <a:off x="755576" y="0"/>
            <a:ext cx="7560840" cy="981075"/>
          </a:xfrm>
          <a:prstGeom prst="rect">
            <a:avLst/>
          </a:prstGeom>
        </p:spPr>
        <p:txBody>
          <a:bodyPr anchor="ctr"/>
          <a:lstStyle>
            <a:lvl1pPr>
              <a:defRPr sz="3600">
                <a:solidFill>
                  <a:srgbClr val="58A618"/>
                </a:solidFill>
                <a:latin typeface="+mj-lt"/>
                <a:cs typeface="Trebuchet MS"/>
              </a:defRPr>
            </a:lvl1pPr>
          </a:lstStyle>
          <a:p>
            <a:r>
              <a:rPr lang="en-US" dirty="0"/>
              <a:t>Click to edit Master title style</a:t>
            </a:r>
            <a:endParaRPr lang="en-AU" dirty="0"/>
          </a:p>
        </p:txBody>
      </p:sp>
    </p:spTree>
    <p:extLst>
      <p:ext uri="{BB962C8B-B14F-4D97-AF65-F5344CB8AC3E}">
        <p14:creationId xmlns:p14="http://schemas.microsoft.com/office/powerpoint/2010/main" val="334459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55576" y="2132856"/>
            <a:ext cx="3888432" cy="3456384"/>
          </a:xfrm>
          <a:prstGeom prst="rect">
            <a:avLst/>
          </a:prstGeom>
        </p:spPr>
        <p:txBody>
          <a:bodyPr/>
          <a:lstStyle>
            <a:lvl1pPr marL="342900" indent="-342900">
              <a:buClr>
                <a:srgbClr val="58A618"/>
              </a:buClr>
              <a:buFont typeface="Wingdings" charset="2"/>
              <a:buChar char="§"/>
              <a:defRPr sz="1800">
                <a:solidFill>
                  <a:schemeClr val="accent4">
                    <a:lumMod val="90000"/>
                    <a:lumOff val="10000"/>
                  </a:schemeClr>
                </a:solidFill>
                <a:latin typeface=""/>
                <a:cs typeface="Trebuchet MS"/>
              </a:defRPr>
            </a:lvl1pPr>
            <a:lvl2pPr marL="742950" indent="-285750">
              <a:buClr>
                <a:srgbClr val="703D29"/>
              </a:buClr>
              <a:buFont typeface="Wingdings" charset="2"/>
              <a:buChar char="§"/>
              <a:defRPr sz="1600">
                <a:solidFill>
                  <a:schemeClr val="accent4">
                    <a:lumMod val="90000"/>
                    <a:lumOff val="10000"/>
                  </a:schemeClr>
                </a:solidFill>
                <a:latin typeface=""/>
                <a:cs typeface="Trebuchet MS"/>
              </a:defRPr>
            </a:lvl2pPr>
            <a:lvl3pPr marL="1143000" indent="-228600">
              <a:buClr>
                <a:srgbClr val="E4D700"/>
              </a:buClr>
              <a:buFont typeface="Wingdings" charset="2"/>
              <a:buChar char="§"/>
              <a:defRPr sz="1600">
                <a:solidFill>
                  <a:schemeClr val="accent4">
                    <a:lumMod val="90000"/>
                    <a:lumOff val="10000"/>
                  </a:schemeClr>
                </a:solidFill>
                <a:latin typeface=""/>
                <a:cs typeface="Trebuchet MS"/>
              </a:defRPr>
            </a:lvl3pPr>
            <a:lvl4pPr marL="1600200" indent="-228600">
              <a:buClr>
                <a:schemeClr val="accent5"/>
              </a:buClr>
              <a:buFont typeface="Wingdings" charset="2"/>
              <a:buChar char="§"/>
              <a:defRPr sz="1800">
                <a:solidFill>
                  <a:schemeClr val="tx1"/>
                </a:solidFill>
                <a:latin typeface="Trebuchet MS"/>
                <a:cs typeface="Trebuchet MS"/>
              </a:defRPr>
            </a:lvl4pPr>
            <a:lvl5pPr marL="2057400" indent="-228600">
              <a:buClr>
                <a:schemeClr val="accent5"/>
              </a:buClr>
              <a:buFont typeface="Wingdings" charset="2"/>
              <a:buChar char="§"/>
              <a:defRPr sz="1800">
                <a:solidFill>
                  <a:schemeClr val="tx1"/>
                </a:solidFill>
                <a:latin typeface="Trebuchet MS"/>
                <a:cs typeface="Trebuchet MS"/>
              </a:defRPr>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p:txBody>
      </p:sp>
      <p:sp>
        <p:nvSpPr>
          <p:cNvPr id="4" name="Content Placeholder 3"/>
          <p:cNvSpPr>
            <a:spLocks noGrp="1"/>
          </p:cNvSpPr>
          <p:nvPr>
            <p:ph sz="half" idx="2"/>
          </p:nvPr>
        </p:nvSpPr>
        <p:spPr>
          <a:xfrm>
            <a:off x="4716016" y="2132856"/>
            <a:ext cx="3889127" cy="3456384"/>
          </a:xfrm>
          <a:prstGeom prst="rect">
            <a:avLst/>
          </a:prstGeom>
        </p:spPr>
        <p:txBody>
          <a:bodyPr/>
          <a:lstStyle>
            <a:lvl1pPr marL="342900" indent="-342900">
              <a:buClr>
                <a:srgbClr val="58A618"/>
              </a:buClr>
              <a:buFont typeface="Wingdings" charset="2"/>
              <a:buChar char="§"/>
              <a:defRPr sz="1800">
                <a:latin typeface=""/>
                <a:cs typeface="Trebuchet MS"/>
              </a:defRPr>
            </a:lvl1pPr>
            <a:lvl2pPr marL="742950" indent="-285750">
              <a:buClr>
                <a:srgbClr val="703D29"/>
              </a:buClr>
              <a:buFont typeface="Wingdings" charset="2"/>
              <a:buChar char="§"/>
              <a:defRPr sz="1600">
                <a:latin typeface=""/>
                <a:cs typeface="Trebuchet MS"/>
              </a:defRPr>
            </a:lvl2pPr>
            <a:lvl3pPr marL="1143000" indent="-228600">
              <a:buClr>
                <a:srgbClr val="E4D700"/>
              </a:buClr>
              <a:buFont typeface="Wingdings" charset="2"/>
              <a:buChar char="§"/>
              <a:defRPr sz="1600">
                <a:latin typeface=""/>
                <a:cs typeface="Trebuchet MS"/>
              </a:defRPr>
            </a:lvl3pPr>
            <a:lvl4pPr marL="1600200" indent="-228600">
              <a:buClr>
                <a:schemeClr val="accent5"/>
              </a:buClr>
              <a:buFont typeface="Wingdings" charset="2"/>
              <a:buChar char="§"/>
              <a:defRPr sz="1800">
                <a:latin typeface="Trebuchet MS"/>
                <a:cs typeface="Trebuchet MS"/>
              </a:defRPr>
            </a:lvl4pPr>
            <a:lvl5pPr marL="2057400" indent="-228600">
              <a:buClr>
                <a:schemeClr val="accent5"/>
              </a:buClr>
              <a:buFont typeface="Wingdings" charset="2"/>
              <a:buChar char="§"/>
              <a:defRPr sz="1800">
                <a:latin typeface="Trebuchet MS"/>
                <a:cs typeface="Trebuchet MS"/>
              </a:defRPr>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p:txBody>
      </p:sp>
      <p:sp>
        <p:nvSpPr>
          <p:cNvPr id="5" name="Text Placeholder 2"/>
          <p:cNvSpPr>
            <a:spLocks noGrp="1"/>
          </p:cNvSpPr>
          <p:nvPr>
            <p:ph type="body" idx="10"/>
          </p:nvPr>
        </p:nvSpPr>
        <p:spPr>
          <a:xfrm>
            <a:off x="755576" y="1349078"/>
            <a:ext cx="3888432" cy="639762"/>
          </a:xfrm>
          <a:prstGeom prst="rect">
            <a:avLst/>
          </a:prstGeom>
        </p:spPr>
        <p:txBody>
          <a:bodyPr/>
          <a:lstStyle>
            <a:lvl1pPr marL="0" indent="0">
              <a:buNone/>
              <a:defRPr sz="1800" b="1">
                <a:solidFill>
                  <a:schemeClr val="accent4">
                    <a:lumMod val="90000"/>
                    <a:lumOff val="10000"/>
                  </a:schemeClr>
                </a:solidFill>
                <a:latin typeface=""/>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Text Placeholder 4"/>
          <p:cNvSpPr>
            <a:spLocks noGrp="1"/>
          </p:cNvSpPr>
          <p:nvPr>
            <p:ph type="body" sz="quarter" idx="3"/>
          </p:nvPr>
        </p:nvSpPr>
        <p:spPr>
          <a:xfrm>
            <a:off x="4716017" y="1349078"/>
            <a:ext cx="3888432" cy="639762"/>
          </a:xfrm>
          <a:prstGeom prst="rect">
            <a:avLst/>
          </a:prstGeom>
        </p:spPr>
        <p:txBody>
          <a:bodyPr/>
          <a:lstStyle>
            <a:lvl1pPr marL="0" indent="0">
              <a:buNone/>
              <a:defRPr sz="1800" b="1">
                <a:solidFill>
                  <a:schemeClr val="accent4">
                    <a:lumMod val="90000"/>
                    <a:lumOff val="10000"/>
                  </a:schemeClr>
                </a:solidFill>
                <a:latin typeface="Arial"/>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itle 1"/>
          <p:cNvSpPr>
            <a:spLocks noGrp="1"/>
          </p:cNvSpPr>
          <p:nvPr>
            <p:ph type="title"/>
          </p:nvPr>
        </p:nvSpPr>
        <p:spPr>
          <a:xfrm>
            <a:off x="755576" y="0"/>
            <a:ext cx="7560840" cy="981075"/>
          </a:xfrm>
          <a:prstGeom prst="rect">
            <a:avLst/>
          </a:prstGeom>
        </p:spPr>
        <p:txBody>
          <a:bodyPr anchor="ctr"/>
          <a:lstStyle>
            <a:lvl1pPr>
              <a:defRPr sz="1800">
                <a:solidFill>
                  <a:srgbClr val="58A618"/>
                </a:solidFill>
                <a:latin typeface=""/>
                <a:cs typeface="Trebuchet MS"/>
              </a:defRPr>
            </a:lvl1pPr>
          </a:lstStyle>
          <a:p>
            <a:r>
              <a:rPr lang="en-US" dirty="0"/>
              <a:t>Click to edit Master title style</a:t>
            </a:r>
            <a:endParaRPr lang="en-AU" dirty="0"/>
          </a:p>
        </p:txBody>
      </p:sp>
    </p:spTree>
    <p:extLst>
      <p:ext uri="{BB962C8B-B14F-4D97-AF65-F5344CB8AC3E}">
        <p14:creationId xmlns:p14="http://schemas.microsoft.com/office/powerpoint/2010/main" val="223661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a:xfrm>
            <a:off x="457200" y="2132856"/>
            <a:ext cx="8229600" cy="2232248"/>
          </a:xfrm>
          <a:prstGeom prst="rect">
            <a:avLst/>
          </a:prstGeom>
        </p:spPr>
        <p:txBody>
          <a:bodyPr vert="horz" anchor="ctr" anchorCtr="0"/>
          <a:lstStyle/>
          <a:p>
            <a:r>
              <a:rPr lang="en-AU" dirty="0"/>
              <a:t>Click to edit Master title style</a:t>
            </a:r>
            <a:endParaRPr lang="en-US" dirty="0"/>
          </a:p>
        </p:txBody>
      </p:sp>
    </p:spTree>
    <p:extLst>
      <p:ext uri="{BB962C8B-B14F-4D97-AF65-F5344CB8AC3E}">
        <p14:creationId xmlns:p14="http://schemas.microsoft.com/office/powerpoint/2010/main" val="35015528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2.xml"/><Relationship Id="rId3"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1"/>
          <p:cNvSpPr>
            <a:spLocks noChangeArrowheads="1"/>
          </p:cNvSpPr>
          <p:nvPr/>
        </p:nvSpPr>
        <p:spPr bwMode="auto">
          <a:xfrm>
            <a:off x="8316913" y="333375"/>
            <a:ext cx="584200" cy="196850"/>
          </a:xfrm>
          <a:prstGeom prst="rect">
            <a:avLst/>
          </a:prstGeom>
          <a:noFill/>
          <a:ln>
            <a:noFill/>
          </a:ln>
          <a:effectLst/>
          <a:extLst/>
        </p:spPr>
        <p:txBody>
          <a:bodyPr anchor="ctr"/>
          <a:lstStyle>
            <a:lvl1pPr eaLnBrk="0" hangingPunct="0">
              <a:defRPr sz="2800" b="1">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800" b="1">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800" b="1">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800" b="1">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8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b="1">
                <a:solidFill>
                  <a:schemeClr val="bg1"/>
                </a:solidFill>
                <a:latin typeface="Arial" panose="020B0604020202020204" pitchFamily="34" charset="0"/>
                <a:ea typeface="ＭＳ Ｐゴシック" panose="020B0600070205080204" pitchFamily="34" charset="-128"/>
              </a:defRPr>
            </a:lvl9pPr>
          </a:lstStyle>
          <a:p>
            <a:pPr algn="r" eaLnBrk="1" hangingPunct="1">
              <a:defRPr/>
            </a:pPr>
            <a:fld id="{3FE4CF42-54DE-4F5A-ACD7-65F2EF531727}" type="slidenum">
              <a:rPr lang="en-AU" altLang="en-US" sz="1000" b="0" smtClean="0">
                <a:solidFill>
                  <a:srgbClr val="58A618"/>
                </a:solidFill>
              </a:rPr>
              <a:pPr algn="r" eaLnBrk="1" hangingPunct="1">
                <a:defRPr/>
              </a:pPr>
              <a:t>‹#›</a:t>
            </a:fld>
            <a:endParaRPr lang="en-AU" altLang="en-US" sz="1000" b="0">
              <a:solidFill>
                <a:srgbClr val="58A618"/>
              </a:solidFill>
            </a:endParaRPr>
          </a:p>
        </p:txBody>
      </p:sp>
    </p:spTree>
  </p:cSld>
  <p:clrMap bg1="lt1" tx1="dk1" bg2="lt2" tx2="dk2" accent1="accent1" accent2="accent2" accent3="accent3" accent4="accent4" accent5="accent5" accent6="accent6" hlink="hlink" folHlink="folHlink"/>
  <p:sldLayoutIdLst>
    <p:sldLayoutId id="2147484063" r:id="rId1"/>
    <p:sldLayoutId id="2147484060" r:id="rId2"/>
    <p:sldLayoutId id="2147484061" r:id="rId3"/>
  </p:sldLayoutIdLst>
  <p:hf hdr="0" ftr="0"/>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charset="0"/>
          <a:ea typeface="ＭＳ Ｐゴシック" charset="0"/>
          <a:cs typeface="ＭＳ Ｐゴシック"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62" r:id="rId1"/>
  </p:sldLayoutIdLst>
  <p:hf hdr="0" ftr="0"/>
  <p:txStyles>
    <p:titleStyle>
      <a:lvl1pPr algn="ctr" rtl="0" eaLnBrk="0" fontAlgn="base" hangingPunct="0">
        <a:spcBef>
          <a:spcPct val="0"/>
        </a:spcBef>
        <a:spcAft>
          <a:spcPct val="0"/>
        </a:spcAft>
        <a:defRPr sz="2800" b="1">
          <a:solidFill>
            <a:schemeClr val="bg1"/>
          </a:solidFill>
          <a:latin typeface="Arial" charset="0"/>
          <a:ea typeface="ＭＳ Ｐゴシック" charset="0"/>
          <a:cs typeface="Trebuchet MS"/>
        </a:defRPr>
      </a:lvl1pPr>
      <a:lvl2pPr algn="ctr" rtl="0" eaLnBrk="0" fontAlgn="base" hangingPunct="0">
        <a:spcBef>
          <a:spcPct val="0"/>
        </a:spcBef>
        <a:spcAft>
          <a:spcPct val="0"/>
        </a:spcAft>
        <a:defRPr sz="2800" b="1">
          <a:solidFill>
            <a:schemeClr val="bg1"/>
          </a:solidFill>
          <a:latin typeface="Arial" charset="0"/>
          <a:ea typeface="ＭＳ Ｐゴシック" charset="0"/>
          <a:cs typeface="Trebuchet MS" pitchFamily="34" charset="0"/>
        </a:defRPr>
      </a:lvl2pPr>
      <a:lvl3pPr algn="ctr" rtl="0" eaLnBrk="0" fontAlgn="base" hangingPunct="0">
        <a:spcBef>
          <a:spcPct val="0"/>
        </a:spcBef>
        <a:spcAft>
          <a:spcPct val="0"/>
        </a:spcAft>
        <a:defRPr sz="2800" b="1">
          <a:solidFill>
            <a:schemeClr val="bg1"/>
          </a:solidFill>
          <a:latin typeface="Arial" charset="0"/>
          <a:ea typeface="ＭＳ Ｐゴシック" charset="0"/>
          <a:cs typeface="Trebuchet MS" pitchFamily="34" charset="0"/>
        </a:defRPr>
      </a:lvl3pPr>
      <a:lvl4pPr algn="ctr" rtl="0" eaLnBrk="0" fontAlgn="base" hangingPunct="0">
        <a:spcBef>
          <a:spcPct val="0"/>
        </a:spcBef>
        <a:spcAft>
          <a:spcPct val="0"/>
        </a:spcAft>
        <a:defRPr sz="2800" b="1">
          <a:solidFill>
            <a:schemeClr val="bg1"/>
          </a:solidFill>
          <a:latin typeface="Arial" charset="0"/>
          <a:ea typeface="ＭＳ Ｐゴシック" charset="0"/>
          <a:cs typeface="Trebuchet MS" pitchFamily="34" charset="0"/>
        </a:defRPr>
      </a:lvl4pPr>
      <a:lvl5pPr algn="ctr" rtl="0" eaLnBrk="0" fontAlgn="base" hangingPunct="0">
        <a:spcBef>
          <a:spcPct val="0"/>
        </a:spcBef>
        <a:spcAft>
          <a:spcPct val="0"/>
        </a:spcAft>
        <a:defRPr sz="2800" b="1">
          <a:solidFill>
            <a:schemeClr val="bg1"/>
          </a:solidFill>
          <a:latin typeface="Arial" charset="0"/>
          <a:ea typeface="ＭＳ Ｐゴシック" charset="0"/>
          <a:cs typeface="Trebuchet MS" pitchFamily="34"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eaLnBrk="0" fontAlgn="base" hangingPunct="0">
        <a:spcBef>
          <a:spcPct val="20000"/>
        </a:spcBef>
        <a:spcAft>
          <a:spcPct val="0"/>
        </a:spcAft>
        <a:tabLst>
          <a:tab pos="1879600" algn="l"/>
        </a:tabLst>
        <a:defRPr sz="1600">
          <a:solidFill>
            <a:schemeClr val="bg1"/>
          </a:solidFill>
          <a:latin typeface="Trebuchet MS"/>
          <a:ea typeface="ＭＳ Ｐゴシック" charset="0"/>
          <a:cs typeface="Trebuchet MS"/>
        </a:defRPr>
      </a:lvl1pPr>
      <a:lvl2pPr marL="811213" indent="-354013" algn="l" rtl="0" eaLnBrk="0" fontAlgn="base" hangingPunct="0">
        <a:spcBef>
          <a:spcPct val="20000"/>
        </a:spcBef>
        <a:spcAft>
          <a:spcPct val="0"/>
        </a:spcAft>
        <a:buChar char="–"/>
        <a:tabLst>
          <a:tab pos="1879600" algn="l"/>
        </a:tabLst>
        <a:defRPr sz="2800">
          <a:solidFill>
            <a:schemeClr val="tx1"/>
          </a:solidFill>
          <a:latin typeface="+mn-lt"/>
          <a:ea typeface="ＭＳ Ｐゴシック" charset="0"/>
        </a:defRPr>
      </a:lvl2pPr>
      <a:lvl3pPr marL="1219200" indent="-228600" algn="l" rtl="0" eaLnBrk="0" fontAlgn="base" hangingPunct="0">
        <a:spcBef>
          <a:spcPct val="20000"/>
        </a:spcBef>
        <a:spcAft>
          <a:spcPct val="0"/>
        </a:spcAft>
        <a:buChar char="•"/>
        <a:tabLst>
          <a:tab pos="1879600" algn="l"/>
        </a:tabLst>
        <a:defRPr sz="2400">
          <a:solidFill>
            <a:schemeClr val="tx1"/>
          </a:solidFill>
          <a:latin typeface="+mn-lt"/>
          <a:ea typeface="ＭＳ Ｐゴシック" charset="0"/>
        </a:defRPr>
      </a:lvl3pPr>
      <a:lvl4pPr marL="1627188" indent="-228600" algn="l" rtl="0" eaLnBrk="0" fontAlgn="base" hangingPunct="0">
        <a:spcBef>
          <a:spcPct val="20000"/>
        </a:spcBef>
        <a:spcAft>
          <a:spcPct val="0"/>
        </a:spcAft>
        <a:buChar char="–"/>
        <a:tabLst>
          <a:tab pos="1879600" algn="l"/>
        </a:tabLst>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tabLst>
          <a:tab pos="1879600" algn="l"/>
        </a:tabLst>
        <a:defRPr sz="2000">
          <a:solidFill>
            <a:schemeClr val="tx1"/>
          </a:solidFill>
          <a:latin typeface="+mn-lt"/>
          <a:ea typeface="ＭＳ Ｐゴシック" charset="0"/>
        </a:defRPr>
      </a:lvl5pPr>
      <a:lvl6pPr marL="2514600" indent="-228600" algn="l" rtl="0" fontAlgn="base">
        <a:spcBef>
          <a:spcPct val="20000"/>
        </a:spcBef>
        <a:spcAft>
          <a:spcPct val="0"/>
        </a:spcAft>
        <a:buChar char="»"/>
        <a:tabLst>
          <a:tab pos="1879600" algn="l"/>
        </a:tabLst>
        <a:defRPr sz="2000">
          <a:solidFill>
            <a:schemeClr val="tx1"/>
          </a:solidFill>
          <a:latin typeface="+mn-lt"/>
        </a:defRPr>
      </a:lvl6pPr>
      <a:lvl7pPr marL="2971800" indent="-228600" algn="l" rtl="0" fontAlgn="base">
        <a:spcBef>
          <a:spcPct val="20000"/>
        </a:spcBef>
        <a:spcAft>
          <a:spcPct val="0"/>
        </a:spcAft>
        <a:buChar char="»"/>
        <a:tabLst>
          <a:tab pos="1879600" algn="l"/>
        </a:tabLst>
        <a:defRPr sz="2000">
          <a:solidFill>
            <a:schemeClr val="tx1"/>
          </a:solidFill>
          <a:latin typeface="+mn-lt"/>
        </a:defRPr>
      </a:lvl7pPr>
      <a:lvl8pPr marL="3429000" indent="-228600" algn="l" rtl="0" fontAlgn="base">
        <a:spcBef>
          <a:spcPct val="20000"/>
        </a:spcBef>
        <a:spcAft>
          <a:spcPct val="0"/>
        </a:spcAft>
        <a:buChar char="»"/>
        <a:tabLst>
          <a:tab pos="1879600" algn="l"/>
        </a:tabLst>
        <a:defRPr sz="2000">
          <a:solidFill>
            <a:schemeClr val="tx1"/>
          </a:solidFill>
          <a:latin typeface="+mn-lt"/>
        </a:defRPr>
      </a:lvl8pPr>
      <a:lvl9pPr marL="3886200" indent="-228600" algn="l" rtl="0" fontAlgn="base">
        <a:spcBef>
          <a:spcPct val="20000"/>
        </a:spcBef>
        <a:spcAft>
          <a:spcPct val="0"/>
        </a:spcAft>
        <a:buChar char="»"/>
        <a:tabLst>
          <a:tab pos="1879600" algn="l"/>
        </a:tabLs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psom/rda-eceig" TargetMode="External"/><Relationship Id="rId4" Type="http://schemas.openxmlformats.org/officeDocument/2006/relationships/hyperlink" Target="https://rda-eceig.slack.com/message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ctrTitle"/>
          </p:nvPr>
        </p:nvSpPr>
        <p:spPr bwMode="auto">
          <a:xfrm>
            <a:off x="971550" y="2133600"/>
            <a:ext cx="7272338" cy="2232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normAutofit/>
          </a:bodyPr>
          <a:lstStyle/>
          <a:p>
            <a:r>
              <a:rPr lang="en-US" altLang="en-US" sz="3200" dirty="0">
                <a:latin typeface="Arial" panose="020B0604020202020204" pitchFamily="34" charset="0"/>
                <a:ea typeface="ＭＳ Ｐゴシック" panose="020B0600070205080204" pitchFamily="34" charset="-128"/>
              </a:rPr>
              <a:t>Early Career and Engagement IG</a:t>
            </a:r>
            <a:br>
              <a:rPr lang="en-US" altLang="en-US" sz="3200" dirty="0">
                <a:latin typeface="Arial" panose="020B0604020202020204" pitchFamily="34" charset="0"/>
                <a:ea typeface="ＭＳ Ｐゴシック" panose="020B0600070205080204" pitchFamily="34" charset="-128"/>
              </a:rPr>
            </a:br>
            <a:r>
              <a:rPr lang="en-CA" altLang="en-US" dirty="0">
                <a:latin typeface="Arial" panose="020B0604020202020204" pitchFamily="34" charset="0"/>
                <a:ea typeface="ＭＳ Ｐゴシック" panose="020B0600070205080204" pitchFamily="34" charset="-128"/>
              </a:rPr>
              <a:t/>
            </a:r>
            <a:br>
              <a:rPr lang="en-CA" altLang="en-US" dirty="0">
                <a:latin typeface="Arial" panose="020B0604020202020204" pitchFamily="34" charset="0"/>
                <a:ea typeface="ＭＳ Ｐゴシック" panose="020B0600070205080204" pitchFamily="34" charset="-128"/>
              </a:rPr>
            </a:br>
            <a:r>
              <a:rPr lang="en-CA" altLang="en-US" dirty="0" err="1" smtClean="0">
                <a:latin typeface="Arial" panose="020B0604020202020204" pitchFamily="34" charset="0"/>
                <a:ea typeface="ＭＳ Ｐゴシック" panose="020B0600070205080204" pitchFamily="34" charset="-128"/>
              </a:rPr>
              <a:t>BoF</a:t>
            </a:r>
            <a:r>
              <a:rPr lang="en-CA" altLang="en-US" dirty="0" smtClean="0">
                <a:latin typeface="Arial" panose="020B0604020202020204" pitchFamily="34" charset="0"/>
                <a:ea typeface="ＭＳ Ｐゴシック" panose="020B0600070205080204" pitchFamily="34" charset="-128"/>
              </a:rPr>
              <a:t> </a:t>
            </a:r>
            <a:r>
              <a:rPr lang="en-US" altLang="en-US" sz="2800" i="1" dirty="0" smtClean="0">
                <a:latin typeface="Arial" panose="020B0604020202020204" pitchFamily="34" charset="0"/>
                <a:ea typeface="ＭＳ Ｐゴシック" panose="020B0600070205080204" pitchFamily="34" charset="-128"/>
              </a:rPr>
              <a:t>Engaging Early </a:t>
            </a:r>
            <a:r>
              <a:rPr lang="en-US" altLang="en-US" sz="2800" i="1" dirty="0">
                <a:latin typeface="Arial" panose="020B0604020202020204" pitchFamily="34" charset="0"/>
                <a:ea typeface="ＭＳ Ｐゴシック" panose="020B0600070205080204" pitchFamily="34" charset="-128"/>
              </a:rPr>
              <a:t>C</a:t>
            </a:r>
            <a:r>
              <a:rPr lang="en-US" altLang="en-US" sz="2800" i="1" dirty="0" smtClean="0">
                <a:latin typeface="Arial" panose="020B0604020202020204" pitchFamily="34" charset="0"/>
                <a:ea typeface="ＭＳ Ｐゴシック" panose="020B0600070205080204" pitchFamily="34" charset="-128"/>
              </a:rPr>
              <a:t>areer </a:t>
            </a:r>
            <a:r>
              <a:rPr lang="en-US" altLang="en-US" sz="2800" i="1" dirty="0">
                <a:latin typeface="Arial" panose="020B0604020202020204" pitchFamily="34" charset="0"/>
                <a:ea typeface="ＭＳ Ｐゴシック" panose="020B0600070205080204" pitchFamily="34" charset="-128"/>
              </a:rPr>
              <a:t>R</a:t>
            </a:r>
            <a:r>
              <a:rPr lang="en-US" altLang="en-US" sz="2800" i="1" dirty="0" smtClean="0">
                <a:latin typeface="Arial" panose="020B0604020202020204" pitchFamily="34" charset="0"/>
                <a:ea typeface="ＭＳ Ｐゴシック" panose="020B0600070205080204" pitchFamily="34" charset="-128"/>
              </a:rPr>
              <a:t>esearchers and Professionals </a:t>
            </a:r>
            <a:r>
              <a:rPr lang="en-US" altLang="en-US" sz="2800" i="1" dirty="0">
                <a:latin typeface="Arial" panose="020B0604020202020204" pitchFamily="34" charset="0"/>
                <a:ea typeface="ＭＳ Ｐゴシック" panose="020B0600070205080204" pitchFamily="34" charset="-128"/>
              </a:rPr>
              <a:t>W</a:t>
            </a:r>
            <a:r>
              <a:rPr lang="en-US" altLang="en-US" sz="2800" i="1" dirty="0" smtClean="0">
                <a:latin typeface="Arial" panose="020B0604020202020204" pitchFamily="34" charset="0"/>
                <a:ea typeface="ＭＳ Ｐゴシック" panose="020B0600070205080204" pitchFamily="34" charset="-128"/>
              </a:rPr>
              <a:t>orking </a:t>
            </a:r>
            <a:r>
              <a:rPr lang="en-US" altLang="en-US" sz="2800" i="1" dirty="0">
                <a:latin typeface="Arial" panose="020B0604020202020204" pitchFamily="34" charset="0"/>
                <a:ea typeface="ＭＳ Ｐゴシック" panose="020B0600070205080204" pitchFamily="34" charset="-128"/>
              </a:rPr>
              <a:t>Meeting</a:t>
            </a:r>
            <a:endParaRPr lang="en-CA" altLang="en-US" i="1"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Early career researchers and professionals usually need additional support for:</a:t>
            </a:r>
          </a:p>
          <a:p>
            <a:pPr lvl="1">
              <a:buFont typeface="Wingdings" panose="05000000000000000000" pitchFamily="2" charset="2"/>
              <a:buChar char="Ø"/>
            </a:pPr>
            <a:r>
              <a:rPr lang="en-US" dirty="0"/>
              <a:t>networking amongst themselves to learn about other Early Career scientists and their research, i.e., establishing a “network of peers”, and</a:t>
            </a:r>
          </a:p>
          <a:p>
            <a:pPr lvl="1">
              <a:buFont typeface="Wingdings" panose="05000000000000000000" pitchFamily="2" charset="2"/>
              <a:buChar char="Ø"/>
            </a:pPr>
            <a:r>
              <a:rPr lang="en-US" dirty="0"/>
              <a:t>mentoring from senior RDA members who are interested in mentoring Early Career Researchers and Professionals.</a:t>
            </a:r>
            <a:endParaRPr lang="x-none" dirty="0"/>
          </a:p>
        </p:txBody>
      </p:sp>
      <p:sp>
        <p:nvSpPr>
          <p:cNvPr id="3" name="Title 2"/>
          <p:cNvSpPr>
            <a:spLocks noGrp="1"/>
          </p:cNvSpPr>
          <p:nvPr>
            <p:ph type="title"/>
          </p:nvPr>
        </p:nvSpPr>
        <p:spPr/>
        <p:txBody>
          <a:bodyPr/>
          <a:lstStyle/>
          <a:p>
            <a:r>
              <a:rPr lang="en-US" dirty="0"/>
              <a:t>Purpose of ECE IG</a:t>
            </a:r>
            <a:endParaRPr lang="x-none" dirty="0"/>
          </a:p>
        </p:txBody>
      </p:sp>
    </p:spTree>
    <p:extLst>
      <p:ext uri="{BB962C8B-B14F-4D97-AF65-F5344CB8AC3E}">
        <p14:creationId xmlns:p14="http://schemas.microsoft.com/office/powerpoint/2010/main" val="260002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514350" indent="-514350">
              <a:buFont typeface="+mj-lt"/>
              <a:buAutoNum type="arabicPeriod"/>
            </a:pPr>
            <a:r>
              <a:rPr lang="en-US" dirty="0"/>
              <a:t>Focus on Early Career Researchers and Professionals because they need the most support</a:t>
            </a:r>
          </a:p>
          <a:p>
            <a:pPr marL="514350" indent="-514350">
              <a:buFont typeface="+mj-lt"/>
              <a:buAutoNum type="arabicPeriod"/>
            </a:pPr>
            <a:r>
              <a:rPr lang="en-US" u="sng" dirty="0"/>
              <a:t>Establish a volunteer-based mentoring </a:t>
            </a:r>
            <a:r>
              <a:rPr lang="en-US" u="sng" dirty="0" err="1"/>
              <a:t>progamme</a:t>
            </a:r>
            <a:endParaRPr lang="en-US" u="sng" dirty="0"/>
          </a:p>
          <a:p>
            <a:pPr marL="514350" indent="-514350">
              <a:buFont typeface="+mj-lt"/>
              <a:buAutoNum type="arabicPeriod"/>
            </a:pPr>
            <a:r>
              <a:rPr lang="en-US" dirty="0"/>
              <a:t>Network across domains to establish an interdisciplinary network of peers</a:t>
            </a:r>
          </a:p>
          <a:p>
            <a:pPr marL="514350" indent="-514350">
              <a:buFont typeface="+mj-lt"/>
              <a:buAutoNum type="arabicPeriod"/>
            </a:pPr>
            <a:r>
              <a:rPr lang="en-US" u="sng" dirty="0"/>
              <a:t>Provide a space for people who have more experience with RDA to pass on knowledge and lessons learned to Early Career Researchers and Professionals</a:t>
            </a:r>
          </a:p>
          <a:p>
            <a:pPr marL="514350" indent="-514350">
              <a:buFont typeface="+mj-lt"/>
              <a:buAutoNum type="arabicPeriod"/>
            </a:pPr>
            <a:r>
              <a:rPr lang="en-US" dirty="0"/>
              <a:t>Create a social outlet specifically for Early Career Researchers and Professionals</a:t>
            </a:r>
            <a:endParaRPr lang="x-none" dirty="0"/>
          </a:p>
        </p:txBody>
      </p:sp>
      <p:sp>
        <p:nvSpPr>
          <p:cNvPr id="3" name="Title 2"/>
          <p:cNvSpPr>
            <a:spLocks noGrp="1"/>
          </p:cNvSpPr>
          <p:nvPr>
            <p:ph type="title"/>
          </p:nvPr>
        </p:nvSpPr>
        <p:spPr/>
        <p:txBody>
          <a:bodyPr/>
          <a:lstStyle/>
          <a:p>
            <a:r>
              <a:rPr lang="en-US" dirty="0"/>
              <a:t>Objectives of ECE IG</a:t>
            </a:r>
            <a:endParaRPr lang="x-none" dirty="0"/>
          </a:p>
        </p:txBody>
      </p:sp>
    </p:spTree>
    <p:extLst>
      <p:ext uri="{BB962C8B-B14F-4D97-AF65-F5344CB8AC3E}">
        <p14:creationId xmlns:p14="http://schemas.microsoft.com/office/powerpoint/2010/main" val="403826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We have setup the following channels of communication:</a:t>
            </a:r>
          </a:p>
          <a:p>
            <a:pPr marL="914400" lvl="1" indent="-514350">
              <a:buFont typeface="+mj-lt"/>
              <a:buAutoNum type="arabicPeriod"/>
            </a:pPr>
            <a:r>
              <a:rPr lang="en-US" dirty="0"/>
              <a:t>a GitHub repository for maintaining documents with advice/lessons/guidelines as well as receiving continuous feedback and edits in the form of issues</a:t>
            </a:r>
            <a:br>
              <a:rPr lang="en-US" dirty="0"/>
            </a:br>
            <a:r>
              <a:rPr lang="en-US" dirty="0">
                <a:hlinkClick r:id="rId3"/>
              </a:rPr>
              <a:t>https://github.com/fpsom/rda-eceig</a:t>
            </a:r>
            <a:r>
              <a:rPr lang="en-US" dirty="0"/>
              <a:t> </a:t>
            </a:r>
          </a:p>
          <a:p>
            <a:pPr marL="914400" lvl="1" indent="-514350">
              <a:buFont typeface="+mj-lt"/>
              <a:buAutoNum type="arabicPeriod"/>
            </a:pPr>
            <a:r>
              <a:rPr lang="en-US" dirty="0"/>
              <a:t>a dedicated Slack group for live communication within the community, with specialized channels for specific issues (such as Plenary events, or domain-specific questions)</a:t>
            </a:r>
            <a:br>
              <a:rPr lang="en-US" dirty="0"/>
            </a:br>
            <a:r>
              <a:rPr lang="en-US" dirty="0">
                <a:hlinkClick r:id="rId4"/>
              </a:rPr>
              <a:t>https://rda-eceig.slack.com/</a:t>
            </a:r>
            <a:r>
              <a:rPr lang="en-US" dirty="0"/>
              <a:t> </a:t>
            </a:r>
          </a:p>
          <a:p>
            <a:r>
              <a:rPr lang="en-US" dirty="0"/>
              <a:t>Additionally we are considering to establish a YouTube channel with short videos and webinars for knowledge exchanges</a:t>
            </a:r>
            <a:endParaRPr lang="x-none" dirty="0"/>
          </a:p>
        </p:txBody>
      </p:sp>
      <p:sp>
        <p:nvSpPr>
          <p:cNvPr id="3" name="Title 2"/>
          <p:cNvSpPr>
            <a:spLocks noGrp="1"/>
          </p:cNvSpPr>
          <p:nvPr>
            <p:ph type="title"/>
          </p:nvPr>
        </p:nvSpPr>
        <p:spPr/>
        <p:txBody>
          <a:bodyPr/>
          <a:lstStyle/>
          <a:p>
            <a:r>
              <a:rPr lang="en-US" dirty="0"/>
              <a:t>Objective #4</a:t>
            </a:r>
            <a:endParaRPr lang="x-none" dirty="0"/>
          </a:p>
        </p:txBody>
      </p:sp>
    </p:spTree>
    <p:extLst>
      <p:ext uri="{BB962C8B-B14F-4D97-AF65-F5344CB8AC3E}">
        <p14:creationId xmlns:p14="http://schemas.microsoft.com/office/powerpoint/2010/main" val="100965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We are considering two approaches for the mentoring </a:t>
            </a:r>
            <a:r>
              <a:rPr lang="en-US" dirty="0" err="1"/>
              <a:t>programme</a:t>
            </a:r>
            <a:r>
              <a:rPr lang="en-US" dirty="0"/>
              <a:t>:</a:t>
            </a:r>
          </a:p>
          <a:p>
            <a:pPr lvl="1">
              <a:buFont typeface="Wingdings" panose="05000000000000000000" pitchFamily="2" charset="2"/>
              <a:buChar char="q"/>
            </a:pPr>
            <a:r>
              <a:rPr lang="en-US" dirty="0"/>
              <a:t>an ad-hoc based approach, where mentorship is provided through communication in the Slack channel (which can be either person specific, i.e. a private channel, or global),</a:t>
            </a:r>
          </a:p>
          <a:p>
            <a:pPr lvl="1">
              <a:buFont typeface="Wingdings" panose="05000000000000000000" pitchFamily="2" charset="2"/>
              <a:buChar char="q"/>
            </a:pPr>
            <a:r>
              <a:rPr lang="en-US" dirty="0"/>
              <a:t>a formal mentorship </a:t>
            </a:r>
            <a:r>
              <a:rPr lang="en-US" dirty="0" err="1"/>
              <a:t>programme</a:t>
            </a:r>
            <a:r>
              <a:rPr lang="en-US" dirty="0"/>
              <a:t>, where we will maintain a spreadsheet of mentors-</a:t>
            </a:r>
            <a:r>
              <a:rPr lang="en-US" dirty="0" smtClean="0"/>
              <a:t>mentees</a:t>
            </a:r>
            <a:r>
              <a:rPr lang="en-US" dirty="0"/>
              <a:t>, together with the duration of the mentorship and the particular goals and outcomes.</a:t>
            </a:r>
          </a:p>
          <a:p>
            <a:r>
              <a:rPr lang="en-US" dirty="0"/>
              <a:t>The first approach feels more organic and may better attract volunteers, but the second can be better applicable to existing </a:t>
            </a:r>
            <a:r>
              <a:rPr lang="en-US" dirty="0" err="1"/>
              <a:t>programmes</a:t>
            </a:r>
            <a:r>
              <a:rPr lang="en-US" dirty="0"/>
              <a:t> such as the RDA-US Fellowship program.</a:t>
            </a:r>
            <a:endParaRPr lang="x-none" dirty="0"/>
          </a:p>
        </p:txBody>
      </p:sp>
      <p:sp>
        <p:nvSpPr>
          <p:cNvPr id="3" name="Title 2"/>
          <p:cNvSpPr>
            <a:spLocks noGrp="1"/>
          </p:cNvSpPr>
          <p:nvPr>
            <p:ph type="title"/>
          </p:nvPr>
        </p:nvSpPr>
        <p:spPr/>
        <p:txBody>
          <a:bodyPr/>
          <a:lstStyle/>
          <a:p>
            <a:r>
              <a:rPr lang="en-US" dirty="0"/>
              <a:t>Objective #2</a:t>
            </a:r>
            <a:endParaRPr lang="x-none" dirty="0"/>
          </a:p>
        </p:txBody>
      </p:sp>
    </p:spTree>
    <p:extLst>
      <p:ext uri="{BB962C8B-B14F-4D97-AF65-F5344CB8AC3E}">
        <p14:creationId xmlns:p14="http://schemas.microsoft.com/office/powerpoint/2010/main" val="214857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a social outlet specifically for Early Career Researchers and </a:t>
            </a:r>
            <a:r>
              <a:rPr lang="en-US" dirty="0" smtClean="0"/>
              <a:t>Professionals</a:t>
            </a:r>
          </a:p>
          <a:p>
            <a:r>
              <a:rPr lang="en-US" dirty="0" smtClean="0"/>
              <a:t>Our first social event is </a:t>
            </a:r>
            <a:r>
              <a:rPr lang="en-US" b="1" dirty="0" smtClean="0"/>
              <a:t>TONIGHT </a:t>
            </a:r>
            <a:r>
              <a:rPr lang="en-US" b="1" smtClean="0"/>
              <a:t>FROM </a:t>
            </a:r>
            <a:r>
              <a:rPr lang="en-US" b="1" smtClean="0"/>
              <a:t>8:30</a:t>
            </a:r>
            <a:r>
              <a:rPr lang="en-US" b="1" smtClean="0"/>
              <a:t>PM </a:t>
            </a:r>
            <a:r>
              <a:rPr lang="en-US" b="1" smtClean="0"/>
              <a:t>TO </a:t>
            </a:r>
            <a:r>
              <a:rPr lang="en-US" b="1" smtClean="0"/>
              <a:t>10PM</a:t>
            </a:r>
            <a:endParaRPr lang="en-US" b="1" dirty="0" smtClean="0"/>
          </a:p>
          <a:p>
            <a:pPr lvl="1"/>
            <a:r>
              <a:rPr lang="en-US" sz="4000" b="1" dirty="0" smtClean="0"/>
              <a:t>THE KEG </a:t>
            </a:r>
          </a:p>
          <a:p>
            <a:pPr marL="457200" lvl="1" indent="0">
              <a:buNone/>
            </a:pPr>
            <a:r>
              <a:rPr lang="en-US" sz="2800" b="1" dirty="0" smtClean="0"/>
              <a:t>5 Place Ville Marie, Suite 12500 </a:t>
            </a:r>
          </a:p>
          <a:p>
            <a:pPr marL="457200" lvl="1" indent="0">
              <a:buNone/>
            </a:pPr>
            <a:r>
              <a:rPr lang="en-US" sz="2800" b="1" dirty="0" smtClean="0"/>
              <a:t>Montreal, Quebec</a:t>
            </a:r>
          </a:p>
          <a:p>
            <a:pPr marL="457200" lvl="1" indent="0">
              <a:buNone/>
            </a:pPr>
            <a:r>
              <a:rPr lang="en-US" sz="2800" b="1" dirty="0" smtClean="0"/>
              <a:t>H3B 2G2</a:t>
            </a:r>
            <a:endParaRPr lang="x-none" sz="2800" b="1" dirty="0"/>
          </a:p>
          <a:p>
            <a:endParaRPr lang="en-US" dirty="0"/>
          </a:p>
        </p:txBody>
      </p:sp>
      <p:sp>
        <p:nvSpPr>
          <p:cNvPr id="3" name="Title 2"/>
          <p:cNvSpPr>
            <a:spLocks noGrp="1"/>
          </p:cNvSpPr>
          <p:nvPr>
            <p:ph type="title"/>
          </p:nvPr>
        </p:nvSpPr>
        <p:spPr/>
        <p:txBody>
          <a:bodyPr/>
          <a:lstStyle/>
          <a:p>
            <a:r>
              <a:rPr lang="en-US" dirty="0"/>
              <a:t>Objective </a:t>
            </a:r>
            <a:r>
              <a:rPr lang="en-US" dirty="0" smtClean="0"/>
              <a:t>#5</a:t>
            </a:r>
            <a:endParaRPr lang="en-US" dirty="0"/>
          </a:p>
        </p:txBody>
      </p:sp>
    </p:spTree>
    <p:extLst>
      <p:ext uri="{BB962C8B-B14F-4D97-AF65-F5344CB8AC3E}">
        <p14:creationId xmlns:p14="http://schemas.microsoft.com/office/powerpoint/2010/main" val="3943168356"/>
      </p:ext>
    </p:extLst>
  </p:cSld>
  <p:clrMapOvr>
    <a:masterClrMapping/>
  </p:clrMapOvr>
</p:sld>
</file>

<file path=ppt/theme/theme1.xml><?xml version="1.0" encoding="utf-8"?>
<a:theme xmlns:a="http://schemas.openxmlformats.org/drawingml/2006/main" name="Standard Content Slide">
  <a:themeElements>
    <a:clrScheme name="Custom 2">
      <a:dk1>
        <a:srgbClr val="37424A"/>
      </a:dk1>
      <a:lt1>
        <a:srgbClr val="FFFFFF"/>
      </a:lt1>
      <a:dk2>
        <a:srgbClr val="FFFFFF"/>
      </a:dk2>
      <a:lt2>
        <a:srgbClr val="FFFFFF"/>
      </a:lt2>
      <a:accent1>
        <a:srgbClr val="69923A"/>
      </a:accent1>
      <a:accent2>
        <a:srgbClr val="969696"/>
      </a:accent2>
      <a:accent3>
        <a:srgbClr val="FFFFFF"/>
      </a:accent3>
      <a:accent4>
        <a:srgbClr val="212121"/>
      </a:accent4>
      <a:accent5>
        <a:srgbClr val="93B1CC"/>
      </a:accent5>
      <a:accent6>
        <a:srgbClr val="878787"/>
      </a:accent6>
      <a:hlink>
        <a:srgbClr val="69923A"/>
      </a:hlink>
      <a:folHlink>
        <a:srgbClr val="69923A"/>
      </a:folHlink>
    </a:clrScheme>
    <a:fontScheme name="Standard Content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lnDef>
  </a:objectDefaults>
  <a:extraClrSchemeLst>
    <a:extraClrScheme>
      <a:clrScheme name="Standard Content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 Content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 Content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 Content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 Content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 Content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 Content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 Content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 Content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 Content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 Content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 Content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 Content Slide 13">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007F7B"/>
        </a:hlink>
        <a:folHlink>
          <a:srgbClr val="1C9D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Slide 1">
  <a:themeElements>
    <a:clrScheme name="Section Slide 1 13">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E17A00"/>
      </a:hlink>
      <a:folHlink>
        <a:srgbClr val="1C9D92"/>
      </a:folHlink>
    </a:clrScheme>
    <a:fontScheme name="Section Slide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lnDef>
  </a:objectDefaults>
  <a:extraClrSchemeLst>
    <a:extraClrScheme>
      <a:clrScheme name="Section Slide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Slide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Slide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Slide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Slide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Slide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Slide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Slide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Slide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Slide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Slide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Slide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ection Slide 1 13">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E17A00"/>
        </a:hlink>
        <a:folHlink>
          <a:srgbClr val="1C9D92"/>
        </a:folHlink>
      </a:clrScheme>
      <a:clrMap bg1="lt1" tx1="dk1" bg2="lt2" tx2="dk2" accent1="accent1" accent2="accent2" accent3="accent3" accent4="accent4" accent5="accent5" accent6="accent6" hlink="hlink" folHlink="folHlink"/>
    </a:extraClrScheme>
    <a:extraClrScheme>
      <a:clrScheme name="Section Slide 1 14">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007F7B"/>
        </a:hlink>
        <a:folHlink>
          <a:srgbClr val="1C9D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5174</TotalTime>
  <Words>1165</Words>
  <Application>Microsoft Macintosh PowerPoint</Application>
  <PresentationFormat>On-screen Show (4:3)</PresentationFormat>
  <Paragraphs>40</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Standard Content Slide</vt:lpstr>
      <vt:lpstr>Section Slide 1</vt:lpstr>
      <vt:lpstr>Early Career and Engagement IG  BoF Engaging Early Career Researchers and Professionals Working Meeting</vt:lpstr>
      <vt:lpstr>Purpose of ECE IG</vt:lpstr>
      <vt:lpstr>Objectives of ECE IG</vt:lpstr>
      <vt:lpstr>Objective #4</vt:lpstr>
      <vt:lpstr>Objective #2</vt:lpstr>
      <vt:lpstr>Objective #5</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Hilary</dc:creator>
  <cp:lastModifiedBy>Devan Donaldson</cp:lastModifiedBy>
  <cp:revision>165</cp:revision>
  <dcterms:created xsi:type="dcterms:W3CDTF">2011-02-25T12:57:11Z</dcterms:created>
  <dcterms:modified xsi:type="dcterms:W3CDTF">2017-09-19T19:47:15Z</dcterms:modified>
</cp:coreProperties>
</file>