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17"/>
  </p:notesMasterIdLst>
  <p:sldIdLst>
    <p:sldId id="263" r:id="rId3"/>
    <p:sldId id="311" r:id="rId4"/>
    <p:sldId id="313" r:id="rId5"/>
    <p:sldId id="312" r:id="rId6"/>
    <p:sldId id="314" r:id="rId7"/>
    <p:sldId id="318" r:id="rId8"/>
    <p:sldId id="319" r:id="rId9"/>
    <p:sldId id="320" r:id="rId10"/>
    <p:sldId id="322" r:id="rId11"/>
    <p:sldId id="323" r:id="rId12"/>
    <p:sldId id="324" r:id="rId13"/>
    <p:sldId id="321" r:id="rId14"/>
    <p:sldId id="310" r:id="rId15"/>
    <p:sldId id="326" r:id="rId16"/>
  </p:sldIdLst>
  <p:sldSz cx="9144000" cy="6858000" type="screen4x3"/>
  <p:notesSz cx="6858000" cy="9144000"/>
  <p:defaultTextStyle>
    <a:defPPr>
      <a:defRPr lang="en-AU"/>
    </a:defPPr>
    <a:lvl1pPr algn="l" rtl="0" eaLnBrk="0" fontAlgn="base" hangingPunct="0">
      <a:spcBef>
        <a:spcPct val="0"/>
      </a:spcBef>
      <a:spcAft>
        <a:spcPct val="0"/>
      </a:spcAft>
      <a:defRPr sz="2800" b="1"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800" b="1"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800" b="1"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800" b="1"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800" b="1"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800" b="1"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800" b="1"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800" b="1"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800" b="1"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6021"/>
    <a:srgbClr val="C55B20"/>
    <a:srgbClr val="58A618"/>
    <a:srgbClr val="E4D700"/>
    <a:srgbClr val="9A9B9C"/>
    <a:srgbClr val="703D29"/>
    <a:srgbClr val="D96A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4" autoAdjust="0"/>
    <p:restoredTop sz="98595" autoAdjust="0"/>
  </p:normalViewPr>
  <p:slideViewPr>
    <p:cSldViewPr>
      <p:cViewPr varScale="1">
        <p:scale>
          <a:sx n="69" d="100"/>
          <a:sy n="69" d="100"/>
        </p:scale>
        <p:origin x="123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24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latin typeface="Arial" charset="0"/>
                <a:ea typeface="+mn-ea"/>
                <a:cs typeface="+mn-cs"/>
              </a:defRPr>
            </a:lvl1pPr>
          </a:lstStyle>
          <a:p>
            <a:pPr>
              <a:defRPr/>
            </a:pPr>
            <a:endParaRPr lang="en-AU"/>
          </a:p>
        </p:txBody>
      </p:sp>
      <p:sp>
        <p:nvSpPr>
          <p:cNvPr id="6144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ea typeface="+mn-ea"/>
                <a:cs typeface="+mn-cs"/>
              </a:defRPr>
            </a:lvl1pPr>
          </a:lstStyle>
          <a:p>
            <a:pPr>
              <a:defRPr/>
            </a:pPr>
            <a:endParaRPr lang="en-AU"/>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latin typeface="Arial" charset="0"/>
                <a:ea typeface="+mn-ea"/>
                <a:cs typeface="+mn-cs"/>
              </a:defRPr>
            </a:lvl1pPr>
          </a:lstStyle>
          <a:p>
            <a:pPr>
              <a:defRPr/>
            </a:pPr>
            <a:endParaRPr lang="en-AU"/>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BF8FE479-E032-4CC5-9C9C-64DD4076C05A}"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ECEIG has five primary objectives. First, we aim to focus on early career researchers and professionals because we believe they need the most support.</a:t>
            </a:r>
            <a:r>
              <a:rPr lang="en-US" baseline="0" dirty="0"/>
              <a:t> Second, we aim to develop a volunteer-based mentoring program for early career researchers and professionals who desire it. Third, we want to help early career researchers and professionals to network across domains helping them to establish an interdisciplinary network of peers. Fourth, we want to provide a space for people who have experience with RDA to pass on knowledge and lessons learned to early career researchers and professionals. And fifth, we want to create a social outlet specifically for early career researchers and professionals. Since obtaining endorsement from TAB, we have been focusing specifically on objectives 2, 4, and 5. I’ll begin talking about what we’ve done for objective 4 and then will talk about what we’ve done for objectives 2 and 5. </a:t>
            </a:r>
            <a:endParaRPr lang="en-US" dirty="0"/>
          </a:p>
        </p:txBody>
      </p:sp>
      <p:sp>
        <p:nvSpPr>
          <p:cNvPr id="4" name="Slide Number Placeholder 3"/>
          <p:cNvSpPr>
            <a:spLocks noGrp="1"/>
          </p:cNvSpPr>
          <p:nvPr>
            <p:ph type="sldNum" sz="quarter" idx="10"/>
          </p:nvPr>
        </p:nvSpPr>
        <p:spPr/>
        <p:txBody>
          <a:bodyPr/>
          <a:lstStyle/>
          <a:p>
            <a:pPr>
              <a:defRPr/>
            </a:pPr>
            <a:fld id="{BF8FE479-E032-4CC5-9C9C-64DD4076C05A}" type="slidenum">
              <a:rPr lang="en-AU" altLang="en-US" smtClean="0"/>
              <a:pPr>
                <a:defRPr/>
              </a:pPr>
              <a:t>6</a:t>
            </a:fld>
            <a:endParaRPr lang="en-AU" altLang="en-US"/>
          </a:p>
        </p:txBody>
      </p:sp>
    </p:spTree>
    <p:extLst>
      <p:ext uri="{BB962C8B-B14F-4D97-AF65-F5344CB8AC3E}">
        <p14:creationId xmlns:p14="http://schemas.microsoft.com/office/powerpoint/2010/main" val="1061555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a:t>
            </a:r>
            <a:r>
              <a:rPr lang="en-US" baseline="0" dirty="0"/>
              <a:t> facilitate</a:t>
            </a:r>
            <a:r>
              <a:rPr lang="en-US" dirty="0"/>
              <a:t> objective 4, which involves </a:t>
            </a:r>
            <a:r>
              <a:rPr lang="en-US" baseline="0" dirty="0"/>
              <a:t>providing a space for people who have experience with RDA to pass on knowledge and lessons learned to early career researchers and professionals, we have set up two communication channels that we envision will be used during plenaries but will also help sustain communication between plenaries, which is a major challenge. These efforts are designed to address the whole “How do we stay connected between plenaries?” issue. The first communication channel we’ve created is a </a:t>
            </a:r>
            <a:r>
              <a:rPr lang="en-US" baseline="0" dirty="0" err="1"/>
              <a:t>GitHub</a:t>
            </a:r>
            <a:r>
              <a:rPr lang="en-US" baseline="0" dirty="0"/>
              <a:t> repository for maintaining documents with advice, lessons learned, and guidelines. We have also created the </a:t>
            </a:r>
            <a:r>
              <a:rPr lang="en-US" baseline="0" dirty="0" err="1"/>
              <a:t>GitHub</a:t>
            </a:r>
            <a:r>
              <a:rPr lang="en-US" baseline="0" dirty="0"/>
              <a:t> repository as a means for receiving continuous feedback in the form of issues. The second communication channel is a dedicated Slack group for live communication within the community, which </a:t>
            </a:r>
            <a:r>
              <a:rPr lang="en-US" baseline="0" dirty="0" err="1"/>
              <a:t>spealized</a:t>
            </a:r>
            <a:r>
              <a:rPr lang="en-US" baseline="0" dirty="0"/>
              <a:t> channels for specific issues, such as plenary events or domain-specific questions. Additionally, we are considering </a:t>
            </a:r>
            <a:r>
              <a:rPr lang="en-US" baseline="0" dirty="0" err="1"/>
              <a:t>establshing</a:t>
            </a:r>
            <a:r>
              <a:rPr lang="en-US" baseline="0" dirty="0"/>
              <a:t> a YouTube channel with short videos and webinars to further support knowledge exchange. We are exploring all of these mechanisms to try to find what might work best for early career researchers and professionals. </a:t>
            </a:r>
            <a:endParaRPr lang="en-US" dirty="0"/>
          </a:p>
        </p:txBody>
      </p:sp>
      <p:sp>
        <p:nvSpPr>
          <p:cNvPr id="4" name="Slide Number Placeholder 3"/>
          <p:cNvSpPr>
            <a:spLocks noGrp="1"/>
          </p:cNvSpPr>
          <p:nvPr>
            <p:ph type="sldNum" sz="quarter" idx="10"/>
          </p:nvPr>
        </p:nvSpPr>
        <p:spPr/>
        <p:txBody>
          <a:bodyPr/>
          <a:lstStyle/>
          <a:p>
            <a:pPr>
              <a:defRPr/>
            </a:pPr>
            <a:fld id="{BF8FE479-E032-4CC5-9C9C-64DD4076C05A}" type="slidenum">
              <a:rPr lang="en-AU" altLang="en-US" smtClean="0"/>
              <a:pPr>
                <a:defRPr/>
              </a:pPr>
              <a:t>7</a:t>
            </a:fld>
            <a:endParaRPr lang="en-AU" altLang="en-US"/>
          </a:p>
        </p:txBody>
      </p:sp>
    </p:spTree>
    <p:extLst>
      <p:ext uri="{BB962C8B-B14F-4D97-AF65-F5344CB8AC3E}">
        <p14:creationId xmlns:p14="http://schemas.microsoft.com/office/powerpoint/2010/main" val="61500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a:t>
            </a:r>
            <a:r>
              <a:rPr lang="en-US" baseline="0" dirty="0"/>
              <a:t> facilitate</a:t>
            </a:r>
            <a:r>
              <a:rPr lang="en-US" dirty="0"/>
              <a:t> objective 2, involving establishing a volunteer-based mentoring program, we are considering two approaches.</a:t>
            </a:r>
            <a:r>
              <a:rPr lang="en-US" baseline="0" dirty="0"/>
              <a:t> The first is an ad-hoc based approach where mentorship is provided through communication in the Slack channel, which can be either person-specific in a private channel or global. The second approach is a more formal mentorship </a:t>
            </a:r>
            <a:r>
              <a:rPr lang="en-US" baseline="0" dirty="0" err="1"/>
              <a:t>programe</a:t>
            </a:r>
            <a:r>
              <a:rPr lang="en-US" baseline="0" dirty="0"/>
              <a:t>, where we will maintain a spreadsheet of mentors and mentees, together with the duration of the mentorship and the particular goals and outcomes. What we’d like to know from you all is which type of mentorship model you’d prefer. We want to develop to focus our efforts on the type of mentorship you really want. Are there questions?</a:t>
            </a:r>
            <a:endParaRPr lang="en-US" dirty="0"/>
          </a:p>
        </p:txBody>
      </p:sp>
      <p:sp>
        <p:nvSpPr>
          <p:cNvPr id="4" name="Slide Number Placeholder 3"/>
          <p:cNvSpPr>
            <a:spLocks noGrp="1"/>
          </p:cNvSpPr>
          <p:nvPr>
            <p:ph type="sldNum" sz="quarter" idx="10"/>
          </p:nvPr>
        </p:nvSpPr>
        <p:spPr/>
        <p:txBody>
          <a:bodyPr/>
          <a:lstStyle/>
          <a:p>
            <a:pPr>
              <a:defRPr/>
            </a:pPr>
            <a:fld id="{BF8FE479-E032-4CC5-9C9C-64DD4076C05A}" type="slidenum">
              <a:rPr lang="en-AU" altLang="en-US" smtClean="0"/>
              <a:pPr>
                <a:defRPr/>
              </a:pPr>
              <a:t>8</a:t>
            </a:fld>
            <a:endParaRPr lang="en-AU" altLang="en-US"/>
          </a:p>
        </p:txBody>
      </p:sp>
    </p:spTree>
    <p:extLst>
      <p:ext uri="{BB962C8B-B14F-4D97-AF65-F5344CB8AC3E}">
        <p14:creationId xmlns:p14="http://schemas.microsoft.com/office/powerpoint/2010/main" val="3483673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ctrTitle"/>
          </p:nvPr>
        </p:nvSpPr>
        <p:spPr>
          <a:xfrm>
            <a:off x="971601" y="2132856"/>
            <a:ext cx="7272808" cy="2232248"/>
          </a:xfrm>
          <a:prstGeom prst="rect">
            <a:avLst/>
          </a:prstGeom>
        </p:spPr>
        <p:txBody>
          <a:bodyPr anchor="ctr"/>
          <a:lstStyle>
            <a:lvl1pPr algn="ctr">
              <a:defRPr sz="3000" b="1" i="0">
                <a:solidFill>
                  <a:schemeClr val="bg1"/>
                </a:solidFill>
                <a:latin typeface=""/>
                <a:cs typeface="Trebuchet MS"/>
              </a:defRPr>
            </a:lvl1pPr>
          </a:lstStyle>
          <a:p>
            <a:pPr lvl="0"/>
            <a:r>
              <a:rPr lang="en-AU" noProof="0" dirty="0"/>
              <a:t>Click to edit Master title style</a:t>
            </a:r>
          </a:p>
        </p:txBody>
      </p:sp>
    </p:spTree>
    <p:extLst>
      <p:ext uri="{BB962C8B-B14F-4D97-AF65-F5344CB8AC3E}">
        <p14:creationId xmlns:p14="http://schemas.microsoft.com/office/powerpoint/2010/main" val="1688510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340768"/>
            <a:ext cx="8137599" cy="4785395"/>
          </a:xfrm>
          <a:prstGeom prst="rect">
            <a:avLst/>
          </a:prstGeom>
        </p:spPr>
        <p:txBody>
          <a:bodyPr/>
          <a:lstStyle>
            <a:lvl1pPr marL="342900" indent="-342900">
              <a:buClr>
                <a:srgbClr val="58A618"/>
              </a:buClr>
              <a:buFont typeface="Wingdings" charset="2"/>
              <a:buChar char="§"/>
              <a:defRPr sz="3200">
                <a:solidFill>
                  <a:schemeClr val="accent4">
                    <a:lumMod val="90000"/>
                    <a:lumOff val="10000"/>
                  </a:schemeClr>
                </a:solidFill>
                <a:latin typeface="Arial"/>
                <a:cs typeface="Arial"/>
              </a:defRPr>
            </a:lvl1pPr>
            <a:lvl2pPr marL="742950" indent="-285750">
              <a:buClr>
                <a:srgbClr val="703D29"/>
              </a:buClr>
              <a:buFont typeface="Wingdings" charset="2"/>
              <a:buChar char="§"/>
              <a:defRPr sz="2400">
                <a:solidFill>
                  <a:schemeClr val="accent4">
                    <a:lumMod val="90000"/>
                    <a:lumOff val="10000"/>
                  </a:schemeClr>
                </a:solidFill>
                <a:latin typeface="+mj-lt"/>
                <a:cs typeface="Trebuchet MS"/>
              </a:defRPr>
            </a:lvl2pPr>
            <a:lvl3pPr marL="1143000" indent="-228600">
              <a:buClr>
                <a:srgbClr val="E4D700"/>
              </a:buClr>
              <a:buFont typeface="Wingdings" charset="2"/>
              <a:buChar char="§"/>
              <a:defRPr sz="1800">
                <a:solidFill>
                  <a:schemeClr val="accent4">
                    <a:lumMod val="90000"/>
                    <a:lumOff val="10000"/>
                  </a:schemeClr>
                </a:solidFill>
                <a:latin typeface="+mj-lt"/>
                <a:cs typeface="Trebuchet MS"/>
              </a:defRPr>
            </a:lvl3pPr>
            <a:lvl4pPr marL="1600200" indent="-228600">
              <a:buClr>
                <a:schemeClr val="accent5"/>
              </a:buClr>
              <a:buFont typeface="Wingdings" charset="2"/>
              <a:buChar char="§"/>
              <a:defRPr sz="1600">
                <a:solidFill>
                  <a:schemeClr val="accent4">
                    <a:lumMod val="90000"/>
                    <a:lumOff val="10000"/>
                  </a:schemeClr>
                </a:solidFill>
                <a:latin typeface=""/>
                <a:cs typeface="Trebuchet MS"/>
              </a:defRPr>
            </a:lvl4pPr>
            <a:lvl5pPr marL="2057400" indent="-228600">
              <a:buClr>
                <a:schemeClr val="accent5"/>
              </a:buClr>
              <a:buFont typeface="Wingdings" charset="2"/>
              <a:buChar char="§"/>
              <a:defRPr sz="1600">
                <a:solidFill>
                  <a:schemeClr val="accent4">
                    <a:lumMod val="90000"/>
                    <a:lumOff val="10000"/>
                  </a:schemeClr>
                </a:solidFill>
                <a:latin typeface=""/>
                <a:cs typeface="Trebuchet MS"/>
              </a:defRPr>
            </a:lvl5pPr>
          </a:lstStyle>
          <a:p>
            <a:pPr lvl="0"/>
            <a:r>
              <a:rPr lang="en-AU" dirty="0"/>
              <a:t>Click to edit Master text styles</a:t>
            </a:r>
          </a:p>
          <a:p>
            <a:pPr lvl="1"/>
            <a:r>
              <a:rPr lang="en-AU" dirty="0"/>
              <a:t>Second level</a:t>
            </a:r>
          </a:p>
          <a:p>
            <a:pPr lvl="2"/>
            <a:r>
              <a:rPr lang="en-AU" dirty="0"/>
              <a:t>Third level</a:t>
            </a:r>
          </a:p>
        </p:txBody>
      </p:sp>
      <p:sp>
        <p:nvSpPr>
          <p:cNvPr id="4" name="Title 1"/>
          <p:cNvSpPr>
            <a:spLocks noGrp="1"/>
          </p:cNvSpPr>
          <p:nvPr>
            <p:ph type="title"/>
          </p:nvPr>
        </p:nvSpPr>
        <p:spPr>
          <a:xfrm>
            <a:off x="755576" y="0"/>
            <a:ext cx="7560840" cy="981075"/>
          </a:xfrm>
          <a:prstGeom prst="rect">
            <a:avLst/>
          </a:prstGeom>
        </p:spPr>
        <p:txBody>
          <a:bodyPr anchor="ctr"/>
          <a:lstStyle>
            <a:lvl1pPr>
              <a:defRPr sz="3600">
                <a:solidFill>
                  <a:srgbClr val="58A618"/>
                </a:solidFill>
                <a:latin typeface="+mj-lt"/>
                <a:cs typeface="Trebuchet MS"/>
              </a:defRPr>
            </a:lvl1pPr>
          </a:lstStyle>
          <a:p>
            <a:r>
              <a:rPr lang="en-US" dirty="0"/>
              <a:t>Click to edit Master title style</a:t>
            </a:r>
            <a:endParaRPr lang="en-AU" dirty="0"/>
          </a:p>
        </p:txBody>
      </p:sp>
    </p:spTree>
    <p:extLst>
      <p:ext uri="{BB962C8B-B14F-4D97-AF65-F5344CB8AC3E}">
        <p14:creationId xmlns:p14="http://schemas.microsoft.com/office/powerpoint/2010/main" val="334459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55576" y="2132856"/>
            <a:ext cx="3888432" cy="3456384"/>
          </a:xfrm>
          <a:prstGeom prst="rect">
            <a:avLst/>
          </a:prstGeom>
        </p:spPr>
        <p:txBody>
          <a:bodyPr/>
          <a:lstStyle>
            <a:lvl1pPr marL="342900" indent="-342900">
              <a:buClr>
                <a:srgbClr val="58A618"/>
              </a:buClr>
              <a:buFont typeface="Wingdings" charset="2"/>
              <a:buChar char="§"/>
              <a:defRPr sz="1800">
                <a:solidFill>
                  <a:schemeClr val="accent4">
                    <a:lumMod val="90000"/>
                    <a:lumOff val="10000"/>
                  </a:schemeClr>
                </a:solidFill>
                <a:latin typeface=""/>
                <a:cs typeface="Trebuchet MS"/>
              </a:defRPr>
            </a:lvl1pPr>
            <a:lvl2pPr marL="742950" indent="-285750">
              <a:buClr>
                <a:srgbClr val="703D29"/>
              </a:buClr>
              <a:buFont typeface="Wingdings" charset="2"/>
              <a:buChar char="§"/>
              <a:defRPr sz="1600">
                <a:solidFill>
                  <a:schemeClr val="accent4">
                    <a:lumMod val="90000"/>
                    <a:lumOff val="10000"/>
                  </a:schemeClr>
                </a:solidFill>
                <a:latin typeface=""/>
                <a:cs typeface="Trebuchet MS"/>
              </a:defRPr>
            </a:lvl2pPr>
            <a:lvl3pPr marL="1143000" indent="-228600">
              <a:buClr>
                <a:srgbClr val="E4D700"/>
              </a:buClr>
              <a:buFont typeface="Wingdings" charset="2"/>
              <a:buChar char="§"/>
              <a:defRPr sz="1600">
                <a:solidFill>
                  <a:schemeClr val="accent4">
                    <a:lumMod val="90000"/>
                    <a:lumOff val="10000"/>
                  </a:schemeClr>
                </a:solidFill>
                <a:latin typeface=""/>
                <a:cs typeface="Trebuchet MS"/>
              </a:defRPr>
            </a:lvl3pPr>
            <a:lvl4pPr marL="1600200" indent="-228600">
              <a:buClr>
                <a:schemeClr val="accent5"/>
              </a:buClr>
              <a:buFont typeface="Wingdings" charset="2"/>
              <a:buChar char="§"/>
              <a:defRPr sz="1800">
                <a:solidFill>
                  <a:schemeClr val="tx1"/>
                </a:solidFill>
                <a:latin typeface="Trebuchet MS"/>
                <a:cs typeface="Trebuchet MS"/>
              </a:defRPr>
            </a:lvl4pPr>
            <a:lvl5pPr marL="2057400" indent="-228600">
              <a:buClr>
                <a:schemeClr val="accent5"/>
              </a:buClr>
              <a:buFont typeface="Wingdings" charset="2"/>
              <a:buChar char="§"/>
              <a:defRPr sz="1800">
                <a:solidFill>
                  <a:schemeClr val="tx1"/>
                </a:solidFill>
                <a:latin typeface="Trebuchet MS"/>
                <a:cs typeface="Trebuchet MS"/>
              </a:defRPr>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p:txBody>
      </p:sp>
      <p:sp>
        <p:nvSpPr>
          <p:cNvPr id="4" name="Content Placeholder 3"/>
          <p:cNvSpPr>
            <a:spLocks noGrp="1"/>
          </p:cNvSpPr>
          <p:nvPr>
            <p:ph sz="half" idx="2"/>
          </p:nvPr>
        </p:nvSpPr>
        <p:spPr>
          <a:xfrm>
            <a:off x="4716016" y="2132856"/>
            <a:ext cx="3889127" cy="3456384"/>
          </a:xfrm>
          <a:prstGeom prst="rect">
            <a:avLst/>
          </a:prstGeom>
        </p:spPr>
        <p:txBody>
          <a:bodyPr/>
          <a:lstStyle>
            <a:lvl1pPr marL="342900" indent="-342900">
              <a:buClr>
                <a:srgbClr val="58A618"/>
              </a:buClr>
              <a:buFont typeface="Wingdings" charset="2"/>
              <a:buChar char="§"/>
              <a:defRPr sz="1800">
                <a:latin typeface=""/>
                <a:cs typeface="Trebuchet MS"/>
              </a:defRPr>
            </a:lvl1pPr>
            <a:lvl2pPr marL="742950" indent="-285750">
              <a:buClr>
                <a:srgbClr val="703D29"/>
              </a:buClr>
              <a:buFont typeface="Wingdings" charset="2"/>
              <a:buChar char="§"/>
              <a:defRPr sz="1600">
                <a:latin typeface=""/>
                <a:cs typeface="Trebuchet MS"/>
              </a:defRPr>
            </a:lvl2pPr>
            <a:lvl3pPr marL="1143000" indent="-228600">
              <a:buClr>
                <a:srgbClr val="E4D700"/>
              </a:buClr>
              <a:buFont typeface="Wingdings" charset="2"/>
              <a:buChar char="§"/>
              <a:defRPr sz="1600">
                <a:latin typeface=""/>
                <a:cs typeface="Trebuchet MS"/>
              </a:defRPr>
            </a:lvl3pPr>
            <a:lvl4pPr marL="1600200" indent="-228600">
              <a:buClr>
                <a:schemeClr val="accent5"/>
              </a:buClr>
              <a:buFont typeface="Wingdings" charset="2"/>
              <a:buChar char="§"/>
              <a:defRPr sz="1800">
                <a:latin typeface="Trebuchet MS"/>
                <a:cs typeface="Trebuchet MS"/>
              </a:defRPr>
            </a:lvl4pPr>
            <a:lvl5pPr marL="2057400" indent="-228600">
              <a:buClr>
                <a:schemeClr val="accent5"/>
              </a:buClr>
              <a:buFont typeface="Wingdings" charset="2"/>
              <a:buChar char="§"/>
              <a:defRPr sz="1800">
                <a:latin typeface="Trebuchet MS"/>
                <a:cs typeface="Trebuchet MS"/>
              </a:defRPr>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p:txBody>
      </p:sp>
      <p:sp>
        <p:nvSpPr>
          <p:cNvPr id="5" name="Text Placeholder 2"/>
          <p:cNvSpPr>
            <a:spLocks noGrp="1"/>
          </p:cNvSpPr>
          <p:nvPr>
            <p:ph type="body" idx="10"/>
          </p:nvPr>
        </p:nvSpPr>
        <p:spPr>
          <a:xfrm>
            <a:off x="755576" y="1349078"/>
            <a:ext cx="3888432" cy="639762"/>
          </a:xfrm>
          <a:prstGeom prst="rect">
            <a:avLst/>
          </a:prstGeom>
        </p:spPr>
        <p:txBody>
          <a:bodyPr/>
          <a:lstStyle>
            <a:lvl1pPr marL="0" indent="0">
              <a:buNone/>
              <a:defRPr sz="1800" b="1">
                <a:solidFill>
                  <a:schemeClr val="accent4">
                    <a:lumMod val="90000"/>
                    <a:lumOff val="10000"/>
                  </a:schemeClr>
                </a:solidFill>
                <a:latin typeface=""/>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Text Placeholder 4"/>
          <p:cNvSpPr>
            <a:spLocks noGrp="1"/>
          </p:cNvSpPr>
          <p:nvPr>
            <p:ph type="body" sz="quarter" idx="3"/>
          </p:nvPr>
        </p:nvSpPr>
        <p:spPr>
          <a:xfrm>
            <a:off x="4716017" y="1349078"/>
            <a:ext cx="3888432" cy="639762"/>
          </a:xfrm>
          <a:prstGeom prst="rect">
            <a:avLst/>
          </a:prstGeom>
        </p:spPr>
        <p:txBody>
          <a:bodyPr/>
          <a:lstStyle>
            <a:lvl1pPr marL="0" indent="0">
              <a:buNone/>
              <a:defRPr sz="1800" b="1">
                <a:solidFill>
                  <a:schemeClr val="accent4">
                    <a:lumMod val="90000"/>
                    <a:lumOff val="10000"/>
                  </a:schemeClr>
                </a:solidFill>
                <a:latin typeface="Arial"/>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itle 1"/>
          <p:cNvSpPr>
            <a:spLocks noGrp="1"/>
          </p:cNvSpPr>
          <p:nvPr>
            <p:ph type="title"/>
          </p:nvPr>
        </p:nvSpPr>
        <p:spPr>
          <a:xfrm>
            <a:off x="755576" y="0"/>
            <a:ext cx="7560840" cy="981075"/>
          </a:xfrm>
          <a:prstGeom prst="rect">
            <a:avLst/>
          </a:prstGeom>
        </p:spPr>
        <p:txBody>
          <a:bodyPr anchor="ctr"/>
          <a:lstStyle>
            <a:lvl1pPr>
              <a:defRPr sz="1800">
                <a:solidFill>
                  <a:srgbClr val="58A618"/>
                </a:solidFill>
                <a:latin typeface=""/>
                <a:cs typeface="Trebuchet MS"/>
              </a:defRPr>
            </a:lvl1pPr>
          </a:lstStyle>
          <a:p>
            <a:r>
              <a:rPr lang="en-US" dirty="0"/>
              <a:t>Click to edit Master title style</a:t>
            </a:r>
            <a:endParaRPr lang="en-AU" dirty="0"/>
          </a:p>
        </p:txBody>
      </p:sp>
    </p:spTree>
    <p:extLst>
      <p:ext uri="{BB962C8B-B14F-4D97-AF65-F5344CB8AC3E}">
        <p14:creationId xmlns:p14="http://schemas.microsoft.com/office/powerpoint/2010/main" val="223661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4"/>
          <p:cNvSpPr>
            <a:spLocks noGrp="1"/>
          </p:cNvSpPr>
          <p:nvPr>
            <p:ph type="title"/>
          </p:nvPr>
        </p:nvSpPr>
        <p:spPr>
          <a:xfrm>
            <a:off x="457200" y="2132856"/>
            <a:ext cx="8229600" cy="2232248"/>
          </a:xfrm>
          <a:prstGeom prst="rect">
            <a:avLst/>
          </a:prstGeom>
        </p:spPr>
        <p:txBody>
          <a:bodyPr vert="horz" anchor="ctr" anchorCtr="0"/>
          <a:lstStyle/>
          <a:p>
            <a:r>
              <a:rPr lang="en-AU" dirty="0"/>
              <a:t>Click to edit Master title style</a:t>
            </a:r>
            <a:endParaRPr lang="en-US" dirty="0"/>
          </a:p>
        </p:txBody>
      </p:sp>
    </p:spTree>
    <p:extLst>
      <p:ext uri="{BB962C8B-B14F-4D97-AF65-F5344CB8AC3E}">
        <p14:creationId xmlns:p14="http://schemas.microsoft.com/office/powerpoint/2010/main" val="35015528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11"/>
          <p:cNvSpPr>
            <a:spLocks noChangeArrowheads="1"/>
          </p:cNvSpPr>
          <p:nvPr/>
        </p:nvSpPr>
        <p:spPr bwMode="auto">
          <a:xfrm>
            <a:off x="8316913" y="333375"/>
            <a:ext cx="584200" cy="196850"/>
          </a:xfrm>
          <a:prstGeom prst="rect">
            <a:avLst/>
          </a:prstGeom>
          <a:noFill/>
          <a:ln>
            <a:noFill/>
          </a:ln>
          <a:effectLst/>
          <a:extLst/>
        </p:spPr>
        <p:txBody>
          <a:bodyPr anchor="ctr"/>
          <a:lstStyle>
            <a:lvl1pPr eaLnBrk="0" hangingPunct="0">
              <a:defRPr sz="2800" b="1">
                <a:solidFill>
                  <a:schemeClr val="bg1"/>
                </a:solidFill>
                <a:latin typeface="Arial" panose="020B0604020202020204" pitchFamily="34" charset="0"/>
                <a:ea typeface="ＭＳ Ｐゴシック" panose="020B0600070205080204" pitchFamily="34" charset="-128"/>
              </a:defRPr>
            </a:lvl1pPr>
            <a:lvl2pPr marL="742950" indent="-285750" eaLnBrk="0" hangingPunct="0">
              <a:defRPr sz="2800" b="1">
                <a:solidFill>
                  <a:schemeClr val="bg1"/>
                </a:solidFill>
                <a:latin typeface="Arial" panose="020B0604020202020204" pitchFamily="34" charset="0"/>
                <a:ea typeface="ＭＳ Ｐゴシック" panose="020B0600070205080204" pitchFamily="34" charset="-128"/>
              </a:defRPr>
            </a:lvl2pPr>
            <a:lvl3pPr marL="1143000" indent="-228600" eaLnBrk="0" hangingPunct="0">
              <a:defRPr sz="2800" b="1">
                <a:solidFill>
                  <a:schemeClr val="bg1"/>
                </a:solidFill>
                <a:latin typeface="Arial" panose="020B0604020202020204" pitchFamily="34" charset="0"/>
                <a:ea typeface="ＭＳ Ｐゴシック" panose="020B0600070205080204" pitchFamily="34" charset="-128"/>
              </a:defRPr>
            </a:lvl3pPr>
            <a:lvl4pPr marL="1600200" indent="-228600" eaLnBrk="0" hangingPunct="0">
              <a:defRPr sz="2800" b="1">
                <a:solidFill>
                  <a:schemeClr val="bg1"/>
                </a:solidFill>
                <a:latin typeface="Arial" panose="020B0604020202020204" pitchFamily="34" charset="0"/>
                <a:ea typeface="ＭＳ Ｐゴシック" panose="020B0600070205080204" pitchFamily="34" charset="-128"/>
              </a:defRPr>
            </a:lvl4pPr>
            <a:lvl5pPr marL="2057400" indent="-228600" eaLnBrk="0" hangingPunct="0">
              <a:defRPr sz="28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b="1">
                <a:solidFill>
                  <a:schemeClr val="bg1"/>
                </a:solidFill>
                <a:latin typeface="Arial" panose="020B0604020202020204" pitchFamily="34" charset="0"/>
                <a:ea typeface="ＭＳ Ｐゴシック" panose="020B0600070205080204" pitchFamily="34" charset="-128"/>
              </a:defRPr>
            </a:lvl9pPr>
          </a:lstStyle>
          <a:p>
            <a:pPr algn="r" eaLnBrk="1" hangingPunct="1">
              <a:defRPr/>
            </a:pPr>
            <a:fld id="{3FE4CF42-54DE-4F5A-ACD7-65F2EF531727}" type="slidenum">
              <a:rPr lang="en-AU" altLang="en-US" sz="1000" b="0" smtClean="0">
                <a:solidFill>
                  <a:srgbClr val="58A618"/>
                </a:solidFill>
              </a:rPr>
              <a:pPr algn="r" eaLnBrk="1" hangingPunct="1">
                <a:defRPr/>
              </a:pPr>
              <a:t>‹#›</a:t>
            </a:fld>
            <a:endParaRPr lang="en-AU" altLang="en-US" sz="1000" b="0">
              <a:solidFill>
                <a:srgbClr val="58A618"/>
              </a:solidFill>
            </a:endParaRPr>
          </a:p>
        </p:txBody>
      </p:sp>
    </p:spTree>
  </p:cSld>
  <p:clrMap bg1="lt1" tx1="dk1" bg2="lt2" tx2="dk2" accent1="accent1" accent2="accent2" accent3="accent3" accent4="accent4" accent5="accent5" accent6="accent6" hlink="hlink" folHlink="folHlink"/>
  <p:sldLayoutIdLst>
    <p:sldLayoutId id="2147484063" r:id="rId1"/>
    <p:sldLayoutId id="2147484060" r:id="rId2"/>
    <p:sldLayoutId id="2147484061" r:id="rId3"/>
  </p:sldLayoutIdLst>
  <p:hf hdr="0" ftr="0"/>
  <p:txStyles>
    <p:titleStyle>
      <a:lvl1pPr algn="l" rtl="0" eaLnBrk="0" fontAlgn="base" hangingPunct="0">
        <a:spcBef>
          <a:spcPct val="0"/>
        </a:spcBef>
        <a:spcAft>
          <a:spcPct val="0"/>
        </a:spcAft>
        <a:defRPr sz="28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2800" b="1">
          <a:solidFill>
            <a:schemeClr val="bg1"/>
          </a:solidFill>
          <a:latin typeface="Arial" charset="0"/>
          <a:ea typeface="ＭＳ Ｐゴシック" charset="0"/>
          <a:cs typeface="ＭＳ Ｐゴシック" charset="0"/>
        </a:defRPr>
      </a:lvl2pPr>
      <a:lvl3pPr algn="l" rtl="0" eaLnBrk="0" fontAlgn="base" hangingPunct="0">
        <a:spcBef>
          <a:spcPct val="0"/>
        </a:spcBef>
        <a:spcAft>
          <a:spcPct val="0"/>
        </a:spcAft>
        <a:defRPr sz="2800" b="1">
          <a:solidFill>
            <a:schemeClr val="bg1"/>
          </a:solidFill>
          <a:latin typeface="Arial" charset="0"/>
          <a:ea typeface="ＭＳ Ｐゴシック" charset="0"/>
          <a:cs typeface="ＭＳ Ｐゴシック" charset="0"/>
        </a:defRPr>
      </a:lvl3pPr>
      <a:lvl4pPr algn="l" rtl="0" eaLnBrk="0" fontAlgn="base" hangingPunct="0">
        <a:spcBef>
          <a:spcPct val="0"/>
        </a:spcBef>
        <a:spcAft>
          <a:spcPct val="0"/>
        </a:spcAft>
        <a:defRPr sz="2800" b="1">
          <a:solidFill>
            <a:schemeClr val="bg1"/>
          </a:solidFill>
          <a:latin typeface="Arial" charset="0"/>
          <a:ea typeface="ＭＳ Ｐゴシック" charset="0"/>
          <a:cs typeface="ＭＳ Ｐゴシック" charset="0"/>
        </a:defRPr>
      </a:lvl4pPr>
      <a:lvl5pPr algn="l" rtl="0" eaLnBrk="0" fontAlgn="base" hangingPunct="0">
        <a:spcBef>
          <a:spcPct val="0"/>
        </a:spcBef>
        <a:spcAft>
          <a:spcPct val="0"/>
        </a:spcAft>
        <a:defRPr sz="2800" b="1">
          <a:solidFill>
            <a:schemeClr val="bg1"/>
          </a:solidFill>
          <a:latin typeface="Arial" charset="0"/>
          <a:ea typeface="ＭＳ Ｐゴシック" charset="0"/>
          <a:cs typeface="ＭＳ Ｐゴシック"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3"/>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62" r:id="rId1"/>
  </p:sldLayoutIdLst>
  <p:hf hdr="0" ftr="0"/>
  <p:txStyles>
    <p:titleStyle>
      <a:lvl1pPr algn="ctr" rtl="0" eaLnBrk="0" fontAlgn="base" hangingPunct="0">
        <a:spcBef>
          <a:spcPct val="0"/>
        </a:spcBef>
        <a:spcAft>
          <a:spcPct val="0"/>
        </a:spcAft>
        <a:defRPr sz="2800" b="1">
          <a:solidFill>
            <a:schemeClr val="bg1"/>
          </a:solidFill>
          <a:latin typeface="Arial" charset="0"/>
          <a:ea typeface="ＭＳ Ｐゴシック" charset="0"/>
          <a:cs typeface="Trebuchet MS"/>
        </a:defRPr>
      </a:lvl1pPr>
      <a:lvl2pPr algn="ctr" rtl="0" eaLnBrk="0" fontAlgn="base" hangingPunct="0">
        <a:spcBef>
          <a:spcPct val="0"/>
        </a:spcBef>
        <a:spcAft>
          <a:spcPct val="0"/>
        </a:spcAft>
        <a:defRPr sz="2800" b="1">
          <a:solidFill>
            <a:schemeClr val="bg1"/>
          </a:solidFill>
          <a:latin typeface="Arial" charset="0"/>
          <a:ea typeface="ＭＳ Ｐゴシック" charset="0"/>
          <a:cs typeface="Trebuchet MS" pitchFamily="34" charset="0"/>
        </a:defRPr>
      </a:lvl2pPr>
      <a:lvl3pPr algn="ctr" rtl="0" eaLnBrk="0" fontAlgn="base" hangingPunct="0">
        <a:spcBef>
          <a:spcPct val="0"/>
        </a:spcBef>
        <a:spcAft>
          <a:spcPct val="0"/>
        </a:spcAft>
        <a:defRPr sz="2800" b="1">
          <a:solidFill>
            <a:schemeClr val="bg1"/>
          </a:solidFill>
          <a:latin typeface="Arial" charset="0"/>
          <a:ea typeface="ＭＳ Ｐゴシック" charset="0"/>
          <a:cs typeface="Trebuchet MS" pitchFamily="34" charset="0"/>
        </a:defRPr>
      </a:lvl3pPr>
      <a:lvl4pPr algn="ctr" rtl="0" eaLnBrk="0" fontAlgn="base" hangingPunct="0">
        <a:spcBef>
          <a:spcPct val="0"/>
        </a:spcBef>
        <a:spcAft>
          <a:spcPct val="0"/>
        </a:spcAft>
        <a:defRPr sz="2800" b="1">
          <a:solidFill>
            <a:schemeClr val="bg1"/>
          </a:solidFill>
          <a:latin typeface="Arial" charset="0"/>
          <a:ea typeface="ＭＳ Ｐゴシック" charset="0"/>
          <a:cs typeface="Trebuchet MS" pitchFamily="34" charset="0"/>
        </a:defRPr>
      </a:lvl4pPr>
      <a:lvl5pPr algn="ctr" rtl="0" eaLnBrk="0" fontAlgn="base" hangingPunct="0">
        <a:spcBef>
          <a:spcPct val="0"/>
        </a:spcBef>
        <a:spcAft>
          <a:spcPct val="0"/>
        </a:spcAft>
        <a:defRPr sz="2800" b="1">
          <a:solidFill>
            <a:schemeClr val="bg1"/>
          </a:solidFill>
          <a:latin typeface="Arial" charset="0"/>
          <a:ea typeface="ＭＳ Ｐゴシック" charset="0"/>
          <a:cs typeface="Trebuchet MS" pitchFamily="34"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342900" indent="-342900" algn="l" rtl="0" eaLnBrk="0" fontAlgn="base" hangingPunct="0">
        <a:spcBef>
          <a:spcPct val="20000"/>
        </a:spcBef>
        <a:spcAft>
          <a:spcPct val="0"/>
        </a:spcAft>
        <a:tabLst>
          <a:tab pos="1879600" algn="l"/>
        </a:tabLst>
        <a:defRPr sz="1600">
          <a:solidFill>
            <a:schemeClr val="bg1"/>
          </a:solidFill>
          <a:latin typeface="Trebuchet MS"/>
          <a:ea typeface="ＭＳ Ｐゴシック" charset="0"/>
          <a:cs typeface="Trebuchet MS"/>
        </a:defRPr>
      </a:lvl1pPr>
      <a:lvl2pPr marL="811213" indent="-354013" algn="l" rtl="0" eaLnBrk="0" fontAlgn="base" hangingPunct="0">
        <a:spcBef>
          <a:spcPct val="20000"/>
        </a:spcBef>
        <a:spcAft>
          <a:spcPct val="0"/>
        </a:spcAft>
        <a:buChar char="–"/>
        <a:tabLst>
          <a:tab pos="1879600" algn="l"/>
        </a:tabLst>
        <a:defRPr sz="2800">
          <a:solidFill>
            <a:schemeClr val="tx1"/>
          </a:solidFill>
          <a:latin typeface="+mn-lt"/>
          <a:ea typeface="ＭＳ Ｐゴシック" charset="0"/>
        </a:defRPr>
      </a:lvl2pPr>
      <a:lvl3pPr marL="1219200" indent="-228600" algn="l" rtl="0" eaLnBrk="0" fontAlgn="base" hangingPunct="0">
        <a:spcBef>
          <a:spcPct val="20000"/>
        </a:spcBef>
        <a:spcAft>
          <a:spcPct val="0"/>
        </a:spcAft>
        <a:buChar char="•"/>
        <a:tabLst>
          <a:tab pos="1879600" algn="l"/>
        </a:tabLst>
        <a:defRPr sz="2400">
          <a:solidFill>
            <a:schemeClr val="tx1"/>
          </a:solidFill>
          <a:latin typeface="+mn-lt"/>
          <a:ea typeface="ＭＳ Ｐゴシック" charset="0"/>
        </a:defRPr>
      </a:lvl3pPr>
      <a:lvl4pPr marL="1627188" indent="-228600" algn="l" rtl="0" eaLnBrk="0" fontAlgn="base" hangingPunct="0">
        <a:spcBef>
          <a:spcPct val="20000"/>
        </a:spcBef>
        <a:spcAft>
          <a:spcPct val="0"/>
        </a:spcAft>
        <a:buChar char="–"/>
        <a:tabLst>
          <a:tab pos="1879600" algn="l"/>
        </a:tabLst>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tabLst>
          <a:tab pos="1879600" algn="l"/>
        </a:tabLst>
        <a:defRPr sz="2000">
          <a:solidFill>
            <a:schemeClr val="tx1"/>
          </a:solidFill>
          <a:latin typeface="+mn-lt"/>
          <a:ea typeface="ＭＳ Ｐゴシック" charset="0"/>
        </a:defRPr>
      </a:lvl5pPr>
      <a:lvl6pPr marL="2514600" indent="-228600" algn="l" rtl="0" fontAlgn="base">
        <a:spcBef>
          <a:spcPct val="20000"/>
        </a:spcBef>
        <a:spcAft>
          <a:spcPct val="0"/>
        </a:spcAft>
        <a:buChar char="»"/>
        <a:tabLst>
          <a:tab pos="1879600" algn="l"/>
        </a:tabLst>
        <a:defRPr sz="2000">
          <a:solidFill>
            <a:schemeClr val="tx1"/>
          </a:solidFill>
          <a:latin typeface="+mn-lt"/>
        </a:defRPr>
      </a:lvl6pPr>
      <a:lvl7pPr marL="2971800" indent="-228600" algn="l" rtl="0" fontAlgn="base">
        <a:spcBef>
          <a:spcPct val="20000"/>
        </a:spcBef>
        <a:spcAft>
          <a:spcPct val="0"/>
        </a:spcAft>
        <a:buChar char="»"/>
        <a:tabLst>
          <a:tab pos="1879600" algn="l"/>
        </a:tabLst>
        <a:defRPr sz="2000">
          <a:solidFill>
            <a:schemeClr val="tx1"/>
          </a:solidFill>
          <a:latin typeface="+mn-lt"/>
        </a:defRPr>
      </a:lvl7pPr>
      <a:lvl8pPr marL="3429000" indent="-228600" algn="l" rtl="0" fontAlgn="base">
        <a:spcBef>
          <a:spcPct val="20000"/>
        </a:spcBef>
        <a:spcAft>
          <a:spcPct val="0"/>
        </a:spcAft>
        <a:buChar char="»"/>
        <a:tabLst>
          <a:tab pos="1879600" algn="l"/>
        </a:tabLst>
        <a:defRPr sz="2000">
          <a:solidFill>
            <a:schemeClr val="tx1"/>
          </a:solidFill>
          <a:latin typeface="+mn-lt"/>
        </a:defRPr>
      </a:lvl8pPr>
      <a:lvl9pPr marL="3886200" indent="-228600" algn="l" rtl="0" fontAlgn="base">
        <a:spcBef>
          <a:spcPct val="20000"/>
        </a:spcBef>
        <a:spcAft>
          <a:spcPct val="0"/>
        </a:spcAft>
        <a:buChar char="»"/>
        <a:tabLst>
          <a:tab pos="1879600" algn="l"/>
        </a:tabLs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fpsom/rda-eceig" TargetMode="External"/><Relationship Id="rId2" Type="http://schemas.openxmlformats.org/officeDocument/2006/relationships/hyperlink" Target="https://www.rd-alliance.org/groups/early-career-and-engagement-ig"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fpsom/rda-ecei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rda-eceig.slack.com/message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ctrTitle"/>
          </p:nvPr>
        </p:nvSpPr>
        <p:spPr bwMode="auto">
          <a:xfrm>
            <a:off x="971550" y="2133600"/>
            <a:ext cx="7272338" cy="2232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normAutofit/>
          </a:bodyPr>
          <a:lstStyle/>
          <a:p>
            <a:r>
              <a:rPr lang="en-US" altLang="en-US" sz="3200" dirty="0">
                <a:latin typeface="Arial" panose="020B0604020202020204" pitchFamily="34" charset="0"/>
                <a:ea typeface="ＭＳ Ｐゴシック" panose="020B0600070205080204" pitchFamily="34" charset="-128"/>
              </a:rPr>
              <a:t>Early Career and Engagement IG</a:t>
            </a:r>
            <a:br>
              <a:rPr lang="en-US" altLang="en-US" sz="3200" dirty="0">
                <a:latin typeface="Arial" panose="020B0604020202020204" pitchFamily="34" charset="0"/>
                <a:ea typeface="ＭＳ Ｐゴシック" panose="020B0600070205080204" pitchFamily="34" charset="-128"/>
              </a:rPr>
            </a:br>
            <a:br>
              <a:rPr lang="en-CA" altLang="en-US" dirty="0">
                <a:latin typeface="Arial" panose="020B0604020202020204" pitchFamily="34" charset="0"/>
                <a:ea typeface="ＭＳ Ｐゴシック" panose="020B0600070205080204" pitchFamily="34" charset="-128"/>
              </a:rPr>
            </a:br>
            <a:r>
              <a:rPr lang="en-US" altLang="en-US" sz="2800" i="1" dirty="0">
                <a:latin typeface="Arial" panose="020B0604020202020204" pitchFamily="34" charset="0"/>
                <a:ea typeface="ＭＳ Ｐゴシック" panose="020B0600070205080204" pitchFamily="34" charset="-128"/>
              </a:rPr>
              <a:t>Early Career Networking Meeting</a:t>
            </a:r>
            <a:endParaRPr lang="en-CA" altLang="en-US" i="1"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EE75F9-9069-45D8-A986-13F5C74314F4}"/>
              </a:ext>
            </a:extLst>
          </p:cNvPr>
          <p:cNvSpPr>
            <a:spLocks noGrp="1"/>
          </p:cNvSpPr>
          <p:nvPr>
            <p:ph idx="1"/>
          </p:nvPr>
        </p:nvSpPr>
        <p:spPr/>
        <p:txBody>
          <a:bodyPr>
            <a:normAutofit/>
          </a:bodyPr>
          <a:lstStyle/>
          <a:p>
            <a:r>
              <a:rPr lang="en-US" b="1" dirty="0"/>
              <a:t>Guidelines for mentees</a:t>
            </a:r>
          </a:p>
          <a:p>
            <a:pPr lvl="1"/>
            <a:r>
              <a:rPr lang="en-US" dirty="0"/>
              <a:t>Attend ECEIG sessions at RDA Plenaries and participate in session activities.</a:t>
            </a:r>
          </a:p>
          <a:p>
            <a:pPr lvl="1"/>
            <a:r>
              <a:rPr lang="en-US" dirty="0"/>
              <a:t>Join discussions through the dedicated Slack group - ask questions to either the general channel or to topic-specific channels.</a:t>
            </a:r>
          </a:p>
          <a:p>
            <a:pPr lvl="1"/>
            <a:r>
              <a:rPr lang="en-US" dirty="0"/>
              <a:t>When asking a question try to be as specific as possible so that the right person can address it.</a:t>
            </a:r>
          </a:p>
          <a:p>
            <a:pPr lvl="1"/>
            <a:r>
              <a:rPr lang="en-US" dirty="0"/>
              <a:t>Promote your work and your interests.</a:t>
            </a:r>
          </a:p>
          <a:p>
            <a:pPr lvl="1"/>
            <a:r>
              <a:rPr lang="en-US" dirty="0"/>
              <a:t>Be an active member of the ECEIG.</a:t>
            </a:r>
          </a:p>
        </p:txBody>
      </p:sp>
      <p:sp>
        <p:nvSpPr>
          <p:cNvPr id="3" name="Title 2">
            <a:extLst>
              <a:ext uri="{FF2B5EF4-FFF2-40B4-BE49-F238E27FC236}">
                <a16:creationId xmlns:a16="http://schemas.microsoft.com/office/drawing/2014/main" id="{D97CE3AC-A32E-4883-9EE1-B5605664238A}"/>
              </a:ext>
            </a:extLst>
          </p:cNvPr>
          <p:cNvSpPr>
            <a:spLocks noGrp="1"/>
          </p:cNvSpPr>
          <p:nvPr>
            <p:ph type="title"/>
          </p:nvPr>
        </p:nvSpPr>
        <p:spPr/>
        <p:txBody>
          <a:bodyPr>
            <a:normAutofit fontScale="90000"/>
          </a:bodyPr>
          <a:lstStyle/>
          <a:p>
            <a:r>
              <a:rPr lang="en-US" dirty="0"/>
              <a:t>ECEIG Mentoring </a:t>
            </a:r>
            <a:r>
              <a:rPr lang="en-US" dirty="0" err="1"/>
              <a:t>programme</a:t>
            </a:r>
            <a:r>
              <a:rPr lang="en-US" dirty="0"/>
              <a:t> (2/2)</a:t>
            </a:r>
            <a:endParaRPr lang="en-150" dirty="0"/>
          </a:p>
        </p:txBody>
      </p:sp>
    </p:spTree>
    <p:extLst>
      <p:ext uri="{BB962C8B-B14F-4D97-AF65-F5344CB8AC3E}">
        <p14:creationId xmlns:p14="http://schemas.microsoft.com/office/powerpoint/2010/main" val="2558470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36458D-0C73-4454-99EF-E9BFF00D28C3}"/>
              </a:ext>
            </a:extLst>
          </p:cNvPr>
          <p:cNvSpPr>
            <a:spLocks noGrp="1"/>
          </p:cNvSpPr>
          <p:nvPr>
            <p:ph idx="1"/>
          </p:nvPr>
        </p:nvSpPr>
        <p:spPr>
          <a:xfrm>
            <a:off x="755576" y="1340768"/>
            <a:ext cx="8137599" cy="4785395"/>
          </a:xfrm>
        </p:spPr>
        <p:txBody>
          <a:bodyPr/>
          <a:lstStyle/>
          <a:p>
            <a:endParaRPr lang="en-150" dirty="0"/>
          </a:p>
        </p:txBody>
      </p:sp>
      <p:sp>
        <p:nvSpPr>
          <p:cNvPr id="3" name="Title 2">
            <a:extLst>
              <a:ext uri="{FF2B5EF4-FFF2-40B4-BE49-F238E27FC236}">
                <a16:creationId xmlns:a16="http://schemas.microsoft.com/office/drawing/2014/main" id="{A13DDE1D-B29B-4D79-AC9D-151DE3DFCDD6}"/>
              </a:ext>
            </a:extLst>
          </p:cNvPr>
          <p:cNvSpPr>
            <a:spLocks noGrp="1"/>
          </p:cNvSpPr>
          <p:nvPr>
            <p:ph type="title"/>
          </p:nvPr>
        </p:nvSpPr>
        <p:spPr/>
        <p:txBody>
          <a:bodyPr/>
          <a:lstStyle/>
          <a:p>
            <a:r>
              <a:rPr lang="en-US" dirty="0"/>
              <a:t>Current list of mentors</a:t>
            </a:r>
            <a:endParaRPr lang="en-150" dirty="0"/>
          </a:p>
        </p:txBody>
      </p:sp>
      <p:graphicFrame>
        <p:nvGraphicFramePr>
          <p:cNvPr id="4" name="Table 3">
            <a:extLst>
              <a:ext uri="{FF2B5EF4-FFF2-40B4-BE49-F238E27FC236}">
                <a16:creationId xmlns:a16="http://schemas.microsoft.com/office/drawing/2014/main" id="{F792935A-2AF1-4D0B-9E7C-45769090C1D6}"/>
              </a:ext>
            </a:extLst>
          </p:cNvPr>
          <p:cNvGraphicFramePr>
            <a:graphicFrameLocks noGrp="1"/>
          </p:cNvGraphicFramePr>
          <p:nvPr>
            <p:extLst>
              <p:ext uri="{D42A27DB-BD31-4B8C-83A1-F6EECF244321}">
                <p14:modId xmlns:p14="http://schemas.microsoft.com/office/powerpoint/2010/main" val="3812201608"/>
              </p:ext>
            </p:extLst>
          </p:nvPr>
        </p:nvGraphicFramePr>
        <p:xfrm>
          <a:off x="467544" y="1412776"/>
          <a:ext cx="8281615" cy="4237918"/>
        </p:xfrm>
        <a:graphic>
          <a:graphicData uri="http://schemas.openxmlformats.org/drawingml/2006/table">
            <a:tbl>
              <a:tblPr firstRow="1" bandRow="1">
                <a:tableStyleId>{5C22544A-7EE6-4342-B048-85BDC9FD1C3A}</a:tableStyleId>
              </a:tblPr>
              <a:tblGrid>
                <a:gridCol w="360040">
                  <a:extLst>
                    <a:ext uri="{9D8B030D-6E8A-4147-A177-3AD203B41FA5}">
                      <a16:colId xmlns:a16="http://schemas.microsoft.com/office/drawing/2014/main" val="1719104725"/>
                    </a:ext>
                  </a:extLst>
                </a:gridCol>
                <a:gridCol w="2448272">
                  <a:extLst>
                    <a:ext uri="{9D8B030D-6E8A-4147-A177-3AD203B41FA5}">
                      <a16:colId xmlns:a16="http://schemas.microsoft.com/office/drawing/2014/main" val="3756487439"/>
                    </a:ext>
                  </a:extLst>
                </a:gridCol>
                <a:gridCol w="5473303">
                  <a:extLst>
                    <a:ext uri="{9D8B030D-6E8A-4147-A177-3AD203B41FA5}">
                      <a16:colId xmlns:a16="http://schemas.microsoft.com/office/drawing/2014/main" val="2943722529"/>
                    </a:ext>
                  </a:extLst>
                </a:gridCol>
              </a:tblGrid>
              <a:tr h="422818">
                <a:tc>
                  <a:txBody>
                    <a:bodyPr/>
                    <a:lstStyle/>
                    <a:p>
                      <a:pPr algn="ctr"/>
                      <a:endParaRPr lang="en-150" dirty="0"/>
                    </a:p>
                  </a:txBody>
                  <a:tcPr anchor="ctr"/>
                </a:tc>
                <a:tc>
                  <a:txBody>
                    <a:bodyPr/>
                    <a:lstStyle/>
                    <a:p>
                      <a:pPr algn="ctr"/>
                      <a:endParaRPr lang="en-150" dirty="0"/>
                    </a:p>
                  </a:txBody>
                  <a:tcPr anchor="ctr"/>
                </a:tc>
                <a:tc>
                  <a:txBody>
                    <a:bodyPr/>
                    <a:lstStyle/>
                    <a:p>
                      <a:pPr algn="ctr"/>
                      <a:endParaRPr lang="en-150"/>
                    </a:p>
                  </a:txBody>
                  <a:tcPr anchor="ctr"/>
                </a:tc>
                <a:extLst>
                  <a:ext uri="{0D108BD9-81ED-4DB2-BD59-A6C34878D82A}">
                    <a16:rowId xmlns:a16="http://schemas.microsoft.com/office/drawing/2014/main" val="3620739307"/>
                  </a:ext>
                </a:extLst>
              </a:tr>
              <a:tr h="626406">
                <a:tc>
                  <a:txBody>
                    <a:bodyPr/>
                    <a:lstStyle/>
                    <a:p>
                      <a:pPr algn="ctr"/>
                      <a:r>
                        <a:rPr lang="en-US" dirty="0"/>
                        <a:t>1</a:t>
                      </a:r>
                      <a:endParaRPr lang="en-150" dirty="0"/>
                    </a:p>
                  </a:txBody>
                  <a:tcPr anchor="ctr"/>
                </a:tc>
                <a:tc>
                  <a:txBody>
                    <a:bodyPr/>
                    <a:lstStyle/>
                    <a:p>
                      <a:pPr algn="ctr"/>
                      <a:r>
                        <a:rPr lang="en-US" sz="1800" b="0" i="0" kern="1200" dirty="0">
                          <a:solidFill>
                            <a:schemeClr val="dk1"/>
                          </a:solidFill>
                          <a:effectLst/>
                          <a:latin typeface="+mn-lt"/>
                          <a:ea typeface="+mn-ea"/>
                          <a:cs typeface="+mn-cs"/>
                        </a:rPr>
                        <a:t>Peter </a:t>
                      </a:r>
                      <a:r>
                        <a:rPr lang="en-US" sz="1800" b="0" i="0" kern="1200" dirty="0" err="1">
                          <a:solidFill>
                            <a:schemeClr val="dk1"/>
                          </a:solidFill>
                          <a:effectLst/>
                          <a:latin typeface="+mn-lt"/>
                          <a:ea typeface="+mn-ea"/>
                          <a:cs typeface="+mn-cs"/>
                        </a:rPr>
                        <a:t>McQuilton</a:t>
                      </a:r>
                      <a:endParaRPr lang="en-150" dirty="0"/>
                    </a:p>
                  </a:txBody>
                  <a:tcPr anchor="ctr"/>
                </a:tc>
                <a:tc>
                  <a:txBody>
                    <a:bodyPr/>
                    <a:lstStyle/>
                    <a:p>
                      <a:pPr algn="l"/>
                      <a:r>
                        <a:rPr lang="en-US" sz="1800" b="0" i="0" kern="1200" dirty="0" err="1">
                          <a:solidFill>
                            <a:schemeClr val="dk1"/>
                          </a:solidFill>
                          <a:effectLst/>
                          <a:latin typeface="+mn-lt"/>
                          <a:ea typeface="+mn-ea"/>
                          <a:cs typeface="+mn-cs"/>
                        </a:rPr>
                        <a:t>BioSharing</a:t>
                      </a:r>
                      <a:r>
                        <a:rPr lang="en-US" sz="1800" b="0" i="0" kern="1200" dirty="0">
                          <a:solidFill>
                            <a:schemeClr val="dk1"/>
                          </a:solidFill>
                          <a:effectLst/>
                          <a:latin typeface="+mn-lt"/>
                          <a:ea typeface="+mn-ea"/>
                          <a:cs typeface="+mn-cs"/>
                        </a:rPr>
                        <a:t> Registry: connecting data policies, standards &amp; databases in life sciences WG</a:t>
                      </a:r>
                      <a:endParaRPr lang="en-150" dirty="0"/>
                    </a:p>
                  </a:txBody>
                  <a:tcPr anchor="ctr"/>
                </a:tc>
                <a:extLst>
                  <a:ext uri="{0D108BD9-81ED-4DB2-BD59-A6C34878D82A}">
                    <a16:rowId xmlns:a16="http://schemas.microsoft.com/office/drawing/2014/main" val="3031570871"/>
                  </a:ext>
                </a:extLst>
              </a:tr>
              <a:tr h="422818">
                <a:tc>
                  <a:txBody>
                    <a:bodyPr/>
                    <a:lstStyle/>
                    <a:p>
                      <a:pPr algn="ctr"/>
                      <a:r>
                        <a:rPr lang="en-US" dirty="0"/>
                        <a:t>2</a:t>
                      </a:r>
                      <a:endParaRPr lang="en-150" dirty="0"/>
                    </a:p>
                  </a:txBody>
                  <a:tcPr anchor="ctr"/>
                </a:tc>
                <a:tc>
                  <a:txBody>
                    <a:bodyPr/>
                    <a:lstStyle/>
                    <a:p>
                      <a:pPr algn="ctr"/>
                      <a:r>
                        <a:rPr lang="en-US" sz="1800" b="0" i="0" kern="1200" dirty="0">
                          <a:solidFill>
                            <a:schemeClr val="dk1"/>
                          </a:solidFill>
                          <a:effectLst/>
                          <a:latin typeface="+mn-lt"/>
                          <a:ea typeface="+mn-ea"/>
                          <a:cs typeface="+mn-cs"/>
                        </a:rPr>
                        <a:t>Jay Pearlman</a:t>
                      </a:r>
                      <a:endParaRPr lang="en-150" dirty="0"/>
                    </a:p>
                  </a:txBody>
                  <a:tcPr anchor="ctr"/>
                </a:tc>
                <a:tc>
                  <a:txBody>
                    <a:bodyPr/>
                    <a:lstStyle/>
                    <a:p>
                      <a:pPr algn="l"/>
                      <a:r>
                        <a:rPr lang="en-US" sz="1800" b="0" i="0" kern="1200" dirty="0">
                          <a:solidFill>
                            <a:schemeClr val="dk1"/>
                          </a:solidFill>
                          <a:effectLst/>
                          <a:latin typeface="+mn-lt"/>
                          <a:ea typeface="+mn-ea"/>
                          <a:cs typeface="+mn-cs"/>
                        </a:rPr>
                        <a:t>Brokering Framework Working Group</a:t>
                      </a:r>
                      <a:endParaRPr lang="en-150" dirty="0"/>
                    </a:p>
                  </a:txBody>
                  <a:tcPr anchor="ctr"/>
                </a:tc>
                <a:extLst>
                  <a:ext uri="{0D108BD9-81ED-4DB2-BD59-A6C34878D82A}">
                    <a16:rowId xmlns:a16="http://schemas.microsoft.com/office/drawing/2014/main" val="2040077786"/>
                  </a:ext>
                </a:extLst>
              </a:tr>
              <a:tr h="626406">
                <a:tc>
                  <a:txBody>
                    <a:bodyPr/>
                    <a:lstStyle/>
                    <a:p>
                      <a:pPr algn="ctr"/>
                      <a:r>
                        <a:rPr lang="en-US" dirty="0"/>
                        <a:t>3</a:t>
                      </a:r>
                      <a:endParaRPr lang="en-150" dirty="0"/>
                    </a:p>
                  </a:txBody>
                  <a:tcPr anchor="ctr"/>
                </a:tc>
                <a:tc>
                  <a:txBody>
                    <a:bodyPr/>
                    <a:lstStyle/>
                    <a:p>
                      <a:pPr algn="ctr"/>
                      <a:r>
                        <a:rPr lang="en-US" sz="1800" b="0" i="0" kern="1200" dirty="0">
                          <a:solidFill>
                            <a:schemeClr val="dk1"/>
                          </a:solidFill>
                          <a:effectLst/>
                          <a:latin typeface="+mn-lt"/>
                          <a:ea typeface="+mn-ea"/>
                          <a:cs typeface="+mn-cs"/>
                        </a:rPr>
                        <a:t>Jörg Geiger</a:t>
                      </a:r>
                      <a:endParaRPr lang="en-150" dirty="0"/>
                    </a:p>
                  </a:txBody>
                  <a:tcPr anchor="ctr"/>
                </a:tc>
                <a:tc>
                  <a:txBody>
                    <a:bodyPr/>
                    <a:lstStyle/>
                    <a:p>
                      <a:pPr algn="l"/>
                      <a:r>
                        <a:rPr lang="en-US" sz="1800" b="0" i="0" kern="1200" dirty="0">
                          <a:solidFill>
                            <a:schemeClr val="dk1"/>
                          </a:solidFill>
                          <a:effectLst/>
                          <a:latin typeface="+mn-lt"/>
                          <a:ea typeface="+mn-ea"/>
                          <a:cs typeface="+mn-cs"/>
                        </a:rPr>
                        <a:t>RDA/NISO Privacy Implications of Research Data Sets IG</a:t>
                      </a:r>
                      <a:endParaRPr lang="en-150" dirty="0"/>
                    </a:p>
                  </a:txBody>
                  <a:tcPr anchor="ctr"/>
                </a:tc>
                <a:extLst>
                  <a:ext uri="{0D108BD9-81ED-4DB2-BD59-A6C34878D82A}">
                    <a16:rowId xmlns:a16="http://schemas.microsoft.com/office/drawing/2014/main" val="725458089"/>
                  </a:ext>
                </a:extLst>
              </a:tr>
              <a:tr h="422818">
                <a:tc>
                  <a:txBody>
                    <a:bodyPr/>
                    <a:lstStyle/>
                    <a:p>
                      <a:pPr algn="ctr"/>
                      <a:r>
                        <a:rPr lang="en-US" dirty="0"/>
                        <a:t>4</a:t>
                      </a:r>
                      <a:endParaRPr lang="en-150" dirty="0"/>
                    </a:p>
                  </a:txBody>
                  <a:tcPr anchor="ctr"/>
                </a:tc>
                <a:tc>
                  <a:txBody>
                    <a:bodyPr/>
                    <a:lstStyle/>
                    <a:p>
                      <a:pPr algn="ctr"/>
                      <a:r>
                        <a:rPr lang="en-US" sz="1800" b="0" i="0" kern="1200" dirty="0">
                          <a:solidFill>
                            <a:schemeClr val="dk1"/>
                          </a:solidFill>
                          <a:effectLst/>
                          <a:latin typeface="+mn-lt"/>
                          <a:ea typeface="+mn-ea"/>
                          <a:cs typeface="+mn-cs"/>
                        </a:rPr>
                        <a:t>Ruth Duerr</a:t>
                      </a:r>
                      <a:endParaRPr lang="en-150" dirty="0"/>
                    </a:p>
                  </a:txBody>
                  <a:tcPr anchor="ctr"/>
                </a:tc>
                <a:tc>
                  <a:txBody>
                    <a:bodyPr/>
                    <a:lstStyle/>
                    <a:p>
                      <a:pPr algn="l"/>
                      <a:r>
                        <a:rPr lang="en-US" sz="1800" b="0" i="0" kern="1200" dirty="0">
                          <a:solidFill>
                            <a:schemeClr val="dk1"/>
                          </a:solidFill>
                          <a:effectLst/>
                          <a:latin typeface="+mn-lt"/>
                          <a:ea typeface="+mn-ea"/>
                          <a:cs typeface="+mn-cs"/>
                        </a:rPr>
                        <a:t>Preservation e-Infrastructure IG</a:t>
                      </a:r>
                      <a:endParaRPr lang="en-150" dirty="0"/>
                    </a:p>
                  </a:txBody>
                  <a:tcPr anchor="ctr"/>
                </a:tc>
                <a:extLst>
                  <a:ext uri="{0D108BD9-81ED-4DB2-BD59-A6C34878D82A}">
                    <a16:rowId xmlns:a16="http://schemas.microsoft.com/office/drawing/2014/main" val="481161306"/>
                  </a:ext>
                </a:extLst>
              </a:tr>
              <a:tr h="626406">
                <a:tc>
                  <a:txBody>
                    <a:bodyPr/>
                    <a:lstStyle/>
                    <a:p>
                      <a:pPr algn="ctr"/>
                      <a:r>
                        <a:rPr lang="en-US" dirty="0"/>
                        <a:t>5</a:t>
                      </a:r>
                      <a:endParaRPr lang="en-150" dirty="0"/>
                    </a:p>
                  </a:txBody>
                  <a:tcPr anchor="ctr"/>
                </a:tc>
                <a:tc>
                  <a:txBody>
                    <a:bodyPr/>
                    <a:lstStyle/>
                    <a:p>
                      <a:pPr algn="ctr"/>
                      <a:r>
                        <a:rPr lang="en-US" sz="1800" b="0" i="0" kern="1200" dirty="0">
                          <a:solidFill>
                            <a:schemeClr val="dk1"/>
                          </a:solidFill>
                          <a:effectLst/>
                          <a:latin typeface="+mn-lt"/>
                          <a:ea typeface="+mn-ea"/>
                          <a:cs typeface="+mn-cs"/>
                        </a:rPr>
                        <a:t>Lynn </a:t>
                      </a:r>
                      <a:r>
                        <a:rPr lang="en-US" sz="1800" b="0" i="0" kern="1200" dirty="0" err="1">
                          <a:solidFill>
                            <a:schemeClr val="dk1"/>
                          </a:solidFill>
                          <a:effectLst/>
                          <a:latin typeface="+mn-lt"/>
                          <a:ea typeface="+mn-ea"/>
                          <a:cs typeface="+mn-cs"/>
                        </a:rPr>
                        <a:t>Yarmey</a:t>
                      </a:r>
                      <a:endParaRPr lang="en-150" dirty="0"/>
                    </a:p>
                  </a:txBody>
                  <a:tcPr anchor="ctr"/>
                </a:tc>
                <a:tc>
                  <a:txBody>
                    <a:bodyPr/>
                    <a:lstStyle/>
                    <a:p>
                      <a:pPr algn="l"/>
                      <a:r>
                        <a:rPr lang="en-US" sz="1800" b="0" i="0" kern="1200" dirty="0">
                          <a:solidFill>
                            <a:schemeClr val="dk1"/>
                          </a:solidFill>
                          <a:effectLst/>
                          <a:latin typeface="+mn-lt"/>
                          <a:ea typeface="+mn-ea"/>
                          <a:cs typeface="+mn-cs"/>
                        </a:rPr>
                        <a:t>Director of RDA/US Community Development, RDA Secretariat</a:t>
                      </a:r>
                      <a:endParaRPr lang="en-150" dirty="0"/>
                    </a:p>
                  </a:txBody>
                  <a:tcPr anchor="ctr"/>
                </a:tc>
                <a:extLst>
                  <a:ext uri="{0D108BD9-81ED-4DB2-BD59-A6C34878D82A}">
                    <a16:rowId xmlns:a16="http://schemas.microsoft.com/office/drawing/2014/main" val="70525206"/>
                  </a:ext>
                </a:extLst>
              </a:tr>
              <a:tr h="626406">
                <a:tc>
                  <a:txBody>
                    <a:bodyPr/>
                    <a:lstStyle/>
                    <a:p>
                      <a:pPr algn="ctr"/>
                      <a:r>
                        <a:rPr lang="en-US" dirty="0"/>
                        <a:t>6</a:t>
                      </a:r>
                      <a:endParaRPr lang="en-150" dirty="0"/>
                    </a:p>
                  </a:txBody>
                  <a:tcPr anchor="ctr"/>
                </a:tc>
                <a:tc>
                  <a:txBody>
                    <a:bodyPr/>
                    <a:lstStyle/>
                    <a:p>
                      <a:pPr algn="ctr"/>
                      <a:r>
                        <a:rPr lang="en-US" dirty="0"/>
                        <a:t>Sarah Jones</a:t>
                      </a:r>
                      <a:endParaRPr lang="en-150" dirty="0"/>
                    </a:p>
                  </a:txBody>
                  <a:tcPr anchor="ctr"/>
                </a:tc>
                <a:tc>
                  <a:txBody>
                    <a:bodyPr/>
                    <a:lstStyle/>
                    <a:p>
                      <a:pPr algn="l"/>
                      <a:r>
                        <a:rPr lang="en-US"/>
                        <a:t>HATII</a:t>
                      </a:r>
                      <a:endParaRPr lang="en-150" dirty="0"/>
                    </a:p>
                  </a:txBody>
                  <a:tcPr anchor="ctr"/>
                </a:tc>
                <a:extLst>
                  <a:ext uri="{0D108BD9-81ED-4DB2-BD59-A6C34878D82A}">
                    <a16:rowId xmlns:a16="http://schemas.microsoft.com/office/drawing/2014/main" val="1357683790"/>
                  </a:ext>
                </a:extLst>
              </a:tr>
              <a:tr h="422818">
                <a:tc>
                  <a:txBody>
                    <a:bodyPr/>
                    <a:lstStyle/>
                    <a:p>
                      <a:pPr algn="ctr"/>
                      <a:r>
                        <a:rPr lang="en-US" dirty="0"/>
                        <a:t>7</a:t>
                      </a:r>
                      <a:endParaRPr lang="en-150" dirty="0"/>
                    </a:p>
                  </a:txBody>
                  <a:tcPr anchor="ctr"/>
                </a:tc>
                <a:tc>
                  <a:txBody>
                    <a:bodyPr/>
                    <a:lstStyle/>
                    <a:p>
                      <a:pPr algn="ctr"/>
                      <a:r>
                        <a:rPr lang="en-US" dirty="0"/>
                        <a:t>&lt;</a:t>
                      </a:r>
                      <a:r>
                        <a:rPr lang="en-US" i="1" dirty="0"/>
                        <a:t>your name here</a:t>
                      </a:r>
                      <a:r>
                        <a:rPr lang="en-US" dirty="0"/>
                        <a:t> </a:t>
                      </a:r>
                      <a:r>
                        <a:rPr lang="en-US" dirty="0">
                          <a:sym typeface="Wingdings" panose="05000000000000000000" pitchFamily="2" charset="2"/>
                        </a:rPr>
                        <a:t>&gt;</a:t>
                      </a:r>
                      <a:endParaRPr lang="en-150" dirty="0"/>
                    </a:p>
                  </a:txBody>
                  <a:tcPr anchor="ctr"/>
                </a:tc>
                <a:tc>
                  <a:txBody>
                    <a:bodyPr/>
                    <a:lstStyle/>
                    <a:p>
                      <a:pPr algn="ctr"/>
                      <a:endParaRPr lang="en-150" dirty="0"/>
                    </a:p>
                  </a:txBody>
                  <a:tcPr anchor="ctr"/>
                </a:tc>
                <a:extLst>
                  <a:ext uri="{0D108BD9-81ED-4DB2-BD59-A6C34878D82A}">
                    <a16:rowId xmlns:a16="http://schemas.microsoft.com/office/drawing/2014/main" val="3412245344"/>
                  </a:ext>
                </a:extLst>
              </a:tr>
            </a:tbl>
          </a:graphicData>
        </a:graphic>
      </p:graphicFrame>
    </p:spTree>
    <p:extLst>
      <p:ext uri="{BB962C8B-B14F-4D97-AF65-F5344CB8AC3E}">
        <p14:creationId xmlns:p14="http://schemas.microsoft.com/office/powerpoint/2010/main" val="194869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5A90F3-3FE2-4950-8A10-B77363413149}"/>
              </a:ext>
            </a:extLst>
          </p:cNvPr>
          <p:cNvSpPr>
            <a:spLocks noGrp="1"/>
          </p:cNvSpPr>
          <p:nvPr>
            <p:ph idx="1"/>
          </p:nvPr>
        </p:nvSpPr>
        <p:spPr/>
        <p:txBody>
          <a:bodyPr>
            <a:normAutofit fontScale="92500" lnSpcReduction="10000"/>
          </a:bodyPr>
          <a:lstStyle/>
          <a:p>
            <a:r>
              <a:rPr lang="en-US" dirty="0"/>
              <a:t>Join ECEIG</a:t>
            </a:r>
          </a:p>
          <a:p>
            <a:pPr lvl="1"/>
            <a:r>
              <a:rPr lang="en-US" dirty="0">
                <a:hlinkClick r:id="rId2"/>
              </a:rPr>
              <a:t>https://www.rd-alliance.org/groups/early-career-and-engagement-ig</a:t>
            </a:r>
            <a:endParaRPr lang="en-US" dirty="0"/>
          </a:p>
          <a:p>
            <a:pPr lvl="1"/>
            <a:endParaRPr lang="en-US" dirty="0"/>
          </a:p>
          <a:p>
            <a:r>
              <a:rPr lang="en-US" dirty="0"/>
              <a:t>Join the Slack group</a:t>
            </a:r>
            <a:br>
              <a:rPr lang="en-US" dirty="0"/>
            </a:br>
            <a:r>
              <a:rPr lang="en-US" dirty="0"/>
              <a:t> – the invitation link is this </a:t>
            </a:r>
            <a:r>
              <a:rPr lang="en-US" dirty="0">
                <a:sym typeface="Wingdings" panose="05000000000000000000" pitchFamily="2" charset="2"/>
              </a:rPr>
              <a:t></a:t>
            </a:r>
            <a:endParaRPr lang="en-US" dirty="0"/>
          </a:p>
          <a:p>
            <a:pPr lvl="1"/>
            <a:endParaRPr lang="en-US" dirty="0"/>
          </a:p>
          <a:p>
            <a:pPr lvl="1"/>
            <a:endParaRPr lang="en-US" dirty="0"/>
          </a:p>
          <a:p>
            <a:r>
              <a:rPr lang="en-US" dirty="0"/>
              <a:t>Monitor the documents and information in the GitHub repository.</a:t>
            </a:r>
          </a:p>
          <a:p>
            <a:pPr lvl="1"/>
            <a:r>
              <a:rPr lang="en-US" dirty="0">
                <a:hlinkClick r:id="rId3"/>
              </a:rPr>
              <a:t>https://github.com/fpsom/rda-eceig</a:t>
            </a:r>
            <a:endParaRPr lang="en-US" dirty="0"/>
          </a:p>
        </p:txBody>
      </p:sp>
      <p:sp>
        <p:nvSpPr>
          <p:cNvPr id="3" name="Title 2">
            <a:extLst>
              <a:ext uri="{FF2B5EF4-FFF2-40B4-BE49-F238E27FC236}">
                <a16:creationId xmlns:a16="http://schemas.microsoft.com/office/drawing/2014/main" id="{26B40F25-1CF3-40A7-9783-F62AC980F866}"/>
              </a:ext>
            </a:extLst>
          </p:cNvPr>
          <p:cNvSpPr>
            <a:spLocks noGrp="1"/>
          </p:cNvSpPr>
          <p:nvPr>
            <p:ph type="title"/>
          </p:nvPr>
        </p:nvSpPr>
        <p:spPr/>
        <p:txBody>
          <a:bodyPr/>
          <a:lstStyle/>
          <a:p>
            <a:r>
              <a:rPr lang="en-US" dirty="0"/>
              <a:t>How to Join the Discussion</a:t>
            </a:r>
            <a:endParaRPr lang="en-150" dirty="0"/>
          </a:p>
        </p:txBody>
      </p:sp>
      <p:pic>
        <p:nvPicPr>
          <p:cNvPr id="1026" name="Picture 2" descr="https://api.qr-code-generator.com/v1/get-frame?access-token=EBephxedmZHs9OWzR2Kbv-125ifulLI1LemyW4NO2hwWifAzpHadEVcOq-OkFtNz&amp;frame_name=no-frame&amp;qr_code_text=https%3A%2F%2Fjoin.slack.com%2Ft%2Frda-eceig%2Fshared_invite%2FenQtMzAwMzA0NzQxMjE2LWMxMWJhZmMyM2VhOWE2YmE2NjMyZTUxNWI4NTNiMjY2ZjQ1YWUzNjNiMDY4ZDkzZmZmMDE2ZGNkNWYwOTlmMWU&amp;text=Scan%20me&amp;icon_name=mobile&amp;image_format=PNG&amp;image_width=300">
            <a:extLst>
              <a:ext uri="{FF2B5EF4-FFF2-40B4-BE49-F238E27FC236}">
                <a16:creationId xmlns:a16="http://schemas.microsoft.com/office/drawing/2014/main" id="{8CFDF6FE-DA2A-4DE5-A97B-C022FBEF06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636912"/>
            <a:ext cx="1800200"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103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5650" y="1341438"/>
            <a:ext cx="8137525" cy="4784725"/>
          </a:xfrm>
        </p:spPr>
        <p:txBody>
          <a:bodyPr>
            <a:normAutofit/>
          </a:bodyPr>
          <a:lstStyle/>
          <a:p>
            <a:pPr>
              <a:defRPr/>
            </a:pPr>
            <a:endParaRPr lang="en-US" dirty="0"/>
          </a:p>
          <a:p>
            <a:pPr>
              <a:defRPr/>
            </a:pPr>
            <a:r>
              <a:rPr lang="en-US" dirty="0"/>
              <a:t>Structures and ideas are all in place, so we need:</a:t>
            </a:r>
          </a:p>
          <a:p>
            <a:pPr>
              <a:defRPr/>
            </a:pPr>
            <a:endParaRPr lang="en-US" dirty="0"/>
          </a:p>
          <a:p>
            <a:pPr algn="ctr">
              <a:buFont typeface="Wingdings" panose="05000000000000000000" pitchFamily="2" charset="2"/>
              <a:buChar char="q"/>
              <a:defRPr/>
            </a:pPr>
            <a:r>
              <a:rPr lang="en-US" dirty="0"/>
              <a:t>Engagement from everyone!</a:t>
            </a:r>
          </a:p>
          <a:p>
            <a:pPr>
              <a:buFont typeface="Wingdings" panose="05000000000000000000" pitchFamily="2" charset="2"/>
              <a:buChar char="q"/>
              <a:defRPr/>
            </a:pPr>
            <a:endParaRPr lang="en-US" dirty="0"/>
          </a:p>
          <a:p>
            <a:pPr>
              <a:buFont typeface="Wingdings" panose="05000000000000000000" pitchFamily="2" charset="2"/>
              <a:buChar char="q"/>
              <a:defRPr/>
            </a:pPr>
            <a:endParaRPr lang="en-150" dirty="0"/>
          </a:p>
        </p:txBody>
      </p:sp>
      <p:sp>
        <p:nvSpPr>
          <p:cNvPr id="11267" name="Title 2"/>
          <p:cNvSpPr>
            <a:spLocks noGrp="1"/>
          </p:cNvSpPr>
          <p:nvPr>
            <p:ph type="title"/>
          </p:nvPr>
        </p:nvSpPr>
        <p:spPr bwMode="auto">
          <a:xfrm>
            <a:off x="755650" y="0"/>
            <a:ext cx="7561263"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150">
                <a:ea typeface="ＭＳ Ｐゴシック" panose="020B0600070205080204" pitchFamily="34" charset="-128"/>
              </a:rPr>
              <a:t>Future Steps</a:t>
            </a:r>
            <a:endParaRPr lang="en-150" altLang="en-150">
              <a:ea typeface="ＭＳ Ｐゴシック" panose="020B0600070205080204"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5B55F2-6346-4185-9578-BB0D94ECDDC7}"/>
              </a:ext>
            </a:extLst>
          </p:cNvPr>
          <p:cNvSpPr>
            <a:spLocks noGrp="1"/>
          </p:cNvSpPr>
          <p:nvPr>
            <p:ph type="title"/>
          </p:nvPr>
        </p:nvSpPr>
        <p:spPr/>
        <p:txBody>
          <a:bodyPr/>
          <a:lstStyle/>
          <a:p>
            <a:pPr algn="ctr"/>
            <a:r>
              <a:rPr lang="en-US" dirty="0"/>
              <a:t>Thanks!</a:t>
            </a:r>
            <a:endParaRPr lang="en-150" dirty="0"/>
          </a:p>
        </p:txBody>
      </p:sp>
      <p:pic>
        <p:nvPicPr>
          <p:cNvPr id="4" name="Picture 3">
            <a:extLst>
              <a:ext uri="{FF2B5EF4-FFF2-40B4-BE49-F238E27FC236}">
                <a16:creationId xmlns:a16="http://schemas.microsoft.com/office/drawing/2014/main" id="{7A06CB5E-C2AB-4CA6-8FC1-F5B3250D7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104" y="3470897"/>
            <a:ext cx="3260335" cy="2416595"/>
          </a:xfrm>
          <a:prstGeom prst="rect">
            <a:avLst/>
          </a:prstGeom>
        </p:spPr>
      </p:pic>
      <p:pic>
        <p:nvPicPr>
          <p:cNvPr id="5" name="Picture 4">
            <a:extLst>
              <a:ext uri="{FF2B5EF4-FFF2-40B4-BE49-F238E27FC236}">
                <a16:creationId xmlns:a16="http://schemas.microsoft.com/office/drawing/2014/main" id="{D0456D90-5221-466E-8671-65265A97B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052736"/>
            <a:ext cx="2880320" cy="2880320"/>
          </a:xfrm>
          <a:prstGeom prst="rect">
            <a:avLst/>
          </a:prstGeom>
        </p:spPr>
      </p:pic>
      <p:pic>
        <p:nvPicPr>
          <p:cNvPr id="6" name="Picture 5">
            <a:extLst>
              <a:ext uri="{FF2B5EF4-FFF2-40B4-BE49-F238E27FC236}">
                <a16:creationId xmlns:a16="http://schemas.microsoft.com/office/drawing/2014/main" id="{494E38CE-3400-48F1-9938-AB712B780F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2268" y="1700808"/>
            <a:ext cx="2978387" cy="2978387"/>
          </a:xfrm>
          <a:prstGeom prst="rect">
            <a:avLst/>
          </a:prstGeom>
        </p:spPr>
      </p:pic>
    </p:spTree>
    <p:extLst>
      <p:ext uri="{BB962C8B-B14F-4D97-AF65-F5344CB8AC3E}">
        <p14:creationId xmlns:p14="http://schemas.microsoft.com/office/powerpoint/2010/main" val="140741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Introduction to ECEIG</a:t>
            </a:r>
          </a:p>
          <a:p>
            <a:pPr>
              <a:buFont typeface="Wingdings" panose="05000000000000000000" pitchFamily="2" charset="2"/>
              <a:buChar char="Ø"/>
            </a:pPr>
            <a:r>
              <a:rPr lang="en-US" dirty="0"/>
              <a:t>Lightning Talks</a:t>
            </a:r>
          </a:p>
          <a:p>
            <a:pPr lvl="1">
              <a:buFont typeface="Wingdings" panose="05000000000000000000" pitchFamily="2" charset="2"/>
              <a:buChar char="Ø"/>
            </a:pPr>
            <a:r>
              <a:rPr lang="en-US" dirty="0"/>
              <a:t>3’ minutes per person, maximum 1 slides (strictly enforced)</a:t>
            </a:r>
          </a:p>
          <a:p>
            <a:pPr lvl="2">
              <a:buFont typeface="Wingdings" panose="05000000000000000000" pitchFamily="2" charset="2"/>
              <a:buChar char="Ø"/>
            </a:pPr>
            <a:r>
              <a:rPr lang="en-US" dirty="0"/>
              <a:t>Brief, elevator-pitch description of own research</a:t>
            </a:r>
          </a:p>
          <a:p>
            <a:pPr lvl="2">
              <a:buFont typeface="Wingdings" panose="05000000000000000000" pitchFamily="2" charset="2"/>
              <a:buChar char="Ø"/>
            </a:pPr>
            <a:r>
              <a:rPr lang="en-US" dirty="0"/>
              <a:t>Relevance to RDA</a:t>
            </a:r>
          </a:p>
          <a:p>
            <a:pPr lvl="2">
              <a:buFont typeface="Wingdings" panose="05000000000000000000" pitchFamily="2" charset="2"/>
              <a:buChar char="Ø"/>
            </a:pPr>
            <a:r>
              <a:rPr lang="en-US" dirty="0"/>
              <a:t>What are your expectations for ECEIG</a:t>
            </a:r>
          </a:p>
          <a:p>
            <a:pPr>
              <a:buFont typeface="Wingdings" panose="05000000000000000000" pitchFamily="2" charset="2"/>
              <a:buChar char="Ø"/>
            </a:pPr>
            <a:r>
              <a:rPr lang="en-US" dirty="0"/>
              <a:t>Discussion within ECEIG</a:t>
            </a:r>
          </a:p>
          <a:p>
            <a:pPr lvl="1">
              <a:buFont typeface="Wingdings" panose="05000000000000000000" pitchFamily="2" charset="2"/>
              <a:buChar char="Ø"/>
            </a:pPr>
            <a:r>
              <a:rPr lang="en-US" dirty="0"/>
              <a:t>Point A: Describe our goals for ECEIG: GitHub, Slack, Mentoring</a:t>
            </a:r>
          </a:p>
          <a:p>
            <a:pPr lvl="1">
              <a:buFont typeface="Wingdings" panose="05000000000000000000" pitchFamily="2" charset="2"/>
              <a:buChar char="Ø"/>
            </a:pPr>
            <a:r>
              <a:rPr lang="en-US" dirty="0"/>
              <a:t>Point B: Mentoring program.</a:t>
            </a:r>
          </a:p>
          <a:p>
            <a:pPr lvl="2">
              <a:buFont typeface="Wingdings" panose="05000000000000000000" pitchFamily="2" charset="2"/>
              <a:buChar char="Ø"/>
            </a:pPr>
            <a:r>
              <a:rPr lang="en-US" dirty="0"/>
              <a:t>Short self intro of mentors in the room</a:t>
            </a:r>
          </a:p>
          <a:p>
            <a:pPr>
              <a:buFont typeface="Wingdings" panose="05000000000000000000" pitchFamily="2" charset="2"/>
              <a:buChar char="Ø"/>
            </a:pPr>
            <a:r>
              <a:rPr lang="en-US" dirty="0"/>
              <a:t>Wrap-up - Next steps</a:t>
            </a:r>
          </a:p>
          <a:p>
            <a:pPr>
              <a:buFont typeface="Wingdings" panose="05000000000000000000" pitchFamily="2" charset="2"/>
              <a:buChar char="Ø"/>
            </a:pPr>
            <a:endParaRPr lang="en-US" dirty="0"/>
          </a:p>
        </p:txBody>
      </p:sp>
      <p:sp>
        <p:nvSpPr>
          <p:cNvPr id="3" name="Title 2"/>
          <p:cNvSpPr>
            <a:spLocks noGrp="1"/>
          </p:cNvSpPr>
          <p:nvPr>
            <p:ph type="title"/>
          </p:nvPr>
        </p:nvSpPr>
        <p:spPr/>
        <p:txBody>
          <a:bodyPr/>
          <a:lstStyle/>
          <a:p>
            <a:r>
              <a:rPr lang="en-US" dirty="0"/>
              <a:t>Agenda</a:t>
            </a:r>
            <a:endParaRPr lang="en-150" dirty="0"/>
          </a:p>
        </p:txBody>
      </p:sp>
    </p:spTree>
    <p:extLst>
      <p:ext uri="{BB962C8B-B14F-4D97-AF65-F5344CB8AC3E}">
        <p14:creationId xmlns:p14="http://schemas.microsoft.com/office/powerpoint/2010/main" val="403826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5576" y="1340768"/>
            <a:ext cx="8137599" cy="5112568"/>
          </a:xfrm>
        </p:spPr>
        <p:txBody>
          <a:bodyPr>
            <a:normAutofit fontScale="70000" lnSpcReduction="20000"/>
          </a:bodyPr>
          <a:lstStyle/>
          <a:p>
            <a:r>
              <a:rPr lang="en-US" dirty="0"/>
              <a:t>There is an unquestionable need of a dedicated space for engaging RDA members who are at the beginning stages of their careers</a:t>
            </a:r>
          </a:p>
          <a:p>
            <a:pPr lvl="1"/>
            <a:r>
              <a:rPr lang="en-US" dirty="0"/>
              <a:t>A place of discussion and engagement</a:t>
            </a:r>
          </a:p>
          <a:p>
            <a:pPr lvl="1"/>
            <a:r>
              <a:rPr lang="en-US" dirty="0"/>
              <a:t>A way of attracting more people</a:t>
            </a:r>
          </a:p>
          <a:p>
            <a:endParaRPr lang="en-US" dirty="0"/>
          </a:p>
          <a:p>
            <a:r>
              <a:rPr lang="en-US" dirty="0"/>
              <a:t>It’s a win-win situation:</a:t>
            </a:r>
          </a:p>
          <a:p>
            <a:pPr lvl="1">
              <a:buFont typeface="Wingdings" panose="05000000000000000000" pitchFamily="2" charset="2"/>
              <a:buChar char="Ø"/>
            </a:pPr>
            <a:r>
              <a:rPr lang="en-US" dirty="0"/>
              <a:t>People at the beginning stage have their own unique talents and strengths that will strengthen RDA and increase openness</a:t>
            </a:r>
          </a:p>
          <a:p>
            <a:pPr lvl="1">
              <a:buFont typeface="Wingdings" panose="05000000000000000000" pitchFamily="2" charset="2"/>
              <a:buChar char="Ø"/>
            </a:pPr>
            <a:r>
              <a:rPr lang="en-US" dirty="0"/>
              <a:t>Early career researchers will benefit from the breadth and depth of RDA expertise and share ideas</a:t>
            </a:r>
          </a:p>
          <a:p>
            <a:pPr lvl="1"/>
            <a:endParaRPr lang="en-US" dirty="0"/>
          </a:p>
          <a:p>
            <a:pPr lvl="1"/>
            <a:endParaRPr lang="en-US" dirty="0"/>
          </a:p>
          <a:p>
            <a:r>
              <a:rPr lang="en-US" dirty="0"/>
              <a:t>A dedicated </a:t>
            </a:r>
            <a:r>
              <a:rPr lang="en-US" dirty="0" err="1"/>
              <a:t>BoF</a:t>
            </a:r>
            <a:r>
              <a:rPr lang="en-US" dirty="0"/>
              <a:t> was conducted at P8 (Denver, CO Sep 2016) and a charter was drafted around </a:t>
            </a:r>
            <a:r>
              <a:rPr lang="en-US" dirty="0" err="1"/>
              <a:t>X’mas</a:t>
            </a:r>
            <a:r>
              <a:rPr lang="en-US" dirty="0"/>
              <a:t> 2016</a:t>
            </a:r>
          </a:p>
          <a:p>
            <a:pPr lvl="1"/>
            <a:r>
              <a:rPr lang="en-US" dirty="0"/>
              <a:t>many thanks to Devan, </a:t>
            </a:r>
            <a:r>
              <a:rPr lang="en-US" dirty="0" err="1"/>
              <a:t>Kishun</a:t>
            </a:r>
            <a:r>
              <a:rPr lang="en-US" dirty="0"/>
              <a:t>, </a:t>
            </a:r>
            <a:r>
              <a:rPr lang="en-US" dirty="0" err="1"/>
              <a:t>Neema</a:t>
            </a:r>
            <a:r>
              <a:rPr lang="en-US" dirty="0"/>
              <a:t>, </a:t>
            </a:r>
            <a:r>
              <a:rPr lang="en-US" dirty="0" err="1"/>
              <a:t>Tannu</a:t>
            </a:r>
            <a:r>
              <a:rPr lang="en-US" dirty="0"/>
              <a:t>, Anne, Kathy and all contributors so far!</a:t>
            </a:r>
          </a:p>
        </p:txBody>
      </p:sp>
      <p:sp>
        <p:nvSpPr>
          <p:cNvPr id="3" name="Title 2"/>
          <p:cNvSpPr>
            <a:spLocks noGrp="1"/>
          </p:cNvSpPr>
          <p:nvPr>
            <p:ph type="title"/>
          </p:nvPr>
        </p:nvSpPr>
        <p:spPr/>
        <p:txBody>
          <a:bodyPr/>
          <a:lstStyle/>
          <a:p>
            <a:r>
              <a:rPr lang="en-US" dirty="0"/>
              <a:t>Bit of the history so far…</a:t>
            </a:r>
            <a:endParaRPr lang="en-150" dirty="0"/>
          </a:p>
        </p:txBody>
      </p:sp>
    </p:spTree>
    <p:extLst>
      <p:ext uri="{BB962C8B-B14F-4D97-AF65-F5344CB8AC3E}">
        <p14:creationId xmlns:p14="http://schemas.microsoft.com/office/powerpoint/2010/main" val="1458819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Target audience:</a:t>
            </a:r>
          </a:p>
          <a:p>
            <a:pPr lvl="1">
              <a:buFont typeface="Wingdings" panose="05000000000000000000" pitchFamily="2" charset="2"/>
              <a:buChar char="Ø"/>
            </a:pPr>
            <a:r>
              <a:rPr lang="en-US" dirty="0"/>
              <a:t>RDA community newcomers</a:t>
            </a:r>
          </a:p>
          <a:p>
            <a:pPr lvl="1">
              <a:buFont typeface="Wingdings" panose="05000000000000000000" pitchFamily="2" charset="2"/>
              <a:buChar char="Ø"/>
            </a:pPr>
            <a:r>
              <a:rPr lang="en-US" dirty="0"/>
              <a:t>Early and Mid Career scientists</a:t>
            </a:r>
          </a:p>
          <a:p>
            <a:endParaRPr lang="en-US" dirty="0"/>
          </a:p>
          <a:p>
            <a:r>
              <a:rPr lang="en-US" dirty="0"/>
              <a:t>Overall Aim:</a:t>
            </a:r>
          </a:p>
          <a:p>
            <a:pPr marL="914400" lvl="1" indent="-457200">
              <a:buFont typeface="+mj-lt"/>
              <a:buAutoNum type="arabicPeriod"/>
            </a:pPr>
            <a:r>
              <a:rPr lang="en-US" dirty="0"/>
              <a:t>provide a </a:t>
            </a:r>
            <a:r>
              <a:rPr lang="en-US" u="sng" dirty="0"/>
              <a:t>continuously evolving</a:t>
            </a:r>
            <a:r>
              <a:rPr lang="en-US" dirty="0"/>
              <a:t> entry and focal point for our target audience</a:t>
            </a:r>
          </a:p>
          <a:p>
            <a:pPr marL="914400" lvl="1" indent="-457200">
              <a:buFont typeface="+mj-lt"/>
              <a:buAutoNum type="arabicPeriod"/>
            </a:pPr>
            <a:r>
              <a:rPr lang="en-US" dirty="0"/>
              <a:t>provide a focal point for the various RDA-related </a:t>
            </a:r>
            <a:r>
              <a:rPr lang="en-US" u="sng" dirty="0"/>
              <a:t>fellowships</a:t>
            </a:r>
            <a:r>
              <a:rPr lang="en-US" dirty="0"/>
              <a:t> and </a:t>
            </a:r>
            <a:r>
              <a:rPr lang="en-US" u="sng" dirty="0"/>
              <a:t>early career programs</a:t>
            </a:r>
            <a:r>
              <a:rPr lang="en-US" dirty="0"/>
              <a:t>, and</a:t>
            </a:r>
          </a:p>
          <a:p>
            <a:pPr marL="914400" lvl="1" indent="-457200">
              <a:buFont typeface="+mj-lt"/>
              <a:buAutoNum type="arabicPeriod"/>
            </a:pPr>
            <a:r>
              <a:rPr lang="en-US" dirty="0"/>
              <a:t>produce a set of </a:t>
            </a:r>
            <a:r>
              <a:rPr lang="en-US" u="sng" dirty="0"/>
              <a:t>recommendation documents </a:t>
            </a:r>
            <a:r>
              <a:rPr lang="en-US" dirty="0"/>
              <a:t>to advise the corresponding </a:t>
            </a:r>
            <a:r>
              <a:rPr lang="en-US" u="sng" dirty="0"/>
              <a:t>diverse</a:t>
            </a:r>
            <a:r>
              <a:rPr lang="en-US" dirty="0"/>
              <a:t> research communities</a:t>
            </a:r>
            <a:endParaRPr lang="en-150" dirty="0"/>
          </a:p>
        </p:txBody>
      </p:sp>
      <p:sp>
        <p:nvSpPr>
          <p:cNvPr id="3" name="Title 2"/>
          <p:cNvSpPr>
            <a:spLocks noGrp="1"/>
          </p:cNvSpPr>
          <p:nvPr>
            <p:ph type="title"/>
          </p:nvPr>
        </p:nvSpPr>
        <p:spPr/>
        <p:txBody>
          <a:bodyPr/>
          <a:lstStyle/>
          <a:p>
            <a:r>
              <a:rPr lang="en-US" dirty="0"/>
              <a:t>Aims of the Interest Group</a:t>
            </a:r>
            <a:endParaRPr lang="en-150" dirty="0"/>
          </a:p>
        </p:txBody>
      </p:sp>
    </p:spTree>
    <p:extLst>
      <p:ext uri="{BB962C8B-B14F-4D97-AF65-F5344CB8AC3E}">
        <p14:creationId xmlns:p14="http://schemas.microsoft.com/office/powerpoint/2010/main" val="1701471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a:buNone/>
            </a:pPr>
            <a:r>
              <a:rPr lang="en-US" dirty="0"/>
              <a:t>For each involved community, produce documents on:</a:t>
            </a:r>
          </a:p>
          <a:p>
            <a:endParaRPr lang="en-US" dirty="0"/>
          </a:p>
          <a:p>
            <a:pPr>
              <a:buFont typeface="Wingdings" panose="05000000000000000000" pitchFamily="2" charset="2"/>
              <a:buChar char="ü"/>
            </a:pPr>
            <a:r>
              <a:rPr lang="en-US" dirty="0"/>
              <a:t>How to better engage early career scientists and professionals from diverse communities with little experience in the values and solutions offered by RDA.</a:t>
            </a:r>
          </a:p>
          <a:p>
            <a:pPr>
              <a:buFont typeface="Wingdings" panose="05000000000000000000" pitchFamily="2" charset="2"/>
              <a:buChar char="ü"/>
            </a:pPr>
            <a:endParaRPr lang="en-US" dirty="0"/>
          </a:p>
          <a:p>
            <a:pPr>
              <a:buFont typeface="Wingdings" panose="05000000000000000000" pitchFamily="2" charset="2"/>
              <a:buChar char="ü"/>
            </a:pPr>
            <a:r>
              <a:rPr lang="en-US" dirty="0"/>
              <a:t>How to connect the continuously evolving scientific domains and communities with existing RDA IGs/WGs. </a:t>
            </a:r>
          </a:p>
          <a:p>
            <a:pPr>
              <a:buFont typeface="Wingdings" panose="05000000000000000000" pitchFamily="2" charset="2"/>
              <a:buChar char="ü"/>
            </a:pPr>
            <a:endParaRPr lang="en-US" dirty="0"/>
          </a:p>
          <a:p>
            <a:pPr>
              <a:buFont typeface="Wingdings" panose="05000000000000000000" pitchFamily="2" charset="2"/>
              <a:buChar char="ü"/>
            </a:pPr>
            <a:r>
              <a:rPr lang="en-US" dirty="0"/>
              <a:t>How to develop and document the best practices in communicating the values of RDA to each of the involved communities.</a:t>
            </a:r>
          </a:p>
          <a:p>
            <a:pPr>
              <a:buFont typeface="Wingdings" panose="05000000000000000000" pitchFamily="2" charset="2"/>
              <a:buChar char="ü"/>
            </a:pPr>
            <a:endParaRPr lang="en-US" dirty="0"/>
          </a:p>
          <a:p>
            <a:pPr>
              <a:buFont typeface="Wingdings" panose="05000000000000000000" pitchFamily="2" charset="2"/>
              <a:buChar char="ü"/>
            </a:pPr>
            <a:r>
              <a:rPr lang="en-US" dirty="0"/>
              <a:t>How to support the RDA Early Career Fellowship </a:t>
            </a:r>
            <a:r>
              <a:rPr lang="en-US" dirty="0" err="1"/>
              <a:t>programme</a:t>
            </a:r>
            <a:r>
              <a:rPr lang="en-US" dirty="0"/>
              <a:t>, both in terms of documentation and guidance, as well as through potential membership of Fellows in this group.</a:t>
            </a:r>
          </a:p>
          <a:p>
            <a:endParaRPr lang="en-150" dirty="0"/>
          </a:p>
        </p:txBody>
      </p:sp>
      <p:sp>
        <p:nvSpPr>
          <p:cNvPr id="3" name="Title 2"/>
          <p:cNvSpPr>
            <a:spLocks noGrp="1"/>
          </p:cNvSpPr>
          <p:nvPr>
            <p:ph type="title"/>
          </p:nvPr>
        </p:nvSpPr>
        <p:spPr/>
        <p:txBody>
          <a:bodyPr/>
          <a:lstStyle/>
          <a:p>
            <a:r>
              <a:rPr lang="en-US" dirty="0"/>
              <a:t>Goals</a:t>
            </a:r>
            <a:endParaRPr lang="en-150" dirty="0"/>
          </a:p>
        </p:txBody>
      </p:sp>
    </p:spTree>
    <p:extLst>
      <p:ext uri="{BB962C8B-B14F-4D97-AF65-F5344CB8AC3E}">
        <p14:creationId xmlns:p14="http://schemas.microsoft.com/office/powerpoint/2010/main" val="18898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514350" indent="-514350">
              <a:buFont typeface="+mj-lt"/>
              <a:buAutoNum type="arabicPeriod"/>
            </a:pPr>
            <a:r>
              <a:rPr lang="en-US" dirty="0"/>
              <a:t>Focus on Early Career Researchers and Professionals because they need the most support</a:t>
            </a:r>
          </a:p>
          <a:p>
            <a:pPr marL="514350" indent="-514350">
              <a:buFont typeface="+mj-lt"/>
              <a:buAutoNum type="arabicPeriod"/>
            </a:pPr>
            <a:r>
              <a:rPr lang="en-US" u="sng" dirty="0"/>
              <a:t>Establish a volunteer-based mentoring </a:t>
            </a:r>
            <a:r>
              <a:rPr lang="en-US" u="sng" dirty="0" err="1"/>
              <a:t>progamme</a:t>
            </a:r>
            <a:endParaRPr lang="en-US" u="sng" dirty="0"/>
          </a:p>
          <a:p>
            <a:pPr marL="514350" indent="-514350">
              <a:buFont typeface="+mj-lt"/>
              <a:buAutoNum type="arabicPeriod"/>
            </a:pPr>
            <a:r>
              <a:rPr lang="en-US" dirty="0"/>
              <a:t>Network across domains to establish an interdisciplinary network of peers</a:t>
            </a:r>
          </a:p>
          <a:p>
            <a:pPr marL="514350" indent="-514350">
              <a:buFont typeface="+mj-lt"/>
              <a:buAutoNum type="arabicPeriod"/>
            </a:pPr>
            <a:r>
              <a:rPr lang="en-US" u="sng" dirty="0"/>
              <a:t>Provide a space for people who have more experience with RDA to pass on knowledge and lessons learned to Early Career Researchers and Professionals</a:t>
            </a:r>
          </a:p>
          <a:p>
            <a:pPr marL="514350" indent="-514350">
              <a:buFont typeface="+mj-lt"/>
              <a:buAutoNum type="arabicPeriod"/>
            </a:pPr>
            <a:r>
              <a:rPr lang="en-US" dirty="0"/>
              <a:t>Create a social outlet specifically for Early Career Researchers and Professionals</a:t>
            </a:r>
            <a:endParaRPr lang="x-none" dirty="0"/>
          </a:p>
        </p:txBody>
      </p:sp>
      <p:sp>
        <p:nvSpPr>
          <p:cNvPr id="3" name="Title 2"/>
          <p:cNvSpPr>
            <a:spLocks noGrp="1"/>
          </p:cNvSpPr>
          <p:nvPr>
            <p:ph type="title"/>
          </p:nvPr>
        </p:nvSpPr>
        <p:spPr/>
        <p:txBody>
          <a:bodyPr/>
          <a:lstStyle/>
          <a:p>
            <a:r>
              <a:rPr lang="en-US" dirty="0"/>
              <a:t>Objectives of ECE IG</a:t>
            </a:r>
            <a:endParaRPr lang="x-none" dirty="0"/>
          </a:p>
        </p:txBody>
      </p:sp>
    </p:spTree>
    <p:extLst>
      <p:ext uri="{BB962C8B-B14F-4D97-AF65-F5344CB8AC3E}">
        <p14:creationId xmlns:p14="http://schemas.microsoft.com/office/powerpoint/2010/main" val="2362096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We have setup the following channels of communication:</a:t>
            </a:r>
          </a:p>
          <a:p>
            <a:pPr marL="914400" lvl="1" indent="-514350">
              <a:buFont typeface="+mj-lt"/>
              <a:buAutoNum type="arabicPeriod"/>
            </a:pPr>
            <a:r>
              <a:rPr lang="en-US" dirty="0"/>
              <a:t>a GitHub repository for maintaining documents with advice/lessons/guidelines as well as receiving continuous feedback and edits in the form of issues</a:t>
            </a:r>
            <a:br>
              <a:rPr lang="en-US" dirty="0"/>
            </a:br>
            <a:r>
              <a:rPr lang="en-US" dirty="0">
                <a:hlinkClick r:id="rId3"/>
              </a:rPr>
              <a:t>https://github.com/fpsom/rda-eceig</a:t>
            </a:r>
            <a:r>
              <a:rPr lang="en-US" dirty="0"/>
              <a:t> </a:t>
            </a:r>
          </a:p>
          <a:p>
            <a:pPr marL="914400" lvl="1" indent="-514350">
              <a:buFont typeface="+mj-lt"/>
              <a:buAutoNum type="arabicPeriod"/>
            </a:pPr>
            <a:r>
              <a:rPr lang="en-US" dirty="0"/>
              <a:t>a dedicated Slack group for live communication within the community, with specialized channels for specific issues (such as Plenary events, or domain-specific questions)</a:t>
            </a:r>
            <a:br>
              <a:rPr lang="en-US" dirty="0"/>
            </a:br>
            <a:r>
              <a:rPr lang="en-US" dirty="0">
                <a:hlinkClick r:id="rId4"/>
              </a:rPr>
              <a:t>https://rda-eceig.slack.com/</a:t>
            </a:r>
            <a:r>
              <a:rPr lang="en-US" dirty="0"/>
              <a:t> </a:t>
            </a:r>
          </a:p>
          <a:p>
            <a:r>
              <a:rPr lang="en-US" dirty="0"/>
              <a:t>Additionally we are considering to establish a YouTube channel with short videos and webinars for knowledge exchanges</a:t>
            </a:r>
            <a:endParaRPr lang="x-none" dirty="0"/>
          </a:p>
        </p:txBody>
      </p:sp>
      <p:sp>
        <p:nvSpPr>
          <p:cNvPr id="3" name="Title 2"/>
          <p:cNvSpPr>
            <a:spLocks noGrp="1"/>
          </p:cNvSpPr>
          <p:nvPr>
            <p:ph type="title"/>
          </p:nvPr>
        </p:nvSpPr>
        <p:spPr/>
        <p:txBody>
          <a:bodyPr/>
          <a:lstStyle/>
          <a:p>
            <a:r>
              <a:rPr lang="en-US" dirty="0"/>
              <a:t>Objective #4</a:t>
            </a:r>
            <a:endParaRPr lang="x-none" dirty="0"/>
          </a:p>
        </p:txBody>
      </p:sp>
    </p:spTree>
    <p:extLst>
      <p:ext uri="{BB962C8B-B14F-4D97-AF65-F5344CB8AC3E}">
        <p14:creationId xmlns:p14="http://schemas.microsoft.com/office/powerpoint/2010/main" val="100965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Two approaches for the mentoring </a:t>
            </a:r>
            <a:r>
              <a:rPr lang="en-US" dirty="0" err="1"/>
              <a:t>programme</a:t>
            </a:r>
            <a:r>
              <a:rPr lang="en-US" dirty="0"/>
              <a:t>:</a:t>
            </a:r>
          </a:p>
          <a:p>
            <a:pPr lvl="1">
              <a:buFont typeface="Wingdings" panose="05000000000000000000" pitchFamily="2" charset="2"/>
              <a:buChar char="q"/>
            </a:pPr>
            <a:r>
              <a:rPr lang="en-US" dirty="0"/>
              <a:t>an ad-hoc based approach, where mentorship is provided through communication in the Slack channel (which can be either person specific, i.e. a private channel, or global),</a:t>
            </a:r>
          </a:p>
          <a:p>
            <a:pPr lvl="1">
              <a:buFont typeface="Wingdings" panose="05000000000000000000" pitchFamily="2" charset="2"/>
              <a:buChar char="q"/>
            </a:pPr>
            <a:r>
              <a:rPr lang="en-US" dirty="0"/>
              <a:t>a formal mentorship </a:t>
            </a:r>
            <a:r>
              <a:rPr lang="en-US" dirty="0" err="1"/>
              <a:t>programme</a:t>
            </a:r>
            <a:r>
              <a:rPr lang="en-US" dirty="0"/>
              <a:t>, where we will maintain a spreadsheet of mentors-mentees, together with the duration of the mentorship and the particular goals and outcomes.</a:t>
            </a:r>
          </a:p>
          <a:p>
            <a:r>
              <a:rPr lang="en-US" dirty="0"/>
              <a:t>The first approach feels more organic and may better attract volunteers, but the second can be better applicable to existing </a:t>
            </a:r>
            <a:r>
              <a:rPr lang="en-US" dirty="0" err="1"/>
              <a:t>programmes</a:t>
            </a:r>
            <a:r>
              <a:rPr lang="en-US" dirty="0"/>
              <a:t> such as the RDA-US Fellowship program.</a:t>
            </a:r>
            <a:endParaRPr lang="x-none" dirty="0"/>
          </a:p>
        </p:txBody>
      </p:sp>
      <p:sp>
        <p:nvSpPr>
          <p:cNvPr id="3" name="Title 2"/>
          <p:cNvSpPr>
            <a:spLocks noGrp="1"/>
          </p:cNvSpPr>
          <p:nvPr>
            <p:ph type="title"/>
          </p:nvPr>
        </p:nvSpPr>
        <p:spPr/>
        <p:txBody>
          <a:bodyPr/>
          <a:lstStyle/>
          <a:p>
            <a:r>
              <a:rPr lang="en-US" dirty="0"/>
              <a:t>Objective #2</a:t>
            </a:r>
            <a:endParaRPr lang="x-none" dirty="0"/>
          </a:p>
        </p:txBody>
      </p:sp>
    </p:spTree>
    <p:extLst>
      <p:ext uri="{BB962C8B-B14F-4D97-AF65-F5344CB8AC3E}">
        <p14:creationId xmlns:p14="http://schemas.microsoft.com/office/powerpoint/2010/main" val="2148577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EE75F9-9069-45D8-A986-13F5C74314F4}"/>
              </a:ext>
            </a:extLst>
          </p:cNvPr>
          <p:cNvSpPr>
            <a:spLocks noGrp="1"/>
          </p:cNvSpPr>
          <p:nvPr>
            <p:ph idx="1"/>
          </p:nvPr>
        </p:nvSpPr>
        <p:spPr/>
        <p:txBody>
          <a:bodyPr>
            <a:normAutofit/>
          </a:bodyPr>
          <a:lstStyle/>
          <a:p>
            <a:r>
              <a:rPr lang="en-US" b="1" dirty="0"/>
              <a:t>Guidelines for mentors</a:t>
            </a:r>
          </a:p>
          <a:p>
            <a:pPr lvl="1"/>
            <a:r>
              <a:rPr lang="en-US" dirty="0"/>
              <a:t>Attend ECEIG sessions at RDA Plenaries to provide feedback and comments to early career professionals and other participants.</a:t>
            </a:r>
          </a:p>
          <a:p>
            <a:pPr lvl="1"/>
            <a:r>
              <a:rPr lang="en-US" dirty="0"/>
              <a:t>Join discussions through the dedicated Slack group.</a:t>
            </a:r>
          </a:p>
          <a:p>
            <a:pPr lvl="1"/>
            <a:r>
              <a:rPr lang="en-US" dirty="0"/>
              <a:t>Respond promptly to questions from early career people on slack, that are i. relevant to your expertise and/or ii. relevant to RDA operations in general.</a:t>
            </a:r>
          </a:p>
          <a:p>
            <a:pPr lvl="1"/>
            <a:r>
              <a:rPr lang="en-US" dirty="0"/>
              <a:t>Be open to having meetings (virtual or otherwise) with ECEIG members following up on discussions through Slack, if you are able.</a:t>
            </a:r>
            <a:endParaRPr lang="en-150" dirty="0"/>
          </a:p>
        </p:txBody>
      </p:sp>
      <p:sp>
        <p:nvSpPr>
          <p:cNvPr id="3" name="Title 2">
            <a:extLst>
              <a:ext uri="{FF2B5EF4-FFF2-40B4-BE49-F238E27FC236}">
                <a16:creationId xmlns:a16="http://schemas.microsoft.com/office/drawing/2014/main" id="{D97CE3AC-A32E-4883-9EE1-B5605664238A}"/>
              </a:ext>
            </a:extLst>
          </p:cNvPr>
          <p:cNvSpPr>
            <a:spLocks noGrp="1"/>
          </p:cNvSpPr>
          <p:nvPr>
            <p:ph type="title"/>
          </p:nvPr>
        </p:nvSpPr>
        <p:spPr/>
        <p:txBody>
          <a:bodyPr>
            <a:normAutofit fontScale="90000"/>
          </a:bodyPr>
          <a:lstStyle/>
          <a:p>
            <a:r>
              <a:rPr lang="en-US" dirty="0"/>
              <a:t>ECEIG Mentoring </a:t>
            </a:r>
            <a:r>
              <a:rPr lang="en-US" dirty="0" err="1"/>
              <a:t>programme</a:t>
            </a:r>
            <a:r>
              <a:rPr lang="en-US" dirty="0"/>
              <a:t> (1/2)</a:t>
            </a:r>
            <a:endParaRPr lang="en-150" dirty="0"/>
          </a:p>
        </p:txBody>
      </p:sp>
    </p:spTree>
    <p:extLst>
      <p:ext uri="{BB962C8B-B14F-4D97-AF65-F5344CB8AC3E}">
        <p14:creationId xmlns:p14="http://schemas.microsoft.com/office/powerpoint/2010/main" val="3796773144"/>
      </p:ext>
    </p:extLst>
  </p:cSld>
  <p:clrMapOvr>
    <a:masterClrMapping/>
  </p:clrMapOvr>
</p:sld>
</file>

<file path=ppt/theme/theme1.xml><?xml version="1.0" encoding="utf-8"?>
<a:theme xmlns:a="http://schemas.openxmlformats.org/drawingml/2006/main" name="Standard Content Slide">
  <a:themeElements>
    <a:clrScheme name="Custom 2">
      <a:dk1>
        <a:srgbClr val="37424A"/>
      </a:dk1>
      <a:lt1>
        <a:srgbClr val="FFFFFF"/>
      </a:lt1>
      <a:dk2>
        <a:srgbClr val="FFFFFF"/>
      </a:dk2>
      <a:lt2>
        <a:srgbClr val="FFFFFF"/>
      </a:lt2>
      <a:accent1>
        <a:srgbClr val="69923A"/>
      </a:accent1>
      <a:accent2>
        <a:srgbClr val="969696"/>
      </a:accent2>
      <a:accent3>
        <a:srgbClr val="FFFFFF"/>
      </a:accent3>
      <a:accent4>
        <a:srgbClr val="212121"/>
      </a:accent4>
      <a:accent5>
        <a:srgbClr val="93B1CC"/>
      </a:accent5>
      <a:accent6>
        <a:srgbClr val="878787"/>
      </a:accent6>
      <a:hlink>
        <a:srgbClr val="69923A"/>
      </a:hlink>
      <a:folHlink>
        <a:srgbClr val="69923A"/>
      </a:folHlink>
    </a:clrScheme>
    <a:fontScheme name="Standard Content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AU" sz="2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AU" sz="2800" b="1" i="0" u="none" strike="noStrike" cap="none" normalizeH="0" baseline="0" smtClean="0">
            <a:ln>
              <a:noFill/>
            </a:ln>
            <a:solidFill>
              <a:schemeClr val="bg1"/>
            </a:solidFill>
            <a:effectLst/>
            <a:latin typeface="Arial" charset="0"/>
          </a:defRPr>
        </a:defPPr>
      </a:lstStyle>
    </a:lnDef>
  </a:objectDefaults>
  <a:extraClrSchemeLst>
    <a:extraClrScheme>
      <a:clrScheme name="Standard Content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 Content 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 Content 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 Content 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 Content 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 Content 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 Content 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 Content 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 Content 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 Content 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 Content 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 Content 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ndard Content Slide 13">
        <a:dk1>
          <a:srgbClr val="292929"/>
        </a:dk1>
        <a:lt1>
          <a:srgbClr val="FFFFFF"/>
        </a:lt1>
        <a:dk2>
          <a:srgbClr val="FFFFFF"/>
        </a:dk2>
        <a:lt2>
          <a:srgbClr val="FFFFFF"/>
        </a:lt2>
        <a:accent1>
          <a:srgbClr val="007F7B"/>
        </a:accent1>
        <a:accent2>
          <a:srgbClr val="969696"/>
        </a:accent2>
        <a:accent3>
          <a:srgbClr val="FFFFFF"/>
        </a:accent3>
        <a:accent4>
          <a:srgbClr val="212121"/>
        </a:accent4>
        <a:accent5>
          <a:srgbClr val="AAC0BF"/>
        </a:accent5>
        <a:accent6>
          <a:srgbClr val="878787"/>
        </a:accent6>
        <a:hlink>
          <a:srgbClr val="007F7B"/>
        </a:hlink>
        <a:folHlink>
          <a:srgbClr val="1C9D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tion Slide 1">
  <a:themeElements>
    <a:clrScheme name="Section Slide 1 13">
      <a:dk1>
        <a:srgbClr val="292929"/>
      </a:dk1>
      <a:lt1>
        <a:srgbClr val="FFFFFF"/>
      </a:lt1>
      <a:dk2>
        <a:srgbClr val="FFFFFF"/>
      </a:dk2>
      <a:lt2>
        <a:srgbClr val="FFFFFF"/>
      </a:lt2>
      <a:accent1>
        <a:srgbClr val="007F7B"/>
      </a:accent1>
      <a:accent2>
        <a:srgbClr val="969696"/>
      </a:accent2>
      <a:accent3>
        <a:srgbClr val="FFFFFF"/>
      </a:accent3>
      <a:accent4>
        <a:srgbClr val="212121"/>
      </a:accent4>
      <a:accent5>
        <a:srgbClr val="AAC0BF"/>
      </a:accent5>
      <a:accent6>
        <a:srgbClr val="878787"/>
      </a:accent6>
      <a:hlink>
        <a:srgbClr val="E17A00"/>
      </a:hlink>
      <a:folHlink>
        <a:srgbClr val="1C9D92"/>
      </a:folHlink>
    </a:clrScheme>
    <a:fontScheme name="Section Slide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AU" sz="2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AU" sz="2800" b="1" i="0" u="none" strike="noStrike" cap="none" normalizeH="0" baseline="0" smtClean="0">
            <a:ln>
              <a:noFill/>
            </a:ln>
            <a:solidFill>
              <a:schemeClr val="bg1"/>
            </a:solidFill>
            <a:effectLst/>
            <a:latin typeface="Arial" charset="0"/>
          </a:defRPr>
        </a:defPPr>
      </a:lstStyle>
    </a:lnDef>
  </a:objectDefaults>
  <a:extraClrSchemeLst>
    <a:extraClrScheme>
      <a:clrScheme name="Section Slide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ction Slide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ction Slide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ction Slide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ction Slide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ction Slide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ction Slide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ction Slide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ction Slide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ction Slide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ction Slide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ction Slide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ection Slide 1 13">
        <a:dk1>
          <a:srgbClr val="292929"/>
        </a:dk1>
        <a:lt1>
          <a:srgbClr val="FFFFFF"/>
        </a:lt1>
        <a:dk2>
          <a:srgbClr val="FFFFFF"/>
        </a:dk2>
        <a:lt2>
          <a:srgbClr val="FFFFFF"/>
        </a:lt2>
        <a:accent1>
          <a:srgbClr val="007F7B"/>
        </a:accent1>
        <a:accent2>
          <a:srgbClr val="969696"/>
        </a:accent2>
        <a:accent3>
          <a:srgbClr val="FFFFFF"/>
        </a:accent3>
        <a:accent4>
          <a:srgbClr val="212121"/>
        </a:accent4>
        <a:accent5>
          <a:srgbClr val="AAC0BF"/>
        </a:accent5>
        <a:accent6>
          <a:srgbClr val="878787"/>
        </a:accent6>
        <a:hlink>
          <a:srgbClr val="E17A00"/>
        </a:hlink>
        <a:folHlink>
          <a:srgbClr val="1C9D92"/>
        </a:folHlink>
      </a:clrScheme>
      <a:clrMap bg1="lt1" tx1="dk1" bg2="lt2" tx2="dk2" accent1="accent1" accent2="accent2" accent3="accent3" accent4="accent4" accent5="accent5" accent6="accent6" hlink="hlink" folHlink="folHlink"/>
    </a:extraClrScheme>
    <a:extraClrScheme>
      <a:clrScheme name="Section Slide 1 14">
        <a:dk1>
          <a:srgbClr val="292929"/>
        </a:dk1>
        <a:lt1>
          <a:srgbClr val="FFFFFF"/>
        </a:lt1>
        <a:dk2>
          <a:srgbClr val="FFFFFF"/>
        </a:dk2>
        <a:lt2>
          <a:srgbClr val="FFFFFF"/>
        </a:lt2>
        <a:accent1>
          <a:srgbClr val="007F7B"/>
        </a:accent1>
        <a:accent2>
          <a:srgbClr val="969696"/>
        </a:accent2>
        <a:accent3>
          <a:srgbClr val="FFFFFF"/>
        </a:accent3>
        <a:accent4>
          <a:srgbClr val="212121"/>
        </a:accent4>
        <a:accent5>
          <a:srgbClr val="AAC0BF"/>
        </a:accent5>
        <a:accent6>
          <a:srgbClr val="878787"/>
        </a:accent6>
        <a:hlink>
          <a:srgbClr val="007F7B"/>
        </a:hlink>
        <a:folHlink>
          <a:srgbClr val="1C9D9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5082</TotalTime>
  <Words>1330</Words>
  <Application>Microsoft Office PowerPoint</Application>
  <PresentationFormat>On-screen Show (4:3)</PresentationFormat>
  <Paragraphs>115</Paragraphs>
  <Slides>14</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ＭＳ Ｐゴシック</vt:lpstr>
      <vt:lpstr>Arial</vt:lpstr>
      <vt:lpstr>Trebuchet MS</vt:lpstr>
      <vt:lpstr>Wingdings</vt:lpstr>
      <vt:lpstr>Standard Content Slide</vt:lpstr>
      <vt:lpstr>Section Slide 1</vt:lpstr>
      <vt:lpstr>Early Career and Engagement IG  Early Career Networking Meeting</vt:lpstr>
      <vt:lpstr>Agenda</vt:lpstr>
      <vt:lpstr>Bit of the history so far…</vt:lpstr>
      <vt:lpstr>Aims of the Interest Group</vt:lpstr>
      <vt:lpstr>Goals</vt:lpstr>
      <vt:lpstr>Objectives of ECE IG</vt:lpstr>
      <vt:lpstr>Objective #4</vt:lpstr>
      <vt:lpstr>Objective #2</vt:lpstr>
      <vt:lpstr>ECEIG Mentoring programme (1/2)</vt:lpstr>
      <vt:lpstr>ECEIG Mentoring programme (2/2)</vt:lpstr>
      <vt:lpstr>Current list of mentors</vt:lpstr>
      <vt:lpstr>How to Join the Discussion</vt:lpstr>
      <vt:lpstr>Future Steps</vt:lpstr>
      <vt:lpstr>Thanks!</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Hilary</dc:creator>
  <cp:lastModifiedBy>Fotis Psomopoulos</cp:lastModifiedBy>
  <cp:revision>161</cp:revision>
  <dcterms:created xsi:type="dcterms:W3CDTF">2011-02-25T12:57:11Z</dcterms:created>
  <dcterms:modified xsi:type="dcterms:W3CDTF">2018-03-20T17:06:52Z</dcterms:modified>
</cp:coreProperties>
</file>