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63" r:id="rId3"/>
    <p:sldId id="311" r:id="rId4"/>
    <p:sldId id="313" r:id="rId5"/>
    <p:sldId id="312" r:id="rId6"/>
    <p:sldId id="314" r:id="rId7"/>
    <p:sldId id="315" r:id="rId8"/>
    <p:sldId id="316" r:id="rId9"/>
    <p:sldId id="318" r:id="rId10"/>
    <p:sldId id="317" r:id="rId11"/>
    <p:sldId id="310" r:id="rId12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021"/>
    <a:srgbClr val="C55B20"/>
    <a:srgbClr val="58A618"/>
    <a:srgbClr val="E4D700"/>
    <a:srgbClr val="9A9B9C"/>
    <a:srgbClr val="703D29"/>
    <a:srgbClr val="D96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8595" autoAdjust="0"/>
  </p:normalViewPr>
  <p:slideViewPr>
    <p:cSldViewPr>
      <p:cViewPr varScale="1">
        <p:scale>
          <a:sx n="69" d="100"/>
          <a:sy n="69" d="100"/>
        </p:scale>
        <p:origin x="12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8FE479-E032-4CC5-9C9C-64DD4076C05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601" y="2132856"/>
            <a:ext cx="7272808" cy="2232248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bg1"/>
                </a:solidFill>
                <a:latin typeface=""/>
                <a:cs typeface="Trebuchet MS"/>
              </a:defRPr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51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37599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8A618"/>
              </a:buClr>
              <a:buFont typeface="Wingdings" charset="2"/>
              <a:buChar char="§"/>
              <a:defRPr sz="3200">
                <a:solidFill>
                  <a:schemeClr val="accent4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703D29"/>
              </a:buClr>
              <a:buFont typeface="Wingdings" charset="2"/>
              <a:buChar char="§"/>
              <a:defRPr sz="240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2pPr>
            <a:lvl3pPr marL="1143000" indent="-228600">
              <a:buClr>
                <a:srgbClr val="E4D700"/>
              </a:buClr>
              <a:buFont typeface="Wingdings" charset="2"/>
              <a:buChar char="§"/>
              <a:defRPr sz="180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60840" cy="981075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58A618"/>
                </a:solidFill>
                <a:latin typeface="+mj-lt"/>
                <a:cs typeface="Trebuchet M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45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76" y="2132856"/>
            <a:ext cx="3888432" cy="345638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8A618"/>
              </a:buClr>
              <a:buFont typeface="Wingdings" charset="2"/>
              <a:buChar char="§"/>
              <a:defRPr sz="18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1pPr>
            <a:lvl2pPr marL="742950" indent="-285750">
              <a:buClr>
                <a:srgbClr val="703D29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2pPr>
            <a:lvl3pPr marL="1143000" indent="-228600">
              <a:buClr>
                <a:srgbClr val="E4D700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2132856"/>
            <a:ext cx="3889127" cy="345638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8A618"/>
              </a:buClr>
              <a:buFont typeface="Wingdings" charset="2"/>
              <a:buChar char="§"/>
              <a:defRPr sz="1800">
                <a:latin typeface=""/>
                <a:cs typeface="Trebuchet MS"/>
              </a:defRPr>
            </a:lvl1pPr>
            <a:lvl2pPr marL="742950" indent="-285750">
              <a:buClr>
                <a:srgbClr val="703D29"/>
              </a:buClr>
              <a:buFont typeface="Wingdings" charset="2"/>
              <a:buChar char="§"/>
              <a:defRPr sz="1600">
                <a:latin typeface=""/>
                <a:cs typeface="Trebuchet MS"/>
              </a:defRPr>
            </a:lvl2pPr>
            <a:lvl3pPr marL="1143000" indent="-228600">
              <a:buClr>
                <a:srgbClr val="E4D700"/>
              </a:buClr>
              <a:buFont typeface="Wingdings" charset="2"/>
              <a:buChar char="§"/>
              <a:defRPr sz="1600">
                <a:latin typeface=""/>
                <a:cs typeface="Trebuchet MS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 sz="1800">
                <a:latin typeface="Trebuchet MS"/>
                <a:cs typeface="Trebuchet MS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755576" y="1349078"/>
            <a:ext cx="3888432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7" y="1349078"/>
            <a:ext cx="3888432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90000"/>
                    <a:lumOff val="10000"/>
                  </a:schemeClr>
                </a:solidFill>
                <a:latin typeface="Arial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60840" cy="981075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58A618"/>
                </a:solidFill>
                <a:latin typeface=""/>
                <a:cs typeface="Trebuchet M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2232248"/>
          </a:xfrm>
          <a:prstGeom prst="rect">
            <a:avLst/>
          </a:prstGeom>
        </p:spPr>
        <p:txBody>
          <a:bodyPr vert="horz" anchor="ctr" anchorCtr="0"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316913" y="333375"/>
            <a:ext cx="584200" cy="196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eaLnBrk="0" hangingPunct="0"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3FE4CF42-54DE-4F5A-ACD7-65F2EF531727}" type="slidenum">
              <a:rPr lang="en-AU" altLang="en-US" sz="1000" b="0" smtClean="0">
                <a:solidFill>
                  <a:srgbClr val="58A618"/>
                </a:solidFill>
              </a:rPr>
              <a:pPr algn="r" eaLnBrk="1" hangingPunct="1">
                <a:defRPr/>
              </a:pPr>
              <a:t>‹#›</a:t>
            </a:fld>
            <a:endParaRPr lang="en-AU" altLang="en-US" sz="1000" b="0">
              <a:solidFill>
                <a:srgbClr val="58A61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0" r:id="rId2"/>
    <p:sldLayoutId id="2147484061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Trebuchet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tabLst>
          <a:tab pos="1879600" algn="l"/>
        </a:tabLst>
        <a:defRPr sz="1600">
          <a:solidFill>
            <a:schemeClr val="bg1"/>
          </a:solidFill>
          <a:latin typeface="Trebuchet MS"/>
          <a:ea typeface="ＭＳ Ｐゴシック" charset="0"/>
          <a:cs typeface="Trebuchet MS"/>
        </a:defRPr>
      </a:lvl1pPr>
      <a:lvl2pPr marL="811213" indent="-354013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879600" algn="l"/>
        </a:tabLst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192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1879600" algn="l"/>
        </a:tabLst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27188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879600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79600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 bwMode="auto">
          <a:xfrm>
            <a:off x="971550" y="2133600"/>
            <a:ext cx="7272338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Early Career and Engagement IG</a:t>
            </a:r>
            <a:b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br>
              <a:rPr lang="en-CA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Early Career Networking Meeting</a:t>
            </a:r>
            <a:endParaRPr lang="en-CA" altLang="en-US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650" y="1341438"/>
            <a:ext cx="8137525" cy="47847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have already compiled a first draft of the IG Charter, but we need</a:t>
            </a:r>
          </a:p>
          <a:p>
            <a:pPr>
              <a:defRPr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  <a:defRPr/>
            </a:pPr>
            <a:r>
              <a:rPr lang="en-US" dirty="0"/>
              <a:t>Feedback from everyone!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150" dirty="0"/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 bwMode="auto">
          <a:xfrm>
            <a:off x="755650" y="0"/>
            <a:ext cx="7561263" cy="981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150">
                <a:ea typeface="ＭＳ Ｐゴシック" panose="020B0600070205080204" pitchFamily="34" charset="-128"/>
              </a:rPr>
              <a:t>Future Steps</a:t>
            </a:r>
            <a:endParaRPr lang="en-150" altLang="en-150">
              <a:ea typeface="ＭＳ Ｐゴシック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650" y="4797152"/>
            <a:ext cx="669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Link to Charter: </a:t>
            </a:r>
            <a:r>
              <a:rPr lang="en-US" b="0" dirty="0">
                <a:solidFill>
                  <a:schemeClr val="tx1"/>
                </a:solidFill>
              </a:rPr>
              <a:t>https://goo.gl/SO7wE8</a:t>
            </a:r>
            <a:endParaRPr lang="en-15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209" y="4203223"/>
            <a:ext cx="1711077" cy="17110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Update on the IG charter and feedback from community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Strategies to keep fellows together during plenaries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Previous fellows experiences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Discussion on next steps and strategies</a:t>
            </a:r>
          </a:p>
          <a:p>
            <a:endParaRPr lang="en-1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03826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340768"/>
            <a:ext cx="8137599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is an unquestionable need of a dedicated space for engaging RDA members who are at the beginning stages of their careers</a:t>
            </a:r>
          </a:p>
          <a:p>
            <a:pPr lvl="1"/>
            <a:r>
              <a:rPr lang="en-US" dirty="0"/>
              <a:t>A place of discussion and engagement</a:t>
            </a:r>
          </a:p>
          <a:p>
            <a:pPr lvl="1"/>
            <a:r>
              <a:rPr lang="en-US" dirty="0"/>
              <a:t>A way of attracting more people</a:t>
            </a:r>
          </a:p>
          <a:p>
            <a:endParaRPr lang="en-US" dirty="0"/>
          </a:p>
          <a:p>
            <a:r>
              <a:rPr lang="en-US" dirty="0"/>
              <a:t>It’s a win-win situation: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People at the beginning stage have their own unique talents and strengths that will strengthen RDA and increase openness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Early career researchers will benefit from the breadth and depth of RDA expertise and share ideas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dedicated </a:t>
            </a:r>
            <a:r>
              <a:rPr lang="en-US" dirty="0" err="1"/>
              <a:t>BoF</a:t>
            </a:r>
            <a:r>
              <a:rPr lang="en-US" dirty="0"/>
              <a:t> was conducted at P8 (Denver, CO Sep 2016) and a charter was drafted around </a:t>
            </a:r>
            <a:r>
              <a:rPr lang="en-US" dirty="0" err="1"/>
              <a:t>X’mas</a:t>
            </a:r>
            <a:r>
              <a:rPr lang="en-US" dirty="0"/>
              <a:t> 2016</a:t>
            </a:r>
          </a:p>
          <a:p>
            <a:pPr lvl="1"/>
            <a:r>
              <a:rPr lang="en-US" dirty="0"/>
              <a:t>many thanks to Devan, </a:t>
            </a:r>
            <a:r>
              <a:rPr lang="en-US" dirty="0" err="1"/>
              <a:t>Kishun</a:t>
            </a:r>
            <a:r>
              <a:rPr lang="en-US" dirty="0"/>
              <a:t>, </a:t>
            </a:r>
            <a:r>
              <a:rPr lang="en-US" dirty="0" err="1"/>
              <a:t>Neema</a:t>
            </a:r>
            <a:r>
              <a:rPr lang="en-US" dirty="0"/>
              <a:t>, </a:t>
            </a:r>
            <a:r>
              <a:rPr lang="en-US" dirty="0" err="1"/>
              <a:t>Tenna</a:t>
            </a:r>
            <a:r>
              <a:rPr lang="en-US" dirty="0"/>
              <a:t>, Anne, Kathy and all contributors so far!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the history so far…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4588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Target audience: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RDA community newcomers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Early and Mid Career scientists</a:t>
            </a:r>
          </a:p>
          <a:p>
            <a:endParaRPr lang="en-US" dirty="0"/>
          </a:p>
          <a:p>
            <a:r>
              <a:rPr lang="en-US" dirty="0"/>
              <a:t>Overall Aim: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a </a:t>
            </a:r>
            <a:r>
              <a:rPr lang="en-US" u="sng" dirty="0"/>
              <a:t>continuously evolving</a:t>
            </a:r>
            <a:r>
              <a:rPr lang="en-US" dirty="0"/>
              <a:t> entry and focal point for our target audience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a focal point for the various RDA-related </a:t>
            </a:r>
            <a:r>
              <a:rPr lang="en-US" u="sng" dirty="0"/>
              <a:t>fellowships</a:t>
            </a:r>
            <a:r>
              <a:rPr lang="en-US" dirty="0"/>
              <a:t> and </a:t>
            </a:r>
            <a:r>
              <a:rPr lang="en-US" u="sng" dirty="0"/>
              <a:t>early career programs</a:t>
            </a:r>
            <a:r>
              <a:rPr lang="en-US" dirty="0"/>
              <a:t>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produce a set of </a:t>
            </a:r>
            <a:r>
              <a:rPr lang="en-US" u="sng" dirty="0"/>
              <a:t>recommendation documents </a:t>
            </a:r>
            <a:r>
              <a:rPr lang="en-US" dirty="0"/>
              <a:t>to advise the corresponding </a:t>
            </a:r>
            <a:r>
              <a:rPr lang="en-US" u="sng" dirty="0"/>
              <a:t>diverse</a:t>
            </a:r>
            <a:r>
              <a:rPr lang="en-US" dirty="0"/>
              <a:t> research communities</a:t>
            </a:r>
            <a:endParaRPr lang="en-1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Interest Group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7014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each involved community, produce documents on: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better engage early career scientists and professionals from diverse communities with little experience in the values and solutions offered by RDA.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connect the continuously evolving scientific domains and communities with existing RDA IGs/WGs.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develop and document the best practices in communicating the values of RDA to each of the involved communities.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support the RDA Early Career Fellowship </a:t>
            </a:r>
            <a:r>
              <a:rPr lang="en-US" dirty="0" err="1"/>
              <a:t>programme</a:t>
            </a:r>
            <a:r>
              <a:rPr lang="en-US" dirty="0"/>
              <a:t>, both in terms of documentation and guidance, as well as through potential membership of Fellows in this group.</a:t>
            </a:r>
          </a:p>
          <a:p>
            <a:endParaRPr lang="en-1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89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This IG will complement existing efforts to support early career researchers by: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u="sng" dirty="0"/>
              <a:t>Attracting new people </a:t>
            </a:r>
            <a:r>
              <a:rPr lang="en-US" dirty="0"/>
              <a:t>by attending / joining major events, both international, national and within organizations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u="sng" dirty="0"/>
              <a:t>Identifying the optimal connections</a:t>
            </a:r>
            <a:r>
              <a:rPr lang="en-US" dirty="0"/>
              <a:t> between the Early Career scientists and existing RDA IGs and WGs, aiming to better guide and integrate these researchers to the best practices and guidelines of their particular fields.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Creating a </a:t>
            </a:r>
            <a:r>
              <a:rPr lang="en-US" u="sng" dirty="0"/>
              <a:t>compendium of persuasive arguments </a:t>
            </a:r>
            <a:r>
              <a:rPr lang="en-US" dirty="0"/>
              <a:t>on why RDA would benefit disciplines and domains that currently are not well represented in RDA.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Having an </a:t>
            </a:r>
            <a:r>
              <a:rPr lang="en-US" u="sng" dirty="0"/>
              <a:t>internal process for continuously producing new topics </a:t>
            </a:r>
            <a:r>
              <a:rPr lang="en-US" dirty="0"/>
              <a:t>for WGs and IGs based on the particular expertise and domains of newcomers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1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to specifics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0481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Three key outcomes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u="sng" dirty="0"/>
              <a:t>per each engaged IG / discipline / Group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“live” document of key action points / WGs / IGs relevant in identified disciplines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Best practices in engaging Early Career people within RDA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compendium of persuasive arguments on why RDA would benefit disciplines and domains that currently are not well represented in RDA.</a:t>
            </a:r>
          </a:p>
          <a:p>
            <a:pPr marL="0" indent="0">
              <a:buNone/>
            </a:pPr>
            <a:endParaRPr lang="en-US" dirty="0"/>
          </a:p>
          <a:p>
            <a:endParaRPr lang="en-1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term Outcomes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306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Our main goals for the first 12 months of the IG are to: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Conduct a survey to early-career groups </a:t>
            </a:r>
            <a:r>
              <a:rPr lang="en-US" dirty="0"/>
              <a:t>and identify potential issues / fallbacks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Develop a process for identifying domains </a:t>
            </a:r>
            <a:r>
              <a:rPr lang="en-US" dirty="0"/>
              <a:t>and disciplines that we want to attract to RDA and support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Identify and interact</a:t>
            </a:r>
            <a:r>
              <a:rPr lang="en-US" dirty="0"/>
              <a:t> with relevant IGs (e.g., Chemistry Research Data IG,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Produce a </a:t>
            </a:r>
            <a:r>
              <a:rPr lang="en-US" u="sng" dirty="0"/>
              <a:t>draft compendium </a:t>
            </a:r>
            <a:r>
              <a:rPr lang="en-US" dirty="0"/>
              <a:t>document and a </a:t>
            </a:r>
            <a:r>
              <a:rPr lang="en-US" u="sng" dirty="0"/>
              <a:t>best practices</a:t>
            </a:r>
            <a:r>
              <a:rPr lang="en-US" dirty="0"/>
              <a:t> document</a:t>
            </a:r>
          </a:p>
          <a:p>
            <a:pPr marL="0" indent="0">
              <a:buNone/>
            </a:pPr>
            <a:endParaRPr lang="en-US" dirty="0"/>
          </a:p>
          <a:p>
            <a:endParaRPr lang="en-1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72968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specific actions would include:</a:t>
            </a:r>
          </a:p>
          <a:p>
            <a:endParaRPr lang="en-US" dirty="0"/>
          </a:p>
          <a:p>
            <a:r>
              <a:rPr lang="en-US" dirty="0"/>
              <a:t>Asynchronous collaboration using google docs, a wiki, a dedicated </a:t>
            </a:r>
            <a:r>
              <a:rPr lang="en-US" b="1" u="sng" dirty="0"/>
              <a:t>forum</a:t>
            </a:r>
            <a:r>
              <a:rPr lang="en-US" dirty="0"/>
              <a:t> and an electronic mailing list.</a:t>
            </a:r>
          </a:p>
          <a:p>
            <a:endParaRPr lang="en-US" dirty="0"/>
          </a:p>
          <a:p>
            <a:r>
              <a:rPr lang="en-US" b="1" u="sng" dirty="0"/>
              <a:t>Feedback by the newcomers </a:t>
            </a:r>
            <a:r>
              <a:rPr lang="en-US" dirty="0"/>
              <a:t>how the RDA is beneficial for them and how it can be improved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Recorded video sessions </a:t>
            </a:r>
            <a:r>
              <a:rPr lang="en-US" dirty="0"/>
              <a:t>for future reference</a:t>
            </a:r>
          </a:p>
          <a:p>
            <a:endParaRPr lang="en-US" dirty="0"/>
          </a:p>
          <a:p>
            <a:r>
              <a:rPr lang="en-US" dirty="0"/>
              <a:t>Monthly </a:t>
            </a:r>
            <a:r>
              <a:rPr lang="en-US" b="1" u="sng" dirty="0"/>
              <a:t>telecoms / web conferences </a:t>
            </a:r>
            <a:r>
              <a:rPr lang="en-US" dirty="0"/>
              <a:t>with planned agendas to discuss specific issues</a:t>
            </a:r>
          </a:p>
          <a:p>
            <a:endParaRPr lang="en-US" dirty="0"/>
          </a:p>
          <a:p>
            <a:r>
              <a:rPr lang="en-US" b="1" u="sng" dirty="0"/>
              <a:t>Semiannual RDA Plenary meetings </a:t>
            </a:r>
            <a:r>
              <a:rPr lang="en-US" dirty="0"/>
              <a:t>to hold sessions for face-to-face interactions amongst members and to inform other RDA members of its ongoing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proposed in-built mechanisms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5159641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ontent Slide">
  <a:themeElements>
    <a:clrScheme name="Custom 2">
      <a:dk1>
        <a:srgbClr val="37424A"/>
      </a:dk1>
      <a:lt1>
        <a:srgbClr val="FFFFFF"/>
      </a:lt1>
      <a:dk2>
        <a:srgbClr val="FFFFFF"/>
      </a:dk2>
      <a:lt2>
        <a:srgbClr val="FFFFFF"/>
      </a:lt2>
      <a:accent1>
        <a:srgbClr val="69923A"/>
      </a:accent1>
      <a:accent2>
        <a:srgbClr val="969696"/>
      </a:accent2>
      <a:accent3>
        <a:srgbClr val="FFFFFF"/>
      </a:accent3>
      <a:accent4>
        <a:srgbClr val="212121"/>
      </a:accent4>
      <a:accent5>
        <a:srgbClr val="93B1CC"/>
      </a:accent5>
      <a:accent6>
        <a:srgbClr val="878787"/>
      </a:accent6>
      <a:hlink>
        <a:srgbClr val="69923A"/>
      </a:hlink>
      <a:folHlink>
        <a:srgbClr val="69923A"/>
      </a:folHlink>
    </a:clrScheme>
    <a:fontScheme name="Standard Content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 Content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Content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Content Slide 13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Slide 1">
  <a:themeElements>
    <a:clrScheme name="Section Slide 1 13">
      <a:dk1>
        <a:srgbClr val="292929"/>
      </a:dk1>
      <a:lt1>
        <a:srgbClr val="FFFFFF"/>
      </a:lt1>
      <a:dk2>
        <a:srgbClr val="FFFFFF"/>
      </a:dk2>
      <a:lt2>
        <a:srgbClr val="FFFFFF"/>
      </a:lt2>
      <a:accent1>
        <a:srgbClr val="007F7B"/>
      </a:accent1>
      <a:accent2>
        <a:srgbClr val="969696"/>
      </a:accent2>
      <a:accent3>
        <a:srgbClr val="FFFFFF"/>
      </a:accent3>
      <a:accent4>
        <a:srgbClr val="212121"/>
      </a:accent4>
      <a:accent5>
        <a:srgbClr val="AAC0BF"/>
      </a:accent5>
      <a:accent6>
        <a:srgbClr val="878787"/>
      </a:accent6>
      <a:hlink>
        <a:srgbClr val="E17A00"/>
      </a:hlink>
      <a:folHlink>
        <a:srgbClr val="1C9D92"/>
      </a:folHlink>
    </a:clrScheme>
    <a:fontScheme name="Section Slid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ction Slid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Slide 1 13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E17A00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Slide 1 14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617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Trebuchet MS</vt:lpstr>
      <vt:lpstr>Wingdings</vt:lpstr>
      <vt:lpstr>Standard Content Slide</vt:lpstr>
      <vt:lpstr>Section Slide 1</vt:lpstr>
      <vt:lpstr>Early Career and Engagement IG  Early Career Networking Meeting</vt:lpstr>
      <vt:lpstr>Agenda</vt:lpstr>
      <vt:lpstr>Bit of the history so far…</vt:lpstr>
      <vt:lpstr>Aims of the Interest Group</vt:lpstr>
      <vt:lpstr>Goals</vt:lpstr>
      <vt:lpstr>Going to specifics</vt:lpstr>
      <vt:lpstr>Long term Outcomes</vt:lpstr>
      <vt:lpstr>Next steps</vt:lpstr>
      <vt:lpstr>The proposed in-built mechanisms</vt:lpstr>
      <vt:lpstr>Future Steps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Hilary</dc:creator>
  <cp:lastModifiedBy>Fotis Psomopoulos</cp:lastModifiedBy>
  <cp:revision>155</cp:revision>
  <dcterms:created xsi:type="dcterms:W3CDTF">2011-02-25T12:57:11Z</dcterms:created>
  <dcterms:modified xsi:type="dcterms:W3CDTF">2017-03-30T12:49:41Z</dcterms:modified>
</cp:coreProperties>
</file>