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6"/>
  </p:notesMasterIdLst>
  <p:sldIdLst>
    <p:sldId id="261" r:id="rId2"/>
    <p:sldId id="262" r:id="rId3"/>
    <p:sldId id="260" r:id="rId4"/>
    <p:sldId id="263" r:id="rId5"/>
  </p:sldIdLst>
  <p:sldSz cx="9144000" cy="5143500" type="screen16x9"/>
  <p:notesSz cx="6858000" cy="9144000"/>
  <p:embeddedFontLst>
    <p:embeddedFont>
      <p:font typeface="Roboto Condensed Light" panose="020B0604020202020204" charset="0"/>
      <p:regular r:id="rId7"/>
      <p:bold r:id="rId8"/>
      <p:italic r:id="rId9"/>
      <p:boldItalic r:id="rId10"/>
    </p:embeddedFont>
    <p:embeddedFont>
      <p:font typeface="Open Sans" panose="020B0604020202020204" charset="0"/>
      <p:regular r:id="rId11"/>
      <p:bold r:id="rId12"/>
      <p:italic r:id="rId13"/>
      <p:boldItalic r:id="rId14"/>
    </p:embeddedFont>
    <p:embeddedFont>
      <p:font typeface="Exo 2"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1E29D0-3F67-4681-99A3-FD236441F198}">
  <a:tblStyle styleId="{E01E29D0-3F67-4681-99A3-FD236441F1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830316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33" name="Google Shape;33;p9"/>
          <p:cNvSpPr txBox="1">
            <a:spLocks noGrp="1"/>
          </p:cNvSpPr>
          <p:nvPr>
            <p:ph type="subTitle" idx="1"/>
          </p:nvPr>
        </p:nvSpPr>
        <p:spPr>
          <a:xfrm>
            <a:off x="1665825" y="3058425"/>
            <a:ext cx="2608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dk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34" name="Google Shape;34;p9"/>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1069931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7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C032862-57E4-413F-B791-0874647A4A4B}"/>
              </a:ext>
            </a:extLst>
          </p:cNvPr>
          <p:cNvSpPr>
            <a:spLocks noGrp="1"/>
          </p:cNvSpPr>
          <p:nvPr>
            <p:ph type="subTitle" idx="1"/>
          </p:nvPr>
        </p:nvSpPr>
        <p:spPr>
          <a:xfrm>
            <a:off x="783771" y="1642309"/>
            <a:ext cx="8065872" cy="726739"/>
          </a:xfrm>
        </p:spPr>
        <p:txBody>
          <a:bodyPr/>
          <a:lstStyle/>
          <a:p>
            <a:pPr marL="2266950" lvl="4" indent="-285750" algn="l">
              <a:buClr>
                <a:schemeClr val="tx1"/>
              </a:buClr>
              <a:buSzPct val="70000"/>
              <a:buFont typeface="Wingdings" panose="05000000000000000000" pitchFamily="2" charset="2"/>
              <a:buChar char="v"/>
            </a:pPr>
            <a:r>
              <a:rPr lang="en-US" sz="1600" dirty="0">
                <a:solidFill>
                  <a:schemeClr val="tx1"/>
                </a:solidFill>
                <a:latin typeface="+mn-lt"/>
              </a:rPr>
              <a:t>D</a:t>
            </a:r>
            <a:r>
              <a:rPr lang="vi-VN" sz="1600" dirty="0" smtClean="0">
                <a:solidFill>
                  <a:schemeClr val="tx1"/>
                </a:solidFill>
                <a:latin typeface="+mn-lt"/>
              </a:rPr>
              <a:t>oanh </a:t>
            </a:r>
            <a:r>
              <a:rPr lang="vi-VN" sz="1600" dirty="0">
                <a:solidFill>
                  <a:schemeClr val="tx1"/>
                </a:solidFill>
                <a:latin typeface="+mn-lt"/>
              </a:rPr>
              <a:t>nghiệp cải cách cơ chế quản lý, thiết lập cơ cấu tổ </a:t>
            </a:r>
            <a:r>
              <a:rPr lang="vi-VN" sz="1600" dirty="0" smtClean="0">
                <a:solidFill>
                  <a:schemeClr val="tx1"/>
                </a:solidFill>
                <a:latin typeface="+mn-lt"/>
              </a:rPr>
              <a:t>chức</a:t>
            </a:r>
            <a:endParaRPr lang="en-US" sz="1600" dirty="0">
              <a:solidFill>
                <a:schemeClr val="tx1"/>
              </a:solidFill>
              <a:latin typeface="+mn-lt"/>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xmlns="" id="{A74E4069-AE18-43D5-923D-52BBB429EB3F}"/>
              </a:ext>
            </a:extLst>
          </p:cNvPr>
          <p:cNvSpPr>
            <a:spLocks noGrp="1"/>
          </p:cNvSpPr>
          <p:nvPr>
            <p:ph type="ctrTitle" idx="2"/>
          </p:nvPr>
        </p:nvSpPr>
        <p:spPr>
          <a:xfrm>
            <a:off x="2988304" y="356365"/>
            <a:ext cx="5861339" cy="1066084"/>
          </a:xfrm>
        </p:spPr>
        <p:txBody>
          <a:bodyPr/>
          <a:lstStyle/>
          <a:p>
            <a:r>
              <a:rPr lang="en-US" sz="1800" dirty="0" err="1">
                <a:latin typeface="+mn-lt"/>
              </a:rPr>
              <a:t>Thể</a:t>
            </a:r>
            <a:r>
              <a:rPr lang="en-US" sz="1800" dirty="0">
                <a:latin typeface="+mn-lt"/>
              </a:rPr>
              <a:t> </a:t>
            </a:r>
            <a:r>
              <a:rPr lang="en-US" sz="1800" dirty="0" err="1">
                <a:latin typeface="+mn-lt"/>
              </a:rPr>
              <a:t>chế</a:t>
            </a:r>
            <a:r>
              <a:rPr lang="en-US" sz="1800" dirty="0">
                <a:latin typeface="+mn-lt"/>
              </a:rPr>
              <a:t> </a:t>
            </a:r>
            <a:r>
              <a:rPr lang="en-US" sz="1800" dirty="0" err="1">
                <a:latin typeface="+mn-lt"/>
              </a:rPr>
              <a:t>quản</a:t>
            </a:r>
            <a:r>
              <a:rPr lang="en-US" sz="1800" dirty="0">
                <a:latin typeface="+mn-lt"/>
              </a:rPr>
              <a:t> </a:t>
            </a:r>
            <a:r>
              <a:rPr lang="en-US" sz="1800" dirty="0" err="1">
                <a:latin typeface="+mn-lt"/>
              </a:rPr>
              <a:t>lý</a:t>
            </a:r>
            <a:r>
              <a:rPr lang="en-US" sz="1800" dirty="0">
                <a:latin typeface="+mn-lt"/>
              </a:rPr>
              <a:t> </a:t>
            </a:r>
            <a:r>
              <a:rPr lang="en-US" sz="1800" dirty="0" err="1">
                <a:latin typeface="+mn-lt"/>
              </a:rPr>
              <a:t>kinh</a:t>
            </a:r>
            <a:r>
              <a:rPr lang="en-US" sz="1800" dirty="0">
                <a:latin typeface="+mn-lt"/>
              </a:rPr>
              <a:t> </a:t>
            </a:r>
            <a:r>
              <a:rPr lang="en-US" sz="1800" dirty="0" err="1">
                <a:latin typeface="+mn-lt"/>
              </a:rPr>
              <a:t>doanh</a:t>
            </a:r>
            <a:r>
              <a:rPr lang="en-US" sz="1800" dirty="0">
                <a:latin typeface="+mn-lt"/>
              </a:rPr>
              <a:t> </a:t>
            </a:r>
            <a:r>
              <a:rPr lang="en-US" sz="1800" dirty="0" err="1">
                <a:latin typeface="+mn-lt"/>
              </a:rPr>
              <a:t>trong</a:t>
            </a:r>
            <a:r>
              <a:rPr lang="en-US" sz="1800" dirty="0">
                <a:latin typeface="+mn-lt"/>
              </a:rPr>
              <a:t> </a:t>
            </a:r>
            <a:r>
              <a:rPr lang="en-US" sz="1800" dirty="0" err="1">
                <a:latin typeface="+mn-lt"/>
              </a:rPr>
              <a:t>nội</a:t>
            </a:r>
            <a:r>
              <a:rPr lang="en-US" sz="1800" dirty="0">
                <a:latin typeface="+mn-lt"/>
              </a:rPr>
              <a:t> </a:t>
            </a:r>
            <a:r>
              <a:rPr lang="en-US" sz="1800" dirty="0" err="1">
                <a:latin typeface="+mn-lt"/>
              </a:rPr>
              <a:t>bộ</a:t>
            </a:r>
            <a:r>
              <a:rPr lang="en-US" sz="1800" dirty="0">
                <a:latin typeface="+mn-lt"/>
              </a:rPr>
              <a:t> </a:t>
            </a:r>
            <a:r>
              <a:rPr lang="en-US" sz="1800" dirty="0" err="1">
                <a:latin typeface="+mn-lt"/>
              </a:rPr>
              <a:t>doanh</a:t>
            </a:r>
            <a:r>
              <a:rPr lang="en-US" sz="1800" dirty="0">
                <a:latin typeface="+mn-lt"/>
              </a:rPr>
              <a:t> </a:t>
            </a:r>
            <a:r>
              <a:rPr lang="en-US" sz="1800" dirty="0" err="1">
                <a:latin typeface="+mn-lt"/>
              </a:rPr>
              <a:t>nghiệp</a:t>
            </a:r>
            <a:r>
              <a:rPr lang="en-US" sz="1800" dirty="0">
                <a:latin typeface="+mn-lt"/>
              </a:rPr>
              <a:t> </a:t>
            </a:r>
            <a:r>
              <a:rPr lang="en-US" sz="1800" dirty="0" err="1">
                <a:latin typeface="+mn-lt"/>
              </a:rPr>
              <a:t>có</a:t>
            </a:r>
            <a:r>
              <a:rPr lang="en-US" sz="1800" dirty="0">
                <a:latin typeface="+mn-lt"/>
              </a:rPr>
              <a:t> </a:t>
            </a:r>
            <a:r>
              <a:rPr lang="en-US" sz="1800" dirty="0" err="1">
                <a:latin typeface="+mn-lt"/>
              </a:rPr>
              <a:t>những</a:t>
            </a:r>
            <a:r>
              <a:rPr lang="en-US" sz="1800" dirty="0">
                <a:latin typeface="+mn-lt"/>
              </a:rPr>
              <a:t> </a:t>
            </a:r>
            <a:r>
              <a:rPr lang="en-US" sz="1800" dirty="0" err="1">
                <a:latin typeface="+mn-lt"/>
              </a:rPr>
              <a:t>biến</a:t>
            </a:r>
            <a:r>
              <a:rPr lang="en-US" sz="1800" dirty="0">
                <a:latin typeface="+mn-lt"/>
              </a:rPr>
              <a:t> </a:t>
            </a:r>
            <a:r>
              <a:rPr lang="en-US" sz="1800" dirty="0" err="1">
                <a:latin typeface="+mn-lt"/>
              </a:rPr>
              <a:t>đổi</a:t>
            </a:r>
            <a:r>
              <a:rPr lang="en-US" sz="1800" dirty="0">
                <a:latin typeface="+mn-lt"/>
              </a:rPr>
              <a:t> </a:t>
            </a:r>
            <a:r>
              <a:rPr lang="en-US" sz="1800" dirty="0" err="1">
                <a:latin typeface="+mn-lt"/>
              </a:rPr>
              <a:t>lớn</a:t>
            </a:r>
            <a:endParaRPr lang="en-US" sz="2000" dirty="0">
              <a:latin typeface="+mn-lt"/>
            </a:endParaRPr>
          </a:p>
        </p:txBody>
      </p:sp>
      <p:sp>
        <p:nvSpPr>
          <p:cNvPr id="2" name="Rectangle 1"/>
          <p:cNvSpPr/>
          <p:nvPr/>
        </p:nvSpPr>
        <p:spPr>
          <a:xfrm>
            <a:off x="2145323" y="2591112"/>
            <a:ext cx="7166544" cy="338554"/>
          </a:xfrm>
          <a:prstGeom prst="rect">
            <a:avLst/>
          </a:prstGeom>
        </p:spPr>
        <p:txBody>
          <a:bodyPr wrap="square">
            <a:spAutoFit/>
          </a:bodyPr>
          <a:lstStyle/>
          <a:p>
            <a:pPr lvl="6">
              <a:buSzPct val="70000"/>
              <a:buFont typeface="Wingdings" panose="05000000000000000000" pitchFamily="2" charset="2"/>
              <a:buChar char="v"/>
            </a:pPr>
            <a:r>
              <a:rPr lang="en-US" sz="1600" dirty="0">
                <a:latin typeface="+mn-lt"/>
              </a:rPr>
              <a:t> </a:t>
            </a:r>
            <a:r>
              <a:rPr lang="en-US" sz="1600" dirty="0" smtClean="0">
                <a:latin typeface="+mn-lt"/>
              </a:rPr>
              <a:t>  D</a:t>
            </a:r>
            <a:r>
              <a:rPr lang="vi-VN" sz="1600" dirty="0" smtClean="0">
                <a:latin typeface="+mn-lt"/>
              </a:rPr>
              <a:t>ùng </a:t>
            </a:r>
            <a:r>
              <a:rPr lang="vi-VN" sz="1600" dirty="0">
                <a:latin typeface="+mn-lt"/>
              </a:rPr>
              <a:t>công nghệ cao cải cách cơ chế quản lý sản </a:t>
            </a:r>
            <a:r>
              <a:rPr lang="vi-VN" sz="1600" dirty="0" smtClean="0">
                <a:latin typeface="+mn-lt"/>
              </a:rPr>
              <a:t>xuất</a:t>
            </a:r>
            <a:endParaRPr lang="en-US" sz="1600" dirty="0">
              <a:solidFill>
                <a:schemeClr val="tx1"/>
              </a:solidFill>
              <a:latin typeface="+mn-lt"/>
              <a:ea typeface="Open Sans" panose="020B0606030504020204" pitchFamily="34" charset="0"/>
              <a:cs typeface="Open Sans" panose="020B0606030504020204" pitchFamily="34" charset="0"/>
            </a:endParaRPr>
          </a:p>
        </p:txBody>
      </p:sp>
      <p:sp>
        <p:nvSpPr>
          <p:cNvPr id="5" name="Rectangle 4"/>
          <p:cNvSpPr/>
          <p:nvPr/>
        </p:nvSpPr>
        <p:spPr>
          <a:xfrm>
            <a:off x="1498239" y="3373794"/>
            <a:ext cx="7166544" cy="338554"/>
          </a:xfrm>
          <a:prstGeom prst="rect">
            <a:avLst/>
          </a:prstGeom>
        </p:spPr>
        <p:txBody>
          <a:bodyPr wrap="square">
            <a:spAutoFit/>
          </a:bodyPr>
          <a:lstStyle/>
          <a:p>
            <a:pPr lvl="7">
              <a:buClr>
                <a:schemeClr val="tx1"/>
              </a:buClr>
              <a:buSzPct val="70000"/>
              <a:buFont typeface="Wingdings" panose="05000000000000000000" pitchFamily="2" charset="2"/>
              <a:buChar char="v"/>
            </a:pPr>
            <a:r>
              <a:rPr lang="en-US" sz="1600" dirty="0" smtClean="0">
                <a:latin typeface="+mn-lt"/>
              </a:rPr>
              <a:t>   T</a:t>
            </a:r>
            <a:r>
              <a:rPr lang="vi-VN" sz="1600" dirty="0" smtClean="0">
                <a:latin typeface="+mn-lt"/>
              </a:rPr>
              <a:t>hực </a:t>
            </a:r>
            <a:r>
              <a:rPr lang="vi-VN" sz="1600" dirty="0">
                <a:latin typeface="+mn-lt"/>
              </a:rPr>
              <a:t>hiện cải cách quản lý lao động lấy con người làm </a:t>
            </a:r>
            <a:r>
              <a:rPr lang="vi-VN" sz="1600" dirty="0" smtClean="0">
                <a:latin typeface="+mn-lt"/>
              </a:rPr>
              <a:t>gốc</a:t>
            </a:r>
            <a:endParaRPr lang="en-US" sz="1600" dirty="0">
              <a:solidFill>
                <a:schemeClr val="tx1"/>
              </a:solidFill>
              <a:latin typeface="+mn-lt"/>
              <a:ea typeface="Open Sans" panose="020B0606030504020204" pitchFamily="34" charset="0"/>
              <a:cs typeface="Open Sans" panose="020B0606030504020204" pitchFamily="34" charset="0"/>
            </a:endParaRPr>
          </a:p>
        </p:txBody>
      </p:sp>
      <p:sp>
        <p:nvSpPr>
          <p:cNvPr id="6" name="Rectangle 5"/>
          <p:cNvSpPr/>
          <p:nvPr/>
        </p:nvSpPr>
        <p:spPr>
          <a:xfrm>
            <a:off x="783771" y="4078869"/>
            <a:ext cx="7166544" cy="584775"/>
          </a:xfrm>
          <a:prstGeom prst="rect">
            <a:avLst/>
          </a:prstGeom>
        </p:spPr>
        <p:txBody>
          <a:bodyPr wrap="square">
            <a:spAutoFit/>
          </a:bodyPr>
          <a:lstStyle/>
          <a:p>
            <a:pPr lvl="6">
              <a:buClr>
                <a:schemeClr val="tx1"/>
              </a:buClr>
              <a:buSzPct val="70000"/>
              <a:buFont typeface="Wingdings" panose="05000000000000000000" pitchFamily="2" charset="2"/>
              <a:buChar char="v"/>
            </a:pPr>
            <a:r>
              <a:rPr lang="en-US" sz="1600" dirty="0" smtClean="0">
                <a:latin typeface="+mn-lt"/>
              </a:rPr>
              <a:t>   </a:t>
            </a:r>
            <a:r>
              <a:rPr lang="en-US" sz="1600" dirty="0" err="1" smtClean="0">
                <a:latin typeface="+mn-lt"/>
              </a:rPr>
              <a:t>Thay</a:t>
            </a:r>
            <a:r>
              <a:rPr lang="en-US" sz="1600" dirty="0" smtClean="0">
                <a:latin typeface="+mn-lt"/>
              </a:rPr>
              <a:t> </a:t>
            </a:r>
            <a:r>
              <a:rPr lang="en-US" sz="1600" dirty="0" err="1">
                <a:latin typeface="+mn-lt"/>
              </a:rPr>
              <a:t>đổi</a:t>
            </a:r>
            <a:r>
              <a:rPr lang="en-US" sz="1600" dirty="0">
                <a:latin typeface="+mn-lt"/>
              </a:rPr>
              <a:t> </a:t>
            </a:r>
            <a:r>
              <a:rPr lang="en-US" sz="1600" dirty="0" err="1">
                <a:latin typeface="+mn-lt"/>
              </a:rPr>
              <a:t>hình</a:t>
            </a:r>
            <a:r>
              <a:rPr lang="en-US" sz="1600" dirty="0">
                <a:latin typeface="+mn-lt"/>
              </a:rPr>
              <a:t> </a:t>
            </a:r>
            <a:r>
              <a:rPr lang="en-US" sz="1600" dirty="0" err="1">
                <a:latin typeface="+mn-lt"/>
              </a:rPr>
              <a:t>thức</a:t>
            </a:r>
            <a:r>
              <a:rPr lang="en-US" sz="1600" dirty="0">
                <a:latin typeface="+mn-lt"/>
              </a:rPr>
              <a:t> </a:t>
            </a:r>
            <a:r>
              <a:rPr lang="en-US" sz="1600" dirty="0" err="1">
                <a:latin typeface="+mn-lt"/>
              </a:rPr>
              <a:t>tổchức</a:t>
            </a:r>
            <a:r>
              <a:rPr lang="en-US" sz="1600" dirty="0">
                <a:latin typeface="+mn-lt"/>
              </a:rPr>
              <a:t> </a:t>
            </a:r>
            <a:r>
              <a:rPr lang="en-US" sz="1600" dirty="0" err="1">
                <a:latin typeface="+mn-lt"/>
              </a:rPr>
              <a:t>doanh</a:t>
            </a:r>
            <a:r>
              <a:rPr lang="en-US" sz="1600" dirty="0">
                <a:latin typeface="+mn-lt"/>
              </a:rPr>
              <a:t> </a:t>
            </a:r>
            <a:r>
              <a:rPr lang="en-US" sz="1600" dirty="0" err="1">
                <a:latin typeface="+mn-lt"/>
              </a:rPr>
              <a:t>nghiệp</a:t>
            </a:r>
            <a:r>
              <a:rPr lang="en-US" sz="1600" dirty="0">
                <a:latin typeface="+mn-lt"/>
              </a:rPr>
              <a:t> </a:t>
            </a:r>
            <a:r>
              <a:rPr lang="en-US" sz="1600" dirty="0" err="1">
                <a:latin typeface="+mn-lt"/>
              </a:rPr>
              <a:t>xuất</a:t>
            </a:r>
            <a:r>
              <a:rPr lang="en-US" sz="1600" dirty="0">
                <a:latin typeface="+mn-lt"/>
              </a:rPr>
              <a:t> </a:t>
            </a:r>
            <a:r>
              <a:rPr lang="en-US" sz="1600" dirty="0" err="1">
                <a:latin typeface="+mn-lt"/>
              </a:rPr>
              <a:t>hiện</a:t>
            </a:r>
            <a:r>
              <a:rPr lang="en-US" sz="1600" dirty="0">
                <a:latin typeface="+mn-lt"/>
              </a:rPr>
              <a:t> </a:t>
            </a:r>
            <a:r>
              <a:rPr lang="en-US" sz="1600" dirty="0" err="1">
                <a:latin typeface="+mn-lt"/>
              </a:rPr>
              <a:t>xu</a:t>
            </a:r>
            <a:r>
              <a:rPr lang="en-US" sz="1600" dirty="0">
                <a:latin typeface="+mn-lt"/>
              </a:rPr>
              <a:t> </a:t>
            </a:r>
            <a:r>
              <a:rPr lang="en-US" sz="1600" dirty="0" err="1">
                <a:latin typeface="+mn-lt"/>
              </a:rPr>
              <a:t>thế</a:t>
            </a:r>
            <a:r>
              <a:rPr lang="en-US" sz="1600" dirty="0">
                <a:latin typeface="+mn-lt"/>
              </a:rPr>
              <a:t> </a:t>
            </a:r>
            <a:r>
              <a:rPr lang="en-US" sz="1600" dirty="0" err="1">
                <a:latin typeface="+mn-lt"/>
              </a:rPr>
              <a:t>hai</a:t>
            </a:r>
            <a:r>
              <a:rPr lang="en-US" sz="1600" dirty="0">
                <a:latin typeface="+mn-lt"/>
              </a:rPr>
              <a:t> </a:t>
            </a:r>
            <a:r>
              <a:rPr lang="en-US" sz="1600" dirty="0" err="1">
                <a:latin typeface="+mn-lt"/>
              </a:rPr>
              <a:t>loại</a:t>
            </a:r>
            <a:r>
              <a:rPr lang="en-US" sz="1600" dirty="0">
                <a:latin typeface="+mn-lt"/>
              </a:rPr>
              <a:t> </a:t>
            </a:r>
            <a:r>
              <a:rPr lang="en-US" sz="1600" dirty="0" err="1">
                <a:latin typeface="+mn-lt"/>
              </a:rPr>
              <a:t>hình</a:t>
            </a:r>
            <a:r>
              <a:rPr lang="en-US" sz="1600" dirty="0">
                <a:latin typeface="+mn-lt"/>
              </a:rPr>
              <a:t> </a:t>
            </a:r>
            <a:r>
              <a:rPr lang="en-US" sz="1600" dirty="0" err="1">
                <a:latin typeface="+mn-lt"/>
              </a:rPr>
              <a:t>lớn</a:t>
            </a:r>
            <a:r>
              <a:rPr lang="en-US" sz="1600" dirty="0">
                <a:latin typeface="+mn-lt"/>
              </a:rPr>
              <a:t> </a:t>
            </a:r>
            <a:r>
              <a:rPr lang="en-US" sz="1600" dirty="0" err="1">
                <a:latin typeface="+mn-lt"/>
              </a:rPr>
              <a:t>hóa</a:t>
            </a:r>
            <a:r>
              <a:rPr lang="en-US" sz="1600" dirty="0">
                <a:latin typeface="+mn-lt"/>
              </a:rPr>
              <a:t> </a:t>
            </a:r>
            <a:r>
              <a:rPr lang="en-US" sz="1600" dirty="0" err="1">
                <a:latin typeface="+mn-lt"/>
              </a:rPr>
              <a:t>và</a:t>
            </a:r>
            <a:r>
              <a:rPr lang="en-US" sz="1600" dirty="0">
                <a:latin typeface="+mn-lt"/>
              </a:rPr>
              <a:t> </a:t>
            </a:r>
            <a:r>
              <a:rPr lang="en-US" sz="1600" dirty="0" err="1">
                <a:latin typeface="+mn-lt"/>
              </a:rPr>
              <a:t>nhỏ</a:t>
            </a:r>
            <a:r>
              <a:rPr lang="en-US" sz="1600" dirty="0">
                <a:latin typeface="+mn-lt"/>
              </a:rPr>
              <a:t> </a:t>
            </a:r>
            <a:r>
              <a:rPr lang="en-US" sz="1600" dirty="0" err="1">
                <a:latin typeface="+mn-lt"/>
              </a:rPr>
              <a:t>hóa</a:t>
            </a:r>
            <a:r>
              <a:rPr lang="en-US" sz="1600" dirty="0">
                <a:latin typeface="+mn-lt"/>
              </a:rPr>
              <a:t> </a:t>
            </a:r>
            <a:r>
              <a:rPr lang="en-US" sz="1600" dirty="0" err="1">
                <a:latin typeface="+mn-lt"/>
              </a:rPr>
              <a:t>cùng</a:t>
            </a:r>
            <a:r>
              <a:rPr lang="en-US" sz="1600" dirty="0">
                <a:latin typeface="+mn-lt"/>
              </a:rPr>
              <a:t> </a:t>
            </a:r>
            <a:r>
              <a:rPr lang="en-US" sz="1600" dirty="0" err="1">
                <a:latin typeface="+mn-lt"/>
              </a:rPr>
              <a:t>hỗ</a:t>
            </a:r>
            <a:r>
              <a:rPr lang="en-US" sz="1600" dirty="0">
                <a:latin typeface="+mn-lt"/>
              </a:rPr>
              <a:t> </a:t>
            </a:r>
            <a:r>
              <a:rPr lang="en-US" sz="1600" dirty="0" err="1">
                <a:latin typeface="+mn-lt"/>
              </a:rPr>
              <a:t>trợ</a:t>
            </a:r>
            <a:r>
              <a:rPr lang="en-US" sz="1600" dirty="0">
                <a:latin typeface="+mn-lt"/>
              </a:rPr>
              <a:t> </a:t>
            </a:r>
            <a:r>
              <a:rPr lang="en-US" sz="1600" dirty="0" err="1">
                <a:latin typeface="+mn-lt"/>
              </a:rPr>
              <a:t>nhau</a:t>
            </a:r>
            <a:r>
              <a:rPr lang="en-US" sz="1600" dirty="0">
                <a:latin typeface="+mn-lt"/>
              </a:rPr>
              <a:t> </a:t>
            </a:r>
            <a:r>
              <a:rPr lang="en-US" sz="1600" dirty="0" err="1">
                <a:latin typeface="+mn-lt"/>
              </a:rPr>
              <a:t>tồn</a:t>
            </a:r>
            <a:r>
              <a:rPr lang="en-US" sz="1600" dirty="0">
                <a:latin typeface="+mn-lt"/>
              </a:rPr>
              <a:t> </a:t>
            </a:r>
            <a:r>
              <a:rPr lang="en-US" sz="1600" dirty="0" err="1" smtClean="0">
                <a:latin typeface="+mn-lt"/>
              </a:rPr>
              <a:t>tại</a:t>
            </a:r>
            <a:endParaRPr lang="en-US" sz="1600" dirty="0">
              <a:solidFill>
                <a:schemeClr val="tx1"/>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2310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A3637C5-76F7-4695-A91C-2086D85A2634}"/>
              </a:ext>
            </a:extLst>
          </p:cNvPr>
          <p:cNvSpPr>
            <a:spLocks noGrp="1"/>
          </p:cNvSpPr>
          <p:nvPr>
            <p:ph type="subTitle" idx="1"/>
          </p:nvPr>
        </p:nvSpPr>
        <p:spPr>
          <a:xfrm>
            <a:off x="2942156" y="2865934"/>
            <a:ext cx="2201559" cy="2022666"/>
          </a:xfrm>
        </p:spPr>
        <p:txBody>
          <a:bodyPr/>
          <a:lstStyle/>
          <a:p>
            <a:pPr marL="152400" indent="0" algn="l"/>
            <a:r>
              <a:rPr lang="en-US" sz="1600" dirty="0">
                <a:latin typeface="+mn-lt"/>
              </a:rPr>
              <a:t>K</a:t>
            </a:r>
            <a:r>
              <a:rPr lang="vi-VN" sz="1600" dirty="0">
                <a:latin typeface="+mn-lt"/>
              </a:rPr>
              <a:t>ịp thời điều chỉnh chiến lược tổng thể phát triển kinh tế nhằm nâng cao sức cạnh tranh tổng thể của quốc gia</a:t>
            </a:r>
            <a:endParaRPr lang="en-US" sz="1600" dirty="0">
              <a:latin typeface="+mn-lt"/>
            </a:endParaRPr>
          </a:p>
          <a:p>
            <a:pPr marL="152400" indent="0" algn="l"/>
            <a:endParaRPr lang="en-US" sz="1600" dirty="0">
              <a:latin typeface="+mn-lt"/>
              <a:ea typeface="Open Sans" panose="020B0606030504020204" pitchFamily="34" charset="0"/>
              <a:cs typeface="Open Sans" panose="020B0606030504020204" pitchFamily="34" charset="0"/>
            </a:endParaRPr>
          </a:p>
        </p:txBody>
      </p:sp>
      <p:sp>
        <p:nvSpPr>
          <p:cNvPr id="17" name="Subtitle 2">
            <a:extLst>
              <a:ext uri="{FF2B5EF4-FFF2-40B4-BE49-F238E27FC236}">
                <a16:creationId xmlns:a16="http://schemas.microsoft.com/office/drawing/2014/main" xmlns="" id="{74C0F636-780D-4500-AEFD-E130682AC9F7}"/>
              </a:ext>
            </a:extLst>
          </p:cNvPr>
          <p:cNvSpPr txBox="1">
            <a:spLocks/>
          </p:cNvSpPr>
          <p:nvPr/>
        </p:nvSpPr>
        <p:spPr>
          <a:xfrm>
            <a:off x="7036984" y="2481313"/>
            <a:ext cx="1758429" cy="2266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434343"/>
              </a:buClr>
              <a:buSzPts val="1100"/>
              <a:buFont typeface="Roboto Condensed Light"/>
              <a:buNone/>
              <a:defRPr sz="14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rgbClr val="434343"/>
              </a:buClr>
              <a:buSzPts val="1100"/>
              <a:buFont typeface="Roboto Condensed Light"/>
              <a:buNone/>
              <a:defRPr sz="1100" b="0" i="0" u="none" strike="noStrike" cap="none">
                <a:solidFill>
                  <a:srgbClr val="434343"/>
                </a:solidFill>
                <a:latin typeface="Roboto Condensed Light"/>
                <a:ea typeface="Roboto Condensed Light"/>
                <a:cs typeface="Roboto Condensed Light"/>
                <a:sym typeface="Roboto Condensed Light"/>
              </a:defRPr>
            </a:lvl9pPr>
          </a:lstStyle>
          <a:p>
            <a:pPr marL="152400" indent="0" algn="l"/>
            <a:endParaRPr lang="en-US" sz="1600" dirty="0">
              <a:latin typeface="+mn-lt"/>
              <a:ea typeface="Open Sans" panose="020B0606030504020204" pitchFamily="34" charset="0"/>
              <a:cs typeface="Open Sans" panose="020B0606030504020204" pitchFamily="34" charset="0"/>
            </a:endParaRPr>
          </a:p>
        </p:txBody>
      </p:sp>
      <p:cxnSp>
        <p:nvCxnSpPr>
          <p:cNvPr id="19" name="Google Shape;304;p43">
            <a:extLst>
              <a:ext uri="{FF2B5EF4-FFF2-40B4-BE49-F238E27FC236}">
                <a16:creationId xmlns:a16="http://schemas.microsoft.com/office/drawing/2014/main" xmlns="" id="{E2381661-ABCE-429C-BF0E-2AF5ABD48D1B}"/>
              </a:ext>
            </a:extLst>
          </p:cNvPr>
          <p:cNvCxnSpPr>
            <a:cxnSpLocks/>
          </p:cNvCxnSpPr>
          <p:nvPr/>
        </p:nvCxnSpPr>
        <p:spPr>
          <a:xfrm>
            <a:off x="2630304" y="2772709"/>
            <a:ext cx="0" cy="2057400"/>
          </a:xfrm>
          <a:prstGeom prst="straightConnector1">
            <a:avLst/>
          </a:prstGeom>
          <a:noFill/>
          <a:ln w="9525" cap="flat" cmpd="sng">
            <a:solidFill>
              <a:srgbClr val="595959"/>
            </a:solidFill>
            <a:prstDash val="solid"/>
            <a:round/>
            <a:headEnd type="none" w="med" len="med"/>
            <a:tailEnd type="none" w="med" len="med"/>
          </a:ln>
        </p:spPr>
      </p:cxnSp>
      <p:cxnSp>
        <p:nvCxnSpPr>
          <p:cNvPr id="27" name="Straight Arrow Connector 26">
            <a:extLst>
              <a:ext uri="{FF2B5EF4-FFF2-40B4-BE49-F238E27FC236}">
                <a16:creationId xmlns:a16="http://schemas.microsoft.com/office/drawing/2014/main" xmlns="" id="{2470D31B-BC14-4DFC-82C1-6EE043B7E7BD}"/>
              </a:ext>
            </a:extLst>
          </p:cNvPr>
          <p:cNvCxnSpPr/>
          <p:nvPr/>
        </p:nvCxnSpPr>
        <p:spPr>
          <a:xfrm flipH="1">
            <a:off x="1748413" y="1256044"/>
            <a:ext cx="3406392" cy="1316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xmlns="" id="{E002077C-B509-4648-B0E6-F670EBD67D33}"/>
              </a:ext>
            </a:extLst>
          </p:cNvPr>
          <p:cNvCxnSpPr/>
          <p:nvPr/>
        </p:nvCxnSpPr>
        <p:spPr>
          <a:xfrm flipH="1">
            <a:off x="4153127" y="1253326"/>
            <a:ext cx="1001678" cy="1388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xmlns="" id="{AE8B4C0E-F1C8-4B52-B1E0-7009AEF64186}"/>
              </a:ext>
            </a:extLst>
          </p:cNvPr>
          <p:cNvCxnSpPr>
            <a:cxnSpLocks/>
            <a:endCxn id="17" idx="0"/>
          </p:cNvCxnSpPr>
          <p:nvPr/>
        </p:nvCxnSpPr>
        <p:spPr>
          <a:xfrm>
            <a:off x="5154805" y="1256044"/>
            <a:ext cx="2761394" cy="1225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idx="2"/>
          </p:nvPr>
        </p:nvSpPr>
        <p:spPr>
          <a:xfrm>
            <a:off x="2959637" y="398833"/>
            <a:ext cx="4455273" cy="946200"/>
          </a:xfrm>
        </p:spPr>
        <p:txBody>
          <a:bodyPr/>
          <a:lstStyle/>
          <a:p>
            <a:r>
              <a:rPr lang="vi-VN" sz="1800" dirty="0">
                <a:latin typeface="+mn-lt"/>
              </a:rPr>
              <a:t>Điều tiết vĩ mô của nhà nước ngày càng được tăng cường</a:t>
            </a:r>
            <a:br>
              <a:rPr lang="vi-VN" sz="1800" dirty="0">
                <a:latin typeface="+mn-lt"/>
              </a:rPr>
            </a:br>
            <a:r>
              <a:rPr lang="vi-VN" sz="1800" dirty="0">
                <a:latin typeface="+mn-lt"/>
              </a:rPr>
              <a:t/>
            </a:r>
            <a:br>
              <a:rPr lang="vi-VN" sz="1800" dirty="0">
                <a:latin typeface="+mn-lt"/>
              </a:rPr>
            </a:br>
            <a:endParaRPr lang="en-US" sz="1800" dirty="0">
              <a:latin typeface="+mn-lt"/>
            </a:endParaRPr>
          </a:p>
        </p:txBody>
      </p:sp>
      <p:cxnSp>
        <p:nvCxnSpPr>
          <p:cNvPr id="39" name="Google Shape;304;p43">
            <a:extLst>
              <a:ext uri="{FF2B5EF4-FFF2-40B4-BE49-F238E27FC236}">
                <a16:creationId xmlns:a16="http://schemas.microsoft.com/office/drawing/2014/main" xmlns="" id="{E2381661-ABCE-429C-BF0E-2AF5ABD48D1B}"/>
              </a:ext>
            </a:extLst>
          </p:cNvPr>
          <p:cNvCxnSpPr>
            <a:cxnSpLocks/>
          </p:cNvCxnSpPr>
          <p:nvPr/>
        </p:nvCxnSpPr>
        <p:spPr>
          <a:xfrm>
            <a:off x="5345034" y="2713055"/>
            <a:ext cx="0" cy="2057400"/>
          </a:xfrm>
          <a:prstGeom prst="straightConnector1">
            <a:avLst/>
          </a:prstGeom>
          <a:noFill/>
          <a:ln w="9525" cap="flat" cmpd="sng">
            <a:solidFill>
              <a:srgbClr val="595959"/>
            </a:solidFill>
            <a:prstDash val="solid"/>
            <a:round/>
            <a:headEnd type="none" w="med" len="med"/>
            <a:tailEnd type="none" w="med" len="med"/>
          </a:ln>
        </p:spPr>
      </p:cxnSp>
      <p:sp>
        <p:nvSpPr>
          <p:cNvPr id="44" name="TextBox 43"/>
          <p:cNvSpPr txBox="1"/>
          <p:nvPr/>
        </p:nvSpPr>
        <p:spPr>
          <a:xfrm>
            <a:off x="213925" y="2932040"/>
            <a:ext cx="2271616" cy="584775"/>
          </a:xfrm>
          <a:prstGeom prst="rect">
            <a:avLst/>
          </a:prstGeom>
          <a:noFill/>
        </p:spPr>
        <p:txBody>
          <a:bodyPr wrap="square" rtlCol="0">
            <a:spAutoFit/>
          </a:bodyPr>
          <a:lstStyle/>
          <a:p>
            <a:pPr lvl="0" algn="ctr"/>
            <a:r>
              <a:rPr lang="en-US" sz="1600" dirty="0" err="1"/>
              <a:t>Sự</a:t>
            </a:r>
            <a:r>
              <a:rPr lang="en-US" sz="1600" dirty="0"/>
              <a:t> </a:t>
            </a:r>
            <a:r>
              <a:rPr lang="en-US" sz="1600" dirty="0" err="1"/>
              <a:t>lựa</a:t>
            </a:r>
            <a:r>
              <a:rPr lang="en-US" sz="1600" dirty="0"/>
              <a:t> </a:t>
            </a:r>
            <a:r>
              <a:rPr lang="en-US" sz="1600" dirty="0" err="1"/>
              <a:t>chọn</a:t>
            </a:r>
            <a:r>
              <a:rPr lang="en-US" sz="1600" dirty="0"/>
              <a:t> </a:t>
            </a:r>
            <a:r>
              <a:rPr lang="en-US" sz="1600" dirty="0" err="1"/>
              <a:t>chính</a:t>
            </a:r>
            <a:r>
              <a:rPr lang="en-US" sz="1600" dirty="0"/>
              <a:t> </a:t>
            </a:r>
            <a:r>
              <a:rPr lang="en-US" sz="1600" dirty="0" err="1"/>
              <a:t>sách</a:t>
            </a:r>
            <a:r>
              <a:rPr lang="en-US" sz="1600" dirty="0"/>
              <a:t> </a:t>
            </a:r>
            <a:r>
              <a:rPr lang="en-US" sz="1600" dirty="0" err="1"/>
              <a:t>thực</a:t>
            </a:r>
            <a:r>
              <a:rPr lang="en-US" sz="1600" dirty="0"/>
              <a:t> </a:t>
            </a:r>
            <a:r>
              <a:rPr lang="en-US" sz="1600" dirty="0" err="1"/>
              <a:t>dụng</a:t>
            </a:r>
            <a:endParaRPr lang="en-US" sz="1600" dirty="0"/>
          </a:p>
        </p:txBody>
      </p:sp>
      <p:sp>
        <p:nvSpPr>
          <p:cNvPr id="46" name="TextBox 45"/>
          <p:cNvSpPr txBox="1"/>
          <p:nvPr/>
        </p:nvSpPr>
        <p:spPr>
          <a:xfrm>
            <a:off x="5526593" y="2932040"/>
            <a:ext cx="3268820" cy="1815882"/>
          </a:xfrm>
          <a:prstGeom prst="rect">
            <a:avLst/>
          </a:prstGeom>
          <a:noFill/>
        </p:spPr>
        <p:txBody>
          <a:bodyPr wrap="square" rtlCol="0">
            <a:spAutoFit/>
          </a:bodyPr>
          <a:lstStyle/>
          <a:p>
            <a:r>
              <a:rPr lang="en-US" sz="1600" dirty="0" err="1"/>
              <a:t>Vận</a:t>
            </a:r>
            <a:r>
              <a:rPr lang="en-US" sz="1600" dirty="0"/>
              <a:t> </a:t>
            </a:r>
            <a:r>
              <a:rPr lang="en-US" sz="1600" dirty="0" err="1"/>
              <a:t>dụng</a:t>
            </a:r>
            <a:r>
              <a:rPr lang="en-US" sz="1600" dirty="0"/>
              <a:t> </a:t>
            </a:r>
            <a:r>
              <a:rPr lang="en-US" sz="1600" dirty="0" err="1"/>
              <a:t>linh</a:t>
            </a:r>
            <a:r>
              <a:rPr lang="en-US" sz="1600" dirty="0"/>
              <a:t> </a:t>
            </a:r>
            <a:r>
              <a:rPr lang="en-US" sz="1600" dirty="0" err="1"/>
              <a:t>hoạt</a:t>
            </a:r>
            <a:r>
              <a:rPr lang="en-US" sz="1600" dirty="0"/>
              <a:t> </a:t>
            </a:r>
            <a:r>
              <a:rPr lang="en-US" sz="1600" dirty="0" err="1"/>
              <a:t>chính</a:t>
            </a:r>
            <a:r>
              <a:rPr lang="en-US" sz="1600" dirty="0"/>
              <a:t> </a:t>
            </a:r>
            <a:r>
              <a:rPr lang="en-US" sz="1600" dirty="0" err="1"/>
              <a:t>sách</a:t>
            </a:r>
            <a:r>
              <a:rPr lang="en-US" sz="1600" dirty="0"/>
              <a:t> </a:t>
            </a:r>
            <a:r>
              <a:rPr lang="en-US" sz="1600" dirty="0" err="1"/>
              <a:t>tài</a:t>
            </a:r>
            <a:r>
              <a:rPr lang="en-US" sz="1600" dirty="0"/>
              <a:t> </a:t>
            </a:r>
            <a:r>
              <a:rPr lang="en-US" sz="1600" dirty="0" err="1"/>
              <a:t>chính</a:t>
            </a:r>
            <a:r>
              <a:rPr lang="en-US" sz="1600" dirty="0"/>
              <a:t> </a:t>
            </a:r>
            <a:r>
              <a:rPr lang="en-US" sz="1600" dirty="0" err="1"/>
              <a:t>và</a:t>
            </a:r>
            <a:r>
              <a:rPr lang="en-US" sz="1600" dirty="0"/>
              <a:t> </a:t>
            </a:r>
            <a:r>
              <a:rPr lang="en-US" sz="1600" dirty="0" err="1"/>
              <a:t>chính</a:t>
            </a:r>
            <a:r>
              <a:rPr lang="en-US" sz="1600" dirty="0"/>
              <a:t> </a:t>
            </a:r>
            <a:r>
              <a:rPr lang="en-US" sz="1600" dirty="0" err="1"/>
              <a:t>sách</a:t>
            </a:r>
            <a:r>
              <a:rPr lang="en-US" sz="1600" dirty="0"/>
              <a:t> </a:t>
            </a:r>
            <a:r>
              <a:rPr lang="en-US" sz="1600" dirty="0" err="1"/>
              <a:t>tiền</a:t>
            </a:r>
            <a:r>
              <a:rPr lang="en-US" sz="1600" dirty="0"/>
              <a:t> </a:t>
            </a:r>
            <a:r>
              <a:rPr lang="en-US" sz="1600" dirty="0" err="1"/>
              <a:t>tệ</a:t>
            </a:r>
            <a:r>
              <a:rPr lang="en-US" sz="1600" dirty="0"/>
              <a:t>, </a:t>
            </a:r>
            <a:r>
              <a:rPr lang="en-US" sz="1600" dirty="0" err="1"/>
              <a:t>kịp</a:t>
            </a:r>
            <a:r>
              <a:rPr lang="en-US" sz="1600" dirty="0"/>
              <a:t> </a:t>
            </a:r>
            <a:r>
              <a:rPr lang="en-US" sz="1600" dirty="0" err="1"/>
              <a:t>thời</a:t>
            </a:r>
            <a:r>
              <a:rPr lang="en-US" sz="1600" dirty="0"/>
              <a:t> </a:t>
            </a:r>
            <a:r>
              <a:rPr lang="en-US" sz="1600" dirty="0" err="1"/>
              <a:t>điều</a:t>
            </a:r>
            <a:r>
              <a:rPr lang="en-US" sz="1600" dirty="0"/>
              <a:t> </a:t>
            </a:r>
            <a:r>
              <a:rPr lang="en-US" sz="1600" dirty="0" err="1"/>
              <a:t>chỉnh</a:t>
            </a:r>
            <a:r>
              <a:rPr lang="en-US" sz="1600" dirty="0"/>
              <a:t> </a:t>
            </a:r>
            <a:r>
              <a:rPr lang="en-US" sz="1600" dirty="0" err="1"/>
              <a:t>mâu</a:t>
            </a:r>
            <a:r>
              <a:rPr lang="en-US" sz="1600" dirty="0"/>
              <a:t> </a:t>
            </a:r>
            <a:r>
              <a:rPr lang="en-US" sz="1600" dirty="0" err="1"/>
              <a:t>thuẫn</a:t>
            </a:r>
            <a:r>
              <a:rPr lang="en-US" sz="1600" dirty="0"/>
              <a:t> </a:t>
            </a:r>
            <a:r>
              <a:rPr lang="en-US" sz="1600" dirty="0" err="1"/>
              <a:t>cung</a:t>
            </a:r>
            <a:r>
              <a:rPr lang="en-US" sz="1600" dirty="0"/>
              <a:t> </a:t>
            </a:r>
            <a:r>
              <a:rPr lang="en-US" sz="1600" dirty="0" err="1"/>
              <a:t>cầu</a:t>
            </a:r>
            <a:r>
              <a:rPr lang="en-US" sz="1600" dirty="0"/>
              <a:t> </a:t>
            </a:r>
            <a:r>
              <a:rPr lang="en-US" sz="1600" dirty="0" err="1"/>
              <a:t>trong</a:t>
            </a:r>
            <a:r>
              <a:rPr lang="en-US" sz="1600" dirty="0"/>
              <a:t> </a:t>
            </a:r>
            <a:r>
              <a:rPr lang="en-US" sz="1600" dirty="0" err="1"/>
              <a:t>xã</a:t>
            </a:r>
            <a:r>
              <a:rPr lang="en-US" sz="1600" dirty="0"/>
              <a:t> </a:t>
            </a:r>
            <a:r>
              <a:rPr lang="en-US" sz="1600" dirty="0" err="1"/>
              <a:t>hội</a:t>
            </a:r>
            <a:r>
              <a:rPr lang="en-US" sz="1600" dirty="0"/>
              <a:t> </a:t>
            </a:r>
            <a:r>
              <a:rPr lang="en-US" sz="1600" dirty="0" err="1"/>
              <a:t>và</a:t>
            </a:r>
            <a:r>
              <a:rPr lang="en-US" sz="1600" dirty="0"/>
              <a:t> </a:t>
            </a:r>
            <a:r>
              <a:rPr lang="en-US" sz="1600" dirty="0" err="1"/>
              <a:t>mâu</a:t>
            </a:r>
            <a:r>
              <a:rPr lang="en-US" sz="1600" dirty="0"/>
              <a:t> </a:t>
            </a:r>
            <a:r>
              <a:rPr lang="en-US" sz="1600" dirty="0" err="1"/>
              <a:t>thuẫn</a:t>
            </a:r>
            <a:r>
              <a:rPr lang="en-US" sz="1600" dirty="0"/>
              <a:t> </a:t>
            </a:r>
            <a:r>
              <a:rPr lang="en-US" sz="1600" dirty="0" err="1"/>
              <a:t>giữa</a:t>
            </a:r>
            <a:r>
              <a:rPr lang="en-US" sz="1600" dirty="0"/>
              <a:t> </a:t>
            </a:r>
            <a:r>
              <a:rPr lang="en-US" sz="1600" dirty="0" err="1"/>
              <a:t>các</a:t>
            </a:r>
            <a:r>
              <a:rPr lang="en-US" sz="1600" dirty="0"/>
              <a:t> </a:t>
            </a:r>
            <a:r>
              <a:rPr lang="en-US" sz="1600" dirty="0" err="1"/>
              <a:t>tầng</a:t>
            </a:r>
            <a:r>
              <a:rPr lang="en-US" sz="1600" dirty="0"/>
              <a:t> </a:t>
            </a:r>
            <a:r>
              <a:rPr lang="en-US" sz="1600" dirty="0" err="1"/>
              <a:t>lớp</a:t>
            </a:r>
            <a:r>
              <a:rPr lang="en-US" sz="1600" dirty="0"/>
              <a:t> </a:t>
            </a:r>
            <a:r>
              <a:rPr lang="en-US" sz="1600" dirty="0" err="1"/>
              <a:t>xã</a:t>
            </a:r>
            <a:r>
              <a:rPr lang="en-US" sz="1600" dirty="0"/>
              <a:t> </a:t>
            </a:r>
            <a:r>
              <a:rPr lang="en-US" sz="1600" dirty="0" err="1"/>
              <a:t>hội</a:t>
            </a:r>
            <a:r>
              <a:rPr lang="en-US" sz="1600" dirty="0"/>
              <a:t> </a:t>
            </a:r>
            <a:r>
              <a:rPr lang="en-US" sz="1600" dirty="0" err="1"/>
              <a:t>khác</a:t>
            </a:r>
            <a:r>
              <a:rPr lang="en-US" sz="1600" dirty="0"/>
              <a:t> </a:t>
            </a:r>
            <a:r>
              <a:rPr lang="en-US" sz="1600" dirty="0" err="1"/>
              <a:t>nhau</a:t>
            </a:r>
            <a:endParaRPr lang="en-US" sz="1600" dirty="0"/>
          </a:p>
          <a:p>
            <a:endParaRPr lang="en-US" sz="1600" dirty="0"/>
          </a:p>
        </p:txBody>
      </p:sp>
    </p:spTree>
    <p:extLst>
      <p:ext uri="{BB962C8B-B14F-4D97-AF65-F5344CB8AC3E}">
        <p14:creationId xmlns:p14="http://schemas.microsoft.com/office/powerpoint/2010/main" val="142041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4"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552353" y="106325"/>
            <a:ext cx="7262037" cy="1137682"/>
          </a:xfrm>
        </p:spPr>
        <p:txBody>
          <a:bodyPr/>
          <a:lstStyle/>
          <a:p>
            <a:pPr algn="ctr"/>
            <a:r>
              <a:rPr lang="en-US" sz="1800" dirty="0" smtClean="0">
                <a:latin typeface="+mn-lt"/>
              </a:rPr>
              <a:t>C</a:t>
            </a:r>
            <a:r>
              <a:rPr lang="vi-VN" sz="1800" dirty="0" smtClean="0">
                <a:latin typeface="+mn-lt"/>
              </a:rPr>
              <a:t>ác </a:t>
            </a:r>
            <a:r>
              <a:rPr lang="vi-VN" sz="1800" dirty="0">
                <a:latin typeface="+mn-lt"/>
              </a:rPr>
              <a:t>công ty xuyên quốc gia có vai trò ngày càng quan trọng trong hệ thống kinh tế tư bản chủ nghĩa, là lực lượng chủ yếu thúc đẩy toàn cầu hóa kinh </a:t>
            </a:r>
            <a:r>
              <a:rPr lang="vi-VN" sz="1800" dirty="0" smtClean="0">
                <a:latin typeface="+mn-lt"/>
              </a:rPr>
              <a:t>tế</a:t>
            </a:r>
            <a:endParaRPr lang="en-US" sz="1800" dirty="0">
              <a:latin typeface="+mn-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552" y="1531087"/>
            <a:ext cx="5713229" cy="3127993"/>
          </a:xfrm>
          <a:prstGeom prst="rect">
            <a:avLst/>
          </a:prstGeom>
        </p:spPr>
      </p:pic>
    </p:spTree>
    <p:extLst>
      <p:ext uri="{BB962C8B-B14F-4D97-AF65-F5344CB8AC3E}">
        <p14:creationId xmlns:p14="http://schemas.microsoft.com/office/powerpoint/2010/main" val="2567437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509820" y="197806"/>
            <a:ext cx="7262037" cy="903768"/>
          </a:xfrm>
        </p:spPr>
        <p:txBody>
          <a:bodyPr/>
          <a:lstStyle/>
          <a:p>
            <a:pPr algn="ctr"/>
            <a:r>
              <a:rPr lang="vi-VN" sz="1800" dirty="0">
                <a:latin typeface="+mn-lt"/>
              </a:rPr>
              <a:t>Điều tiết và phối hợp quốc tế được tăng cường</a:t>
            </a:r>
            <a:br>
              <a:rPr lang="vi-VN" sz="1800" dirty="0">
                <a:latin typeface="+mn-lt"/>
              </a:rPr>
            </a:br>
            <a:endParaRPr lang="en-US" sz="1800" dirty="0">
              <a:latin typeface="+mn-lt"/>
            </a:endParaRPr>
          </a:p>
        </p:txBody>
      </p:sp>
      <p:sp>
        <p:nvSpPr>
          <p:cNvPr id="3" name="TextBox 2"/>
          <p:cNvSpPr txBox="1"/>
          <p:nvPr/>
        </p:nvSpPr>
        <p:spPr>
          <a:xfrm>
            <a:off x="2406499" y="1107108"/>
            <a:ext cx="6230679"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dirty="0" err="1" smtClean="0"/>
              <a:t>Nhà</a:t>
            </a:r>
            <a:r>
              <a:rPr lang="en-US" sz="1600" dirty="0" smtClean="0"/>
              <a:t> </a:t>
            </a:r>
            <a:r>
              <a:rPr lang="vi-VN" sz="1600" dirty="0" smtClean="0"/>
              <a:t>nước </a:t>
            </a:r>
            <a:r>
              <a:rPr lang="vi-VN" sz="1600" dirty="0"/>
              <a:t>của các quốc gia tư bản chủ nghĩa ngày càng chú trọng phối hợp chính sách kinh tế vĩ </a:t>
            </a:r>
            <a:r>
              <a:rPr lang="vi-VN" sz="1600" dirty="0" smtClean="0"/>
              <a:t>mô</a:t>
            </a:r>
            <a:endParaRPr lang="en-US" sz="1600" dirty="0"/>
          </a:p>
        </p:txBody>
      </p:sp>
      <p:sp>
        <p:nvSpPr>
          <p:cNvPr id="5" name="TextBox 4"/>
          <p:cNvSpPr txBox="1"/>
          <p:nvPr/>
        </p:nvSpPr>
        <p:spPr>
          <a:xfrm>
            <a:off x="2406499" y="1918401"/>
            <a:ext cx="6230679"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Á</a:t>
            </a:r>
            <a:r>
              <a:rPr lang="vi-VN" sz="1600" dirty="0" smtClean="0"/>
              <a:t>p </a:t>
            </a:r>
            <a:r>
              <a:rPr lang="vi-VN" sz="1600" dirty="0"/>
              <a:t>dụng hình thức thương lượng thỏa hiệp chứ không đối </a:t>
            </a:r>
            <a:r>
              <a:rPr lang="vi-VN" sz="1600" dirty="0" smtClean="0"/>
              <a:t>kháng</a:t>
            </a:r>
            <a:endParaRPr lang="en-US" sz="1600" dirty="0"/>
          </a:p>
        </p:txBody>
      </p:sp>
      <p:sp>
        <p:nvSpPr>
          <p:cNvPr id="6" name="TextBox 5"/>
          <p:cNvSpPr txBox="1"/>
          <p:nvPr/>
        </p:nvSpPr>
        <p:spPr>
          <a:xfrm>
            <a:off x="2406499" y="2729694"/>
            <a:ext cx="6230679" cy="830997"/>
          </a:xfrm>
          <a:prstGeom prst="rect">
            <a:avLst/>
          </a:prstGeom>
          <a:noFill/>
        </p:spPr>
        <p:txBody>
          <a:bodyPr wrap="square" rtlCol="0">
            <a:spAutoFit/>
          </a:bodyPr>
          <a:lstStyle/>
          <a:p>
            <a:pPr marL="285750" indent="-285750">
              <a:buFont typeface="Wingdings" panose="05000000000000000000" pitchFamily="2" charset="2"/>
              <a:buChar char="v"/>
            </a:pPr>
            <a:r>
              <a:rPr lang="vi-VN" sz="1600" dirty="0"/>
              <a:t>Tăng cường điều tiết và phối hơp quốc tế có vai trò không thể xem nhẹ trong việc xoa dịu mâu thuẫn bên trong và bên ngoài các nước tư bản chủ </a:t>
            </a:r>
            <a:r>
              <a:rPr lang="vi-VN" sz="1600" dirty="0" smtClean="0"/>
              <a:t>nghĩa</a:t>
            </a:r>
            <a:endParaRPr lang="en-US" sz="1600" dirty="0"/>
          </a:p>
        </p:txBody>
      </p:sp>
      <p:sp>
        <p:nvSpPr>
          <p:cNvPr id="7" name="TextBox 6"/>
          <p:cNvSpPr txBox="1"/>
          <p:nvPr/>
        </p:nvSpPr>
        <p:spPr>
          <a:xfrm>
            <a:off x="2406499" y="3787209"/>
            <a:ext cx="6230679" cy="830997"/>
          </a:xfrm>
          <a:prstGeom prst="rect">
            <a:avLst/>
          </a:prstGeom>
          <a:noFill/>
        </p:spPr>
        <p:txBody>
          <a:bodyPr wrap="square" rtlCol="0">
            <a:spAutoFit/>
          </a:bodyPr>
          <a:lstStyle/>
          <a:p>
            <a:pPr marL="285750" indent="-285750">
              <a:buFont typeface="Wingdings" panose="05000000000000000000" pitchFamily="2" charset="2"/>
              <a:buChar char="v"/>
            </a:pPr>
            <a:r>
              <a:rPr lang="vi-VN" sz="1600" dirty="0"/>
              <a:t>Chủ nghĩa tư bản ngày </a:t>
            </a:r>
            <a:r>
              <a:rPr lang="vi-VN" sz="1600" dirty="0" smtClean="0"/>
              <a:t>nay</a:t>
            </a:r>
            <a:r>
              <a:rPr lang="en-US" sz="1600" dirty="0" smtClean="0"/>
              <a:t> </a:t>
            </a:r>
            <a:r>
              <a:rPr lang="vi-VN" sz="1600" dirty="0" smtClean="0"/>
              <a:t>là </a:t>
            </a:r>
            <a:r>
              <a:rPr lang="vi-VN" sz="1600" dirty="0"/>
              <a:t>sự chuẩn bị tốt nhất những điều kiện tiền đề cho sự ra đời của chủ nghĩa xã hội trên phạm vi toàn thế </a:t>
            </a:r>
            <a:r>
              <a:rPr lang="vi-VN" sz="1600" dirty="0" smtClean="0"/>
              <a:t>giới</a:t>
            </a:r>
            <a:endParaRPr lang="en-US" sz="1600" dirty="0"/>
          </a:p>
        </p:txBody>
      </p:sp>
    </p:spTree>
    <p:extLst>
      <p:ext uri="{BB962C8B-B14F-4D97-AF65-F5344CB8AC3E}">
        <p14:creationId xmlns:p14="http://schemas.microsoft.com/office/powerpoint/2010/main" val="614956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312</Words>
  <Application>Microsoft Office PowerPoint</Application>
  <PresentationFormat>On-screen Show (16:9)</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Wingdings</vt:lpstr>
      <vt:lpstr>Arial</vt:lpstr>
      <vt:lpstr>Roboto Condensed Light</vt:lpstr>
      <vt:lpstr>Open Sans</vt:lpstr>
      <vt:lpstr>Exo 2</vt:lpstr>
      <vt:lpstr>Tech Newsletter XL by Slidesgo</vt:lpstr>
      <vt:lpstr>Thể chế quản lý kinh doanh trong nội bộ doanh nghiệp có những biến đổi lớn</vt:lpstr>
      <vt:lpstr>Điều tiết vĩ mô của nhà nước ngày càng được tăng cường  </vt:lpstr>
      <vt:lpstr>Các công ty xuyên quốc gia có vai trò ngày càng quan trọng trong hệ thống kinh tế tư bản chủ nghĩa, là lực lượng chủ yếu thúc đẩy toàn cầu hóa kinh tế</vt:lpstr>
      <vt:lpstr>Điều tiết và phối hợp quốc tế được tăng cường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Thể chế quản lý kinh doanh trong nội bộ doanh nghiệp có những biến đổi lớn</dc:title>
  <dc:creator>USER</dc:creator>
  <cp:lastModifiedBy>Bình An</cp:lastModifiedBy>
  <cp:revision>22</cp:revision>
  <dcterms:modified xsi:type="dcterms:W3CDTF">2021-03-28T08:26:59Z</dcterms:modified>
</cp:coreProperties>
</file>