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9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66"/>
    <a:srgbClr val="FFD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DF3BC6-FEB2-41E0-AD80-5B7E11842C1E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881C206-88C7-4E43-804A-AF995F796152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113" y="0"/>
            <a:ext cx="1214887" cy="12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6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3BC6-FEB2-41E0-AD80-5B7E11842C1E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C206-88C7-4E43-804A-AF995F796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80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3BC6-FEB2-41E0-AD80-5B7E11842C1E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C206-88C7-4E43-804A-AF995F796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750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3BC6-FEB2-41E0-AD80-5B7E11842C1E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C206-88C7-4E43-804A-AF995F796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60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3BC6-FEB2-41E0-AD80-5B7E11842C1E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C206-88C7-4E43-804A-AF995F796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65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3BC6-FEB2-41E0-AD80-5B7E11842C1E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C206-88C7-4E43-804A-AF995F796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69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3BC6-FEB2-41E0-AD80-5B7E11842C1E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C206-88C7-4E43-804A-AF995F796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58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3BC6-FEB2-41E0-AD80-5B7E11842C1E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C206-88C7-4E43-804A-AF995F796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215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3BC6-FEB2-41E0-AD80-5B7E11842C1E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C206-88C7-4E43-804A-AF995F796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59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3BC6-FEB2-41E0-AD80-5B7E11842C1E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881C206-88C7-4E43-804A-AF995F796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0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DF3BC6-FEB2-41E0-AD80-5B7E11842C1E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881C206-88C7-4E43-804A-AF995F796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019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DDF3BC6-FEB2-41E0-AD80-5B7E11842C1E}" type="datetimeFigureOut">
              <a:rPr lang="es-ES" smtClean="0"/>
              <a:t>12/03/2015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881C206-88C7-4E43-804A-AF995F796152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381" y="142035"/>
            <a:ext cx="1171575" cy="1171575"/>
          </a:xfrm>
          <a:prstGeom prst="rect">
            <a:avLst/>
          </a:prstGeom>
        </p:spPr>
      </p:pic>
      <p:cxnSp>
        <p:nvCxnSpPr>
          <p:cNvPr id="10" name="Conector recto 9"/>
          <p:cNvCxnSpPr/>
          <p:nvPr userDrawn="1"/>
        </p:nvCxnSpPr>
        <p:spPr>
          <a:xfrm flipV="1">
            <a:off x="1078302" y="1061049"/>
            <a:ext cx="9627079" cy="8626"/>
          </a:xfrm>
          <a:prstGeom prst="line">
            <a:avLst/>
          </a:prstGeom>
          <a:ln w="38100">
            <a:solidFill>
              <a:srgbClr val="FFD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5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26053" y="405442"/>
            <a:ext cx="824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LOS LABERINTOS DE PYTHON</a:t>
            </a:r>
            <a:endParaRPr lang="es-ES" sz="32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8"/>
          <a:stretch/>
        </p:blipFill>
        <p:spPr>
          <a:xfrm>
            <a:off x="1843997" y="1188623"/>
            <a:ext cx="8276842" cy="55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26053" y="405442"/>
            <a:ext cx="616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LOS LABERINTOS DE PYTHON</a:t>
            </a:r>
            <a:endParaRPr lang="es-ES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678453" y="3309668"/>
            <a:ext cx="6161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/>
              <a:t>MUCHAS GRACIAS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7985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26053" y="405442"/>
            <a:ext cx="5367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LOS LABERINTOS DE PYTHON</a:t>
            </a:r>
            <a:endParaRPr lang="es-ES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057456" y="1265849"/>
            <a:ext cx="9773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smtClean="0"/>
              <a:t>PROBLEMA:</a:t>
            </a:r>
          </a:p>
          <a:p>
            <a:r>
              <a:rPr lang="es-ES" sz="2400" dirty="0" smtClean="0"/>
              <a:t>Partiendo de una planta de un edificio pintada en AutoCAD/</a:t>
            </a:r>
            <a:r>
              <a:rPr lang="es-ES" sz="2400" dirty="0" err="1" smtClean="0"/>
              <a:t>nanoCAD</a:t>
            </a:r>
            <a:r>
              <a:rPr lang="es-ES" sz="2400" dirty="0" smtClean="0"/>
              <a:t>, obtener la distancia mínima desde cada punto </a:t>
            </a:r>
            <a:r>
              <a:rPr lang="es-ES" sz="2400" dirty="0" err="1" smtClean="0"/>
              <a:t>ocupable</a:t>
            </a:r>
            <a:r>
              <a:rPr lang="es-ES" sz="2400" dirty="0" smtClean="0"/>
              <a:t> hasta unos puntos fijos definidos por el usuario.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72500" y="2157682"/>
            <a:ext cx="3708224" cy="512409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94340" y="2718746"/>
            <a:ext cx="56136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smtClean="0"/>
              <a:t>RAZONES:</a:t>
            </a:r>
          </a:p>
          <a:p>
            <a:r>
              <a:rPr lang="es-ES" sz="2400" dirty="0" smtClean="0"/>
              <a:t>Es un problema que tenía que resolver de forma manual y es susceptible de cometer errores.</a:t>
            </a:r>
          </a:p>
          <a:p>
            <a:r>
              <a:rPr lang="es-ES" sz="2400" dirty="0" smtClean="0"/>
              <a:t>Para plantas de edificios grandes se necesita mucho tiempo haciéndolo manual.</a:t>
            </a:r>
          </a:p>
          <a:p>
            <a:r>
              <a:rPr lang="es-ES" sz="2400" dirty="0" smtClean="0"/>
              <a:t>Si hay modificaciones en la planta, tienes que volver a comenzar el proceso manual.</a:t>
            </a:r>
          </a:p>
          <a:p>
            <a:r>
              <a:rPr lang="es-ES" sz="2400" dirty="0" smtClean="0"/>
              <a:t>No existe ningún otro programa ni gratuito ni comercial que solucione el problema.</a:t>
            </a:r>
          </a:p>
        </p:txBody>
      </p:sp>
    </p:spTree>
    <p:extLst>
      <p:ext uri="{BB962C8B-B14F-4D97-AF65-F5344CB8AC3E}">
        <p14:creationId xmlns:p14="http://schemas.microsoft.com/office/powerpoint/2010/main" val="35924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83" y="1228937"/>
            <a:ext cx="864079" cy="864079"/>
          </a:xfrm>
          <a:prstGeom prst="rect">
            <a:avLst/>
          </a:prstGeom>
        </p:spPr>
      </p:pic>
      <p:cxnSp>
        <p:nvCxnSpPr>
          <p:cNvPr id="5" name="Conector angular 4"/>
          <p:cNvCxnSpPr/>
          <p:nvPr/>
        </p:nvCxnSpPr>
        <p:spPr>
          <a:xfrm rot="16200000" flipH="1">
            <a:off x="3425601" y="1539923"/>
            <a:ext cx="356889" cy="703770"/>
          </a:xfrm>
          <a:prstGeom prst="bentConnector2">
            <a:avLst/>
          </a:prstGeom>
          <a:ln w="25400">
            <a:solidFill>
              <a:srgbClr val="33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955931" y="1839420"/>
            <a:ext cx="977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err="1" smtClean="0"/>
              <a:t>PyPATH</a:t>
            </a:r>
            <a:r>
              <a:rPr lang="es-ES" sz="2400" dirty="0" smtClean="0"/>
              <a:t>: Trazado de rutas óptimas en el interior de edificios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526053" y="405442"/>
            <a:ext cx="55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LOS LABERINTOS DE PYTHON</a:t>
            </a:r>
            <a:endParaRPr lang="es-ES" sz="32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147980" y="1430143"/>
            <a:ext cx="977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PyKALK</a:t>
            </a:r>
            <a:endParaRPr lang="es-E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45" y="4945017"/>
            <a:ext cx="1740019" cy="174001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93" y="4945017"/>
            <a:ext cx="1740019" cy="174001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532631" y="2249960"/>
            <a:ext cx="9773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Utiliza:</a:t>
            </a:r>
          </a:p>
          <a:p>
            <a:pPr marL="342900" indent="-342900">
              <a:buFontTx/>
              <a:buChar char="-"/>
            </a:pPr>
            <a:r>
              <a:rPr lang="es-ES" sz="2400" dirty="0" smtClean="0"/>
              <a:t>Algoritmo A </a:t>
            </a:r>
            <a:r>
              <a:rPr lang="es-ES" sz="2400" dirty="0" err="1" smtClean="0"/>
              <a:t>Star</a:t>
            </a:r>
            <a:r>
              <a:rPr lang="es-ES" sz="2400" dirty="0" smtClean="0"/>
              <a:t> </a:t>
            </a:r>
            <a:r>
              <a:rPr lang="es-ES" sz="2400" dirty="0" err="1" smtClean="0"/>
              <a:t>ó</a:t>
            </a:r>
            <a:r>
              <a:rPr lang="es-ES" sz="2400" dirty="0" smtClean="0"/>
              <a:t> A* para resolver ruta en geometría de manhattan</a:t>
            </a:r>
          </a:p>
          <a:p>
            <a:pPr marL="342900" indent="-342900">
              <a:buFontTx/>
              <a:buChar char="-"/>
            </a:pPr>
            <a:r>
              <a:rPr lang="es-ES" sz="2400" dirty="0" smtClean="0"/>
              <a:t>Algoritmo propio “</a:t>
            </a:r>
            <a:r>
              <a:rPr lang="es-ES" sz="2400" dirty="0" err="1" smtClean="0"/>
              <a:t>Euclidean</a:t>
            </a:r>
            <a:r>
              <a:rPr lang="es-ES" sz="2400" dirty="0" smtClean="0"/>
              <a:t> </a:t>
            </a:r>
            <a:r>
              <a:rPr lang="es-ES" sz="2400" dirty="0" err="1" smtClean="0"/>
              <a:t>Shortest</a:t>
            </a:r>
            <a:r>
              <a:rPr lang="es-ES" sz="2400" dirty="0" smtClean="0"/>
              <a:t>” para geometría euclidiana</a:t>
            </a:r>
          </a:p>
          <a:p>
            <a:pPr marL="342900" indent="-342900">
              <a:buFontTx/>
              <a:buChar char="-"/>
            </a:pPr>
            <a:r>
              <a:rPr lang="es-ES" sz="2400" dirty="0" err="1" smtClean="0"/>
              <a:t>Cython</a:t>
            </a:r>
            <a:r>
              <a:rPr lang="es-ES" sz="2400" dirty="0" smtClean="0"/>
              <a:t> para acelerar ejecución de algunas partes del código</a:t>
            </a:r>
          </a:p>
          <a:p>
            <a:pPr marL="342900" indent="-342900">
              <a:buFontTx/>
              <a:buChar char="-"/>
            </a:pPr>
            <a:r>
              <a:rPr lang="es-ES" sz="2400" dirty="0" err="1" smtClean="0"/>
              <a:t>PyQt</a:t>
            </a:r>
            <a:r>
              <a:rPr lang="es-ES" sz="2400" dirty="0" smtClean="0"/>
              <a:t> para crear un GUI para la aplicación</a:t>
            </a:r>
          </a:p>
          <a:p>
            <a:pPr marL="342900" indent="-342900">
              <a:buFontTx/>
              <a:buChar char="-"/>
            </a:pPr>
            <a:r>
              <a:rPr lang="es-ES" sz="2400" dirty="0" smtClean="0"/>
              <a:t>PyWin32 para comunicar Python y AutoCAD/</a:t>
            </a:r>
            <a:r>
              <a:rPr lang="es-ES" sz="2400" dirty="0" err="1" smtClean="0"/>
              <a:t>nanoCAD</a:t>
            </a:r>
            <a:r>
              <a:rPr lang="es-ES" sz="2400" dirty="0" smtClean="0"/>
              <a:t> mediante COM</a:t>
            </a:r>
          </a:p>
          <a:p>
            <a:pPr marL="342900" indent="-342900">
              <a:buFontTx/>
              <a:buChar char="-"/>
            </a:pPr>
            <a:r>
              <a:rPr lang="es-ES" sz="2400" dirty="0" err="1" smtClean="0"/>
              <a:t>IPython</a:t>
            </a:r>
            <a:r>
              <a:rPr lang="es-ES" sz="2400" dirty="0" smtClean="0"/>
              <a:t> Notebook para análisis del código </a:t>
            </a:r>
            <a:r>
              <a:rPr lang="es-ES" sz="2400" dirty="0" err="1" smtClean="0"/>
              <a:t>Cython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42305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26053" y="405442"/>
            <a:ext cx="554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LOS LABERINTOS DE PYTHON</a:t>
            </a:r>
            <a:endParaRPr lang="es-ES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083054" y="1126076"/>
            <a:ext cx="4744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ALGORITMO A STAR</a:t>
            </a:r>
            <a:endParaRPr lang="es-E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Breadth-First Searc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01" y="4373592"/>
            <a:ext cx="152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3712954" y="6259901"/>
            <a:ext cx="250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A* Manhattan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126219" y="1587741"/>
            <a:ext cx="60959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smtClean="0"/>
              <a:t>Elementos de Python utilizados:</a:t>
            </a:r>
          </a:p>
          <a:p>
            <a:pPr marL="342900" indent="-342900">
              <a:buFontTx/>
              <a:buChar char="-"/>
            </a:pPr>
            <a:r>
              <a:rPr lang="es-ES" sz="2400" dirty="0" smtClean="0"/>
              <a:t>Set de </a:t>
            </a:r>
            <a:r>
              <a:rPr lang="es-ES" sz="2400" dirty="0" err="1" smtClean="0"/>
              <a:t>tuplas</a:t>
            </a:r>
            <a:r>
              <a:rPr lang="es-ES" sz="2400" dirty="0" smtClean="0"/>
              <a:t> para representar el laberinto y conjuntos de puntos visitados y sin visitar.</a:t>
            </a:r>
          </a:p>
          <a:p>
            <a:pPr marL="342900" indent="-342900">
              <a:buFontTx/>
              <a:buChar char="-"/>
            </a:pPr>
            <a:r>
              <a:rPr lang="es-ES" sz="2400" dirty="0" smtClean="0"/>
              <a:t>Diccionarios para guardar el valor de la función heurística para cada punto.</a:t>
            </a:r>
          </a:p>
          <a:p>
            <a:pPr marL="342900" indent="-342900">
              <a:buFontTx/>
              <a:buChar char="-"/>
            </a:pPr>
            <a:r>
              <a:rPr lang="es-ES" sz="2400" dirty="0" smtClean="0"/>
              <a:t>Módulo </a:t>
            </a:r>
            <a:r>
              <a:rPr lang="es-ES" sz="2400" dirty="0" err="1" smtClean="0"/>
              <a:t>heapq</a:t>
            </a:r>
            <a:r>
              <a:rPr lang="es-ES" sz="2400" dirty="0" smtClean="0"/>
              <a:t> para obtener resultados ordenados.</a:t>
            </a:r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endParaRPr lang="es-ES" sz="2400" dirty="0" smtClean="0"/>
          </a:p>
        </p:txBody>
      </p:sp>
      <p:pic>
        <p:nvPicPr>
          <p:cNvPr id="1028" name="Picture 4" descr="A-Star Manhattan Distanc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28" y="4373592"/>
            <a:ext cx="152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717074" y="6259901"/>
            <a:ext cx="250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Bread </a:t>
            </a:r>
            <a:r>
              <a:rPr lang="es-ES" sz="2400" dirty="0" err="1" smtClean="0"/>
              <a:t>First</a:t>
            </a:r>
            <a:r>
              <a:rPr lang="es-ES" sz="2400" dirty="0" smtClean="0"/>
              <a:t> </a:t>
            </a:r>
            <a:r>
              <a:rPr lang="es-ES" sz="2400" dirty="0" err="1" smtClean="0"/>
              <a:t>Search</a:t>
            </a:r>
            <a:endParaRPr lang="es-ES" sz="2400" dirty="0" smtClean="0"/>
          </a:p>
        </p:txBody>
      </p:sp>
      <p:pic>
        <p:nvPicPr>
          <p:cNvPr id="1030" name="Picture 6" descr="A-Star Squared Euclidean Distanc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55" y="4354901"/>
            <a:ext cx="152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6335681" y="6242648"/>
            <a:ext cx="250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A* </a:t>
            </a:r>
            <a:r>
              <a:rPr lang="es-ES" sz="2400" dirty="0" err="1" smtClean="0"/>
              <a:t>Euclidean</a:t>
            </a:r>
            <a:endParaRPr lang="es-ES" sz="2400" dirty="0" smtClean="0"/>
          </a:p>
        </p:txBody>
      </p:sp>
      <p:pic>
        <p:nvPicPr>
          <p:cNvPr id="1032" name="Picture 8" descr="An example of A star (A*) algorithm in action (nodes are cities connected with roads, h(x) is the straight-line distance to target point) Green: Start, Blue: Target, Orange: Visite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80" y="1278221"/>
            <a:ext cx="3810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-Star Manhattan Distance multiplied by four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882" y="4373592"/>
            <a:ext cx="152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8958408" y="6278592"/>
            <a:ext cx="250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A* 4 x Manhattan</a:t>
            </a:r>
          </a:p>
        </p:txBody>
      </p:sp>
    </p:spTree>
    <p:extLst>
      <p:ext uri="{BB962C8B-B14F-4D97-AF65-F5344CB8AC3E}">
        <p14:creationId xmlns:p14="http://schemas.microsoft.com/office/powerpoint/2010/main" val="16483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26053" y="405442"/>
            <a:ext cx="5781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LOS LABERINTOS DE PYTHON</a:t>
            </a:r>
            <a:endParaRPr lang="es-ES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367062" y="1160582"/>
            <a:ext cx="4744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ALGORITMO A STAR</a:t>
            </a:r>
            <a:endParaRPr lang="es-E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4551" y="1622247"/>
            <a:ext cx="107183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 smtClean="0"/>
              <a:t>Diversas fuentes en internet disponen de versiones de Python para este algoritmo.</a:t>
            </a:r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pPr marL="342900" indent="-342900">
              <a:buFontTx/>
              <a:buChar char="-"/>
            </a:pPr>
            <a:r>
              <a:rPr lang="es-ES" sz="2400" dirty="0" smtClean="0"/>
              <a:t>Uso una versión muy simple sin programación orientada a objetos.</a:t>
            </a:r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pPr marL="342900" indent="-342900">
              <a:buFontTx/>
              <a:buChar char="-"/>
            </a:pPr>
            <a:r>
              <a:rPr lang="es-ES" sz="2400" dirty="0" smtClean="0"/>
              <a:t>Código Python 2.7. Es lo que me sabía.</a:t>
            </a:r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pPr marL="342900" indent="-342900">
              <a:buFontTx/>
              <a:buChar char="-"/>
            </a:pPr>
            <a:r>
              <a:rPr lang="es-ES" sz="2400" dirty="0" smtClean="0"/>
              <a:t>El problema a resolver tiene un comportamiento “casi O(N²)”, por lo que rápidamente queda patente la falta de eficiencia del código </a:t>
            </a:r>
            <a:r>
              <a:rPr lang="es-ES" sz="2400" dirty="0" err="1" smtClean="0"/>
              <a:t>CPython</a:t>
            </a:r>
            <a:r>
              <a:rPr lang="es-ES" sz="2400" dirty="0" smtClean="0"/>
              <a:t>.</a:t>
            </a:r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pPr marL="342900" indent="-342900">
              <a:buFontTx/>
              <a:buChar char="-"/>
            </a:pPr>
            <a:r>
              <a:rPr lang="es-ES" sz="2400" dirty="0" smtClean="0"/>
              <a:t>Pruebo a optimizar el código utilizando </a:t>
            </a:r>
            <a:r>
              <a:rPr lang="es-ES" sz="2400" dirty="0" err="1" smtClean="0"/>
              <a:t>numba</a:t>
            </a:r>
            <a:r>
              <a:rPr lang="es-ES" sz="2400" dirty="0" smtClean="0"/>
              <a:t> y </a:t>
            </a:r>
            <a:r>
              <a:rPr lang="es-ES" sz="2400" dirty="0" err="1" smtClean="0"/>
              <a:t>PyPy</a:t>
            </a:r>
            <a:r>
              <a:rPr lang="es-ES" sz="2400" dirty="0" smtClean="0"/>
              <a:t> , pero sin conseguir resultados suficientemente buenos.</a:t>
            </a:r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pPr marL="342900" indent="-342900">
              <a:buFontTx/>
              <a:buChar char="-"/>
            </a:pPr>
            <a:r>
              <a:rPr lang="es-ES" sz="2400" dirty="0" smtClean="0"/>
              <a:t>La respuesta de optimización: </a:t>
            </a:r>
            <a:r>
              <a:rPr lang="es-ES" sz="2400" dirty="0" err="1" smtClean="0"/>
              <a:t>Cython</a:t>
            </a:r>
            <a:r>
              <a:rPr lang="es-ES" sz="2400" dirty="0" smtClean="0"/>
              <a:t>. Al final 800 veces más rápido.</a:t>
            </a:r>
          </a:p>
          <a:p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7771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42775" y="1075399"/>
            <a:ext cx="407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Cython</a:t>
            </a:r>
            <a:r>
              <a:rPr lang="es-ES" sz="2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es-ES" sz="2400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IPython</a:t>
            </a:r>
            <a:r>
              <a:rPr lang="es-ES" sz="2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Notebook</a:t>
            </a:r>
            <a:endParaRPr lang="es-E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4551" y="1622247"/>
            <a:ext cx="10718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/>
              <a:t>Optimizar el código </a:t>
            </a:r>
            <a:r>
              <a:rPr lang="es-ES" sz="2400" dirty="0" err="1"/>
              <a:t>Cython</a:t>
            </a:r>
            <a:r>
              <a:rPr lang="es-ES" sz="2400" dirty="0"/>
              <a:t> requiere pocas diferencias con </a:t>
            </a:r>
            <a:r>
              <a:rPr lang="es-ES" sz="2400" dirty="0" err="1"/>
              <a:t>CPython</a:t>
            </a:r>
            <a:r>
              <a:rPr lang="es-E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s-ES" sz="2400" dirty="0" smtClean="0"/>
              <a:t>Si tienes conocimientos de C, resulta muy fácil.</a:t>
            </a:r>
            <a:endParaRPr lang="es-ES" sz="2400" dirty="0"/>
          </a:p>
          <a:p>
            <a:pPr marL="342900" indent="-342900">
              <a:buFontTx/>
              <a:buChar char="-"/>
            </a:pPr>
            <a:r>
              <a:rPr lang="es-ES" sz="2400" dirty="0"/>
              <a:t>Se puede utilizar </a:t>
            </a:r>
            <a:r>
              <a:rPr lang="es-ES" sz="2400" dirty="0" err="1"/>
              <a:t>IPython</a:t>
            </a:r>
            <a:r>
              <a:rPr lang="es-ES" sz="2400" dirty="0"/>
              <a:t> Notebook para optimizar </a:t>
            </a:r>
            <a:r>
              <a:rPr lang="es-ES" sz="2400" dirty="0" err="1" smtClean="0"/>
              <a:t>Cython</a:t>
            </a:r>
            <a:r>
              <a:rPr lang="es-ES" sz="2400" dirty="0"/>
              <a:t> </a:t>
            </a:r>
            <a:r>
              <a:rPr lang="es-ES" sz="2400" dirty="0" smtClean="0"/>
              <a:t>(</a:t>
            </a:r>
            <a:r>
              <a:rPr lang="es-ES" sz="2400" dirty="0" smtClean="0">
                <a:solidFill>
                  <a:srgbClr val="FF0000"/>
                </a:solidFill>
              </a:rPr>
              <a:t>VER EJEMPLO</a:t>
            </a:r>
            <a:r>
              <a:rPr lang="es-ES" sz="2400" dirty="0" smtClean="0"/>
              <a:t>).</a:t>
            </a:r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Para generar informe </a:t>
            </a:r>
            <a:r>
              <a:rPr lang="es-ES" sz="2400" dirty="0" err="1"/>
              <a:t>html</a:t>
            </a:r>
            <a:r>
              <a:rPr lang="es-ES" sz="2400" dirty="0"/>
              <a:t>:</a:t>
            </a:r>
          </a:p>
          <a:p>
            <a:r>
              <a:rPr lang="es-ES" sz="2400" dirty="0"/>
              <a:t>C:\prueba_cython&gt;cython -a ESPc6.pyx </a:t>
            </a:r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endParaRPr lang="es-ES" sz="240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6413730" y="3047873"/>
            <a:ext cx="575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Para compilar (en Windows genera un </a:t>
            </a:r>
            <a:r>
              <a:rPr lang="es-ES" sz="2400" dirty="0" err="1" smtClean="0"/>
              <a:t>pyd</a:t>
            </a:r>
            <a:r>
              <a:rPr lang="es-ES" sz="2400" dirty="0" smtClean="0"/>
              <a:t>):</a:t>
            </a:r>
          </a:p>
          <a:p>
            <a:r>
              <a:rPr lang="es-ES" sz="2400" dirty="0"/>
              <a:t> C:\</a:t>
            </a:r>
            <a:r>
              <a:rPr lang="es-ES" sz="2400" dirty="0" smtClean="0"/>
              <a:t>prueba_cython&gt;setup.py </a:t>
            </a:r>
            <a:r>
              <a:rPr lang="es-ES" sz="2400" dirty="0" err="1" smtClean="0"/>
              <a:t>build_ext</a:t>
            </a:r>
            <a:endParaRPr lang="es-ES" sz="24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54" y="4438715"/>
            <a:ext cx="5985893" cy="158539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526053" y="405442"/>
            <a:ext cx="5221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LOS LABERINTOS DE PYTHON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7607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26053" y="405442"/>
            <a:ext cx="538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LOS LABERINTOS DE PYTHON</a:t>
            </a:r>
            <a:endParaRPr lang="es-ES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919152" y="1084026"/>
            <a:ext cx="96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PyQt</a:t>
            </a:r>
            <a:endParaRPr lang="es-E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54551" y="1622247"/>
            <a:ext cx="10718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 err="1"/>
              <a:t>PyQt</a:t>
            </a:r>
            <a:r>
              <a:rPr lang="es-ES" sz="2400" dirty="0"/>
              <a:t> es un </a:t>
            </a:r>
            <a:r>
              <a:rPr lang="es-ES" sz="2400" dirty="0" err="1"/>
              <a:t>binding</a:t>
            </a:r>
            <a:r>
              <a:rPr lang="es-ES" sz="2400" dirty="0"/>
              <a:t> de la biblioteca gráfica </a:t>
            </a:r>
            <a:r>
              <a:rPr lang="es-ES" sz="2400" dirty="0" err="1"/>
              <a:t>Qt</a:t>
            </a:r>
            <a:r>
              <a:rPr lang="es-ES" sz="2400" dirty="0"/>
              <a:t> para el lenguaje de programación Python</a:t>
            </a:r>
            <a:r>
              <a:rPr lang="es-E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s-ES" sz="2400" dirty="0" smtClean="0"/>
              <a:t>Existen varias formas de hacer entornos gráficos con Python: </a:t>
            </a:r>
            <a:r>
              <a:rPr lang="es-ES" sz="2400" dirty="0" err="1" smtClean="0"/>
              <a:t>Tkinter</a:t>
            </a:r>
            <a:r>
              <a:rPr lang="es-ES" sz="2400" dirty="0" smtClean="0"/>
              <a:t> (el estándar de Python), </a:t>
            </a:r>
            <a:r>
              <a:rPr lang="es-ES" sz="2400" dirty="0" err="1" smtClean="0"/>
              <a:t>wxPython</a:t>
            </a:r>
            <a:r>
              <a:rPr lang="es-ES" sz="2400" dirty="0" smtClean="0"/>
              <a:t>, </a:t>
            </a:r>
            <a:r>
              <a:rPr lang="es-ES" sz="2400" dirty="0" err="1" smtClean="0"/>
              <a:t>kivy</a:t>
            </a:r>
            <a:r>
              <a:rPr lang="es-ES" sz="2400" dirty="0" smtClean="0"/>
              <a:t>, </a:t>
            </a:r>
            <a:r>
              <a:rPr lang="es-ES" sz="2400" dirty="0" err="1" smtClean="0"/>
              <a:t>PySide</a:t>
            </a:r>
            <a:r>
              <a:rPr lang="es-ES" sz="2400" dirty="0" smtClean="0"/>
              <a:t> (casi igual a </a:t>
            </a:r>
            <a:r>
              <a:rPr lang="es-ES" sz="2400" dirty="0" err="1" smtClean="0"/>
              <a:t>PyQt</a:t>
            </a:r>
            <a:r>
              <a:rPr lang="es-ES" sz="2400" dirty="0" smtClean="0"/>
              <a:t> pero LGPL), etc.</a:t>
            </a:r>
          </a:p>
          <a:p>
            <a:pPr marL="342900" indent="-342900">
              <a:buFontTx/>
              <a:buChar char="-"/>
            </a:pPr>
            <a:r>
              <a:rPr lang="es-ES" sz="2400" dirty="0" smtClean="0"/>
              <a:t>Resulta fácil programar </a:t>
            </a:r>
            <a:r>
              <a:rPr lang="es-ES" sz="2400" dirty="0" err="1" smtClean="0"/>
              <a:t>PyQt</a:t>
            </a:r>
            <a:r>
              <a:rPr lang="es-ES" sz="2400" dirty="0" smtClean="0"/>
              <a:t> utilizando </a:t>
            </a:r>
            <a:r>
              <a:rPr lang="es-ES" sz="2400" dirty="0" err="1" smtClean="0"/>
              <a:t>Qt</a:t>
            </a:r>
            <a:r>
              <a:rPr lang="es-ES" sz="2400" dirty="0" smtClean="0"/>
              <a:t> </a:t>
            </a:r>
            <a:r>
              <a:rPr lang="es-ES" sz="2400" dirty="0" err="1" smtClean="0"/>
              <a:t>Designer</a:t>
            </a:r>
            <a:r>
              <a:rPr lang="es-ES" sz="2400" dirty="0" smtClean="0"/>
              <a:t>.</a:t>
            </a:r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endParaRPr lang="es-ES" sz="2400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32" y="3690129"/>
            <a:ext cx="5124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26053" y="405442"/>
            <a:ext cx="616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LOS LABERINTOS DE PYTHON</a:t>
            </a:r>
            <a:endParaRPr lang="es-ES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19153" y="1084026"/>
            <a:ext cx="148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PyWin32</a:t>
            </a:r>
            <a:endParaRPr lang="es-E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54551" y="1622247"/>
            <a:ext cx="107183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 smtClean="0"/>
              <a:t>Módulo externo a Python que nos permite interactuar con el sistema operativo Windows.</a:t>
            </a:r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pPr marL="342900" indent="-342900">
              <a:buFontTx/>
              <a:buChar char="-"/>
            </a:pPr>
            <a:r>
              <a:rPr lang="es-ES" sz="2400" dirty="0" smtClean="0"/>
              <a:t>Utilizando COM podemos comunicar Python con varios programas utilizados en ingeniería: AutoCAD, </a:t>
            </a:r>
            <a:r>
              <a:rPr lang="es-ES" sz="2400" dirty="0" err="1" smtClean="0"/>
              <a:t>nanoCAD</a:t>
            </a:r>
            <a:r>
              <a:rPr lang="es-ES" sz="2400" dirty="0" smtClean="0"/>
              <a:t>, Presto, Excel, </a:t>
            </a:r>
            <a:r>
              <a:rPr lang="es-ES" sz="2400" dirty="0" err="1" smtClean="0"/>
              <a:t>Revit</a:t>
            </a:r>
            <a:r>
              <a:rPr lang="es-ES" sz="2400" dirty="0" smtClean="0"/>
              <a:t>, Lotus Notes.</a:t>
            </a:r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pPr marL="342900" indent="-342900">
              <a:buFontTx/>
              <a:buChar char="-"/>
            </a:pPr>
            <a:r>
              <a:rPr lang="es-ES" sz="2400" dirty="0" smtClean="0"/>
              <a:t>Inconvenientes: falta de eficiencia, complicado intercambio de datos de algunos tipos.</a:t>
            </a:r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pPr marL="342900" indent="-342900">
              <a:buFontTx/>
              <a:buChar char="-"/>
            </a:pPr>
            <a:r>
              <a:rPr lang="es-ES" sz="2400" dirty="0" smtClean="0"/>
              <a:t>Ventaja: la utilización de Python para comunicar programas diversos, puede dar lugar a flujos de trabajo muy eficientes.</a:t>
            </a:r>
            <a:endParaRPr lang="es-ES" sz="2400" dirty="0" smtClean="0"/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2351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26053" y="405442"/>
            <a:ext cx="616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LOS LABERINTOS DE PYTHON</a:t>
            </a:r>
            <a:endParaRPr lang="es-ES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19152" y="1084026"/>
            <a:ext cx="209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herramienta</a:t>
            </a:r>
            <a:endParaRPr lang="es-E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91" y="3222325"/>
            <a:ext cx="3876675" cy="34671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54551" y="1622247"/>
            <a:ext cx="107183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Extrae el laberinto de un dibujo en AutoCAD con una precisión definida.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Funciona con AutoCAD y </a:t>
            </a:r>
            <a:r>
              <a:rPr lang="es-ES" sz="2400" dirty="0" err="1" smtClean="0"/>
              <a:t>nanoCAD</a:t>
            </a:r>
            <a:endParaRPr lang="es-E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Permite utilizar dos algoritmos de cálculo de distancias: A* y </a:t>
            </a:r>
            <a:r>
              <a:rPr lang="es-ES" sz="2400" dirty="0" err="1" smtClean="0"/>
              <a:t>Euclidean</a:t>
            </a:r>
            <a:r>
              <a:rPr lang="es-ES" sz="2400" dirty="0" smtClean="0"/>
              <a:t> </a:t>
            </a:r>
            <a:r>
              <a:rPr lang="es-ES" sz="2400" dirty="0" err="1" smtClean="0"/>
              <a:t>Shortest</a:t>
            </a:r>
            <a:r>
              <a:rPr lang="es-ES" sz="2400" dirty="0" smtClean="0"/>
              <a:t> (cosecha propia).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 smtClean="0"/>
          </a:p>
          <a:p>
            <a:pPr marL="457200" indent="-457200">
              <a:buFont typeface="+mj-lt"/>
              <a:buAutoNum type="arabicPeriod"/>
            </a:pPr>
            <a:endParaRPr lang="es-ES" sz="2400" dirty="0" smtClean="0"/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endParaRPr lang="es-ES" sz="24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5261366" y="3222297"/>
            <a:ext cx="6410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ES" sz="2400" dirty="0" smtClean="0"/>
              <a:t>Dibujar una ruta concreta, dibujar resultados en CAD.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sz="2400" dirty="0" smtClean="0"/>
              <a:t>Dispone de una ayuda suficiente para operar con esta simple herramienta.</a:t>
            </a:r>
            <a:endParaRPr lang="es-ES" sz="2400" dirty="0" smtClean="0"/>
          </a:p>
          <a:p>
            <a:pPr marL="342900" indent="-342900">
              <a:buFontTx/>
              <a:buChar char="-"/>
            </a:pPr>
            <a:endParaRPr lang="es-ES" sz="2400" dirty="0" smtClean="0"/>
          </a:p>
          <a:p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7332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TC103457491[[fn=Metropolitano]]</Template>
  <TotalTime>10428</TotalTime>
  <Words>605</Words>
  <Application>Microsoft Office PowerPoint</Application>
  <PresentationFormat>Panorámica</PresentationFormat>
  <Paragraphs>80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Daniel Pose Andrade</dc:creator>
  <cp:lastModifiedBy>Jose Daniel Pose Andrade</cp:lastModifiedBy>
  <cp:revision>169</cp:revision>
  <dcterms:created xsi:type="dcterms:W3CDTF">2014-08-01T16:14:18Z</dcterms:created>
  <dcterms:modified xsi:type="dcterms:W3CDTF">2015-03-12T23:36:38Z</dcterms:modified>
</cp:coreProperties>
</file>