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73" r:id="rId4"/>
    <p:sldId id="274" r:id="rId5"/>
    <p:sldId id="276" r:id="rId6"/>
    <p:sldId id="267" r:id="rId7"/>
    <p:sldId id="268" r:id="rId8"/>
    <p:sldId id="277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39" d="100"/>
          <a:sy n="39" d="100"/>
        </p:scale>
        <p:origin x="72" y="1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ustontx.gov/311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wunderground.com/" TargetMode="External"/><Relationship Id="rId4" Type="http://schemas.openxmlformats.org/officeDocument/2006/relationships/hyperlink" Target="https://www.census.gov/acs/www/data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477" y="1971304"/>
            <a:ext cx="9478072" cy="1401288"/>
          </a:xfrm>
        </p:spPr>
        <p:txBody>
          <a:bodyPr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 You in the RIGHT Neighborhood?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5478" y="3930716"/>
            <a:ext cx="9615436" cy="899658"/>
          </a:xfrm>
        </p:spPr>
        <p:txBody>
          <a:bodyPr>
            <a:noAutofit/>
          </a:bodyPr>
          <a:lstStyle/>
          <a:p>
            <a:pPr marL="4114800" lvl="8" indent="-457200" algn="r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Jeff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Eickholt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114800" lvl="8" indent="-457200" algn="r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Philip Wirth</a:t>
            </a:r>
          </a:p>
          <a:p>
            <a:pPr marL="4114800" lvl="8" indent="-457200" algn="r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Ruby Mittal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77" y="753120"/>
            <a:ext cx="9478072" cy="195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3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477" y="2565070"/>
            <a:ext cx="9478072" cy="309946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</a:t>
            </a:r>
            <a:b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 Questions ??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77" y="753120"/>
            <a:ext cx="9478072" cy="195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3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77" y="753120"/>
            <a:ext cx="9478072" cy="19594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65477" y="2712532"/>
            <a:ext cx="94780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311 Houston Help and Information Helpline puts City government at your fingertips and you get answers, find the right person, or have your City service problem solved.</a:t>
            </a:r>
            <a:b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>
              <a:solidFill>
                <a:schemeClr val="bg1"/>
              </a:solidFill>
              <a:ea typeface="+mj-ea"/>
              <a:cs typeface="+mj-cs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Houston citizens can call 311 or fill out an online form to report issue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Issues are logged when created and a due date is assigned; the closed date is logged when issue      resolved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about 350,000 to 400,000 request each year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404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77" y="753120"/>
            <a:ext cx="9478072" cy="19594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65477" y="2712532"/>
            <a:ext cx="947807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EBEBEB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Datasets</a:t>
            </a:r>
            <a:endParaRPr lang="en-US" sz="2400" dirty="0">
              <a:solidFill>
                <a:srgbClr val="EBEBEB"/>
              </a:solidFill>
              <a:ea typeface="+mj-ea"/>
              <a:cs typeface="+mj-cs"/>
            </a:endParaRPr>
          </a:p>
          <a:p>
            <a:endParaRPr lang="en-US" sz="2400" dirty="0">
              <a:solidFill>
                <a:schemeClr val="bg1"/>
              </a:solidFill>
              <a:ea typeface="+mj-ea"/>
              <a:cs typeface="+mj-cs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City of Houston 311 - </a:t>
            </a:r>
            <a:r>
              <a:rPr lang="en-US" sz="2400" u="sng" dirty="0">
                <a:solidFill>
                  <a:schemeClr val="bg1"/>
                </a:solidFill>
                <a:hlinkClick r:id="rId3"/>
              </a:rPr>
              <a:t>https://www.houstontx.gov/311/</a:t>
            </a:r>
            <a:endParaRPr lang="en-US" sz="2400" u="sng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u="sng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</a:rPr>
              <a:t>Census Bureau -  </a:t>
            </a:r>
            <a:r>
              <a:rPr lang="en-US" sz="2400" u="sng" dirty="0">
                <a:solidFill>
                  <a:schemeClr val="bg1"/>
                </a:solidFill>
                <a:hlinkClick r:id="rId4"/>
              </a:rPr>
              <a:t>https://www.census.gov/acs/www/data/</a:t>
            </a:r>
            <a:r>
              <a:rPr lang="en-US" sz="2400" dirty="0">
                <a:solidFill>
                  <a:schemeClr val="bg1"/>
                </a:solidFill>
              </a:rPr>
              <a:t>		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</a:rPr>
              <a:t>Weather Underground - </a:t>
            </a:r>
            <a:r>
              <a:rPr lang="en-US" sz="2400" u="sng" dirty="0">
                <a:hlinkClick r:id="rId5"/>
              </a:rPr>
              <a:t>https://www.wunderground.com/</a:t>
            </a:r>
            <a:endParaRPr lang="en-US" sz="2400" dirty="0"/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031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77" y="753120"/>
            <a:ext cx="9478072" cy="19594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65477" y="2712532"/>
            <a:ext cx="947807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EBEBEB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Analysis</a:t>
            </a:r>
            <a:endParaRPr lang="en-US" sz="2400" dirty="0">
              <a:solidFill>
                <a:srgbClr val="EBEBEB"/>
              </a:solidFill>
              <a:ea typeface="+mj-ea"/>
              <a:cs typeface="+mj-cs"/>
            </a:endParaRPr>
          </a:p>
          <a:p>
            <a:endParaRPr lang="en-US" sz="2400" dirty="0">
              <a:solidFill>
                <a:schemeClr val="bg1"/>
              </a:solidFill>
              <a:ea typeface="+mj-ea"/>
              <a:cs typeface="+mj-cs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ea typeface="+mj-ea"/>
                <a:cs typeface="+mj-cs"/>
              </a:rPr>
              <a:t>Goal of Analysis:  Identify factors that impact whether issue is closed by the due date or not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ea typeface="+mj-ea"/>
                <a:cs typeface="+mj-cs"/>
              </a:rPr>
              <a:t>Factors Considered: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Type of Issue</a:t>
            </a:r>
            <a:endParaRPr lang="en-US" dirty="0">
              <a:solidFill>
                <a:schemeClr val="bg1"/>
              </a:solidFill>
              <a:ea typeface="+mj-ea"/>
              <a:cs typeface="+mj-cs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ea typeface="+mj-ea"/>
                <a:cs typeface="+mj-cs"/>
              </a:rPr>
              <a:t>Socioeconomic factors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ea typeface="+mj-ea"/>
                <a:cs typeface="+mj-cs"/>
              </a:rPr>
              <a:t>Weather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36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77" y="753120"/>
            <a:ext cx="9478072" cy="19594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65477" y="2228671"/>
            <a:ext cx="94780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EBEBEB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Top Issues (2017 – 2019)</a:t>
            </a:r>
            <a:endParaRPr lang="en-US" sz="2400" dirty="0">
              <a:solidFill>
                <a:srgbClr val="EBEBEB"/>
              </a:solidFill>
              <a:ea typeface="+mj-ea"/>
              <a:cs typeface="+mj-cs"/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xmlns="" id="{DEFB6C61-0396-49C1-A950-3B9E25415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507886"/>
              </p:ext>
            </p:extLst>
          </p:nvPr>
        </p:nvGraphicFramePr>
        <p:xfrm>
          <a:off x="1210642" y="2712532"/>
          <a:ext cx="8631024" cy="3459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xmlns="" val="372814819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xmlns="" val="3454429895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xmlns="" val="1661784598"/>
                    </a:ext>
                  </a:extLst>
                </a:gridCol>
                <a:gridCol w="401424">
                  <a:extLst>
                    <a:ext uri="{9D8B030D-6E8A-4147-A177-3AD203B41FA5}">
                      <a16:colId xmlns:a16="http://schemas.microsoft.com/office/drawing/2014/main" xmlns="" val="1850544297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xmlns="" val="249760086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xmlns="" val="1382927686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xmlns="" val="42078614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Day until Due(Avg)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Day until Due(Avg)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58437450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Missed Garbage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82,063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Street Hazard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32,746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641858960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Water Leak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74,707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Drainage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28,840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006077035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Container Problem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74,126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Traffic Signal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27,753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598901327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Sewer Wastewater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66,549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SWM Escalation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26,293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000849543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Nuisance on Property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57,571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Traffic Signs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23,198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270717341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Missed Recycling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54,796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Street Condition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19,651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590617018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Missed Heavy Trash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45,476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Storm Debris Collection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12,816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062575506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Water Service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35,341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0670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135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77" y="753120"/>
            <a:ext cx="9478072" cy="19594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65477" y="2712532"/>
            <a:ext cx="9478072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EBEBEB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Models</a:t>
            </a:r>
            <a:endParaRPr lang="en-US" sz="2400" dirty="0">
              <a:solidFill>
                <a:srgbClr val="EBEBEB"/>
              </a:solidFill>
              <a:ea typeface="+mj-ea"/>
              <a:cs typeface="+mj-cs"/>
            </a:endParaRPr>
          </a:p>
          <a:p>
            <a:endParaRPr lang="en-US" sz="2400" dirty="0">
              <a:solidFill>
                <a:srgbClr val="EBEBEB"/>
              </a:solidFill>
              <a:ea typeface="+mj-ea"/>
              <a:cs typeface="+mj-cs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EBEBEB"/>
                </a:solidFill>
                <a:ea typeface="+mj-ea"/>
                <a:cs typeface="+mj-cs"/>
              </a:rPr>
              <a:t>Target Variable:  Not Closed by Due Date (1) vs. Closed (0)</a:t>
            </a:r>
            <a:br>
              <a:rPr lang="en-US" sz="2400" dirty="0">
                <a:solidFill>
                  <a:srgbClr val="EBEBEB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rgbClr val="EBEBEB"/>
                </a:solidFill>
                <a:ea typeface="+mj-ea"/>
                <a:cs typeface="+mj-cs"/>
              </a:rPr>
              <a:t> 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EBEBEB"/>
                </a:solidFill>
              </a:rPr>
              <a:t>Models Considered:  Logistic Regress, KNN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rgbClr val="EBEBEB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EBEBEB"/>
                </a:solidFill>
                <a:ea typeface="+mj-ea"/>
                <a:cs typeface="+mj-cs"/>
              </a:rPr>
              <a:t>Model Deployed:  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494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478" y="2434443"/>
            <a:ext cx="8962293" cy="3360716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77" y="753120"/>
            <a:ext cx="9478072" cy="195941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gray">
          <a:xfrm>
            <a:off x="965477" y="2712533"/>
            <a:ext cx="9478072" cy="7313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Flowchart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3138" b="6637"/>
          <a:stretch/>
        </p:blipFill>
        <p:spPr>
          <a:xfrm>
            <a:off x="1672840" y="3443845"/>
            <a:ext cx="8063345" cy="269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94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77" y="753120"/>
            <a:ext cx="9478072" cy="19594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65477" y="2712532"/>
            <a:ext cx="9478072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EBEBEB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Conclusions</a:t>
            </a:r>
            <a:endParaRPr lang="en-US" sz="2400" dirty="0">
              <a:solidFill>
                <a:srgbClr val="EBEBEB"/>
              </a:solidFill>
              <a:ea typeface="+mj-ea"/>
              <a:cs typeface="+mj-cs"/>
            </a:endParaRPr>
          </a:p>
          <a:p>
            <a:endParaRPr lang="en-US" sz="2400" dirty="0">
              <a:solidFill>
                <a:srgbClr val="EBEBEB"/>
              </a:solidFill>
              <a:ea typeface="+mj-ea"/>
              <a:cs typeface="+mj-cs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EBEBEB"/>
                </a:solidFill>
                <a:ea typeface="+mj-ea"/>
                <a:cs typeface="+mj-cs"/>
              </a:rPr>
              <a:t>Little evidence that socioeconomic factors impact whether issue is closed by due date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EBEBEB"/>
                </a:solidFill>
                <a:ea typeface="+mj-ea"/>
                <a:cs typeface="+mj-cs"/>
              </a:rPr>
              <a:t>Some evidence that rainfall does have some impact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EBEBEB"/>
                </a:solidFill>
                <a:ea typeface="+mj-ea"/>
                <a:cs typeface="+mj-cs"/>
              </a:rPr>
              <a:t>Clear evidence that the type of issue has impact</a:t>
            </a:r>
            <a:br>
              <a:rPr lang="en-US" sz="2400" dirty="0">
                <a:solidFill>
                  <a:srgbClr val="EBEBEB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rgbClr val="EBEBEB"/>
                </a:solidFill>
                <a:ea typeface="+mj-ea"/>
                <a:cs typeface="+mj-cs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37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477" y="2712533"/>
            <a:ext cx="9478072" cy="731312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Demo !!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77" y="753119"/>
            <a:ext cx="9478072" cy="195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9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3300</TotalTime>
  <Words>239</Words>
  <Application>Microsoft Office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</vt:lpstr>
      <vt:lpstr>Wingdings 3</vt:lpstr>
      <vt:lpstr>Ion Boardroom</vt:lpstr>
      <vt:lpstr>Are You in the RIGHT Neighborhood?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Demo !!</vt:lpstr>
      <vt:lpstr>Thank you  Any Questions ??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Relocate ???</dc:title>
  <dc:creator>Ruby Mittal</dc:creator>
  <cp:lastModifiedBy>Ruby Mittal</cp:lastModifiedBy>
  <cp:revision>41</cp:revision>
  <dcterms:created xsi:type="dcterms:W3CDTF">2020-02-26T17:37:14Z</dcterms:created>
  <dcterms:modified xsi:type="dcterms:W3CDTF">2020-04-02T22:47:33Z</dcterms:modified>
</cp:coreProperties>
</file>