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871" r:id="rId2"/>
    <p:sldId id="827" r:id="rId3"/>
    <p:sldId id="829" r:id="rId4"/>
    <p:sldId id="863" r:id="rId5"/>
    <p:sldId id="842" r:id="rId6"/>
    <p:sldId id="865" r:id="rId7"/>
    <p:sldId id="866" r:id="rId8"/>
    <p:sldId id="831" r:id="rId9"/>
    <p:sldId id="744" r:id="rId10"/>
    <p:sldId id="867" r:id="rId11"/>
    <p:sldId id="868" r:id="rId12"/>
    <p:sldId id="869" r:id="rId13"/>
    <p:sldId id="870" r:id="rId14"/>
  </p:sldIdLst>
  <p:sldSz cx="9144000" cy="6858000" type="screen4x3"/>
  <p:notesSz cx="6950075" cy="923607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CCE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120"/>
      </p:cViewPr>
      <p:guideLst>
        <p:guide orient="horz" pos="38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353781946933436E-2"/>
          <c:y val="3.3250798930837752E-2"/>
          <c:w val="0.82037913661767048"/>
          <c:h val="0.82330619310272712"/>
        </c:manualLayout>
      </c:layout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Incumbent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ln>
                <a:solidFill>
                  <a:srgbClr val="FF0000"/>
                </a:solidFill>
              </a:ln>
            </c:spPr>
          </c:marker>
          <c:dPt>
            <c:idx val="0"/>
            <c:marker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1"/>
              <c:layout>
                <c:manualLayout>
                  <c:x val="-3.3740212440163654E-2"/>
                  <c:y val="-3.112399275897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Sheet1!$C$5:$C$7</c:f>
              <c:strCache>
                <c:ptCount val="3"/>
                <c:pt idx="0">
                  <c:v>Approval Rating 39 or less</c:v>
                </c:pt>
                <c:pt idx="1">
                  <c:v>Approval Rating 40-54</c:v>
                </c:pt>
                <c:pt idx="2">
                  <c:v>Approval Rating  55+</c:v>
                </c:pt>
              </c:strCache>
            </c:strRef>
          </c:cat>
          <c:val>
            <c:numRef>
              <c:f>Sheet1!$D$5:$D$7</c:f>
              <c:numCache>
                <c:formatCode>0%</c:formatCode>
                <c:ptCount val="3"/>
                <c:pt idx="0">
                  <c:v>0.24</c:v>
                </c:pt>
                <c:pt idx="1">
                  <c:v>0.85</c:v>
                </c:pt>
                <c:pt idx="2">
                  <c:v>0.99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Succesor</c:v>
                </c:pt>
              </c:strCache>
            </c:strRef>
          </c:tx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Sheet1!$C$5:$C$7</c:f>
              <c:strCache>
                <c:ptCount val="3"/>
                <c:pt idx="0">
                  <c:v>Approval Rating 39 or less</c:v>
                </c:pt>
                <c:pt idx="1">
                  <c:v>Approval Rating 40-54</c:v>
                </c:pt>
                <c:pt idx="2">
                  <c:v>Approval Rating  55+</c:v>
                </c:pt>
              </c:strCache>
            </c:strRef>
          </c:cat>
          <c:val>
            <c:numRef>
              <c:f>Sheet1!$E$5:$E$7</c:f>
              <c:numCache>
                <c:formatCode>0%</c:formatCode>
                <c:ptCount val="3"/>
                <c:pt idx="0">
                  <c:v>0.11</c:v>
                </c:pt>
                <c:pt idx="1">
                  <c:v>0.36</c:v>
                </c:pt>
                <c:pt idx="2">
                  <c:v>0.7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0183424"/>
        <c:axId val="270189312"/>
      </c:lineChart>
      <c:catAx>
        <c:axId val="2701834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700" b="1"/>
            </a:pPr>
            <a:endParaRPr lang="en-US"/>
          </a:p>
        </c:txPr>
        <c:crossAx val="270189312"/>
        <c:crosses val="autoZero"/>
        <c:auto val="1"/>
        <c:lblAlgn val="ctr"/>
        <c:lblOffset val="100"/>
        <c:noMultiLvlLbl val="0"/>
      </c:catAx>
      <c:valAx>
        <c:axId val="270189312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70183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877206880394933"/>
          <c:y val="0.64139727938725766"/>
          <c:w val="0.15454563019567874"/>
          <c:h val="0.11144268283916166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11699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6768" y="1"/>
            <a:ext cx="3011699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279"/>
            <a:ext cx="3011699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6768" y="8772279"/>
            <a:ext cx="3011699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93C622-9ECF-4747-A6E4-8C2BB03E3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11699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768" y="1"/>
            <a:ext cx="3011699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18037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08" y="4387733"/>
            <a:ext cx="5560060" cy="41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279"/>
            <a:ext cx="3011699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768" y="8772279"/>
            <a:ext cx="3011699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4B3985-D468-4A99-B5DB-06F5012DDEE7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25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1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10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B11EE-201A-44FC-8404-EC917D2B0AD2}" type="slidenum">
              <a:rPr lang="pt-BR"/>
              <a:pPr/>
              <a:t>12</a:t>
            </a:fld>
            <a:endParaRPr lang="pt-BR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13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2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3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4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5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6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7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8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9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 preferRelativeResize="0">
            <a:picLocks noChangeArrowheads="1"/>
          </p:cNvPicPr>
          <p:nvPr/>
        </p:nvPicPr>
        <p:blipFill>
          <a:blip r:embed="rId2" cstate="print"/>
          <a:srcRect l="58792" b="2625"/>
          <a:stretch>
            <a:fillRect/>
          </a:stretch>
        </p:blipFill>
        <p:spPr bwMode="auto">
          <a:xfrm>
            <a:off x="3175" y="3149600"/>
            <a:ext cx="2614613" cy="3311525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rrowheads="1"/>
          </p:cNvPicPr>
          <p:nvPr/>
        </p:nvPicPr>
        <p:blipFill>
          <a:blip r:embed="rId2" cstate="print"/>
          <a:srcRect r="71391"/>
          <a:stretch>
            <a:fillRect/>
          </a:stretch>
        </p:blipFill>
        <p:spPr bwMode="auto">
          <a:xfrm>
            <a:off x="0" y="0"/>
            <a:ext cx="2616200" cy="1295400"/>
          </a:xfrm>
          <a:prstGeom prst="rect">
            <a:avLst/>
          </a:prstGeom>
          <a:noFill/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6503988"/>
            <a:ext cx="9144000" cy="355600"/>
          </a:xfrm>
          <a:prstGeom prst="rect">
            <a:avLst/>
          </a:prstGeom>
          <a:solidFill>
            <a:srgbClr val="00ADA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 b="10696"/>
          <a:stretch>
            <a:fillRect/>
          </a:stretch>
        </p:blipFill>
        <p:spPr bwMode="auto">
          <a:xfrm>
            <a:off x="0" y="1281113"/>
            <a:ext cx="9144000" cy="1820862"/>
          </a:xfrm>
          <a:prstGeom prst="rect">
            <a:avLst/>
          </a:prstGeom>
          <a:noFill/>
        </p:spPr>
      </p:pic>
      <p:sp>
        <p:nvSpPr>
          <p:cNvPr id="7175" name="Rectangle 7"/>
          <p:cNvSpPr>
            <a:spLocks noChangeArrowheads="1"/>
          </p:cNvSpPr>
          <p:nvPr userDrawn="1"/>
        </p:nvSpPr>
        <p:spPr bwMode="auto">
          <a:xfrm>
            <a:off x="2641600" y="1306513"/>
            <a:ext cx="6502400" cy="1814512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2513" y="1335088"/>
            <a:ext cx="2130425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8113" y="1335088"/>
            <a:ext cx="2130425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38975" y="1335088"/>
            <a:ext cx="21082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8313" y="339725"/>
            <a:ext cx="2074862" cy="5895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339725"/>
            <a:ext cx="6072188" cy="5895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338" y="339725"/>
            <a:ext cx="5938837" cy="698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3725" y="1557338"/>
            <a:ext cx="3881438" cy="4678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563" y="1557338"/>
            <a:ext cx="3883025" cy="4678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557338"/>
            <a:ext cx="3881438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563" y="1557338"/>
            <a:ext cx="3883025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60363"/>
          </a:xfrm>
          <a:prstGeom prst="rect">
            <a:avLst/>
          </a:prstGeom>
          <a:solidFill>
            <a:srgbClr val="00ADA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243888" y="6562725"/>
            <a:ext cx="8366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244" tIns="44121" rIns="88244" bIns="44121">
            <a:spAutoFit/>
          </a:bodyPr>
          <a:lstStyle/>
          <a:p>
            <a:pPr algn="ctr" defTabSz="882650">
              <a:spcBef>
                <a:spcPct val="50000"/>
              </a:spcBef>
            </a:pPr>
            <a:r>
              <a:rPr lang="fr-FR" sz="1200" b="1">
                <a:solidFill>
                  <a:schemeClr val="bg1"/>
                </a:solidFill>
              </a:rPr>
              <a:t>[ </a:t>
            </a:r>
            <a:fld id="{B8BD6BF6-1FA5-40AE-90D8-DC9AC572F352}" type="slidenum">
              <a:rPr lang="fr-FR" sz="1200" b="1">
                <a:solidFill>
                  <a:schemeClr val="bg1"/>
                </a:solidFill>
              </a:rPr>
              <a:pPr algn="ctr" defTabSz="882650">
                <a:spcBef>
                  <a:spcPct val="50000"/>
                </a:spcBef>
              </a:pPr>
              <a:t>‹#›</a:t>
            </a:fld>
            <a:r>
              <a:rPr lang="fr-FR" sz="1200" b="1">
                <a:solidFill>
                  <a:schemeClr val="bg1"/>
                </a:solidFill>
              </a:rPr>
              <a:t> ]</a:t>
            </a:r>
            <a:endParaRPr lang="fr-FR" sz="1200" b="1">
              <a:solidFill>
                <a:schemeClr val="hlink"/>
              </a:solidFill>
            </a:endParaRPr>
          </a:p>
        </p:txBody>
      </p:sp>
      <p:sp>
        <p:nvSpPr>
          <p:cNvPr id="6149" name="Rectangle 5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954338" y="339725"/>
            <a:ext cx="5938837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557338"/>
            <a:ext cx="7916863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4" tIns="44121" rIns="88244" bIns="44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8200" y="177800"/>
            <a:ext cx="996950" cy="904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2pPr>
      <a:lvl3pPr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3pPr>
      <a:lvl4pPr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4pPr>
      <a:lvl5pPr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5pPr>
      <a:lvl6pPr marL="457200"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6pPr>
      <a:lvl7pPr marL="914400"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7pPr>
      <a:lvl8pPr marL="1371600"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8pPr>
      <a:lvl9pPr marL="1828800"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9pPr>
    </p:titleStyle>
    <p:bodyStyle>
      <a:lvl1pPr marL="330200" indent="-330200" algn="l" defTabSz="882650" rtl="0" fontAlgn="base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300" b="1">
          <a:solidFill>
            <a:srgbClr val="333399"/>
          </a:solidFill>
          <a:latin typeface="+mn-lt"/>
          <a:ea typeface="+mn-ea"/>
          <a:cs typeface="+mn-cs"/>
        </a:defRPr>
      </a:lvl1pPr>
      <a:lvl2pPr marL="717550" indent="-276225" algn="l" defTabSz="882650" rtl="0" fontAlgn="base">
        <a:spcBef>
          <a:spcPct val="20000"/>
        </a:spcBef>
        <a:spcAft>
          <a:spcPct val="0"/>
        </a:spcAft>
        <a:buClr>
          <a:srgbClr val="7EACDE"/>
        </a:buClr>
        <a:buFont typeface="Wingdings" pitchFamily="2" charset="2"/>
        <a:buChar char="§"/>
        <a:defRPr sz="1900" b="1">
          <a:solidFill>
            <a:srgbClr val="333399"/>
          </a:solidFill>
          <a:latin typeface="+mn-lt"/>
        </a:defRPr>
      </a:lvl2pPr>
      <a:lvl3pPr marL="1103313" indent="-220663" algn="l" defTabSz="882650" rtl="0" fontAlgn="base">
        <a:spcBef>
          <a:spcPct val="20000"/>
        </a:spcBef>
        <a:spcAft>
          <a:spcPct val="0"/>
        </a:spcAft>
        <a:buClr>
          <a:srgbClr val="7EACDE"/>
        </a:buClr>
        <a:buFont typeface="Arial" charset="0"/>
        <a:buChar char="-"/>
        <a:defRPr sz="1700">
          <a:solidFill>
            <a:srgbClr val="333399"/>
          </a:solidFill>
          <a:latin typeface="+mn-lt"/>
        </a:defRPr>
      </a:lvl3pPr>
      <a:lvl4pPr marL="1543050" indent="-219075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4pPr>
      <a:lvl5pPr marL="1985963" indent="-222250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5pPr>
      <a:lvl6pPr marL="2443163" indent="-222250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6pPr>
      <a:lvl7pPr marL="2900363" indent="-222250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7pPr>
      <a:lvl8pPr marL="3357563" indent="-222250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8pPr>
      <a:lvl9pPr marL="3814763" indent="-222250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frm=1&amp;source=images&amp;cd=&amp;cad=rja&amp;uact=8&amp;ved=0CAcQjRw&amp;url=http://www.cambro.com/Default_Pages/Custom_Pages/Images_Pages/Display_and_Serving_Photos.aspx?LangType%3D1031&amp;ei=8GNTVdX5Jeus7AaR8oKoBA&amp;bvm=bv.93112503,d.bGQ&amp;psig=AFQjCNFohYAFpPIdoBhvTHkSVvHHPuABkw&amp;ust=143161482793740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45286" y="1556792"/>
            <a:ext cx="9324528" cy="4535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5000" dirty="0">
                <a:solidFill>
                  <a:schemeClr val="accent2"/>
                </a:solidFill>
              </a:rPr>
              <a:t>Election Forecasting in Low Information Markets</a:t>
            </a:r>
          </a:p>
          <a:p>
            <a:pPr marL="0" indent="0" algn="ctr">
              <a:buNone/>
            </a:pPr>
            <a:endParaRPr lang="en-US" sz="2800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2200" i="1" dirty="0">
                <a:solidFill>
                  <a:schemeClr val="accent2"/>
                </a:solidFill>
                <a:latin typeface="Tahoma" pitchFamily="34" charset="0"/>
              </a:rPr>
              <a:t>Cliff Young and Neale </a:t>
            </a:r>
            <a:r>
              <a:rPr lang="en-US" sz="2200" i="1" dirty="0" smtClean="0">
                <a:solidFill>
                  <a:schemeClr val="accent2"/>
                </a:solidFill>
                <a:latin typeface="Tahoma" pitchFamily="34" charset="0"/>
              </a:rPr>
              <a:t>El-Dash</a:t>
            </a:r>
          </a:p>
          <a:p>
            <a:pPr marL="0" indent="0" algn="ctr">
              <a:buNone/>
            </a:pPr>
            <a:endParaRPr lang="en-US" sz="2200" i="1" dirty="0">
              <a:solidFill>
                <a:schemeClr val="accent2"/>
              </a:solidFill>
              <a:latin typeface="Tahoma" pitchFamily="34" charset="0"/>
            </a:endParaRPr>
          </a:p>
          <a:p>
            <a:pPr marL="0" indent="0" algn="ctr">
              <a:spcBef>
                <a:spcPct val="50000"/>
              </a:spcBef>
              <a:buNone/>
            </a:pPr>
            <a:r>
              <a:rPr lang="en-US" sz="1600" i="1" dirty="0">
                <a:solidFill>
                  <a:srgbClr val="FF0000"/>
                </a:solidFill>
                <a:latin typeface="Tahoma" pitchFamily="34" charset="0"/>
              </a:rPr>
              <a:t>May </a:t>
            </a:r>
            <a:r>
              <a:rPr lang="en-US" sz="1600" i="1" dirty="0" smtClean="0">
                <a:solidFill>
                  <a:srgbClr val="FF0000"/>
                </a:solidFill>
                <a:latin typeface="Tahoma" pitchFamily="34" charset="0"/>
              </a:rPr>
              <a:t>15</a:t>
            </a:r>
            <a:r>
              <a:rPr lang="en-US" sz="1600" i="1" baseline="30000" dirty="0" smtClean="0">
                <a:solidFill>
                  <a:srgbClr val="FF0000"/>
                </a:solidFill>
                <a:latin typeface="Tahoma" pitchFamily="34" charset="0"/>
              </a:rPr>
              <a:t>th</a:t>
            </a:r>
            <a:r>
              <a:rPr lang="en-US" sz="1600" i="1" dirty="0" smtClean="0">
                <a:solidFill>
                  <a:srgbClr val="FF0000"/>
                </a:solidFill>
                <a:latin typeface="Tahoma" pitchFamily="34" charset="0"/>
              </a:rPr>
              <a:t>, 2015</a:t>
            </a:r>
            <a:endParaRPr lang="en-US" sz="1600" i="1" dirty="0">
              <a:solidFill>
                <a:srgbClr val="FF0000"/>
              </a:solidFill>
              <a:latin typeface="Tahoma" pitchFamily="34" charset="0"/>
            </a:endParaRPr>
          </a:p>
          <a:p>
            <a:pPr marL="0" indent="0" algn="ctr">
              <a:spcBef>
                <a:spcPct val="50000"/>
              </a:spcBef>
              <a:buNone/>
            </a:pPr>
            <a:r>
              <a:rPr lang="en-US" sz="1600" i="1" dirty="0">
                <a:solidFill>
                  <a:srgbClr val="FF0000"/>
                </a:solidFill>
                <a:latin typeface="Tahoma" pitchFamily="34" charset="0"/>
              </a:rPr>
              <a:t>70</a:t>
            </a:r>
            <a:r>
              <a:rPr lang="en-US" sz="1600" i="1" baseline="30000" dirty="0">
                <a:solidFill>
                  <a:srgbClr val="FF0000"/>
                </a:solidFill>
                <a:latin typeface="Tahoma" pitchFamily="34" charset="0"/>
              </a:rPr>
              <a:t>th</a:t>
            </a:r>
            <a:r>
              <a:rPr lang="en-US" sz="1600" i="1" dirty="0">
                <a:solidFill>
                  <a:srgbClr val="FF0000"/>
                </a:solidFill>
                <a:latin typeface="Tahoma" pitchFamily="34" charset="0"/>
              </a:rPr>
              <a:t> AAPOR Conference</a:t>
            </a:r>
          </a:p>
          <a:p>
            <a:pPr lvl="2"/>
            <a:endParaRPr lang="en-US" sz="3000" dirty="0" smtClean="0"/>
          </a:p>
          <a:p>
            <a:pPr marL="441325" lvl="1" indent="0">
              <a:buNone/>
            </a:pPr>
            <a:endParaRPr lang="en-US" sz="3200" dirty="0" smtClean="0"/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699792" y="188640"/>
            <a:ext cx="6010275" cy="698500"/>
          </a:xfrm>
        </p:spPr>
        <p:txBody>
          <a:bodyPr/>
          <a:lstStyle/>
          <a:p>
            <a:r>
              <a:rPr lang="en-US" dirty="0" smtClean="0"/>
              <a:t>Key Data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1269777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r>
              <a:rPr lang="en-US" sz="2800" dirty="0" smtClean="0"/>
              <a:t>Estimated using logistic regression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86% hit rate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sz="2800" dirty="0" smtClean="0"/>
              <a:t> correctly predicts winner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72% pseudo R-square</a:t>
            </a:r>
            <a:endParaRPr lang="en-US" sz="2800" dirty="0"/>
          </a:p>
          <a:p>
            <a:pPr marL="441325" lvl="1" indent="0">
              <a:buNone/>
            </a:pPr>
            <a:endParaRPr lang="en-US" sz="3200" dirty="0" smtClean="0"/>
          </a:p>
          <a:p>
            <a:pPr lvl="2"/>
            <a:endParaRPr lang="en-US" sz="3000" dirty="0" smtClean="0"/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42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99792" y="116632"/>
            <a:ext cx="6444208" cy="5508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noProof="0" dirty="0" err="1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Prob</a:t>
            </a:r>
            <a:r>
              <a:rPr lang="en-US" sz="3500" b="1" kern="0" noProof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of Victory: Incumbency is King!</a:t>
            </a:r>
            <a:endParaRPr kumimoji="0" lang="en-US" sz="35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559354"/>
              </p:ext>
            </p:extLst>
          </p:nvPr>
        </p:nvGraphicFramePr>
        <p:xfrm>
          <a:off x="251520" y="1484784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3688" y="5353471"/>
            <a:ext cx="18002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McCain 2008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4077072"/>
            <a:ext cx="9361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dirty="0" smtClean="0"/>
              <a:t>arkozy </a:t>
            </a:r>
          </a:p>
          <a:p>
            <a:r>
              <a:rPr lang="en-US" sz="1400" b="1" dirty="0" smtClean="0"/>
              <a:t>2012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79695" y="2944108"/>
            <a:ext cx="9361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Dilma</a:t>
            </a:r>
            <a:r>
              <a:rPr lang="en-US" sz="1400" b="1" dirty="0" smtClean="0"/>
              <a:t> 2010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55976" y="2420888"/>
            <a:ext cx="9361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Obama 2012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11525" y="1825660"/>
            <a:ext cx="9361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Lula 2006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5420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1800" y="548680"/>
            <a:ext cx="5938837" cy="698500"/>
          </a:xfrm>
        </p:spPr>
        <p:txBody>
          <a:bodyPr/>
          <a:lstStyle/>
          <a:p>
            <a:r>
              <a:rPr lang="en-US" sz="3200" dirty="0" err="1" smtClean="0"/>
              <a:t>Probs</a:t>
            </a:r>
            <a:r>
              <a:rPr lang="en-US" sz="3200" dirty="0" smtClean="0"/>
              <a:t> of Victory: by Approval and Incumbency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58975"/>
              </p:ext>
            </p:extLst>
          </p:nvPr>
        </p:nvGraphicFramePr>
        <p:xfrm>
          <a:off x="683568" y="1484787"/>
          <a:ext cx="7632848" cy="4807878"/>
        </p:xfrm>
        <a:graphic>
          <a:graphicData uri="http://schemas.openxmlformats.org/drawingml/2006/table">
            <a:tbl>
              <a:tblPr firstRow="1" firstCol="1" bandRow="1"/>
              <a:tblGrid>
                <a:gridCol w="2671496"/>
                <a:gridCol w="2671496"/>
                <a:gridCol w="2289856"/>
              </a:tblGrid>
              <a:tr h="63792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Approval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Probability of Victory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Incumbent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Successor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5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1%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2%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20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4%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25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8%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30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19%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1%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35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36%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</a:rPr>
                        <a:t>3%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</a:rPr>
                        <a:t>58%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</a:rPr>
                        <a:t>6%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</a:rPr>
                        <a:t>78%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14%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50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90%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28%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55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96%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49%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60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98%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71%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65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99%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86%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70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100%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94%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75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100%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97%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80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100%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99%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3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699792" y="188640"/>
            <a:ext cx="6010275" cy="698500"/>
          </a:xfrm>
        </p:spPr>
        <p:txBody>
          <a:bodyPr/>
          <a:lstStyle/>
          <a:p>
            <a:r>
              <a:rPr lang="en-US" dirty="0" smtClean="0"/>
              <a:t>Key Data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836712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r>
              <a:rPr lang="en-US" sz="2800" smtClean="0"/>
              <a:t>Recent </a:t>
            </a:r>
            <a:r>
              <a:rPr lang="en-US" sz="2800" dirty="0" smtClean="0"/>
              <a:t>and Future Predictions:</a:t>
            </a:r>
          </a:p>
          <a:p>
            <a:pPr lvl="1"/>
            <a:endParaRPr lang="en-US" sz="2400" dirty="0" smtClean="0"/>
          </a:p>
          <a:p>
            <a:pPr lvl="2"/>
            <a:r>
              <a:rPr lang="en-US" sz="2400" dirty="0" smtClean="0"/>
              <a:t>Brazil </a:t>
            </a:r>
            <a:r>
              <a:rPr lang="en-US" sz="2400" dirty="0" err="1" smtClean="0"/>
              <a:t>Dilma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 85%</a:t>
            </a:r>
          </a:p>
          <a:p>
            <a:pPr lvl="2"/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Israel Netanyahu  72%</a:t>
            </a:r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Nigeria </a:t>
            </a:r>
            <a:r>
              <a:rPr lang="en-US" sz="2400" dirty="0" err="1" smtClean="0">
                <a:sym typeface="Wingdings" panose="05000000000000000000" pitchFamily="2" charset="2"/>
              </a:rPr>
              <a:t>Goodluck</a:t>
            </a:r>
            <a:r>
              <a:rPr lang="en-US" sz="2400" dirty="0" smtClean="0">
                <a:sym typeface="Wingdings" panose="05000000000000000000" pitchFamily="2" charset="2"/>
              </a:rPr>
              <a:t>  45%</a:t>
            </a:r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UK Cameron  78% </a:t>
            </a:r>
          </a:p>
          <a:p>
            <a:pPr lvl="2"/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US (2016)  Democrat </a:t>
            </a:r>
            <a:r>
              <a:rPr lang="en-US" sz="2400" dirty="0" err="1" smtClean="0">
                <a:sym typeface="Wingdings" panose="05000000000000000000" pitchFamily="2" charset="2"/>
              </a:rPr>
              <a:t>prob</a:t>
            </a:r>
            <a:r>
              <a:rPr lang="en-US" sz="2400" dirty="0" smtClean="0">
                <a:sym typeface="Wingdings" panose="05000000000000000000" pitchFamily="2" charset="2"/>
              </a:rPr>
              <a:t> of Victory 35%</a:t>
            </a:r>
            <a:endParaRPr lang="en-US" sz="2400" dirty="0"/>
          </a:p>
          <a:p>
            <a:pPr marL="441325" lvl="1" indent="0">
              <a:buNone/>
            </a:pPr>
            <a:endParaRPr lang="en-US" sz="3200" dirty="0" smtClean="0"/>
          </a:p>
          <a:p>
            <a:pPr lvl="2"/>
            <a:endParaRPr lang="en-US" sz="3000" dirty="0" smtClean="0"/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06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908720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r>
              <a:rPr lang="en-US" sz="4000" dirty="0" smtClean="0"/>
              <a:t>Unlike the US and Europe……</a:t>
            </a:r>
          </a:p>
          <a:p>
            <a:pPr marL="441325" lvl="1" indent="0">
              <a:buNone/>
            </a:pPr>
            <a:endParaRPr lang="en-US" sz="4000" dirty="0" smtClean="0"/>
          </a:p>
          <a:p>
            <a:pPr lvl="1"/>
            <a:r>
              <a:rPr lang="en-US" sz="4000" dirty="0" smtClean="0"/>
              <a:t>Most countries have “sparse data”</a:t>
            </a:r>
            <a:endParaRPr lang="en-US" sz="4000" dirty="0"/>
          </a:p>
          <a:p>
            <a:pPr marL="441325" lvl="1" indent="0">
              <a:buNone/>
            </a:pPr>
            <a:endParaRPr lang="en-US" sz="4000" dirty="0" smtClean="0"/>
          </a:p>
          <a:p>
            <a:pPr lvl="1"/>
            <a:r>
              <a:rPr lang="en-US" sz="4000" dirty="0" smtClean="0"/>
              <a:t>Few Polls and Elections to draw upon to estimate models</a:t>
            </a:r>
          </a:p>
          <a:p>
            <a:pPr marL="882650" lvl="2" indent="0">
              <a:buNone/>
            </a:pPr>
            <a:endParaRPr lang="en-US" sz="3000" dirty="0" smtClean="0"/>
          </a:p>
          <a:p>
            <a:pPr marL="441325" lvl="1" indent="0">
              <a:buNone/>
            </a:pPr>
            <a:endParaRPr lang="en-US" sz="3200" dirty="0" smtClean="0"/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-387424"/>
            <a:ext cx="9324528" cy="4535487"/>
          </a:xfrm>
        </p:spPr>
        <p:txBody>
          <a:bodyPr/>
          <a:lstStyle/>
          <a:p>
            <a:endParaRPr lang="en-US" sz="3200" dirty="0" smtClean="0"/>
          </a:p>
          <a:p>
            <a:pPr marL="441325" lvl="1" indent="0">
              <a:buNone/>
            </a:pPr>
            <a:endParaRPr lang="en-US" sz="3200" dirty="0" smtClean="0"/>
          </a:p>
          <a:p>
            <a:pPr marL="441325" lvl="1" indent="0">
              <a:buNone/>
            </a:pPr>
            <a:endParaRPr lang="en-US" sz="3200" dirty="0"/>
          </a:p>
          <a:p>
            <a:pPr marL="441325" lvl="1" indent="0" algn="ctr">
              <a:buNone/>
            </a:pPr>
            <a:r>
              <a:rPr lang="en-US" sz="5000" dirty="0" smtClean="0"/>
              <a:t>Small N-Size Problem!!!</a:t>
            </a:r>
          </a:p>
          <a:p>
            <a:pPr marL="441325" lvl="1" indent="0" algn="ctr">
              <a:buNone/>
            </a:pPr>
            <a:endParaRPr lang="en-US" sz="3000" dirty="0" smtClean="0"/>
          </a:p>
          <a:p>
            <a:pPr marL="441325" lvl="1" indent="0" algn="ctr">
              <a:buNone/>
            </a:pPr>
            <a:endParaRPr lang="en-US" sz="3000" dirty="0" smtClean="0"/>
          </a:p>
          <a:p>
            <a:pPr marL="441325" lvl="1" indent="0" algn="ctr">
              <a:buNone/>
            </a:pPr>
            <a:r>
              <a:rPr lang="en-US" sz="3800" i="1" dirty="0" smtClean="0">
                <a:solidFill>
                  <a:srgbClr val="FF0000"/>
                </a:solidFill>
              </a:rPr>
              <a:t>Typically only….</a:t>
            </a:r>
          </a:p>
          <a:p>
            <a:pPr marL="441325" lvl="1" indent="0" algn="ctr">
              <a:buNone/>
            </a:pPr>
            <a:endParaRPr lang="en-US" sz="3800" i="1" dirty="0" smtClean="0">
              <a:solidFill>
                <a:srgbClr val="FF0000"/>
              </a:solidFill>
            </a:endParaRPr>
          </a:p>
          <a:p>
            <a:pPr lvl="1" algn="ctr"/>
            <a:r>
              <a:rPr lang="en-US" sz="3800" dirty="0" smtClean="0"/>
              <a:t>Few Dozen polls</a:t>
            </a:r>
          </a:p>
          <a:p>
            <a:pPr lvl="1" algn="ctr"/>
            <a:r>
              <a:rPr lang="en-US" sz="3800" dirty="0" smtClean="0"/>
              <a:t>4-7 Elections</a:t>
            </a:r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27384"/>
            <a:ext cx="9144000" cy="4535487"/>
          </a:xfrm>
        </p:spPr>
        <p:txBody>
          <a:bodyPr/>
          <a:lstStyle/>
          <a:p>
            <a:endParaRPr lang="en-US" sz="3200" dirty="0" smtClean="0"/>
          </a:p>
          <a:p>
            <a:pPr marL="441325" lvl="1" indent="0">
              <a:buNone/>
            </a:pPr>
            <a:endParaRPr lang="en-US" sz="3200" dirty="0" smtClean="0"/>
          </a:p>
          <a:p>
            <a:pPr marL="441325" lvl="1" indent="0">
              <a:buNone/>
            </a:pPr>
            <a:endParaRPr lang="en-US" sz="3200" dirty="0"/>
          </a:p>
          <a:p>
            <a:pPr marL="441325" lvl="1" indent="0" algn="ctr">
              <a:buNone/>
            </a:pPr>
            <a:r>
              <a:rPr lang="en-US" sz="3600" dirty="0" smtClean="0"/>
              <a:t>In the place of models, we often rely on polls in such countries……</a:t>
            </a:r>
          </a:p>
          <a:p>
            <a:pPr marL="441325" lvl="1" indent="0" algn="ctr">
              <a:buNone/>
            </a:pPr>
            <a:endParaRPr lang="en-US" sz="3600" dirty="0"/>
          </a:p>
          <a:p>
            <a:pPr marL="441325" lvl="1" indent="0" algn="ctr">
              <a:buNone/>
            </a:pPr>
            <a:r>
              <a:rPr lang="en-US" sz="3600" dirty="0" smtClean="0"/>
              <a:t>However, they too can be misleading especially far out!!</a:t>
            </a:r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908720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548680"/>
            <a:ext cx="6336704" cy="698500"/>
          </a:xfrm>
        </p:spPr>
        <p:txBody>
          <a:bodyPr/>
          <a:lstStyle/>
          <a:p>
            <a:r>
              <a:rPr lang="en-US" dirty="0" smtClean="0"/>
              <a:t>Polls can be misleading far out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59131"/>
              </p:ext>
            </p:extLst>
          </p:nvPr>
        </p:nvGraphicFramePr>
        <p:xfrm>
          <a:off x="323528" y="1844827"/>
          <a:ext cx="8496944" cy="375918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5923"/>
                <a:gridCol w="2732472"/>
                <a:gridCol w="2728549"/>
              </a:tblGrid>
              <a:tr h="413584">
                <a:tc>
                  <a:txBody>
                    <a:bodyPr/>
                    <a:lstStyle/>
                    <a:p>
                      <a:r>
                        <a:rPr lang="en-US" dirty="0" smtClean="0"/>
                        <a:t>Time Before Election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Absolute Average</a:t>
                      </a:r>
                      <a:r>
                        <a:rPr lang="en-US" b="0" baseline="0" dirty="0" smtClean="0"/>
                        <a:t> Difference</a:t>
                      </a:r>
                      <a:endParaRPr lang="en-US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450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U.S.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Presidential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International Executive</a:t>
                      </a:r>
                    </a:p>
                  </a:txBody>
                  <a:tcPr/>
                </a:tc>
              </a:tr>
              <a:tr h="413584">
                <a:tc>
                  <a:txBody>
                    <a:bodyPr/>
                    <a:lstStyle/>
                    <a:p>
                      <a:r>
                        <a:rPr lang="en-US" dirty="0" smtClean="0"/>
                        <a:t>One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413584">
                <a:tc>
                  <a:txBody>
                    <a:bodyPr/>
                    <a:lstStyle/>
                    <a:p>
                      <a:r>
                        <a:rPr lang="en-US" dirty="0" smtClean="0"/>
                        <a:t>One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413584">
                <a:tc>
                  <a:txBody>
                    <a:bodyPr/>
                    <a:lstStyle/>
                    <a:p>
                      <a:r>
                        <a:rPr lang="en-US" dirty="0" smtClean="0"/>
                        <a:t>Two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413584">
                <a:tc>
                  <a:txBody>
                    <a:bodyPr/>
                    <a:lstStyle/>
                    <a:p>
                      <a:r>
                        <a:rPr lang="en-US" dirty="0" smtClean="0"/>
                        <a:t>Three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413584">
                <a:tc>
                  <a:txBody>
                    <a:bodyPr/>
                    <a:lstStyle/>
                    <a:p>
                      <a:r>
                        <a:rPr lang="en-US" dirty="0" smtClean="0"/>
                        <a:t>Six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413584">
                <a:tc>
                  <a:txBody>
                    <a:bodyPr/>
                    <a:lstStyle/>
                    <a:p>
                      <a:r>
                        <a:rPr lang="en-US" dirty="0" smtClean="0"/>
                        <a:t>Nine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6.9%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6.4%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413584">
                <a:tc>
                  <a:txBody>
                    <a:bodyPr/>
                    <a:lstStyle/>
                    <a:p>
                      <a:r>
                        <a:rPr lang="en-US" dirty="0" smtClean="0"/>
                        <a:t>Twelve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7.9%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56519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400+ polls across 45 countries (1980 to Present)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909737"/>
            <a:ext cx="9144000" cy="4535487"/>
          </a:xfrm>
        </p:spPr>
        <p:txBody>
          <a:bodyPr/>
          <a:lstStyle/>
          <a:p>
            <a:endParaRPr lang="en-US" sz="3200" dirty="0" smtClean="0"/>
          </a:p>
          <a:p>
            <a:pPr marL="441325" lvl="1" indent="0">
              <a:buNone/>
            </a:pPr>
            <a:endParaRPr lang="en-US" sz="3200" dirty="0" smtClean="0"/>
          </a:p>
          <a:p>
            <a:pPr marL="441325" lvl="1" indent="0" algn="ctr">
              <a:buNone/>
            </a:pPr>
            <a:r>
              <a:rPr lang="en-US" sz="3800" dirty="0" smtClean="0"/>
              <a:t>Forecasters, like us, are left without key tools in our election prediction toolbox</a:t>
            </a:r>
          </a:p>
          <a:p>
            <a:pPr marL="441325" lvl="1" indent="0" algn="ctr">
              <a:buNone/>
            </a:pPr>
            <a:endParaRPr lang="en-US" sz="3200" dirty="0"/>
          </a:p>
          <a:p>
            <a:pPr marL="441325" lvl="1" indent="0" algn="ctr">
              <a:buNone/>
            </a:pPr>
            <a:endParaRPr lang="en-US" sz="3600" dirty="0" smtClean="0"/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836712"/>
            <a:ext cx="9144000" cy="4535487"/>
          </a:xfrm>
        </p:spPr>
        <p:txBody>
          <a:bodyPr/>
          <a:lstStyle/>
          <a:p>
            <a:endParaRPr lang="en-US" sz="3200" dirty="0" smtClean="0"/>
          </a:p>
          <a:p>
            <a:pPr marL="441325" lvl="1" indent="0" algn="ctr">
              <a:buNone/>
            </a:pPr>
            <a:r>
              <a:rPr lang="en-US" sz="4000" dirty="0" smtClean="0"/>
              <a:t>KEY QUESTION: </a:t>
            </a:r>
          </a:p>
          <a:p>
            <a:pPr marL="441325" lvl="1" indent="0" algn="ctr">
              <a:buNone/>
            </a:pPr>
            <a:endParaRPr lang="en-US" sz="1000" dirty="0" smtClean="0"/>
          </a:p>
          <a:p>
            <a:pPr marL="441325" lvl="1" indent="0" algn="ctr">
              <a:buNone/>
            </a:pPr>
            <a:r>
              <a:rPr lang="en-US" sz="4000" dirty="0" smtClean="0"/>
              <a:t>Can we develop a model to help us handicap elections even in low information markets?</a:t>
            </a:r>
          </a:p>
          <a:p>
            <a:pPr marL="441325" lvl="1" indent="0" algn="ctr">
              <a:buNone/>
            </a:pPr>
            <a:endParaRPr lang="en-US" sz="3200" dirty="0"/>
          </a:p>
          <a:p>
            <a:pPr marL="441325" lvl="1" indent="0" algn="ctr">
              <a:buNone/>
            </a:pPr>
            <a:endParaRPr lang="en-US" sz="3600" dirty="0" smtClean="0"/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-315416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endParaRPr lang="en-US" sz="3200" dirty="0" smtClean="0"/>
          </a:p>
          <a:p>
            <a:pPr marL="441325" lvl="1" indent="0">
              <a:buNone/>
            </a:pPr>
            <a:endParaRPr lang="en-US" sz="3200" dirty="0"/>
          </a:p>
          <a:p>
            <a:pPr marL="441325" lvl="1" indent="0" algn="ctr">
              <a:buNone/>
            </a:pPr>
            <a:r>
              <a:rPr lang="en-US" sz="4500" dirty="0" smtClean="0"/>
              <a:t>Yes, a model which aggregates across countries and elections contexts</a:t>
            </a:r>
            <a:endParaRPr lang="en-US" sz="4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utoShape 2" descr="data:image/jpeg;base64,/9j/4AAQSkZJRgABAQAAAQABAAD/2wCEAAkGBxQTEhUUExMVFRUXGRwYGRgYGBwgGBkeGRwaHBogGSAZHiggIB4mHBcXIjEhJSkrLi4uGh8zODQsNygtLisBCgoKDg0OGxAQGywmHyYvLDQsLC4uLCwsLC0sLCw0LCwvLywsLCwtLCwsLCwsLCwsLCwtLCw0LCwsLCwsLCwsLP/AABEIAJ4BPgMBIgACEQEDEQH/xAAcAAACAwEBAQEAAAAAAAAAAAAABAMFBgIHAQj/xABGEAABAgQEAwUGAwQIBAcAAAABAhEAAyExBAUSQSJRYQYTcYGRMkKhsdHwYsHhBxQjcjNDUoKSstLxFVRjwhckNESDlKL/xAAaAQACAwEBAAAAAAAAAAAAAAAAAwECBAUG/8QAKxEAAgIBAwMCBgMBAQAAAAAAAAECEQMSITEEE0EiURQyYXGhscHh8PEj/9oADAMBAAIRAxEAPwD3GCCCAAggggAIIIIACCCEsbm0mUOOYkdLn0FYhtLklJvgdgjLHttLUf4Umav8SgEJ9TX4Qpje16wSBoTRwzkudnt1hM+pxw5L9qSVs2kcrWBUkDxjAz89KkAqnTHLcKS3+UCM1n0vuv4i8OpYd0qKtYJp1Lb+kUXVxfAzse7PWl5nJF5svw1B/nEK87kj3yfBKj8hHl2X9pbBEpIfYAO/SkWcnN8RNYIFzsPsQuXV1/v7LPDFcs3Ks/luwRNV4Iv/AIiI5GeOzSJtdzoHyUY8/nZisqKe8VqSSL8J+EI4jMZgBVqcAgjicUZxTzhfxjZEY4m6PRp+fzAOHDg+M0D5JMRDtLM3lSweXev/ANsYefjVrVqQNAFVOSRark/ARXzsxJPAoDqpr9dgPgPnVdVJ+X+Cf/L2PTU55MPuSv8AGf8ATHSs6mD3Jf8AjP8ApjzpWfqSQlEwLpVQDJertSoZqxFiu085IosnqwbypErqJ+7GrDB+D0Udopjf0Us//If9ESo7QLP9SG5iZ9Ux5FJ7RT9Z1TCz8hvbaG8V2rCSlKl6n3CQ3K+7Rfv5PF/giWKC8fs9Ul9oCf6hfiFJb4kR9HaNNXkzg34Un0ZUeYSM8mEK0qFOlS/KlqGGV5rOSkTAs8ulfhaI+LknTIeGB6anP5O+tPjLX+QiWVnUhVpqPMt82jy6X2smt7VRuRTzhjB9piTxJS3xP6Rf4qX+/wCh8Mj1SXPSr2VJPgQYkjzYZ7KU/wDDT5RyjNEIPCuagHkssPjFl1a9ij6Z+56XBHnGF7VrKyEYoED3VoB6CtDGgwvaKb7yEL6oU3wLwxdTDyUfTzRp4IppfaSV7+pHiKfCLDCZhKmf0cxCugIf0vDY5Iy4YtwkuUMwQQRcoEEEEABBBBAAQQQQAEEEEABBEGLxaJYdagB8T4DeMD2m7dTQ6ZCe7S7ayxUfDYUPWFzyxhyMhilPg3mNx8uUHmLCR1ufAXMZPN+3WklMmW/410HkBXfciMJJzwr1aySrmouXdnf0iBeJK1MkaipwBzc0v1b1jHPqZvjY1x6eEfm3LWf2tnTTxzlfypACKc2D+vrC+JzdYCwdLEUKRUermK2TIUkmWsEFJZjzF/jvAMCuYSiWlSyqyRcfQRncre420lsJYbM16iSomvOlPGNZIySbN4yyEkUG5pT/AH+ELYLKxIA4dU4AMqhQjcsPeV1ZgY5xRmoOsqWSTfUX57QvJNN7GLNlUth1eYpRoAS2lThw7NQB/OvWLGdnDgBI9o8J5fdozc7XNGvcUN6nz3+kc4KYlJKZr6TZtj52hLjsI1MvcFkslElSAWclQXvRqB7jbw9YYw+XplJKQVBXvKIoobVH6wjgpo4dKysA+yoetYsZk1RBCgQn2eEuNmA3BG1YVJydpstd7lFjpKUlelNyADZjWjQtMns4YNQCm4qSIu8XMROMwsCEFKkMqpKC6gw8BXkfOEZmAYlkKCaFxxJDk3cuDa9K3hyfuUafgVweDM7UkVUBqSObXHxiASErXoSUginHYtRvXxPpSxy2XxtLQUlL8ZKwxA94pPCIYzTOU98hapUpYBZK1JJWdxZqPVy7P1hsIuTqIzFilPgWw+Uq9hSpSQ9CgAgvf2QIpc4nypQKZhUFAsCEulw7OLt162jQf8c1LA4Eq9rhez/r84ss1yyROUnWHSp5qDsNYIUKbOVUO4BuIpFyhP1oZThLc8gx+OdRZTjpCkxeo+VOgje/+HkwaUTdWl2TNlhBQon+0CoKTQHYj0rlMzyFcmYtJbhPuuxBsUvUjbyMdSM48I0bydIayPOtBAXzubHavVt994203MpS0GXO/h6vZUkApFAxd485Rl5MvUA/6R3h8UtCQNWpFiCA45gEhx6tCcuBTepFZ423fk1OJw8pKSnVqNwt2rUggGwL28OUL4atAfExzgZKVAElRQw0mxJIJfypTrFjhcr0ytWshTsRppbxcF/GM+0VuyceRR2kwkuB8h9Yhxc8gHpDuDw5UwCk6iWA4qn/AAx8ndn8QCXS4IL8SafG0Ca5G9yPuZ/AzdKQdzX78IucvxarlRcxZzcEl3UlCmSGJsB0egDkxS5lipUovqSCfdH3vFe4pukiMeW9i1xGfzEILVpvX5xQycxeYkrTUbpJHn8YiRjEqLDiJFAAXB6tEOHkqmMAOJqnbxLWEaIw0rcvJ1ubvDds1yxwTFEDZVX8HtF5lf7QXpPklP4kF/gfrHnwygADSs6tyRwnyFR8Y7lYqrEVFK9IpDNJfKxaWLJ4PbMvzSVODy1hXSx9DWHI8Vk5gAQkEi1r/fWNbgu2CpbJmcY6niHn9Y1Y+qvaSEz6ZreJvYIr8qziViA8tVd0mih5bjqIsI1ppq0ZWmtmEEEESQEVme5sJCCQNSyOEfmenzixmLABJsA58o88z2cpRVMUXDu3IbAQnNk0rbkdhx6nvwVeNz9cx1LLk/A7eUZrOcW/X9I6USp2sS/zt5QpipRYD7+6Rzn8xt1bUgy7DKWQB7Rp99Iv/wDhYQUkVFejEAt+nhEeRFKCFkh0ghNNyKff1i1wQ10URUW1bdfhSM2XK72EZMlOhjL5SprhYSth7wt0SWu0d9yuWCGSgJNACNXMEkPzdiY5wzhxLWSATxV4XYVI87RHnKJoVoUSpSH4iaEEJNOoJUOrdISrrYzt7CJzxT6VEEeFfKOJM8zZjLB0mzGvOvxr0j4vBVLbcvGG8GlKdTmrUB+Y+NYtqjVit7EFJMuYZZDVoSCxfcNeF1TkzZ/7uNKZh9kzH08zb2nAJADeyaxqThSoBLFQIegf7/KGcVLQFomcJUpqkBybO5HW3XxiVkS3oZGK8i+AwCpcpDiWZqVEJVLDBSKDj1VKgSW6bxWZvh50rjWdQK9ICC5U6SzDoAfTeNCcUjuRMBFFNp3G35E/7RGnGFRGkFjTUXsecLeR6rki6pPcxOBC0KUsghSWCuCz+y4JBfr9Yu8NipgWJgSk7aVBmsX4V0G161DGLDGZmlCg6ErAdLgcQbYBrW3FobTmMpSKBkKBCnDHwsxFdjF9ae7RuxZML2WO2Uvf65a0khACuO9RW5ZmBTa5owMY7NsYAsqSCEvpR+ECiX5FovM97Nd5K/8AKTlKKXPdKLEjcAi9qOK84Zw/YeVpSlcoBbBSwmYs6TyfUx9AOTxtw5IQiRLLixt9vgqMllCZx2CCQVOLt1pY1/2jQy80krSmXOSFdyQtFDqDmmgCqg4sRQtsxPZyHDSm0JXQFwDQk3JcFTsOcVCO0mEQtPdJeYOEKALgqYNqWReloplzwybQTb+hd4VkjqbS+5tZU8rUlOnSgcRFlO1KGxttuYgxmX4edRSQdNixBST+JNakWsWraE8sxS1JVqYF2ooKBoOVi+3SGFISQSSBTyfZ/MxnjmnFLbcySSg/S7+pR4PsX/6lKZraeJCWehSW1VtqBFOT9ITyHJUrAlzJMtZmk60940xI0qQhUvQrTwiYslKgS7WISTrZc9CEkadGoVWRqQatViHBJPhWE8DiiVTCtEsDhYpTZnB6kOxrDvipNFlm2dqxrDykycNLwxZSU6QRpAIL1IGzVt9Yqc9aU/dIWo+0WSSlOr2nbc1LbRX5hnpkzVOozNtJVQebeEcZfIVPR3qlJCVB0st9bE6gR00s30hcVNeuQ6GGEnqlwvyQ9ncbKMzTNWqVNLaeJgyqgE7KNCxYW3vqUy18QSsFSC9QGN6Hb9YxubdjppSnukoUtY1TZkxZ9om0sCmkVuC70sIhk9lscmhmyVJZmM1ZSRyYot0h0ljk71JFXh7nqj+jWysZhlpKpik8BYIUoPTYpdnqBypFbhcYlKyzJQU61OklISfZJJDF/dFzFDmWUY2WkFEuWQAxElRVQfgXxE/ygw1Oy+ZicvlCZMKVSpjkEMyFCqWpVJUWJtxc4iUIUmpbC8uKMObG5mZSZ6VJSZ0lKaHukJKDqNyiWHPqaQtluG0awVhY1UVoUlxeyw9ybEigrDeUZJwhEoOno5AP4lc4sMblndAOtJLswZxdi12vtC5ZKTiuBDyNqlwKSq+Hg9B4xWTcMJk/TK1HUWdVHc3p6xcyw0qYf7QCU+f2YXw0vuVCgWpVXZxQ2FLBgTEQencMc9KbJBkEtCxqmLBt7teopTeKPGzimZpJsW8haNRhlSzM72YtSgWcMKdLinh0hPtBk0qcpcyUSCQCkbFQoxSzh+GvMnztDL6t2Mx5H5Z1k2MZinhIqDuD5Ru8g7R62RNvsuwPjyPW0eT4XUkA+X+8abLsYCORFx9I1Y8ji9h84qapnq8EZ7stnPegy1O6Q6Sdx+lI0MdKElJWjBOLi6YlnQJkTAm5TSPNs+nkS0i4Vqr1DX9THqc6XqSRzjzrtFlijqlmidWoEByA/EOpHLdhzjN1MW9x+CVJoyGCRQVANVFzz5t0Dw0DNYpCETUnYVDeBYvu4rFtlvZgo7xYmJWFJKUHYOCyiDbiaxpCR7OTFjhmlExNTpfQelOINz+HLluUdW7FTcpFdpCkhioDo1Ge4NTt6eiMgJQvWZgNHB332vsfSLIJKZ/7vOWdZqSPeBS5YkO468jDXaHsigS0rw50PpSUFyKkBwVFwxLkVcD1vCrpsZh061Ke5InETgjSFslQ1Odw3PrT6xMnHS1ED2LuVK1NRqUBYF9oRlZdiJJYyFDT7wIY8mIJBPR4tZsiWsNMTpW10s7vuxI2FQYRNRg6Z1MuPp5RT2X2f8D61jSjTpVsoszqpVtv1jkyndSUhRSAS1d+W7ExWT5elN32LHe/MwYfMDLNLmx5UhNN7nHkkXKM70gMw1vZLai9STbY16R2jEpnIKXZQJISW5mx84qEMQnUdSgbmh2rSlyY6UECrrCnLOxBfk0DpgrJ0JT7Kg4Nx918xFhMBUkaSAnl9Yo1zgRqCkkg1Z3B5GjP0hlGJUoOgh+UUptUMlFx5PmJw+l9bK3ABv4xUZniDTVYuwFAGZ2apLEVi5zLWwlqHFfTyfr6xXYnACawCmKX0nYndxdiQPhDIJJ+oZjlNrRDyfMqwZSTMWVJSkOeKo+I2eLLEZmhSGCmc0TV1F6EtRrbxhc8XMlLuoEsJiTYtUPzFKH6xHlGYKlz01r1sCzn8/jG6eF1s/7EzxODo3+VpmKTqUNKH51PgBEmY5FKUErWpQCSopKQAoFQqbEPYuRcAxX5F2mOJnmWnSgJlG9XWFAOK2Z/hC81U0ziJk48XuudJH8qaUjI4PHJ+CYqUZV5LTJMk7oJRhg0s8RK1h3N2DO58hFP2gz8ElEttALFYusjltp67wrmWZoAVoSrUeELc0Fib8LhxteKbDykrCnUAQKDnzaHR9auS3O30vTQb7mSn7JD0rMJlCFzBt7RtyazdI+Ts2myw6S5ALU+/hEgQyXSHIBLN/ZBJ+UJysLNWhU0jhA1OaPzYcusCUXuzbLty8K/0TdlyMQs97LMxdVpOpaSpRbUDoqWIceJ5xs0YWWJjLlpTNABblp1Mb8lEB+nIRQ9nJCRh1dxwzSfZCmUp6q0km5aw5AQ7gJRlhaptFqDdQmlVDYkte7Rabblaukedm5OdDKAZ80ATFldWSVsARVOnYglwQYrZGU4ornJWpRlhRCQSUkjZlhiKNxBw9hdvkqekrUZZIAWdBeoFWfq28fZWasvutZVrTUGpLEABQ6uW8DFNX0tkd2cHpb/AKFUy5khQIUtaVBgVrUVOkNUg6X3oA9TSwmmYqYosdLkFwHrqTpqSbgflCufzl4aUQhAUgqBYk8N2YaTw1NSbj1+ZaZnAso062LrDDndRAH0hzUNGpJN+5u6eGLIvW7r6l0M2xGhUtCEy0JQUhKBRLsNSncqNTvUmKuXL7qY0w8JDOxvf0pGow2apSpioHVdSU0SS1z1hXNEOtSuEpbidiCNqWjO534MU8mFyVQ2+5UYnjQEoUlhZwfIliKsTESllAAXNUolwAwAY368qufhDeAkgklSRpLhwA4LbUvHOIwkpK0KUe8KfdBYK6l7b0flExl4bMs4xv0cfUWws3iIegFRtFrhpjEK3ZwOW3yhPDTAFOpOkKPui1bhq0Ec9oc5UhOhClFDtxe1YvXltFXHU9iE6RX48MVkHr4bm3nC2Hx+malqtWDDzdTMkiPnca5w0VJAHV3jTDmjRjyN7M9EyTFjvpRTZRFX/tCvzjeRiezmWgzUECksAPzIAH34iNtHTwL0lM79QRW5vgdaSQHIuOfUHZQ/SLKCHNJqmJTadowa8KQHlqo9R+RHuq+Bj5g8OoKCgaPVrxZZzhjLmFSaHnzHI8x9IpE5toWSf4e4NVSjzCgKp8Q+8cnP0kXLUjTWrgsMdkEpc7v2dejQ/T63r1ir7XoWiRLLkhMyXq8NeqvkAPOLpGcJ08YZ7KSQpCuqSKevnCXaUd5hJiXJBFxWgIdm95rDqLmkI0VJWUrS9yryOcVSUJVNK1rQFkFWpQcbUsGsLbwnjnQa+Xl+sL4WUvDhS0rGkMlQ5KKR0AYBjYP5w/jNCyD3mpDhRoymO1mHgKQicVqvwVu9zPZhmyZZRqB4iRQbC+/Mi0PypgICn4WcGO+0XZsYpIMggzEWqAFJNSnkFPUP5xkcBNmy1BCkKCkrSChSSAa7g0+oh8McckLjz5Lxx6ltybEYgEcBc82P5hocwStSkamc0Dl3LVJYRBjlqIS4QkbaUgBuRA2hrJpAXMSotqsGJehBe5DNRgwhEYxbLYMcZyqTIMZpUvSdSkp2QyXv1Lw/g50mYnRKT3e4Cva5OXdxVrmOM6y5KJmpTKQo2NAm73LXat4qMRJMqYyQse8kqdi3IkB+UMUVwjpy6PDKHpu/BqJuG7wqZVSLbggBx6vGWzXBzUqCgFBUskhiybe906X+cXalFCBMQpRL3O7h3hbBomLJWSobkgtq8IVGXqujlJ6XZUdoEfvGG72X/SIBCweQv6X8PKMVOfulISKkgqO4A9pmDtQfZj1LE5AFpWvCzTh1qGyQUKNKrQpwDT2ksfGPOpnZLGpmaO6fT7MxCgEi9rHc0beOh08klV7eDTkzY8jUuGWn7P0IE4kmhCQKV6jpGuxk9HfKlhLMBVIJJB56a326RT9nOyq5XHNOpV2FurkxZ/8AEX16ACEh9QbSeZTsd6tVqRj6hqc20UxVKeqz4nKUEKul0li1dXIgMCk1uAesLy8plpRoZFydTVdzZ7ABqPEOCx6phIVOS7htOlmvat2ifEql0OglSTuslyDcgHnCJdz5b/34NUepw4pNxv8Agkn5emTsdTNXYG4ItUCxrE0/LFLQdak6VB2AJYBjxeops28LDMHSU0S9wByrR93hnL5ZkpClrdMx9QPgS7n0aLxXvyY59XkbburKuRkMqaBKmagmzpLEGrFjR6ihER43I5sspwkor0rWVKmKJITLSaOWA1KIHCAALVdy9jMUTPWUgskDSP7ahe3kInxk0TdQUpOlWlJNQQRcK0tQkaT8o0Rm0qErLJeTJ4haJMwywvWlzxUSzClzzcVNb0gwvAEkBlKqpT0e7oPKpsYs8/7N4VyrvFyv7RoUvuwpz5xSYNKxKSl5i0BZCSH0hr8L0JBBch9gbw5aJRtMblx+nVbvn72XAkqYKKxpNADy3eLXDklAdWs2DgkJSQ1HoD5QhlePdOkh2o7Cxeg3am8WKVPZgOW9Yxzk06ZlTrhnAQEpVZSgDbf1FrQlhsKu5Cik3u1Gr5EiHzLIDgO1HFq832hfvCHcAGBPYBbF4jSpSAfXfqBtCkme+1Ob1i5wuElTT/EBCjQEKZgPJoq8wwwlqIlKMxIaoTz+d7w2NNEMfyzFFKiU7XBsR5RKqQmevUwKRuBwkjoWN2itRPOru0iqmLnYAV61hzCYPELZMsLlSwXo4J6l2b+8RAscm/SWjGxPF5ZMQSipJ9kgHiHQflF/2ZyNQIJDKPCDSnhWqm3sIs5MpCG/rF0cm3mQz+AYRpsikOSs1Py6DkOkbcGBv5htaN/JYZfgxLS28NQQR0Uq2Et3uEEEESQV+c4bUh+XyjBZjJYmPTCHjE9ocHoURtceEJyx8jccvB5xjMymyFnu1FIJelj4ix8+cWGXdtyGE6UlW2pB0qb/ACn0EcZ5g9Vd4yy5JB8IxyRti1Jbm9kTcJOSpKZpQFEKKZjit7gkDwcQ0rKJgH8PStOxSXp99Y87RMYwzIxa0MULUk/hUR8oTLHGXKIlgg+DS4la5NVJWhJuWJHm20XpyAqqtQ1BmeW7MXDEKdn5NGSl9q8QkMoiYOSwFfrDmE7ZIB45KkdZaiPgOH4NEfDx5jyJeBx4Lyfi0lwPasohACfEuH9Iiy+WpB1y1OAS5NBajvY9Y+4PNMKriTOIJ2Wh2f8Al89hE5wyJjdziJQu4JqT/fasIeCd7FFjnF2kd9oMWFKRRJ4QplOAo8ktQmh+EZ7M8foSpW59lN4vVZPNJAXrWkF6FBr04j1rGbxmR4gTtRSopBdKlJbwcbN0hscct20dfp+og4+rZr8mgVLWiVLQbgAnx3+cP4QaUV603itymW6SvETQpTMworerfbxJNnEJITw0IBZ2LUPrGZY5KW5x5Jt0P4LMXmqlMNIQlYu7G/mFbciIrsfMUHYnyP0jM5R2gmpxiCokJJZSVB+HS5pd2S9OQjQ5lnUgAd0pMxT+y5DAuXLiwItD8uCW2ncZk6eSaUSmnZioOkqLK4SOb0Zt3h7sslMo8YBWRxEimpgWrdhTaoPOKHE5tompUqWFFPECC1wQQGet6WsY0GOzpJQUtpDuGqqnJqCo8ojNilFaUacPTTjJPkMykzNYZAKA5TpBYMd9mY/OI8TlswhKlMgM7lq8/ZffnFTi80K6OQOT/YEXWHwGqVq1LUCElnYPXVfatGhfypXyR1nRvCtV8sWkYUagASsnkGH36RZ53iNC5KWcJ2+cLYbFsCmSNa2azIR1L3aDNHVNSogJAB4XD7cj41iL9znrdnGDwClrMxJFLaqgMbFvADo0VGLnrkTisgkEkEXCnNy/jGlxBWqTLCQpI7wqJA0pVcs4FSSFed4pcVhTMJvLRsFKdjuCSxvGrDBzOn8NhlDVHZimbY5K0CUhi5JUzMKuwLXta0XOSS090lWkMSSRRj7ttvZ9Xjrs/lKUhStQ1NwgDUrezWcgC4ix/cJgulKf5lgfAmKZcbjHtwT5uxHUZNXoXgXGTpSVKQCpy5atuXxhLQvU5GltjQ/fjFqJagKT5KXudRJp/KD6QpMMsGs0rO+lBr5qI+UKWDL5/Zl7LZBiVkhKQQBVTVuHpCyyWqS+2m8WAnSXChKmK2dSwn4JDtbePn75pB0S5aeRbUoeayYbHpq5ZdYG/IjhcrmzSdCFF6ElhS1ak2i5w2V92KrRLpVzqX5BNvURUKzRZqVqJ/EXHpaIkYgqLkxoWGPkssUUXCFYaS3do1EXKt/z+Jib96UuqlEjYbDwAoIp5kreLTCy6CHJF+OCzwEpy8bfASdKAIoMhwjkchUxp40415M2R+AggghosIIIIACEM4wAnSyPeFU/Tzh+CIaslOjyHNJBBIIqIzOPltWPWu2ORlYM6WHUPbSNxzHXn9v5riZYIjJOLi6ZrxyT3MzOZ4hl4isOY6SxoIrdNYXQ+x1eIFGMQOTTnHJlC4juWXMStiGSYdWmv20W0vEclRV6HFWA5bmH8DhmHMGFyVl0yeXiVE0p15+kPSs0mo9mYseCi0LJlmpYecAlPd/yiFQMt8L2nxBLKmKPixB8iIspGeLFwg/3E/SMpJluX2HT5Q/IxFdJizspsXUzO6sqXKP9wfMQrOzBB/8AbyvMKb01CEVGtPWGEopBbXkNhlGYSmD4PDhuQNPCsdIx2G/5SSAPwsP80JTJWwjhSABWC2yeC2TicJ/ykkmO05tLTROHQH5KUA3kYzwlklx6Qwg1dohg/VyXKc1SBwSJQO54vrEGIzlIFZMr0P1hIJowisxU4EtsDFo2ytJeC4kZ7NKqaUjYBAb5Q1NzmcGIUx5gMfhFPl4c02hxct1DkBESe4JIjnY+aonVMmKfmo/W0Vk/GrBZz5RZrREOIwwUPziYteSGQyp9esSqWST5RBJSwaJe8FDyiWgTJEqiaakkFuVIgRNqQIYlvziAEf3c6vSLCRh2vHJHFTx+/hDAVtFrKkoRWLPAynIAHgIQlEARt+zeUlAExYZR9lPIcz1+UMhGxc5UWmXYXu0Ab3PjDUEEa0qMoQQQQAEEEEABBBBAARiu1vY7XqnYYALuqXYK6p2Culj032sEVlFSVMmMnF2j89Y1JBIIIUKEEMQeRBqIrJkl9o947Udk5OMS5/hzQOGYkV8FD3h09CI8ez7IcRg5mmcnhPszBWWrwOx6FjGWWJxNcMqkVKE0+/hCxISS14Zq7x8nS3LgXitDLOZIJruItcLOf8xCMsMPv4Q5JSDUFjFJIumWSBR79I+qGpn9PrEMpfkfhEveuLxQk5nKERJQ9YUmTamlIcwgf7+cM4RRk8oGj0hnvG6GOAY+qmdHigE8swjiF6ldBHWIXRkljC8hRT7QiUSMSyRtSG0inQ7RwJgakSoW0Vsk4ACQXinUipIDD7/SHsRNf5RyogBosnRBFl88pBLfYhtGPc2iCUwT4v8AGEpeKdRbn0iatgWS8S9I+iYTSFkgDeJO85OYgg4xbpZtzWF5nMmJZ8178/l9mIZx4fCLoqyeTN5CHkTGqTFVJWaUaJAulYGiLG1YpyyfWHMK6iEpBUo0AFST0iLIsinYpTSksgHimKogfU9B8I9TyDs/KwqeHiWRxLPtHw5DoPjDY47FzyJCPZ3s13bTJzGZcJulH1V1sPjGlggjSkkqRmbb5CCCCJICCCCAAggggAIIIIACCCCAAiLFYZExBRMSlaFUKVAEHxBiWCADzXtF+zJ3Xg1hP/SmE6f7qqkeBfxEefZpls/DK04iUuWdifZV/KocJ8jH6LjidJStJStIUk0IUAQfEGFyxp8DY5WuT84d4CLxxLmlJpHsGcfs0wk1zK1YdX4C6PNCqN/K0YjNv2Z46VWWZeIT+E6F+aV09FGFPE0OWVMpZeMBHWPhJFb+EJ4vAzZBadKmSj+NJA8iQx8o6lYs+MKcaGarHlWakfQvTf4fnCvf05RGubRn8oiibLiTOcOC8fZk1oopSyKh4bl4sm4f76xVxCxtANTcmOFqej13PLwiL94BF2iJc1gwtBQDCsRpHD8Y+yc2PvBor504MI6kKBumLafcLLLv3FI5XPDtEYWI+KmPFaJs4nTqEuX2ER4c6RX5x8VMfwiJcwW2EXSIsfTiUjceVY6VjgOcVWsCr+EQnGBwNzQczBoI1FwJuqPipjPDWU9l8fiG7vDqSk+/N4E//riI8EmNvkv7LkBlYucZp/sS3SjwJ9pXlp8IusbYt5EjCZfLXOUJclC5q+SRbqo2SOpIEb7s9+zxmXi1P/0kHh/vqufAN4mNxl+AlSEBEmWmWkbJAA82uesMw6OJLkTLK3wRyJKUJCUJCUgMAAwA6ARJBBDRQQQQQAEEEEABBBBAAQQQQAEEEEABBBBAAQQQQAEEEEABBBBABytAIYgEcjaKPH9jMDOfXhpYJ3QCg+qCIvoIhpMlNrgwWL/ZZhjWXOnS+hKVJHqnV8Yo8Z+yef8A1eKlq/mQpPyKo9ZgiuiPsW7kvc8Rmfs1zBFkyV/yzP8AWlMKTexuYpvhFHwVLPyW8e8wRDxIt3ZH58m9nsaL4PEeSCr5PCkzJ8U7fueK8pE1v8sfo6CI7SJ7zPzarJsSTTB4r/683/TEkrKMY7JweK85E0fNMfo6CDtIjus/PaMgzA2wc/zSR/maGpHY3M13wikjquWP+9/hHvUET2oh3ZHikj9muYKv3EsfimEn0Sk/OLTC/skmH+lxaR0RLJ+KlD5R6vBErHEq8kjC4H9leCR/SGdO/nXpHpKCT6kxqcsyLDYf+gkSpfVKAFHxNz5mLGCLJJFW2wgggiSAggggAIIIIACCCCAAggggAIIIIAP/2Q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17475" y="-1858963"/>
            <a:ext cx="78105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QTEhUUExMVFRUXGRwYGRgYGBwgGBkeGRwaHBogGSAZHiggIB4mHBcXIjEhJSkrLi4uGh8zODQsNygtLisBCgoKDg0OGxAQGywmHyYvLDQsLC4uLCwsLC0sLCw0LCwvLywsLCwtLCwsLCwsLCwsLCwtLCw0LCwsLCwsLCwsLP/AABEIAJ4BPgMBIgACEQEDEQH/xAAcAAACAwEBAQEAAAAAAAAAAAAABAMFBgIHAQj/xABGEAABAgQEAwUGAwQIBAcAAAABAhEAAyExBAUSQSJRYQYTcYGRMkKhsdHwYsHhBxQjcjNDUoKSstLxFVRjwhckNESDlKL/xAAaAQACAwEBAAAAAAAAAAAAAAAAAwECBAUG/8QAKxEAAgIBAwMCBgMBAQAAAAAAAAECEQMSITEEE0EiURQyYXGhscHh8PEj/9oADAMBAAIRAxEAPwD3GCCCAAggggAIIIIACCCEsbm0mUOOYkdLn0FYhtLklJvgdgjLHttLUf4Umav8SgEJ9TX4Qpje16wSBoTRwzkudnt1hM+pxw5L9qSVs2kcrWBUkDxjAz89KkAqnTHLcKS3+UCM1n0vuv4i8OpYd0qKtYJp1Lb+kUXVxfAzse7PWl5nJF5svw1B/nEK87kj3yfBKj8hHl2X9pbBEpIfYAO/SkWcnN8RNYIFzsPsQuXV1/v7LPDFcs3Ks/luwRNV4Iv/AIiI5GeOzSJtdzoHyUY8/nZisqKe8VqSSL8J+EI4jMZgBVqcAgjicUZxTzhfxjZEY4m6PRp+fzAOHDg+M0D5JMRDtLM3lSweXev/ANsYefjVrVqQNAFVOSRark/ARXzsxJPAoDqpr9dgPgPnVdVJ+X+Cf/L2PTU55MPuSv8AGf8ATHSs6mD3Jf8AjP8ApjzpWfqSQlEwLpVQDJertSoZqxFiu085IosnqwbypErqJ+7GrDB+D0Udopjf0Us//If9ESo7QLP9SG5iZ9Ux5FJ7RT9Z1TCz8hvbaG8V2rCSlKl6n3CQ3K+7Rfv5PF/giWKC8fs9Ul9oCf6hfiFJb4kR9HaNNXkzg34Un0ZUeYSM8mEK0qFOlS/KlqGGV5rOSkTAs8ulfhaI+LknTIeGB6anP5O+tPjLX+QiWVnUhVpqPMt82jy6X2smt7VRuRTzhjB9piTxJS3xP6Rf4qX+/wCh8Mj1SXPSr2VJPgQYkjzYZ7KU/wDDT5RyjNEIPCuagHkssPjFl1a9ij6Z+56XBHnGF7VrKyEYoED3VoB6CtDGgwvaKb7yEL6oU3wLwxdTDyUfTzRp4IppfaSV7+pHiKfCLDCZhKmf0cxCugIf0vDY5Iy4YtwkuUMwQQRcoEEEEABBBBAAQQQQAEEEEABBEGLxaJYdagB8T4DeMD2m7dTQ6ZCe7S7ayxUfDYUPWFzyxhyMhilPg3mNx8uUHmLCR1ufAXMZPN+3WklMmW/410HkBXfciMJJzwr1aySrmouXdnf0iBeJK1MkaipwBzc0v1b1jHPqZvjY1x6eEfm3LWf2tnTTxzlfypACKc2D+vrC+JzdYCwdLEUKRUermK2TIUkmWsEFJZjzF/jvAMCuYSiWlSyqyRcfQRncre420lsJYbM16iSomvOlPGNZIySbN4yyEkUG5pT/AH+ELYLKxIA4dU4AMqhQjcsPeV1ZgY5xRmoOsqWSTfUX57QvJNN7GLNlUth1eYpRoAS2lThw7NQB/OvWLGdnDgBI9o8J5fdozc7XNGvcUN6nz3+kc4KYlJKZr6TZtj52hLjsI1MvcFkslElSAWclQXvRqB7jbw9YYw+XplJKQVBXvKIoobVH6wjgpo4dKysA+yoetYsZk1RBCgQn2eEuNmA3BG1YVJydpstd7lFjpKUlelNyADZjWjQtMns4YNQCm4qSIu8XMROMwsCEFKkMqpKC6gw8BXkfOEZmAYlkKCaFxxJDk3cuDa9K3hyfuUafgVweDM7UkVUBqSObXHxiASErXoSUginHYtRvXxPpSxy2XxtLQUlL8ZKwxA94pPCIYzTOU98hapUpYBZK1JJWdxZqPVy7P1hsIuTqIzFilPgWw+Uq9hSpSQ9CgAgvf2QIpc4nypQKZhUFAsCEulw7OLt162jQf8c1LA4Eq9rhez/r84ss1yyROUnWHSp5qDsNYIUKbOVUO4BuIpFyhP1oZThLc8gx+OdRZTjpCkxeo+VOgje/+HkwaUTdWl2TNlhBQon+0CoKTQHYj0rlMzyFcmYtJbhPuuxBsUvUjbyMdSM48I0bydIayPOtBAXzubHavVt994203MpS0GXO/h6vZUkApFAxd485Rl5MvUA/6R3h8UtCQNWpFiCA45gEhx6tCcuBTepFZ423fk1OJw8pKSnVqNwt2rUggGwL28OUL4atAfExzgZKVAElRQw0mxJIJfypTrFjhcr0ytWshTsRppbxcF/GM+0VuyceRR2kwkuB8h9Yhxc8gHpDuDw5UwCk6iWA4qn/AAx8ndn8QCXS4IL8SafG0Ca5G9yPuZ/AzdKQdzX78IucvxarlRcxZzcEl3UlCmSGJsB0egDkxS5lipUovqSCfdH3vFe4pukiMeW9i1xGfzEILVpvX5xQycxeYkrTUbpJHn8YiRjEqLDiJFAAXB6tEOHkqmMAOJqnbxLWEaIw0rcvJ1ubvDds1yxwTFEDZVX8HtF5lf7QXpPklP4kF/gfrHnwygADSs6tyRwnyFR8Y7lYqrEVFK9IpDNJfKxaWLJ4PbMvzSVODy1hXSx9DWHI8Vk5gAQkEi1r/fWNbgu2CpbJmcY6niHn9Y1Y+qvaSEz6ZreJvYIr8qziViA8tVd0mih5bjqIsI1ppq0ZWmtmEEEESQEVme5sJCCQNSyOEfmenzixmLABJsA58o88z2cpRVMUXDu3IbAQnNk0rbkdhx6nvwVeNz9cx1LLk/A7eUZrOcW/X9I6USp2sS/zt5QpipRYD7+6Rzn8xt1bUgy7DKWQB7Rp99Iv/wDhYQUkVFejEAt+nhEeRFKCFkh0ghNNyKff1i1wQ10URUW1bdfhSM2XK72EZMlOhjL5SprhYSth7wt0SWu0d9yuWCGSgJNACNXMEkPzdiY5wzhxLWSATxV4XYVI87RHnKJoVoUSpSH4iaEEJNOoJUOrdISrrYzt7CJzxT6VEEeFfKOJM8zZjLB0mzGvOvxr0j4vBVLbcvGG8GlKdTmrUB+Y+NYtqjVit7EFJMuYZZDVoSCxfcNeF1TkzZ/7uNKZh9kzH08zb2nAJADeyaxqThSoBLFQIegf7/KGcVLQFomcJUpqkBybO5HW3XxiVkS3oZGK8i+AwCpcpDiWZqVEJVLDBSKDj1VKgSW6bxWZvh50rjWdQK9ICC5U6SzDoAfTeNCcUjuRMBFFNp3G35E/7RGnGFRGkFjTUXsecLeR6rki6pPcxOBC0KUsghSWCuCz+y4JBfr9Yu8NipgWJgSk7aVBmsX4V0G161DGLDGZmlCg6ErAdLgcQbYBrW3FobTmMpSKBkKBCnDHwsxFdjF9ae7RuxZML2WO2Uvf65a0khACuO9RW5ZmBTa5owMY7NsYAsqSCEvpR+ECiX5FovM97Nd5K/8AKTlKKXPdKLEjcAi9qOK84Zw/YeVpSlcoBbBSwmYs6TyfUx9AOTxtw5IQiRLLixt9vgqMllCZx2CCQVOLt1pY1/2jQy80krSmXOSFdyQtFDqDmmgCqg4sRQtsxPZyHDSm0JXQFwDQk3JcFTsOcVCO0mEQtPdJeYOEKALgqYNqWReloplzwybQTb+hd4VkjqbS+5tZU8rUlOnSgcRFlO1KGxttuYgxmX4edRSQdNixBST+JNakWsWraE8sxS1JVqYF2ooKBoOVi+3SGFISQSSBTyfZ/MxnjmnFLbcySSg/S7+pR4PsX/6lKZraeJCWehSW1VtqBFOT9ITyHJUrAlzJMtZmk60940xI0qQhUvQrTwiYslKgS7WISTrZc9CEkadGoVWRqQatViHBJPhWE8DiiVTCtEsDhYpTZnB6kOxrDvipNFlm2dqxrDykycNLwxZSU6QRpAIL1IGzVt9Yqc9aU/dIWo+0WSSlOr2nbc1LbRX5hnpkzVOozNtJVQebeEcZfIVPR3qlJCVB0st9bE6gR00s30hcVNeuQ6GGEnqlwvyQ9ncbKMzTNWqVNLaeJgyqgE7KNCxYW3vqUy18QSsFSC9QGN6Hb9YxubdjppSnukoUtY1TZkxZ9om0sCmkVuC70sIhk9lscmhmyVJZmM1ZSRyYot0h0ljk71JFXh7nqj+jWysZhlpKpik8BYIUoPTYpdnqBypFbhcYlKyzJQU61OklISfZJJDF/dFzFDmWUY2WkFEuWQAxElRVQfgXxE/ygw1Oy+ZicvlCZMKVSpjkEMyFCqWpVJUWJtxc4iUIUmpbC8uKMObG5mZSZ6VJSZ0lKaHukJKDqNyiWHPqaQtluG0awVhY1UVoUlxeyw9ybEigrDeUZJwhEoOno5AP4lc4sMblndAOtJLswZxdi12vtC5ZKTiuBDyNqlwKSq+Hg9B4xWTcMJk/TK1HUWdVHc3p6xcyw0qYf7QCU+f2YXw0vuVCgWpVXZxQ2FLBgTEQencMc9KbJBkEtCxqmLBt7teopTeKPGzimZpJsW8haNRhlSzM72YtSgWcMKdLinh0hPtBk0qcpcyUSCQCkbFQoxSzh+GvMnztDL6t2Mx5H5Z1k2MZinhIqDuD5Ru8g7R62RNvsuwPjyPW0eT4XUkA+X+8abLsYCORFx9I1Y8ji9h84qapnq8EZ7stnPegy1O6Q6Sdx+lI0MdKElJWjBOLi6YlnQJkTAm5TSPNs+nkS0i4Vqr1DX9THqc6XqSRzjzrtFlijqlmidWoEByA/EOpHLdhzjN1MW9x+CVJoyGCRQVANVFzz5t0Dw0DNYpCETUnYVDeBYvu4rFtlvZgo7xYmJWFJKUHYOCyiDbiaxpCR7OTFjhmlExNTpfQelOINz+HLluUdW7FTcpFdpCkhioDo1Ge4NTt6eiMgJQvWZgNHB332vsfSLIJKZ/7vOWdZqSPeBS5YkO468jDXaHsigS0rw50PpSUFyKkBwVFwxLkVcD1vCrpsZh061Ke5InETgjSFslQ1Odw3PrT6xMnHS1ED2LuVK1NRqUBYF9oRlZdiJJYyFDT7wIY8mIJBPR4tZsiWsNMTpW10s7vuxI2FQYRNRg6Z1MuPp5RT2X2f8D61jSjTpVsoszqpVtv1jkyndSUhRSAS1d+W7ExWT5elN32LHe/MwYfMDLNLmx5UhNN7nHkkXKM70gMw1vZLai9STbY16R2jEpnIKXZQJISW5mx84qEMQnUdSgbmh2rSlyY6UECrrCnLOxBfk0DpgrJ0JT7Kg4Nx918xFhMBUkaSAnl9Yo1zgRqCkkg1Z3B5GjP0hlGJUoOgh+UUptUMlFx5PmJw+l9bK3ABv4xUZniDTVYuwFAGZ2apLEVi5zLWwlqHFfTyfr6xXYnACawCmKX0nYndxdiQPhDIJJ+oZjlNrRDyfMqwZSTMWVJSkOeKo+I2eLLEZmhSGCmc0TV1F6EtRrbxhc8XMlLuoEsJiTYtUPzFKH6xHlGYKlz01r1sCzn8/jG6eF1s/7EzxODo3+VpmKTqUNKH51PgBEmY5FKUErWpQCSopKQAoFQqbEPYuRcAxX5F2mOJnmWnSgJlG9XWFAOK2Z/hC81U0ziJk48XuudJH8qaUjI4PHJ+CYqUZV5LTJMk7oJRhg0s8RK1h3N2DO58hFP2gz8ElEttALFYusjltp67wrmWZoAVoSrUeELc0Fib8LhxteKbDykrCnUAQKDnzaHR9auS3O30vTQb7mSn7JD0rMJlCFzBt7RtyazdI+Ts2myw6S5ALU+/hEgQyXSHIBLN/ZBJ+UJysLNWhU0jhA1OaPzYcusCUXuzbLty8K/0TdlyMQs97LMxdVpOpaSpRbUDoqWIceJ5xs0YWWJjLlpTNABblp1Mb8lEB+nIRQ9nJCRh1dxwzSfZCmUp6q0km5aw5AQ7gJRlhaptFqDdQmlVDYkte7Rabblaukedm5OdDKAZ80ATFldWSVsARVOnYglwQYrZGU4ornJWpRlhRCQSUkjZlhiKNxBw9hdvkqekrUZZIAWdBeoFWfq28fZWasvutZVrTUGpLEABQ6uW8DFNX0tkd2cHpb/AKFUy5khQIUtaVBgVrUVOkNUg6X3oA9TSwmmYqYosdLkFwHrqTpqSbgflCufzl4aUQhAUgqBYk8N2YaTw1NSbj1+ZaZnAso062LrDDndRAH0hzUNGpJN+5u6eGLIvW7r6l0M2xGhUtCEy0JQUhKBRLsNSncqNTvUmKuXL7qY0w8JDOxvf0pGow2apSpioHVdSU0SS1z1hXNEOtSuEpbidiCNqWjO534MU8mFyVQ2+5UYnjQEoUlhZwfIliKsTESllAAXNUolwAwAY368qufhDeAkgklSRpLhwA4LbUvHOIwkpK0KUe8KfdBYK6l7b0flExl4bMs4xv0cfUWws3iIegFRtFrhpjEK3ZwOW3yhPDTAFOpOkKPui1bhq0Ec9oc5UhOhClFDtxe1YvXltFXHU9iE6RX48MVkHr4bm3nC2Hx+malqtWDDzdTMkiPnca5w0VJAHV3jTDmjRjyN7M9EyTFjvpRTZRFX/tCvzjeRiezmWgzUECksAPzIAH34iNtHTwL0lM79QRW5vgdaSQHIuOfUHZQ/SLKCHNJqmJTadowa8KQHlqo9R+RHuq+Bj5g8OoKCgaPVrxZZzhjLmFSaHnzHI8x9IpE5toWSf4e4NVSjzCgKp8Q+8cnP0kXLUjTWrgsMdkEpc7v2dejQ/T63r1ir7XoWiRLLkhMyXq8NeqvkAPOLpGcJ08YZ7KSQpCuqSKevnCXaUd5hJiXJBFxWgIdm95rDqLmkI0VJWUrS9yryOcVSUJVNK1rQFkFWpQcbUsGsLbwnjnQa+Xl+sL4WUvDhS0rGkMlQ5KKR0AYBjYP5w/jNCyD3mpDhRoymO1mHgKQicVqvwVu9zPZhmyZZRqB4iRQbC+/Mi0PypgICn4WcGO+0XZsYpIMggzEWqAFJNSnkFPUP5xkcBNmy1BCkKCkrSChSSAa7g0+oh8McckLjz5Lxx6ltybEYgEcBc82P5hocwStSkamc0Dl3LVJYRBjlqIS4QkbaUgBuRA2hrJpAXMSotqsGJehBe5DNRgwhEYxbLYMcZyqTIMZpUvSdSkp2QyXv1Lw/g50mYnRKT3e4Cva5OXdxVrmOM6y5KJmpTKQo2NAm73LXat4qMRJMqYyQse8kqdi3IkB+UMUVwjpy6PDKHpu/BqJuG7wqZVSLbggBx6vGWzXBzUqCgFBUskhiybe906X+cXalFCBMQpRL3O7h3hbBomLJWSobkgtq8IVGXqujlJ6XZUdoEfvGG72X/SIBCweQv6X8PKMVOfulISKkgqO4A9pmDtQfZj1LE5AFpWvCzTh1qGyQUKNKrQpwDT2ksfGPOpnZLGpmaO6fT7MxCgEi9rHc0beOh08klV7eDTkzY8jUuGWn7P0IE4kmhCQKV6jpGuxk9HfKlhLMBVIJJB56a326RT9nOyq5XHNOpV2FurkxZ/8AEX16ACEh9QbSeZTsd6tVqRj6hqc20UxVKeqz4nKUEKul0li1dXIgMCk1uAesLy8plpRoZFydTVdzZ7ABqPEOCx6phIVOS7htOlmvat2ifEql0OglSTuslyDcgHnCJdz5b/34NUepw4pNxv8Agkn5emTsdTNXYG4ItUCxrE0/LFLQdak6VB2AJYBjxeops28LDMHSU0S9wByrR93hnL5ZkpClrdMx9QPgS7n0aLxXvyY59XkbburKuRkMqaBKmagmzpLEGrFjR6ihER43I5sspwkor0rWVKmKJITLSaOWA1KIHCAALVdy9jMUTPWUgskDSP7ahe3kInxk0TdQUpOlWlJNQQRcK0tQkaT8o0Rm0qErLJeTJ4haJMwywvWlzxUSzClzzcVNb0gwvAEkBlKqpT0e7oPKpsYs8/7N4VyrvFyv7RoUvuwpz5xSYNKxKSl5i0BZCSH0hr8L0JBBch9gbw5aJRtMblx+nVbvn72XAkqYKKxpNADy3eLXDklAdWs2DgkJSQ1HoD5QhlePdOkh2o7Cxeg3am8WKVPZgOW9Yxzk06ZlTrhnAQEpVZSgDbf1FrQlhsKu5Cik3u1Gr5EiHzLIDgO1HFq832hfvCHcAGBPYBbF4jSpSAfXfqBtCkme+1Ob1i5wuElTT/EBCjQEKZgPJoq8wwwlqIlKMxIaoTz+d7w2NNEMfyzFFKiU7XBsR5RKqQmevUwKRuBwkjoWN2itRPOru0iqmLnYAV61hzCYPELZMsLlSwXo4J6l2b+8RAscm/SWjGxPF5ZMQSipJ9kgHiHQflF/2ZyNQIJDKPCDSnhWqm3sIs5MpCG/rF0cm3mQz+AYRpsikOSs1Py6DkOkbcGBv5htaN/JYZfgxLS28NQQR0Uq2Et3uEEEESQV+c4bUh+XyjBZjJYmPTCHjE9ocHoURtceEJyx8jccvB5xjMymyFnu1FIJelj4ix8+cWGXdtyGE6UlW2pB0qb/ACn0EcZ5g9Vd4yy5JB8IxyRti1Jbm9kTcJOSpKZpQFEKKZjit7gkDwcQ0rKJgH8PStOxSXp99Y87RMYwzIxa0MULUk/hUR8oTLHGXKIlgg+DS4la5NVJWhJuWJHm20XpyAqqtQ1BmeW7MXDEKdn5NGSl9q8QkMoiYOSwFfrDmE7ZIB45KkdZaiPgOH4NEfDx5jyJeBx4Lyfi0lwPasohACfEuH9Iiy+WpB1y1OAS5NBajvY9Y+4PNMKriTOIJ2Wh2f8Al89hE5wyJjdziJQu4JqT/fasIeCd7FFjnF2kd9oMWFKRRJ4QplOAo8ktQmh+EZ7M8foSpW59lN4vVZPNJAXrWkF6FBr04j1rGbxmR4gTtRSopBdKlJbwcbN0hscct20dfp+og4+rZr8mgVLWiVLQbgAnx3+cP4QaUV603itymW6SvETQpTMworerfbxJNnEJITw0IBZ2LUPrGZY5KW5x5Jt0P4LMXmqlMNIQlYu7G/mFbciIrsfMUHYnyP0jM5R2gmpxiCokJJZSVB+HS5pd2S9OQjQ5lnUgAd0pMxT+y5DAuXLiwItD8uCW2ncZk6eSaUSmnZioOkqLK4SOb0Zt3h7sslMo8YBWRxEimpgWrdhTaoPOKHE5tompUqWFFPECC1wQQGet6WsY0GOzpJQUtpDuGqqnJqCo8ojNilFaUacPTTjJPkMykzNYZAKA5TpBYMd9mY/OI8TlswhKlMgM7lq8/ZffnFTi80K6OQOT/YEXWHwGqVq1LUCElnYPXVfatGhfypXyR1nRvCtV8sWkYUagASsnkGH36RZ53iNC5KWcJ2+cLYbFsCmSNa2azIR1L3aDNHVNSogJAB4XD7cj41iL9znrdnGDwClrMxJFLaqgMbFvADo0VGLnrkTisgkEkEXCnNy/jGlxBWqTLCQpI7wqJA0pVcs4FSSFed4pcVhTMJvLRsFKdjuCSxvGrDBzOn8NhlDVHZimbY5K0CUhi5JUzMKuwLXta0XOSS090lWkMSSRRj7ttvZ9Xjrs/lKUhStQ1NwgDUrezWcgC4ix/cJgulKf5lgfAmKZcbjHtwT5uxHUZNXoXgXGTpSVKQCpy5atuXxhLQvU5GltjQ/fjFqJagKT5KXudRJp/KD6QpMMsGs0rO+lBr5qI+UKWDL5/Zl7LZBiVkhKQQBVTVuHpCyyWqS+2m8WAnSXChKmK2dSwn4JDtbePn75pB0S5aeRbUoeayYbHpq5ZdYG/IjhcrmzSdCFF6ElhS1ak2i5w2V92KrRLpVzqX5BNvURUKzRZqVqJ/EXHpaIkYgqLkxoWGPkssUUXCFYaS3do1EXKt/z+Jib96UuqlEjYbDwAoIp5kreLTCy6CHJF+OCzwEpy8bfASdKAIoMhwjkchUxp40415M2R+AggghosIIIIACEM4wAnSyPeFU/Tzh+CIaslOjyHNJBBIIqIzOPltWPWu2ORlYM6WHUPbSNxzHXn9v5riZYIjJOLi6ZrxyT3MzOZ4hl4isOY6SxoIrdNYXQ+x1eIFGMQOTTnHJlC4juWXMStiGSYdWmv20W0vEclRV6HFWA5bmH8DhmHMGFyVl0yeXiVE0p15+kPSs0mo9mYseCi0LJlmpYecAlPd/yiFQMt8L2nxBLKmKPixB8iIspGeLFwg/3E/SMpJluX2HT5Q/IxFdJizspsXUzO6sqXKP9wfMQrOzBB/8AbyvMKb01CEVGtPWGEopBbXkNhlGYSmD4PDhuQNPCsdIx2G/5SSAPwsP80JTJWwjhSABWC2yeC2TicJ/ykkmO05tLTROHQH5KUA3kYzwlklx6Qwg1dohg/VyXKc1SBwSJQO54vrEGIzlIFZMr0P1hIJowisxU4EtsDFo2ytJeC4kZ7NKqaUjYBAb5Q1NzmcGIUx5gMfhFPl4c02hxct1DkBESe4JIjnY+aonVMmKfmo/W0Vk/GrBZz5RZrREOIwwUPziYteSGQyp9esSqWST5RBJSwaJe8FDyiWgTJEqiaakkFuVIgRNqQIYlvziAEf3c6vSLCRh2vHJHFTx+/hDAVtFrKkoRWLPAynIAHgIQlEARt+zeUlAExYZR9lPIcz1+UMhGxc5UWmXYXu0Ab3PjDUEEa0qMoQQQQAEEEEABBBBAARiu1vY7XqnYYALuqXYK6p2Culj032sEVlFSVMmMnF2j89Y1JBIIIUKEEMQeRBqIrJkl9o947Udk5OMS5/hzQOGYkV8FD3h09CI8ez7IcRg5mmcnhPszBWWrwOx6FjGWWJxNcMqkVKE0+/hCxISS14Zq7x8nS3LgXitDLOZIJruItcLOf8xCMsMPv4Q5JSDUFjFJIumWSBR79I+qGpn9PrEMpfkfhEveuLxQk5nKERJQ9YUmTamlIcwgf7+cM4RRk8oGj0hnvG6GOAY+qmdHigE8swjiF6ldBHWIXRkljC8hRT7QiUSMSyRtSG0inQ7RwJgakSoW0Vsk4ACQXinUipIDD7/SHsRNf5RyogBosnRBFl88pBLfYhtGPc2iCUwT4v8AGEpeKdRbn0iatgWS8S9I+iYTSFkgDeJO85OYgg4xbpZtzWF5nMmJZ8178/l9mIZx4fCLoqyeTN5CHkTGqTFVJWaUaJAulYGiLG1YpyyfWHMK6iEpBUo0AFST0iLIsinYpTSksgHimKogfU9B8I9TyDs/KwqeHiWRxLPtHw5DoPjDY47FzyJCPZ3s13bTJzGZcJulH1V1sPjGlggjSkkqRmbb5CCCCJICCCCAAggggAIIIIACCCCAAiLFYZExBRMSlaFUKVAEHxBiWCADzXtF+zJ3Xg1hP/SmE6f7qqkeBfxEefZpls/DK04iUuWdifZV/KocJ8jH6LjidJStJStIUk0IUAQfEGFyxp8DY5WuT84d4CLxxLmlJpHsGcfs0wk1zK1YdX4C6PNCqN/K0YjNv2Z46VWWZeIT+E6F+aV09FGFPE0OWVMpZeMBHWPhJFb+EJ4vAzZBadKmSj+NJA8iQx8o6lYs+MKcaGarHlWakfQvTf4fnCvf05RGubRn8oiibLiTOcOC8fZk1oopSyKh4bl4sm4f76xVxCxtANTcmOFqej13PLwiL94BF2iJc1gwtBQDCsRpHD8Y+yc2PvBor504MI6kKBumLafcLLLv3FI5XPDtEYWI+KmPFaJs4nTqEuX2ER4c6RX5x8VMfwiJcwW2EXSIsfTiUjceVY6VjgOcVWsCr+EQnGBwNzQczBoI1FwJuqPipjPDWU9l8fiG7vDqSk+/N4E//riI8EmNvkv7LkBlYucZp/sS3SjwJ9pXlp8IusbYt5EjCZfLXOUJclC5q+SRbqo2SOpIEb7s9+zxmXi1P/0kHh/vqufAN4mNxl+AlSEBEmWmWkbJAA82uesMw6OJLkTLK3wRyJKUJCUJCUgMAAwA6ARJBBDRQQQQQAEEEEABBBBAAQQQQAEEEEABBBBAAQQQQAEEEEABBBBABytAIYgEcjaKPH9jMDOfXhpYJ3QCg+qCIvoIhpMlNrgwWL/ZZhjWXOnS+hKVJHqnV8Yo8Z+yef8A1eKlq/mQpPyKo9ZgiuiPsW7kvc8Rmfs1zBFkyV/yzP8AWlMKTexuYpvhFHwVLPyW8e8wRDxIt3ZH58m9nsaL4PEeSCr5PCkzJ8U7fueK8pE1v8sfo6CI7SJ7zPzarJsSTTB4r/683/TEkrKMY7JweK85E0fNMfo6CDtIjus/PaMgzA2wc/zSR/maGpHY3M13wikjquWP+9/hHvUET2oh3ZHikj9muYKv3EsfimEn0Sk/OLTC/skmH+lxaR0RLJ+KlD5R6vBErHEq8kjC4H9leCR/SGdO/nXpHpKCT6kxqcsyLDYf+gkSpfVKAFHxNz5mLGCLJJFW2wgggiSAggggAIIIIACCCCAAggggAIIIIAP/2Q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69875" y="-1706563"/>
            <a:ext cx="78105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58118" name="Picture 6" descr="http://www.cambro.com/uploadedImages/Content/General_Images/Photo_Gallery/Display_and_Service_Utensils/8F301%20Fiberglass%20Bowl%20Salad(1).jpg?n=18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880230"/>
            <a:ext cx="5192366" cy="25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69875" y="4149080"/>
            <a:ext cx="3510037" cy="19442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829" y="4747210"/>
            <a:ext cx="3606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Salad Approach</a:t>
            </a:r>
            <a:endParaRPr lang="en-US" sz="3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699792" y="188640"/>
            <a:ext cx="6010275" cy="698500"/>
          </a:xfrm>
        </p:spPr>
        <p:txBody>
          <a:bodyPr/>
          <a:lstStyle/>
          <a:p>
            <a:r>
              <a:rPr lang="en-US" dirty="0" smtClean="0"/>
              <a:t>Key Data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764704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r>
              <a:rPr lang="en-US" sz="2800" dirty="0" smtClean="0"/>
              <a:t>450+ elections</a:t>
            </a:r>
          </a:p>
          <a:p>
            <a:pPr lvl="2"/>
            <a:r>
              <a:rPr lang="en-US" sz="2800" dirty="0" smtClean="0"/>
              <a:t>National and State</a:t>
            </a:r>
          </a:p>
          <a:p>
            <a:pPr lvl="2"/>
            <a:r>
              <a:rPr lang="en-US" sz="2800" dirty="0" smtClean="0"/>
              <a:t>Parliamentary and Presidential</a:t>
            </a:r>
          </a:p>
          <a:p>
            <a:pPr lvl="2"/>
            <a:r>
              <a:rPr lang="en-US" sz="2800" dirty="0" smtClean="0"/>
              <a:t>37 countries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Key Variables: Approval ratings and Incumbency</a:t>
            </a:r>
            <a:endParaRPr lang="en-US" sz="2800" dirty="0"/>
          </a:p>
          <a:p>
            <a:pPr lvl="2"/>
            <a:r>
              <a:rPr lang="en-US" sz="2900" dirty="0" err="1">
                <a:solidFill>
                  <a:schemeClr val="accent2"/>
                </a:solidFill>
              </a:rPr>
              <a:t>Pr</a:t>
            </a:r>
            <a:r>
              <a:rPr lang="en-US" sz="2900" dirty="0">
                <a:solidFill>
                  <a:schemeClr val="accent2"/>
                </a:solidFill>
              </a:rPr>
              <a:t>(victory) = Approval + Incumbency</a:t>
            </a:r>
          </a:p>
          <a:p>
            <a:pPr marL="441325" lvl="1" indent="0">
              <a:buNone/>
            </a:pPr>
            <a:endParaRPr lang="en-US" sz="3200" dirty="0" smtClean="0"/>
          </a:p>
          <a:p>
            <a:pPr lvl="1"/>
            <a:r>
              <a:rPr lang="en-US" sz="2800" dirty="0" smtClean="0"/>
              <a:t>Output: Probability of Government Candidate Winning</a:t>
            </a:r>
          </a:p>
          <a:p>
            <a:pPr lvl="2"/>
            <a:endParaRPr lang="en-US" sz="3000" dirty="0" smtClean="0"/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30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SOS-Modelo - Apresentação">
  <a:themeElements>
    <a:clrScheme name="IPSOS-Modelo - Apresentaç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PSOS-Modelo - Apresentaç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PSOS-Modelo - Apresentaç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-Modelo - Apresentaç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-Modelo - Apresentaç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-Modelo - Apresentaç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-Modelo - Apresentaç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-Modelo - Apresentaç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11078</TotalTime>
  <Words>415</Words>
  <Application>Microsoft Office PowerPoint</Application>
  <PresentationFormat>On-screen Show (4:3)</PresentationFormat>
  <Paragraphs>242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IPSOS-Modelo - Apresentação</vt:lpstr>
      <vt:lpstr>PowerPoint Presentation</vt:lpstr>
      <vt:lpstr>Data Sparse</vt:lpstr>
      <vt:lpstr>PowerPoint Presentation</vt:lpstr>
      <vt:lpstr>PowerPoint Presentation</vt:lpstr>
      <vt:lpstr>Polls can be misleading far out</vt:lpstr>
      <vt:lpstr>PowerPoint Presentation</vt:lpstr>
      <vt:lpstr>PowerPoint Presentation</vt:lpstr>
      <vt:lpstr>PowerPoint Presentation</vt:lpstr>
      <vt:lpstr>Key Data</vt:lpstr>
      <vt:lpstr>Key Data</vt:lpstr>
      <vt:lpstr>PowerPoint Presentation</vt:lpstr>
      <vt:lpstr>Probs of Victory: by Approval and Incumbency</vt:lpstr>
      <vt:lpstr>Key Data</vt:lpstr>
    </vt:vector>
  </TitlesOfParts>
  <Company>Ipsos Brasil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RD7a - % que pretende adquirir cada item:</dc:title>
  <dc:creator>rupak.patitunda</dc:creator>
  <cp:lastModifiedBy>Administrator</cp:lastModifiedBy>
  <cp:revision>340</cp:revision>
  <cp:lastPrinted>2015-05-13T15:43:10Z</cp:lastPrinted>
  <dcterms:created xsi:type="dcterms:W3CDTF">2005-07-26T13:28:48Z</dcterms:created>
  <dcterms:modified xsi:type="dcterms:W3CDTF">2015-12-11T13:36:52Z</dcterms:modified>
</cp:coreProperties>
</file>