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6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65" r:id="rId2"/>
    <p:sldId id="827" r:id="rId3"/>
    <p:sldId id="829" r:id="rId4"/>
    <p:sldId id="842" r:id="rId5"/>
    <p:sldId id="831" r:id="rId6"/>
    <p:sldId id="834" r:id="rId7"/>
    <p:sldId id="744" r:id="rId8"/>
    <p:sldId id="746" r:id="rId9"/>
    <p:sldId id="857" r:id="rId10"/>
    <p:sldId id="749" r:id="rId11"/>
    <p:sldId id="833" r:id="rId12"/>
    <p:sldId id="753" r:id="rId13"/>
    <p:sldId id="754" r:id="rId14"/>
    <p:sldId id="583" r:id="rId15"/>
    <p:sldId id="835" r:id="rId16"/>
    <p:sldId id="832" r:id="rId17"/>
    <p:sldId id="841" r:id="rId18"/>
    <p:sldId id="836" r:id="rId19"/>
    <p:sldId id="837" r:id="rId20"/>
    <p:sldId id="579" r:id="rId21"/>
    <p:sldId id="839" r:id="rId22"/>
    <p:sldId id="840" r:id="rId23"/>
    <p:sldId id="597" r:id="rId24"/>
    <p:sldId id="838" r:id="rId25"/>
    <p:sldId id="850" r:id="rId26"/>
    <p:sldId id="851" r:id="rId27"/>
    <p:sldId id="858" r:id="rId28"/>
    <p:sldId id="859" r:id="rId29"/>
    <p:sldId id="860" r:id="rId30"/>
    <p:sldId id="852" r:id="rId31"/>
    <p:sldId id="853" r:id="rId32"/>
    <p:sldId id="854" r:id="rId33"/>
    <p:sldId id="855" r:id="rId34"/>
    <p:sldId id="856" r:id="rId35"/>
    <p:sldId id="845" r:id="rId36"/>
    <p:sldId id="861" r:id="rId37"/>
    <p:sldId id="862" r:id="rId38"/>
  </p:sldIdLst>
  <p:sldSz cx="9144000" cy="6858000" type="screen4x3"/>
  <p:notesSz cx="6858000" cy="919956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CCE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-72"/>
      </p:cViewPr>
      <p:guideLst>
        <p:guide orient="horz" pos="38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ifford.young\AppData\Local\Microsoft\Windows\Temporary%20Internet%20Files\Content.Outlook\9E03P0BG\Election%20Results_BRA%202014_second%20rou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ifford.young\AppData\Local\Microsoft\Windows\Temporary%20Internet%20Files\Content.Outlook\9E03P0BG\Election%20Results_BRA%202014_second%20rou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ifford.young\AppData\Local\Microsoft\Windows\Temporary%20Internet%20Files\Content.Outlook\NBH5ZV2K\Time%20Series%20for%20Worst%20Problem%20-%20by%20Country%20(2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ifford.young\AppData\Local\Microsoft\Windows\Temporary%20Internet%20Files\Content.Outlook\9E03P0BG\Election%20Results_BRA%202014_second%20rou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ifford.young\AppData\Local\Microsoft\Windows\Temporary%20Internet%20Files\Content.Outlook\NBH5ZV2K\Estimates%20for%20Cliff%20-%20updated%201_23_201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Incumbent's Approval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9950691894371497E-2"/>
          <c:y val="0.14074295951739133"/>
          <c:w val="0.94291078355668145"/>
          <c:h val="0.69572548304775794"/>
        </c:manualLayout>
      </c:layout>
      <c:lineChart>
        <c:grouping val="standard"/>
        <c:varyColors val="0"/>
        <c:ser>
          <c:idx val="1"/>
          <c:order val="0"/>
          <c:tx>
            <c:strRef>
              <c:f>dados!$B$26</c:f>
              <c:strCache>
                <c:ptCount val="1"/>
                <c:pt idx="0">
                  <c:v>Aprova</c:v>
                </c:pt>
              </c:strCache>
            </c:strRef>
          </c:tx>
          <c:spPr>
            <a:ln w="47625">
              <a:solidFill>
                <a:srgbClr val="0070C0"/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dados!$C$25:$BG$25</c:f>
              <c:numCache>
                <c:formatCode>m/d/yyyy</c:formatCode>
                <c:ptCount val="57"/>
                <c:pt idx="0">
                  <c:v>41875</c:v>
                </c:pt>
                <c:pt idx="1">
                  <c:v>41876</c:v>
                </c:pt>
                <c:pt idx="2">
                  <c:v>41877</c:v>
                </c:pt>
                <c:pt idx="3">
                  <c:v>41878</c:v>
                </c:pt>
                <c:pt idx="4">
                  <c:v>41879</c:v>
                </c:pt>
                <c:pt idx="5">
                  <c:v>41880</c:v>
                </c:pt>
                <c:pt idx="6">
                  <c:v>41881</c:v>
                </c:pt>
                <c:pt idx="7">
                  <c:v>41883</c:v>
                </c:pt>
                <c:pt idx="8">
                  <c:v>41884</c:v>
                </c:pt>
                <c:pt idx="9">
                  <c:v>41885</c:v>
                </c:pt>
                <c:pt idx="10">
                  <c:v>41886</c:v>
                </c:pt>
                <c:pt idx="11">
                  <c:v>41887</c:v>
                </c:pt>
                <c:pt idx="12">
                  <c:v>41888</c:v>
                </c:pt>
                <c:pt idx="13">
                  <c:v>41890</c:v>
                </c:pt>
                <c:pt idx="14">
                  <c:v>41891</c:v>
                </c:pt>
                <c:pt idx="15">
                  <c:v>41892</c:v>
                </c:pt>
                <c:pt idx="16">
                  <c:v>41893</c:v>
                </c:pt>
                <c:pt idx="17">
                  <c:v>41894</c:v>
                </c:pt>
                <c:pt idx="18">
                  <c:v>41895</c:v>
                </c:pt>
                <c:pt idx="19">
                  <c:v>41897</c:v>
                </c:pt>
                <c:pt idx="20">
                  <c:v>41898</c:v>
                </c:pt>
                <c:pt idx="21">
                  <c:v>41899</c:v>
                </c:pt>
                <c:pt idx="22">
                  <c:v>41900</c:v>
                </c:pt>
                <c:pt idx="23">
                  <c:v>41901</c:v>
                </c:pt>
                <c:pt idx="24">
                  <c:v>41902</c:v>
                </c:pt>
                <c:pt idx="25">
                  <c:v>41904</c:v>
                </c:pt>
                <c:pt idx="26">
                  <c:v>41905</c:v>
                </c:pt>
                <c:pt idx="27">
                  <c:v>41906</c:v>
                </c:pt>
                <c:pt idx="28">
                  <c:v>41907</c:v>
                </c:pt>
                <c:pt idx="29">
                  <c:v>41908</c:v>
                </c:pt>
                <c:pt idx="30">
                  <c:v>41909</c:v>
                </c:pt>
                <c:pt idx="31">
                  <c:v>41911</c:v>
                </c:pt>
                <c:pt idx="32">
                  <c:v>41912</c:v>
                </c:pt>
                <c:pt idx="33">
                  <c:v>41913</c:v>
                </c:pt>
                <c:pt idx="34">
                  <c:v>41914</c:v>
                </c:pt>
                <c:pt idx="35">
                  <c:v>41915</c:v>
                </c:pt>
                <c:pt idx="36">
                  <c:v>41916</c:v>
                </c:pt>
                <c:pt idx="37">
                  <c:v>41918</c:v>
                </c:pt>
                <c:pt idx="38">
                  <c:v>41919</c:v>
                </c:pt>
                <c:pt idx="39">
                  <c:v>41920</c:v>
                </c:pt>
                <c:pt idx="40">
                  <c:v>41921</c:v>
                </c:pt>
                <c:pt idx="41">
                  <c:v>41922</c:v>
                </c:pt>
                <c:pt idx="42">
                  <c:v>41923</c:v>
                </c:pt>
                <c:pt idx="43">
                  <c:v>41924</c:v>
                </c:pt>
                <c:pt idx="44">
                  <c:v>41925</c:v>
                </c:pt>
                <c:pt idx="45">
                  <c:v>41926</c:v>
                </c:pt>
                <c:pt idx="46">
                  <c:v>41927</c:v>
                </c:pt>
                <c:pt idx="47">
                  <c:v>41928</c:v>
                </c:pt>
                <c:pt idx="48">
                  <c:v>41929</c:v>
                </c:pt>
                <c:pt idx="49">
                  <c:v>41930</c:v>
                </c:pt>
                <c:pt idx="50">
                  <c:v>41931</c:v>
                </c:pt>
                <c:pt idx="51">
                  <c:v>41932</c:v>
                </c:pt>
                <c:pt idx="52">
                  <c:v>41933</c:v>
                </c:pt>
                <c:pt idx="53">
                  <c:v>41934</c:v>
                </c:pt>
                <c:pt idx="54">
                  <c:v>41935</c:v>
                </c:pt>
                <c:pt idx="55">
                  <c:v>41936</c:v>
                </c:pt>
                <c:pt idx="56">
                  <c:v>41937</c:v>
                </c:pt>
              </c:numCache>
            </c:numRef>
          </c:cat>
          <c:val>
            <c:numRef>
              <c:f>dados!$C$26:$BG$26</c:f>
              <c:numCache>
                <c:formatCode>General</c:formatCode>
                <c:ptCount val="57"/>
                <c:pt idx="0">
                  <c:v>49</c:v>
                </c:pt>
                <c:pt idx="1">
                  <c:v>49</c:v>
                </c:pt>
                <c:pt idx="2">
                  <c:v>50</c:v>
                </c:pt>
                <c:pt idx="3">
                  <c:v>53</c:v>
                </c:pt>
                <c:pt idx="4">
                  <c:v>52</c:v>
                </c:pt>
                <c:pt idx="5">
                  <c:v>49</c:v>
                </c:pt>
                <c:pt idx="6">
                  <c:v>50</c:v>
                </c:pt>
                <c:pt idx="7">
                  <c:v>51</c:v>
                </c:pt>
                <c:pt idx="8">
                  <c:v>50</c:v>
                </c:pt>
                <c:pt idx="9">
                  <c:v>52</c:v>
                </c:pt>
                <c:pt idx="10">
                  <c:v>52</c:v>
                </c:pt>
                <c:pt idx="11">
                  <c:v>51</c:v>
                </c:pt>
                <c:pt idx="12">
                  <c:v>53</c:v>
                </c:pt>
                <c:pt idx="13">
                  <c:v>51</c:v>
                </c:pt>
                <c:pt idx="14">
                  <c:v>51</c:v>
                </c:pt>
                <c:pt idx="15">
                  <c:v>48</c:v>
                </c:pt>
                <c:pt idx="16">
                  <c:v>47</c:v>
                </c:pt>
                <c:pt idx="17">
                  <c:v>50</c:v>
                </c:pt>
                <c:pt idx="18">
                  <c:v>50</c:v>
                </c:pt>
                <c:pt idx="19">
                  <c:v>49</c:v>
                </c:pt>
                <c:pt idx="20">
                  <c:v>48</c:v>
                </c:pt>
                <c:pt idx="21">
                  <c:v>48</c:v>
                </c:pt>
                <c:pt idx="22">
                  <c:v>48</c:v>
                </c:pt>
                <c:pt idx="23">
                  <c:v>47</c:v>
                </c:pt>
                <c:pt idx="24">
                  <c:v>48</c:v>
                </c:pt>
                <c:pt idx="25">
                  <c:v>46</c:v>
                </c:pt>
                <c:pt idx="26">
                  <c:v>49</c:v>
                </c:pt>
                <c:pt idx="27">
                  <c:v>50</c:v>
                </c:pt>
                <c:pt idx="28">
                  <c:v>51</c:v>
                </c:pt>
                <c:pt idx="29">
                  <c:v>51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50</c:v>
                </c:pt>
                <c:pt idx="34">
                  <c:v>51</c:v>
                </c:pt>
                <c:pt idx="35">
                  <c:v>51</c:v>
                </c:pt>
                <c:pt idx="36">
                  <c:v>52</c:v>
                </c:pt>
                <c:pt idx="37">
                  <c:v>52</c:v>
                </c:pt>
                <c:pt idx="38">
                  <c:v>50</c:v>
                </c:pt>
                <c:pt idx="39">
                  <c:v>47</c:v>
                </c:pt>
                <c:pt idx="40">
                  <c:v>48</c:v>
                </c:pt>
                <c:pt idx="41">
                  <c:v>50</c:v>
                </c:pt>
                <c:pt idx="42">
                  <c:v>48</c:v>
                </c:pt>
                <c:pt idx="43">
                  <c:v>48</c:v>
                </c:pt>
                <c:pt idx="44">
                  <c:v>49</c:v>
                </c:pt>
                <c:pt idx="45">
                  <c:v>51</c:v>
                </c:pt>
                <c:pt idx="46">
                  <c:v>50</c:v>
                </c:pt>
                <c:pt idx="47">
                  <c:v>48</c:v>
                </c:pt>
                <c:pt idx="48">
                  <c:v>49</c:v>
                </c:pt>
                <c:pt idx="49">
                  <c:v>51</c:v>
                </c:pt>
                <c:pt idx="50">
                  <c:v>49</c:v>
                </c:pt>
                <c:pt idx="51">
                  <c:v>49</c:v>
                </c:pt>
                <c:pt idx="52">
                  <c:v>52</c:v>
                </c:pt>
                <c:pt idx="53">
                  <c:v>53</c:v>
                </c:pt>
                <c:pt idx="54">
                  <c:v>53</c:v>
                </c:pt>
                <c:pt idx="55">
                  <c:v>55</c:v>
                </c:pt>
                <c:pt idx="56">
                  <c:v>53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dados!$B$27</c:f>
              <c:strCache>
                <c:ptCount val="1"/>
                <c:pt idx="0">
                  <c:v>Desaprova</c:v>
                </c:pt>
              </c:strCache>
            </c:strRef>
          </c:tx>
          <c:spPr>
            <a:ln w="47625">
              <a:solidFill>
                <a:srgbClr val="FF0000"/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dados!$C$25:$BG$25</c:f>
              <c:numCache>
                <c:formatCode>m/d/yyyy</c:formatCode>
                <c:ptCount val="57"/>
                <c:pt idx="0">
                  <c:v>41875</c:v>
                </c:pt>
                <c:pt idx="1">
                  <c:v>41876</c:v>
                </c:pt>
                <c:pt idx="2">
                  <c:v>41877</c:v>
                </c:pt>
                <c:pt idx="3">
                  <c:v>41878</c:v>
                </c:pt>
                <c:pt idx="4">
                  <c:v>41879</c:v>
                </c:pt>
                <c:pt idx="5">
                  <c:v>41880</c:v>
                </c:pt>
                <c:pt idx="6">
                  <c:v>41881</c:v>
                </c:pt>
                <c:pt idx="7">
                  <c:v>41883</c:v>
                </c:pt>
                <c:pt idx="8">
                  <c:v>41884</c:v>
                </c:pt>
                <c:pt idx="9">
                  <c:v>41885</c:v>
                </c:pt>
                <c:pt idx="10">
                  <c:v>41886</c:v>
                </c:pt>
                <c:pt idx="11">
                  <c:v>41887</c:v>
                </c:pt>
                <c:pt idx="12">
                  <c:v>41888</c:v>
                </c:pt>
                <c:pt idx="13">
                  <c:v>41890</c:v>
                </c:pt>
                <c:pt idx="14">
                  <c:v>41891</c:v>
                </c:pt>
                <c:pt idx="15">
                  <c:v>41892</c:v>
                </c:pt>
                <c:pt idx="16">
                  <c:v>41893</c:v>
                </c:pt>
                <c:pt idx="17">
                  <c:v>41894</c:v>
                </c:pt>
                <c:pt idx="18">
                  <c:v>41895</c:v>
                </c:pt>
                <c:pt idx="19">
                  <c:v>41897</c:v>
                </c:pt>
                <c:pt idx="20">
                  <c:v>41898</c:v>
                </c:pt>
                <c:pt idx="21">
                  <c:v>41899</c:v>
                </c:pt>
                <c:pt idx="22">
                  <c:v>41900</c:v>
                </c:pt>
                <c:pt idx="23">
                  <c:v>41901</c:v>
                </c:pt>
                <c:pt idx="24">
                  <c:v>41902</c:v>
                </c:pt>
                <c:pt idx="25">
                  <c:v>41904</c:v>
                </c:pt>
                <c:pt idx="26">
                  <c:v>41905</c:v>
                </c:pt>
                <c:pt idx="27">
                  <c:v>41906</c:v>
                </c:pt>
                <c:pt idx="28">
                  <c:v>41907</c:v>
                </c:pt>
                <c:pt idx="29">
                  <c:v>41908</c:v>
                </c:pt>
                <c:pt idx="30">
                  <c:v>41909</c:v>
                </c:pt>
                <c:pt idx="31">
                  <c:v>41911</c:v>
                </c:pt>
                <c:pt idx="32">
                  <c:v>41912</c:v>
                </c:pt>
                <c:pt idx="33">
                  <c:v>41913</c:v>
                </c:pt>
                <c:pt idx="34">
                  <c:v>41914</c:v>
                </c:pt>
                <c:pt idx="35">
                  <c:v>41915</c:v>
                </c:pt>
                <c:pt idx="36">
                  <c:v>41916</c:v>
                </c:pt>
                <c:pt idx="37">
                  <c:v>41918</c:v>
                </c:pt>
                <c:pt idx="38">
                  <c:v>41919</c:v>
                </c:pt>
                <c:pt idx="39">
                  <c:v>41920</c:v>
                </c:pt>
                <c:pt idx="40">
                  <c:v>41921</c:v>
                </c:pt>
                <c:pt idx="41">
                  <c:v>41922</c:v>
                </c:pt>
                <c:pt idx="42">
                  <c:v>41923</c:v>
                </c:pt>
                <c:pt idx="43">
                  <c:v>41924</c:v>
                </c:pt>
                <c:pt idx="44">
                  <c:v>41925</c:v>
                </c:pt>
                <c:pt idx="45">
                  <c:v>41926</c:v>
                </c:pt>
                <c:pt idx="46">
                  <c:v>41927</c:v>
                </c:pt>
                <c:pt idx="47">
                  <c:v>41928</c:v>
                </c:pt>
                <c:pt idx="48">
                  <c:v>41929</c:v>
                </c:pt>
                <c:pt idx="49">
                  <c:v>41930</c:v>
                </c:pt>
                <c:pt idx="50">
                  <c:v>41931</c:v>
                </c:pt>
                <c:pt idx="51">
                  <c:v>41932</c:v>
                </c:pt>
                <c:pt idx="52">
                  <c:v>41933</c:v>
                </c:pt>
                <c:pt idx="53">
                  <c:v>41934</c:v>
                </c:pt>
                <c:pt idx="54">
                  <c:v>41935</c:v>
                </c:pt>
                <c:pt idx="55">
                  <c:v>41936</c:v>
                </c:pt>
                <c:pt idx="56">
                  <c:v>41937</c:v>
                </c:pt>
              </c:numCache>
            </c:numRef>
          </c:cat>
          <c:val>
            <c:numRef>
              <c:f>dados!$C$27:$BG$27</c:f>
              <c:numCache>
                <c:formatCode>General</c:formatCode>
                <c:ptCount val="57"/>
                <c:pt idx="0">
                  <c:v>43</c:v>
                </c:pt>
                <c:pt idx="1">
                  <c:v>44</c:v>
                </c:pt>
                <c:pt idx="2">
                  <c:v>43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44</c:v>
                </c:pt>
                <c:pt idx="7">
                  <c:v>43</c:v>
                </c:pt>
                <c:pt idx="8">
                  <c:v>43</c:v>
                </c:pt>
                <c:pt idx="9">
                  <c:v>42</c:v>
                </c:pt>
                <c:pt idx="10">
                  <c:v>43</c:v>
                </c:pt>
                <c:pt idx="11">
                  <c:v>43</c:v>
                </c:pt>
                <c:pt idx="12">
                  <c:v>41</c:v>
                </c:pt>
                <c:pt idx="13">
                  <c:v>43</c:v>
                </c:pt>
                <c:pt idx="14">
                  <c:v>43</c:v>
                </c:pt>
                <c:pt idx="15">
                  <c:v>46</c:v>
                </c:pt>
                <c:pt idx="16">
                  <c:v>46</c:v>
                </c:pt>
                <c:pt idx="17">
                  <c:v>45</c:v>
                </c:pt>
                <c:pt idx="18">
                  <c:v>45</c:v>
                </c:pt>
                <c:pt idx="19">
                  <c:v>47</c:v>
                </c:pt>
                <c:pt idx="20">
                  <c:v>47</c:v>
                </c:pt>
                <c:pt idx="21">
                  <c:v>46</c:v>
                </c:pt>
                <c:pt idx="22">
                  <c:v>46</c:v>
                </c:pt>
                <c:pt idx="23">
                  <c:v>46</c:v>
                </c:pt>
                <c:pt idx="24">
                  <c:v>46</c:v>
                </c:pt>
                <c:pt idx="25">
                  <c:v>48</c:v>
                </c:pt>
                <c:pt idx="26">
                  <c:v>46</c:v>
                </c:pt>
                <c:pt idx="27">
                  <c:v>44</c:v>
                </c:pt>
                <c:pt idx="28">
                  <c:v>43</c:v>
                </c:pt>
                <c:pt idx="29">
                  <c:v>43</c:v>
                </c:pt>
                <c:pt idx="30">
                  <c:v>46</c:v>
                </c:pt>
                <c:pt idx="31">
                  <c:v>43</c:v>
                </c:pt>
                <c:pt idx="32">
                  <c:v>43</c:v>
                </c:pt>
                <c:pt idx="33">
                  <c:v>43</c:v>
                </c:pt>
                <c:pt idx="34">
                  <c:v>44</c:v>
                </c:pt>
                <c:pt idx="35">
                  <c:v>44</c:v>
                </c:pt>
                <c:pt idx="36">
                  <c:v>42</c:v>
                </c:pt>
                <c:pt idx="37">
                  <c:v>42</c:v>
                </c:pt>
                <c:pt idx="38">
                  <c:v>44</c:v>
                </c:pt>
                <c:pt idx="39">
                  <c:v>45</c:v>
                </c:pt>
                <c:pt idx="40">
                  <c:v>45</c:v>
                </c:pt>
                <c:pt idx="41">
                  <c:v>43</c:v>
                </c:pt>
                <c:pt idx="42">
                  <c:v>46</c:v>
                </c:pt>
                <c:pt idx="43">
                  <c:v>46</c:v>
                </c:pt>
                <c:pt idx="44">
                  <c:v>47</c:v>
                </c:pt>
                <c:pt idx="45">
                  <c:v>43</c:v>
                </c:pt>
                <c:pt idx="46">
                  <c:v>44</c:v>
                </c:pt>
                <c:pt idx="47">
                  <c:v>46</c:v>
                </c:pt>
                <c:pt idx="48">
                  <c:v>45</c:v>
                </c:pt>
                <c:pt idx="49">
                  <c:v>43</c:v>
                </c:pt>
                <c:pt idx="50">
                  <c:v>44</c:v>
                </c:pt>
                <c:pt idx="51">
                  <c:v>44</c:v>
                </c:pt>
                <c:pt idx="52">
                  <c:v>42</c:v>
                </c:pt>
                <c:pt idx="53">
                  <c:v>41</c:v>
                </c:pt>
                <c:pt idx="54">
                  <c:v>41</c:v>
                </c:pt>
                <c:pt idx="55">
                  <c:v>39</c:v>
                </c:pt>
                <c:pt idx="56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546112"/>
        <c:axId val="438629120"/>
      </c:lineChart>
      <c:catAx>
        <c:axId val="2595461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38629120"/>
        <c:crosses val="autoZero"/>
        <c:auto val="0"/>
        <c:lblAlgn val="ctr"/>
        <c:lblOffset val="100"/>
        <c:noMultiLvlLbl val="1"/>
      </c:catAx>
      <c:valAx>
        <c:axId val="438629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9546112"/>
        <c:crosses val="autoZero"/>
        <c:crossBetween val="between"/>
        <c:majorUnit val="20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legend>
      <c:legendPos val="t"/>
      <c:layout>
        <c:manualLayout>
          <c:xMode val="edge"/>
          <c:yMode val="edge"/>
          <c:x val="0.3914282807982486"/>
          <c:y val="6.0620464566740563E-2"/>
          <c:w val="0.21289916915723175"/>
          <c:h val="4.3307816046685522E-2"/>
        </c:manualLayout>
      </c:layout>
      <c:overlay val="0"/>
      <c:spPr>
        <a:ln>
          <a:solidFill>
            <a:schemeClr val="tx1">
              <a:lumMod val="50000"/>
              <a:lumOff val="50000"/>
            </a:schemeClr>
          </a:solidFill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Maintain Social and Economic Gains of Lula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9950691894371497E-2"/>
          <c:y val="0.20633164766831111"/>
          <c:w val="0.94375223388731488"/>
          <c:h val="0.63013685197902214"/>
        </c:manualLayout>
      </c:layout>
      <c:lineChart>
        <c:grouping val="standard"/>
        <c:varyColors val="0"/>
        <c:ser>
          <c:idx val="1"/>
          <c:order val="0"/>
          <c:tx>
            <c:strRef>
              <c:f>dados!$B$62</c:f>
              <c:strCache>
                <c:ptCount val="1"/>
                <c:pt idx="0">
                  <c:v>Dilma</c:v>
                </c:pt>
              </c:strCache>
            </c:strRef>
          </c:tx>
          <c:spPr>
            <a:ln w="47625">
              <a:solidFill>
                <a:srgbClr val="C00000"/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dados!$C$61:$BG$61</c:f>
              <c:numCache>
                <c:formatCode>m/d/yyyy</c:formatCode>
                <c:ptCount val="57"/>
                <c:pt idx="0">
                  <c:v>41875</c:v>
                </c:pt>
                <c:pt idx="1">
                  <c:v>41876</c:v>
                </c:pt>
                <c:pt idx="2">
                  <c:v>41877</c:v>
                </c:pt>
                <c:pt idx="3">
                  <c:v>41878</c:v>
                </c:pt>
                <c:pt idx="4">
                  <c:v>41879</c:v>
                </c:pt>
                <c:pt idx="5">
                  <c:v>41880</c:v>
                </c:pt>
                <c:pt idx="6">
                  <c:v>41881</c:v>
                </c:pt>
                <c:pt idx="7">
                  <c:v>41883</c:v>
                </c:pt>
                <c:pt idx="8">
                  <c:v>41884</c:v>
                </c:pt>
                <c:pt idx="9">
                  <c:v>41885</c:v>
                </c:pt>
                <c:pt idx="10">
                  <c:v>41886</c:v>
                </c:pt>
                <c:pt idx="11">
                  <c:v>41887</c:v>
                </c:pt>
                <c:pt idx="12">
                  <c:v>41888</c:v>
                </c:pt>
                <c:pt idx="13">
                  <c:v>41890</c:v>
                </c:pt>
                <c:pt idx="14">
                  <c:v>41891</c:v>
                </c:pt>
                <c:pt idx="15">
                  <c:v>41892</c:v>
                </c:pt>
                <c:pt idx="16">
                  <c:v>41893</c:v>
                </c:pt>
                <c:pt idx="17">
                  <c:v>41894</c:v>
                </c:pt>
                <c:pt idx="18">
                  <c:v>41895</c:v>
                </c:pt>
                <c:pt idx="19">
                  <c:v>41897</c:v>
                </c:pt>
                <c:pt idx="20">
                  <c:v>41898</c:v>
                </c:pt>
                <c:pt idx="21">
                  <c:v>41899</c:v>
                </c:pt>
                <c:pt idx="22">
                  <c:v>41900</c:v>
                </c:pt>
                <c:pt idx="23">
                  <c:v>41901</c:v>
                </c:pt>
                <c:pt idx="24">
                  <c:v>41902</c:v>
                </c:pt>
                <c:pt idx="25">
                  <c:v>41904</c:v>
                </c:pt>
                <c:pt idx="26">
                  <c:v>41905</c:v>
                </c:pt>
                <c:pt idx="27">
                  <c:v>41906</c:v>
                </c:pt>
                <c:pt idx="28">
                  <c:v>41907</c:v>
                </c:pt>
                <c:pt idx="29">
                  <c:v>41908</c:v>
                </c:pt>
                <c:pt idx="30">
                  <c:v>41909</c:v>
                </c:pt>
                <c:pt idx="31">
                  <c:v>41911</c:v>
                </c:pt>
                <c:pt idx="32">
                  <c:v>41912</c:v>
                </c:pt>
                <c:pt idx="33">
                  <c:v>41913</c:v>
                </c:pt>
                <c:pt idx="34">
                  <c:v>41914</c:v>
                </c:pt>
                <c:pt idx="35">
                  <c:v>41915</c:v>
                </c:pt>
                <c:pt idx="36">
                  <c:v>41916</c:v>
                </c:pt>
                <c:pt idx="37">
                  <c:v>41918</c:v>
                </c:pt>
                <c:pt idx="38">
                  <c:v>41919</c:v>
                </c:pt>
                <c:pt idx="39">
                  <c:v>41920</c:v>
                </c:pt>
                <c:pt idx="40">
                  <c:v>41921</c:v>
                </c:pt>
                <c:pt idx="41">
                  <c:v>41922</c:v>
                </c:pt>
                <c:pt idx="42">
                  <c:v>41923</c:v>
                </c:pt>
                <c:pt idx="43">
                  <c:v>41924</c:v>
                </c:pt>
                <c:pt idx="44">
                  <c:v>41925</c:v>
                </c:pt>
                <c:pt idx="45">
                  <c:v>41926</c:v>
                </c:pt>
                <c:pt idx="46">
                  <c:v>41927</c:v>
                </c:pt>
                <c:pt idx="47">
                  <c:v>41928</c:v>
                </c:pt>
                <c:pt idx="48">
                  <c:v>41929</c:v>
                </c:pt>
                <c:pt idx="49">
                  <c:v>41930</c:v>
                </c:pt>
                <c:pt idx="50">
                  <c:v>41931</c:v>
                </c:pt>
                <c:pt idx="51">
                  <c:v>41932</c:v>
                </c:pt>
                <c:pt idx="52">
                  <c:v>41933</c:v>
                </c:pt>
                <c:pt idx="53">
                  <c:v>41934</c:v>
                </c:pt>
                <c:pt idx="54">
                  <c:v>41935</c:v>
                </c:pt>
                <c:pt idx="55">
                  <c:v>41936</c:v>
                </c:pt>
                <c:pt idx="56">
                  <c:v>41937</c:v>
                </c:pt>
              </c:numCache>
            </c:numRef>
          </c:cat>
          <c:val>
            <c:numRef>
              <c:f>dados!$C$62:$BG$62</c:f>
              <c:numCache>
                <c:formatCode>General</c:formatCode>
                <c:ptCount val="57"/>
                <c:pt idx="0">
                  <c:v>61</c:v>
                </c:pt>
                <c:pt idx="1">
                  <c:v>58</c:v>
                </c:pt>
                <c:pt idx="2">
                  <c:v>59</c:v>
                </c:pt>
                <c:pt idx="3">
                  <c:v>54</c:v>
                </c:pt>
                <c:pt idx="4">
                  <c:v>54</c:v>
                </c:pt>
                <c:pt idx="5">
                  <c:v>55</c:v>
                </c:pt>
                <c:pt idx="6">
                  <c:v>55</c:v>
                </c:pt>
                <c:pt idx="7">
                  <c:v>58</c:v>
                </c:pt>
                <c:pt idx="8">
                  <c:v>56</c:v>
                </c:pt>
                <c:pt idx="9">
                  <c:v>55</c:v>
                </c:pt>
                <c:pt idx="10">
                  <c:v>53</c:v>
                </c:pt>
                <c:pt idx="11">
                  <c:v>53</c:v>
                </c:pt>
                <c:pt idx="12">
                  <c:v>55</c:v>
                </c:pt>
                <c:pt idx="13">
                  <c:v>55</c:v>
                </c:pt>
                <c:pt idx="14">
                  <c:v>58</c:v>
                </c:pt>
                <c:pt idx="15">
                  <c:v>57</c:v>
                </c:pt>
                <c:pt idx="16">
                  <c:v>58</c:v>
                </c:pt>
                <c:pt idx="17">
                  <c:v>58</c:v>
                </c:pt>
                <c:pt idx="18">
                  <c:v>59</c:v>
                </c:pt>
                <c:pt idx="19">
                  <c:v>57</c:v>
                </c:pt>
                <c:pt idx="20">
                  <c:v>58</c:v>
                </c:pt>
                <c:pt idx="21">
                  <c:v>58</c:v>
                </c:pt>
                <c:pt idx="22">
                  <c:v>59</c:v>
                </c:pt>
                <c:pt idx="23">
                  <c:v>55</c:v>
                </c:pt>
                <c:pt idx="24">
                  <c:v>56</c:v>
                </c:pt>
                <c:pt idx="25">
                  <c:v>55</c:v>
                </c:pt>
                <c:pt idx="26">
                  <c:v>57</c:v>
                </c:pt>
                <c:pt idx="27">
                  <c:v>58</c:v>
                </c:pt>
                <c:pt idx="28">
                  <c:v>58</c:v>
                </c:pt>
                <c:pt idx="29">
                  <c:v>57</c:v>
                </c:pt>
                <c:pt idx="30">
                  <c:v>55</c:v>
                </c:pt>
                <c:pt idx="31">
                  <c:v>56</c:v>
                </c:pt>
                <c:pt idx="32">
                  <c:v>58</c:v>
                </c:pt>
                <c:pt idx="33">
                  <c:v>58</c:v>
                </c:pt>
                <c:pt idx="34">
                  <c:v>58</c:v>
                </c:pt>
                <c:pt idx="35">
                  <c:v>59</c:v>
                </c:pt>
                <c:pt idx="36">
                  <c:v>59</c:v>
                </c:pt>
                <c:pt idx="37">
                  <c:v>61</c:v>
                </c:pt>
                <c:pt idx="38">
                  <c:v>59</c:v>
                </c:pt>
                <c:pt idx="39">
                  <c:v>58</c:v>
                </c:pt>
                <c:pt idx="40">
                  <c:v>61</c:v>
                </c:pt>
                <c:pt idx="41">
                  <c:v>60</c:v>
                </c:pt>
                <c:pt idx="42">
                  <c:v>57</c:v>
                </c:pt>
                <c:pt idx="43">
                  <c:v>57</c:v>
                </c:pt>
                <c:pt idx="44">
                  <c:v>56</c:v>
                </c:pt>
                <c:pt idx="45">
                  <c:v>58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57</c:v>
                </c:pt>
                <c:pt idx="50">
                  <c:v>56</c:v>
                </c:pt>
                <c:pt idx="51">
                  <c:v>58</c:v>
                </c:pt>
                <c:pt idx="52">
                  <c:v>59</c:v>
                </c:pt>
                <c:pt idx="53">
                  <c:v>60</c:v>
                </c:pt>
                <c:pt idx="54">
                  <c:v>60</c:v>
                </c:pt>
                <c:pt idx="55">
                  <c:v>60</c:v>
                </c:pt>
                <c:pt idx="56">
                  <c:v>59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dados!$B$63</c:f>
              <c:strCache>
                <c:ptCount val="1"/>
                <c:pt idx="0">
                  <c:v>Aecio</c:v>
                </c:pt>
              </c:strCache>
            </c:strRef>
          </c:tx>
          <c:spPr>
            <a:ln w="47625">
              <a:solidFill>
                <a:srgbClr val="00B050"/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dados!$C$61:$BG$61</c:f>
              <c:numCache>
                <c:formatCode>m/d/yyyy</c:formatCode>
                <c:ptCount val="57"/>
                <c:pt idx="0">
                  <c:v>41875</c:v>
                </c:pt>
                <c:pt idx="1">
                  <c:v>41876</c:v>
                </c:pt>
                <c:pt idx="2">
                  <c:v>41877</c:v>
                </c:pt>
                <c:pt idx="3">
                  <c:v>41878</c:v>
                </c:pt>
                <c:pt idx="4">
                  <c:v>41879</c:v>
                </c:pt>
                <c:pt idx="5">
                  <c:v>41880</c:v>
                </c:pt>
                <c:pt idx="6">
                  <c:v>41881</c:v>
                </c:pt>
                <c:pt idx="7">
                  <c:v>41883</c:v>
                </c:pt>
                <c:pt idx="8">
                  <c:v>41884</c:v>
                </c:pt>
                <c:pt idx="9">
                  <c:v>41885</c:v>
                </c:pt>
                <c:pt idx="10">
                  <c:v>41886</c:v>
                </c:pt>
                <c:pt idx="11">
                  <c:v>41887</c:v>
                </c:pt>
                <c:pt idx="12">
                  <c:v>41888</c:v>
                </c:pt>
                <c:pt idx="13">
                  <c:v>41890</c:v>
                </c:pt>
                <c:pt idx="14">
                  <c:v>41891</c:v>
                </c:pt>
                <c:pt idx="15">
                  <c:v>41892</c:v>
                </c:pt>
                <c:pt idx="16">
                  <c:v>41893</c:v>
                </c:pt>
                <c:pt idx="17">
                  <c:v>41894</c:v>
                </c:pt>
                <c:pt idx="18">
                  <c:v>41895</c:v>
                </c:pt>
                <c:pt idx="19">
                  <c:v>41897</c:v>
                </c:pt>
                <c:pt idx="20">
                  <c:v>41898</c:v>
                </c:pt>
                <c:pt idx="21">
                  <c:v>41899</c:v>
                </c:pt>
                <c:pt idx="22">
                  <c:v>41900</c:v>
                </c:pt>
                <c:pt idx="23">
                  <c:v>41901</c:v>
                </c:pt>
                <c:pt idx="24">
                  <c:v>41902</c:v>
                </c:pt>
                <c:pt idx="25">
                  <c:v>41904</c:v>
                </c:pt>
                <c:pt idx="26">
                  <c:v>41905</c:v>
                </c:pt>
                <c:pt idx="27">
                  <c:v>41906</c:v>
                </c:pt>
                <c:pt idx="28">
                  <c:v>41907</c:v>
                </c:pt>
                <c:pt idx="29">
                  <c:v>41908</c:v>
                </c:pt>
                <c:pt idx="30">
                  <c:v>41909</c:v>
                </c:pt>
                <c:pt idx="31">
                  <c:v>41911</c:v>
                </c:pt>
                <c:pt idx="32">
                  <c:v>41912</c:v>
                </c:pt>
                <c:pt idx="33">
                  <c:v>41913</c:v>
                </c:pt>
                <c:pt idx="34">
                  <c:v>41914</c:v>
                </c:pt>
                <c:pt idx="35">
                  <c:v>41915</c:v>
                </c:pt>
                <c:pt idx="36">
                  <c:v>41916</c:v>
                </c:pt>
                <c:pt idx="37">
                  <c:v>41918</c:v>
                </c:pt>
                <c:pt idx="38">
                  <c:v>41919</c:v>
                </c:pt>
                <c:pt idx="39">
                  <c:v>41920</c:v>
                </c:pt>
                <c:pt idx="40">
                  <c:v>41921</c:v>
                </c:pt>
                <c:pt idx="41">
                  <c:v>41922</c:v>
                </c:pt>
                <c:pt idx="42">
                  <c:v>41923</c:v>
                </c:pt>
                <c:pt idx="43">
                  <c:v>41924</c:v>
                </c:pt>
                <c:pt idx="44">
                  <c:v>41925</c:v>
                </c:pt>
                <c:pt idx="45">
                  <c:v>41926</c:v>
                </c:pt>
                <c:pt idx="46">
                  <c:v>41927</c:v>
                </c:pt>
                <c:pt idx="47">
                  <c:v>41928</c:v>
                </c:pt>
                <c:pt idx="48">
                  <c:v>41929</c:v>
                </c:pt>
                <c:pt idx="49">
                  <c:v>41930</c:v>
                </c:pt>
                <c:pt idx="50">
                  <c:v>41931</c:v>
                </c:pt>
                <c:pt idx="51">
                  <c:v>41932</c:v>
                </c:pt>
                <c:pt idx="52">
                  <c:v>41933</c:v>
                </c:pt>
                <c:pt idx="53">
                  <c:v>41934</c:v>
                </c:pt>
                <c:pt idx="54">
                  <c:v>41935</c:v>
                </c:pt>
                <c:pt idx="55">
                  <c:v>41936</c:v>
                </c:pt>
                <c:pt idx="56">
                  <c:v>41937</c:v>
                </c:pt>
              </c:numCache>
            </c:numRef>
          </c:cat>
          <c:val>
            <c:numRef>
              <c:f>dados!$C$63:$BG$63</c:f>
              <c:numCache>
                <c:formatCode>General</c:formatCode>
                <c:ptCount val="57"/>
                <c:pt idx="0">
                  <c:v>12</c:v>
                </c:pt>
                <c:pt idx="1">
                  <c:v>13</c:v>
                </c:pt>
                <c:pt idx="2">
                  <c:v>10</c:v>
                </c:pt>
                <c:pt idx="3">
                  <c:v>12</c:v>
                </c:pt>
                <c:pt idx="4">
                  <c:v>12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10</c:v>
                </c:pt>
                <c:pt idx="15">
                  <c:v>11</c:v>
                </c:pt>
                <c:pt idx="16">
                  <c:v>10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12</c:v>
                </c:pt>
                <c:pt idx="24">
                  <c:v>11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13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13</c:v>
                </c:pt>
                <c:pt idx="33">
                  <c:v>13</c:v>
                </c:pt>
                <c:pt idx="34">
                  <c:v>13</c:v>
                </c:pt>
                <c:pt idx="35">
                  <c:v>13</c:v>
                </c:pt>
                <c:pt idx="36">
                  <c:v>14</c:v>
                </c:pt>
                <c:pt idx="37">
                  <c:v>27</c:v>
                </c:pt>
                <c:pt idx="38">
                  <c:v>28</c:v>
                </c:pt>
                <c:pt idx="39">
                  <c:v>30</c:v>
                </c:pt>
                <c:pt idx="40">
                  <c:v>30</c:v>
                </c:pt>
                <c:pt idx="41">
                  <c:v>29</c:v>
                </c:pt>
                <c:pt idx="42">
                  <c:v>31</c:v>
                </c:pt>
                <c:pt idx="43">
                  <c:v>31</c:v>
                </c:pt>
                <c:pt idx="44">
                  <c:v>32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30</c:v>
                </c:pt>
                <c:pt idx="49">
                  <c:v>31</c:v>
                </c:pt>
                <c:pt idx="50">
                  <c:v>32</c:v>
                </c:pt>
                <c:pt idx="51">
                  <c:v>29</c:v>
                </c:pt>
                <c:pt idx="52">
                  <c:v>30</c:v>
                </c:pt>
                <c:pt idx="53">
                  <c:v>29</c:v>
                </c:pt>
                <c:pt idx="54">
                  <c:v>29</c:v>
                </c:pt>
                <c:pt idx="55">
                  <c:v>29</c:v>
                </c:pt>
                <c:pt idx="56">
                  <c:v>30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dados!$B$64</c:f>
              <c:strCache>
                <c:ptCount val="1"/>
                <c:pt idx="0">
                  <c:v>NS/NR(ESP)</c:v>
                </c:pt>
              </c:strCache>
            </c:strRef>
          </c:tx>
          <c:spPr>
            <a:ln w="47625"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dados!$C$61:$BG$61</c:f>
              <c:numCache>
                <c:formatCode>m/d/yyyy</c:formatCode>
                <c:ptCount val="57"/>
                <c:pt idx="0">
                  <c:v>41875</c:v>
                </c:pt>
                <c:pt idx="1">
                  <c:v>41876</c:v>
                </c:pt>
                <c:pt idx="2">
                  <c:v>41877</c:v>
                </c:pt>
                <c:pt idx="3">
                  <c:v>41878</c:v>
                </c:pt>
                <c:pt idx="4">
                  <c:v>41879</c:v>
                </c:pt>
                <c:pt idx="5">
                  <c:v>41880</c:v>
                </c:pt>
                <c:pt idx="6">
                  <c:v>41881</c:v>
                </c:pt>
                <c:pt idx="7">
                  <c:v>41883</c:v>
                </c:pt>
                <c:pt idx="8">
                  <c:v>41884</c:v>
                </c:pt>
                <c:pt idx="9">
                  <c:v>41885</c:v>
                </c:pt>
                <c:pt idx="10">
                  <c:v>41886</c:v>
                </c:pt>
                <c:pt idx="11">
                  <c:v>41887</c:v>
                </c:pt>
                <c:pt idx="12">
                  <c:v>41888</c:v>
                </c:pt>
                <c:pt idx="13">
                  <c:v>41890</c:v>
                </c:pt>
                <c:pt idx="14">
                  <c:v>41891</c:v>
                </c:pt>
                <c:pt idx="15">
                  <c:v>41892</c:v>
                </c:pt>
                <c:pt idx="16">
                  <c:v>41893</c:v>
                </c:pt>
                <c:pt idx="17">
                  <c:v>41894</c:v>
                </c:pt>
                <c:pt idx="18">
                  <c:v>41895</c:v>
                </c:pt>
                <c:pt idx="19">
                  <c:v>41897</c:v>
                </c:pt>
                <c:pt idx="20">
                  <c:v>41898</c:v>
                </c:pt>
                <c:pt idx="21">
                  <c:v>41899</c:v>
                </c:pt>
                <c:pt idx="22">
                  <c:v>41900</c:v>
                </c:pt>
                <c:pt idx="23">
                  <c:v>41901</c:v>
                </c:pt>
                <c:pt idx="24">
                  <c:v>41902</c:v>
                </c:pt>
                <c:pt idx="25">
                  <c:v>41904</c:v>
                </c:pt>
                <c:pt idx="26">
                  <c:v>41905</c:v>
                </c:pt>
                <c:pt idx="27">
                  <c:v>41906</c:v>
                </c:pt>
                <c:pt idx="28">
                  <c:v>41907</c:v>
                </c:pt>
                <c:pt idx="29">
                  <c:v>41908</c:v>
                </c:pt>
                <c:pt idx="30">
                  <c:v>41909</c:v>
                </c:pt>
                <c:pt idx="31">
                  <c:v>41911</c:v>
                </c:pt>
                <c:pt idx="32">
                  <c:v>41912</c:v>
                </c:pt>
                <c:pt idx="33">
                  <c:v>41913</c:v>
                </c:pt>
                <c:pt idx="34">
                  <c:v>41914</c:v>
                </c:pt>
                <c:pt idx="35">
                  <c:v>41915</c:v>
                </c:pt>
                <c:pt idx="36">
                  <c:v>41916</c:v>
                </c:pt>
                <c:pt idx="37">
                  <c:v>41918</c:v>
                </c:pt>
                <c:pt idx="38">
                  <c:v>41919</c:v>
                </c:pt>
                <c:pt idx="39">
                  <c:v>41920</c:v>
                </c:pt>
                <c:pt idx="40">
                  <c:v>41921</c:v>
                </c:pt>
                <c:pt idx="41">
                  <c:v>41922</c:v>
                </c:pt>
                <c:pt idx="42">
                  <c:v>41923</c:v>
                </c:pt>
                <c:pt idx="43">
                  <c:v>41924</c:v>
                </c:pt>
                <c:pt idx="44">
                  <c:v>41925</c:v>
                </c:pt>
                <c:pt idx="45">
                  <c:v>41926</c:v>
                </c:pt>
                <c:pt idx="46">
                  <c:v>41927</c:v>
                </c:pt>
                <c:pt idx="47">
                  <c:v>41928</c:v>
                </c:pt>
                <c:pt idx="48">
                  <c:v>41929</c:v>
                </c:pt>
                <c:pt idx="49">
                  <c:v>41930</c:v>
                </c:pt>
                <c:pt idx="50">
                  <c:v>41931</c:v>
                </c:pt>
                <c:pt idx="51">
                  <c:v>41932</c:v>
                </c:pt>
                <c:pt idx="52">
                  <c:v>41933</c:v>
                </c:pt>
                <c:pt idx="53">
                  <c:v>41934</c:v>
                </c:pt>
                <c:pt idx="54">
                  <c:v>41935</c:v>
                </c:pt>
                <c:pt idx="55">
                  <c:v>41936</c:v>
                </c:pt>
                <c:pt idx="56">
                  <c:v>41937</c:v>
                </c:pt>
              </c:numCache>
            </c:numRef>
          </c:cat>
          <c:val>
            <c:numRef>
              <c:f>dados!$C$64:$BG$64</c:f>
              <c:numCache>
                <c:formatCode>General</c:formatCode>
                <c:ptCount val="57"/>
                <c:pt idx="0">
                  <c:v>14</c:v>
                </c:pt>
                <c:pt idx="1">
                  <c:v>15</c:v>
                </c:pt>
                <c:pt idx="2">
                  <c:v>13</c:v>
                </c:pt>
                <c:pt idx="3">
                  <c:v>12</c:v>
                </c:pt>
                <c:pt idx="4">
                  <c:v>12</c:v>
                </c:pt>
                <c:pt idx="5">
                  <c:v>15</c:v>
                </c:pt>
                <c:pt idx="6">
                  <c:v>14</c:v>
                </c:pt>
                <c:pt idx="7">
                  <c:v>14</c:v>
                </c:pt>
                <c:pt idx="8">
                  <c:v>12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14</c:v>
                </c:pt>
                <c:pt idx="23">
                  <c:v>13</c:v>
                </c:pt>
                <c:pt idx="24">
                  <c:v>11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11</c:v>
                </c:pt>
                <c:pt idx="29">
                  <c:v>11</c:v>
                </c:pt>
                <c:pt idx="30">
                  <c:v>12</c:v>
                </c:pt>
                <c:pt idx="31">
                  <c:v>11</c:v>
                </c:pt>
                <c:pt idx="32">
                  <c:v>12</c:v>
                </c:pt>
                <c:pt idx="33">
                  <c:v>12</c:v>
                </c:pt>
                <c:pt idx="34">
                  <c:v>13</c:v>
                </c:pt>
                <c:pt idx="35">
                  <c:v>12</c:v>
                </c:pt>
                <c:pt idx="36">
                  <c:v>11</c:v>
                </c:pt>
                <c:pt idx="37">
                  <c:v>12</c:v>
                </c:pt>
                <c:pt idx="38">
                  <c:v>13</c:v>
                </c:pt>
                <c:pt idx="39">
                  <c:v>12</c:v>
                </c:pt>
                <c:pt idx="40">
                  <c:v>10</c:v>
                </c:pt>
                <c:pt idx="41">
                  <c:v>11</c:v>
                </c:pt>
                <c:pt idx="42">
                  <c:v>13</c:v>
                </c:pt>
                <c:pt idx="43">
                  <c:v>13</c:v>
                </c:pt>
                <c:pt idx="44">
                  <c:v>12</c:v>
                </c:pt>
                <c:pt idx="45">
                  <c:v>11</c:v>
                </c:pt>
                <c:pt idx="46">
                  <c:v>11</c:v>
                </c:pt>
                <c:pt idx="47">
                  <c:v>12</c:v>
                </c:pt>
                <c:pt idx="48">
                  <c:v>13</c:v>
                </c:pt>
                <c:pt idx="49">
                  <c:v>12</c:v>
                </c:pt>
                <c:pt idx="50">
                  <c:v>12</c:v>
                </c:pt>
                <c:pt idx="51">
                  <c:v>13</c:v>
                </c:pt>
                <c:pt idx="52">
                  <c:v>12</c:v>
                </c:pt>
                <c:pt idx="53">
                  <c:v>11</c:v>
                </c:pt>
                <c:pt idx="54">
                  <c:v>10</c:v>
                </c:pt>
                <c:pt idx="55">
                  <c:v>11</c:v>
                </c:pt>
                <c:pt idx="56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77344"/>
        <c:axId val="542384896"/>
      </c:lineChart>
      <c:catAx>
        <c:axId val="5267773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542384896"/>
        <c:crosses val="autoZero"/>
        <c:auto val="0"/>
        <c:lblAlgn val="ctr"/>
        <c:lblOffset val="100"/>
        <c:noMultiLvlLbl val="1"/>
      </c:catAx>
      <c:valAx>
        <c:axId val="542384896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6777344"/>
        <c:crosses val="autoZero"/>
        <c:crossBetween val="between"/>
        <c:majorUnit val="20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legend>
      <c:legendPos val="t"/>
      <c:layout>
        <c:manualLayout>
          <c:xMode val="edge"/>
          <c:yMode val="edge"/>
          <c:x val="0.31700736504935734"/>
          <c:y val="9.0165311303357448E-2"/>
          <c:w val="0.42327035814676861"/>
          <c:h val="4.840972109497034E-2"/>
        </c:manualLayout>
      </c:layout>
      <c:overlay val="0"/>
      <c:spPr>
        <a:ln w="9525">
          <a:solidFill>
            <a:schemeClr val="tx1">
              <a:lumMod val="50000"/>
              <a:lumOff val="50000"/>
            </a:schemeClr>
          </a:solidFill>
        </a:ln>
      </c:sp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200">
          <a:solidFill>
            <a:schemeClr val="tx1">
              <a:lumMod val="65000"/>
              <a:lumOff val="35000"/>
            </a:schemeClr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11"/>
            <c:invertIfNegative val="0"/>
            <c:bubble3D val="0"/>
            <c:spPr>
              <a:solidFill>
                <a:schemeClr val="accent2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summary!$A$4:$A$30</c:f>
              <c:strCache>
                <c:ptCount val="27"/>
                <c:pt idx="0">
                  <c:v>Sweden</c:v>
                </c:pt>
                <c:pt idx="1">
                  <c:v>Turkey</c:v>
                </c:pt>
                <c:pt idx="2">
                  <c:v>India</c:v>
                </c:pt>
                <c:pt idx="3">
                  <c:v>Mexico</c:v>
                </c:pt>
                <c:pt idx="4">
                  <c:v>Brazil</c:v>
                </c:pt>
                <c:pt idx="5">
                  <c:v>Great Britain</c:v>
                </c:pt>
                <c:pt idx="6">
                  <c:v>Poland</c:v>
                </c:pt>
                <c:pt idx="7">
                  <c:v>Australia</c:v>
                </c:pt>
                <c:pt idx="8">
                  <c:v>South Africa</c:v>
                </c:pt>
                <c:pt idx="9">
                  <c:v>Saudi Arabia</c:v>
                </c:pt>
                <c:pt idx="10">
                  <c:v>US</c:v>
                </c:pt>
                <c:pt idx="11">
                  <c:v>TOTAL AVERAGE</c:v>
                </c:pt>
                <c:pt idx="12">
                  <c:v>Japan</c:v>
                </c:pt>
                <c:pt idx="13">
                  <c:v>Argentina</c:v>
                </c:pt>
                <c:pt idx="14">
                  <c:v>Spain</c:v>
                </c:pt>
                <c:pt idx="15">
                  <c:v>Germany</c:v>
                </c:pt>
                <c:pt idx="16">
                  <c:v>Indonesia</c:v>
                </c:pt>
                <c:pt idx="17">
                  <c:v>Russia</c:v>
                </c:pt>
                <c:pt idx="18">
                  <c:v>Greece</c:v>
                </c:pt>
                <c:pt idx="19">
                  <c:v>France</c:v>
                </c:pt>
                <c:pt idx="20">
                  <c:v>South Korea</c:v>
                </c:pt>
                <c:pt idx="21">
                  <c:v>Belgium</c:v>
                </c:pt>
                <c:pt idx="22">
                  <c:v>China</c:v>
                </c:pt>
                <c:pt idx="23">
                  <c:v>Italy</c:v>
                </c:pt>
                <c:pt idx="24">
                  <c:v>Ireland</c:v>
                </c:pt>
                <c:pt idx="25">
                  <c:v>Canada</c:v>
                </c:pt>
                <c:pt idx="26">
                  <c:v>Hungary</c:v>
                </c:pt>
              </c:strCache>
            </c:strRef>
          </c:cat>
          <c:val>
            <c:numRef>
              <c:f>summary!$B$4:$B$30</c:f>
              <c:numCache>
                <c:formatCode>####.000</c:formatCode>
                <c:ptCount val="27"/>
                <c:pt idx="0">
                  <c:v>0.89328156511882961</c:v>
                </c:pt>
                <c:pt idx="1">
                  <c:v>0.9498763577503736</c:v>
                </c:pt>
                <c:pt idx="2">
                  <c:v>0.94992245926877372</c:v>
                </c:pt>
                <c:pt idx="3">
                  <c:v>0.95162534794353415</c:v>
                </c:pt>
                <c:pt idx="4">
                  <c:v>0.95580733901755344</c:v>
                </c:pt>
                <c:pt idx="5">
                  <c:v>0.95596637716441069</c:v>
                </c:pt>
                <c:pt idx="6">
                  <c:v>0.95718731049746186</c:v>
                </c:pt>
                <c:pt idx="7">
                  <c:v>0.96296812738101634</c:v>
                </c:pt>
                <c:pt idx="8">
                  <c:v>0.96300633896119703</c:v>
                </c:pt>
                <c:pt idx="9">
                  <c:v>0.96315290515138807</c:v>
                </c:pt>
                <c:pt idx="10">
                  <c:v>0.96387972747163564</c:v>
                </c:pt>
                <c:pt idx="11">
                  <c:v>0.96300000000000063</c:v>
                </c:pt>
                <c:pt idx="12">
                  <c:v>0.96472690580150677</c:v>
                </c:pt>
                <c:pt idx="13">
                  <c:v>0.96570460158545546</c:v>
                </c:pt>
                <c:pt idx="14">
                  <c:v>0.96657720757016174</c:v>
                </c:pt>
                <c:pt idx="15">
                  <c:v>0.96667441131928999</c:v>
                </c:pt>
                <c:pt idx="16">
                  <c:v>0.96828217192459687</c:v>
                </c:pt>
                <c:pt idx="17">
                  <c:v>0.96847955329511781</c:v>
                </c:pt>
                <c:pt idx="18">
                  <c:v>0.96916068475929917</c:v>
                </c:pt>
                <c:pt idx="19">
                  <c:v>0.97337164742804894</c:v>
                </c:pt>
                <c:pt idx="20">
                  <c:v>0.97476863487133858</c:v>
                </c:pt>
                <c:pt idx="21">
                  <c:v>0.97545449668286854</c:v>
                </c:pt>
                <c:pt idx="22">
                  <c:v>0.97669721118287378</c:v>
                </c:pt>
                <c:pt idx="23">
                  <c:v>0.97963585297987876</c:v>
                </c:pt>
                <c:pt idx="24">
                  <c:v>0.98034210314838821</c:v>
                </c:pt>
                <c:pt idx="25">
                  <c:v>0.98615426252214278</c:v>
                </c:pt>
                <c:pt idx="26">
                  <c:v>0.98875033777431798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0495232"/>
        <c:axId val="540497024"/>
      </c:barChart>
      <c:catAx>
        <c:axId val="54049523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700" b="1"/>
            </a:pPr>
            <a:endParaRPr lang="en-US"/>
          </a:p>
        </c:txPr>
        <c:crossAx val="540497024"/>
        <c:crosses val="autoZero"/>
        <c:auto val="1"/>
        <c:lblAlgn val="ctr"/>
        <c:lblOffset val="100"/>
        <c:noMultiLvlLbl val="0"/>
      </c:catAx>
      <c:valAx>
        <c:axId val="540497024"/>
        <c:scaling>
          <c:orientation val="minMax"/>
        </c:scaling>
        <c:delete val="0"/>
        <c:axPos val="b"/>
        <c:majorGridlines/>
        <c:numFmt formatCode="####.000" sourceLinked="1"/>
        <c:majorTickMark val="out"/>
        <c:minorTickMark val="none"/>
        <c:tickLblPos val="nextTo"/>
        <c:crossAx val="54049523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689440993788823E-2"/>
          <c:y val="7.857142857142857E-2"/>
          <c:w val="0.92960662525880111"/>
          <c:h val="0.80714285714285761"/>
        </c:manualLayout>
      </c:layout>
      <c:lineChart>
        <c:grouping val="standard"/>
        <c:varyColors val="0"/>
        <c:ser>
          <c:idx val="0"/>
          <c:order val="0"/>
          <c:tx>
            <c:strRef>
              <c:f>'data for graph'!$H$1</c:f>
              <c:strCache>
                <c:ptCount val="1"/>
                <c:pt idx="0">
                  <c:v>unemployment</c:v>
                </c:pt>
              </c:strCache>
            </c:strRef>
          </c:tx>
          <c:spPr>
            <a:ln w="74098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'data for graph'!$B$2:$B$67</c:f>
              <c:numCache>
                <c:formatCode>General</c:formatCode>
                <c:ptCount val="66"/>
              </c:numCache>
            </c:numRef>
          </c:cat>
          <c:val>
            <c:numRef>
              <c:f>'data for graph'!$H$2:$H$67</c:f>
              <c:numCache>
                <c:formatCode>General</c:formatCode>
                <c:ptCount val="66"/>
                <c:pt idx="0">
                  <c:v>-3.4129616951846518</c:v>
                </c:pt>
                <c:pt idx="1">
                  <c:v>-1</c:v>
                </c:pt>
                <c:pt idx="2">
                  <c:v>2.1269850542887339</c:v>
                </c:pt>
                <c:pt idx="3">
                  <c:v>3.6631409268305992</c:v>
                </c:pt>
                <c:pt idx="4">
                  <c:v>3.1904775814331008</c:v>
                </c:pt>
                <c:pt idx="5">
                  <c:v>1.8906533815899857</c:v>
                </c:pt>
                <c:pt idx="6">
                  <c:v>1.7724875452406121</c:v>
                </c:pt>
                <c:pt idx="7">
                  <c:v>1.4770729543671759</c:v>
                </c:pt>
                <c:pt idx="8">
                  <c:v>3.3086434177824748</c:v>
                </c:pt>
                <c:pt idx="9">
                  <c:v>2.4814825633368565</c:v>
                </c:pt>
                <c:pt idx="10">
                  <c:v>2.540565481511543</c:v>
                </c:pt>
                <c:pt idx="11">
                  <c:v>2.540565481511543</c:v>
                </c:pt>
                <c:pt idx="12">
                  <c:v>4.3130530267521552</c:v>
                </c:pt>
                <c:pt idx="13">
                  <c:v>2.9541459087343531</c:v>
                </c:pt>
                <c:pt idx="14">
                  <c:v>3.1904775814331008</c:v>
                </c:pt>
                <c:pt idx="15">
                  <c:v>4.0767213540534124</c:v>
                </c:pt>
                <c:pt idx="16">
                  <c:v>3.2495604996077878</c:v>
                </c:pt>
                <c:pt idx="17">
                  <c:v>3.3086434177824748</c:v>
                </c:pt>
                <c:pt idx="18">
                  <c:v>3.0723117450837272</c:v>
                </c:pt>
                <c:pt idx="19">
                  <c:v>2.7178142360356041</c:v>
                </c:pt>
                <c:pt idx="20">
                  <c:v>2.2451508906381079</c:v>
                </c:pt>
                <c:pt idx="21">
                  <c:v>2.3042338088128012</c:v>
                </c:pt>
                <c:pt idx="22">
                  <c:v>2.1860679724634213</c:v>
                </c:pt>
                <c:pt idx="23">
                  <c:v>2.0679021361140468</c:v>
                </c:pt>
                <c:pt idx="24">
                  <c:v>2.8950629905596523</c:v>
                </c:pt>
                <c:pt idx="25">
                  <c:v>3.4858921723065381</c:v>
                </c:pt>
                <c:pt idx="26">
                  <c:v>3.3677263359571632</c:v>
                </c:pt>
                <c:pt idx="27">
                  <c:v>2.8950629905596523</c:v>
                </c:pt>
                <c:pt idx="28">
                  <c:v>3.1904775814331008</c:v>
                </c:pt>
                <c:pt idx="29">
                  <c:v>5.1992967993724752</c:v>
                </c:pt>
                <c:pt idx="30">
                  <c:v>4.4903017812762194</c:v>
                </c:pt>
                <c:pt idx="31">
                  <c:v>4.2539701085774677</c:v>
                </c:pt>
                <c:pt idx="32">
                  <c:v>3.4858921723065381</c:v>
                </c:pt>
                <c:pt idx="33">
                  <c:v>3.3677263359571632</c:v>
                </c:pt>
                <c:pt idx="34">
                  <c:v>4.4903017812762194</c:v>
                </c:pt>
                <c:pt idx="35">
                  <c:v>4.4312188631015434</c:v>
                </c:pt>
                <c:pt idx="36">
                  <c:v>5.6719601447699572</c:v>
                </c:pt>
                <c:pt idx="37">
                  <c:v>5.9673747356433919</c:v>
                </c:pt>
                <c:pt idx="38">
                  <c:v>4.2539701085774677</c:v>
                </c:pt>
                <c:pt idx="39">
                  <c:v>4.3721359449268355</c:v>
                </c:pt>
                <c:pt idx="40">
                  <c:v>4.2539701085774677</c:v>
                </c:pt>
                <c:pt idx="41">
                  <c:v>3.6631409268305992</c:v>
                </c:pt>
                <c:pt idx="42">
                  <c:v>3.1904775814331008</c:v>
                </c:pt>
                <c:pt idx="43">
                  <c:v>3.1313946632584142</c:v>
                </c:pt>
                <c:pt idx="44">
                  <c:v>3.0723117450837272</c:v>
                </c:pt>
                <c:pt idx="45">
                  <c:v>4.0767213540534124</c:v>
                </c:pt>
                <c:pt idx="46">
                  <c:v>4.6084676176255845</c:v>
                </c:pt>
                <c:pt idx="47">
                  <c:v>4.1358042722280741</c:v>
                </c:pt>
                <c:pt idx="48">
                  <c:v>3.6040580086559166</c:v>
                </c:pt>
                <c:pt idx="49">
                  <c:v>3.3086434177824748</c:v>
                </c:pt>
                <c:pt idx="50">
                  <c:v>3.1313946632584142</c:v>
                </c:pt>
                <c:pt idx="51">
                  <c:v>2.9541459087343531</c:v>
                </c:pt>
                <c:pt idx="52">
                  <c:v>2.6587313178609286</c:v>
                </c:pt>
                <c:pt idx="53">
                  <c:v>2.540565481511543</c:v>
                </c:pt>
                <c:pt idx="54">
                  <c:v>2.3633167269874926</c:v>
                </c:pt>
                <c:pt idx="55">
                  <c:v>2.6587313178609286</c:v>
                </c:pt>
                <c:pt idx="56">
                  <c:v>3.4268092541318467</c:v>
                </c:pt>
                <c:pt idx="57">
                  <c:v>3.7222238450052845</c:v>
                </c:pt>
                <c:pt idx="58">
                  <c:v>3.3086434177824748</c:v>
                </c:pt>
                <c:pt idx="59">
                  <c:v>2.9541459087343531</c:v>
                </c:pt>
                <c:pt idx="60">
                  <c:v>2.7178142360356041</c:v>
                </c:pt>
                <c:pt idx="61">
                  <c:v>2.7178142360356041</c:v>
                </c:pt>
                <c:pt idx="62">
                  <c:v>3.3086434177824748</c:v>
                </c:pt>
                <c:pt idx="63">
                  <c:v>5.6128772265952396</c:v>
                </c:pt>
                <c:pt idx="64">
                  <c:v>5.6128772265952396</c:v>
                </c:pt>
                <c:pt idx="65">
                  <c:v>5.1992967993724752</c:v>
                </c:pt>
              </c:numCache>
            </c:numRef>
          </c:val>
          <c:smooth val="1"/>
        </c:ser>
        <c:ser>
          <c:idx val="3"/>
          <c:order val="1"/>
          <c:tx>
            <c:strRef>
              <c:f>'data for graph'!$I$1</c:f>
              <c:strCache>
                <c:ptCount val="1"/>
                <c:pt idx="0">
                  <c:v>Economy Main Problem</c:v>
                </c:pt>
              </c:strCache>
            </c:strRef>
          </c:tx>
          <c:spPr>
            <a:ln w="74098">
              <a:solidFill>
                <a:srgbClr val="0000FF"/>
              </a:solidFill>
              <a:prstDash val="solid"/>
            </a:ln>
          </c:spPr>
          <c:marker>
            <c:symbol val="none"/>
          </c:marker>
          <c:cat>
            <c:numRef>
              <c:f>'data for graph'!$B$2:$B$67</c:f>
              <c:numCache>
                <c:formatCode>General</c:formatCode>
                <c:ptCount val="66"/>
              </c:numCache>
            </c:numRef>
          </c:cat>
          <c:val>
            <c:numRef>
              <c:f>'data for graph'!$I$2:$I$67</c:f>
              <c:numCache>
                <c:formatCode>General</c:formatCode>
                <c:ptCount val="66"/>
                <c:pt idx="0">
                  <c:v>-1.5828597873721106</c:v>
                </c:pt>
                <c:pt idx="1">
                  <c:v>0.21028217242459851</c:v>
                </c:pt>
                <c:pt idx="2">
                  <c:v>-0.44318052442405098</c:v>
                </c:pt>
                <c:pt idx="3">
                  <c:v>-9.8051792417586575E-2</c:v>
                </c:pt>
                <c:pt idx="4">
                  <c:v>-0.37881029520150061</c:v>
                </c:pt>
                <c:pt idx="5">
                  <c:v>-0.4049582852003174</c:v>
                </c:pt>
                <c:pt idx="6">
                  <c:v>-0.47857358617254997</c:v>
                </c:pt>
                <c:pt idx="7">
                  <c:v>-1.5828597873721106</c:v>
                </c:pt>
                <c:pt idx="8">
                  <c:v>0.13491473968263906</c:v>
                </c:pt>
                <c:pt idx="9">
                  <c:v>-1.5828597873721106</c:v>
                </c:pt>
                <c:pt idx="10">
                  <c:v>-0.79437472435101353</c:v>
                </c:pt>
                <c:pt idx="11">
                  <c:v>-0.47739862722108523</c:v>
                </c:pt>
                <c:pt idx="12">
                  <c:v>-0.43024051597173885</c:v>
                </c:pt>
                <c:pt idx="13">
                  <c:v>-0.42130464394612832</c:v>
                </c:pt>
                <c:pt idx="14">
                  <c:v>-0.93177277507006551</c:v>
                </c:pt>
                <c:pt idx="15">
                  <c:v>-0.66232582885836699</c:v>
                </c:pt>
                <c:pt idx="16">
                  <c:v>-0.74428436905174156</c:v>
                </c:pt>
                <c:pt idx="17">
                  <c:v>-0.95381356206749268</c:v>
                </c:pt>
                <c:pt idx="18">
                  <c:v>-1.1203815147552729</c:v>
                </c:pt>
                <c:pt idx="19">
                  <c:v>-1.256751991724663</c:v>
                </c:pt>
                <c:pt idx="20">
                  <c:v>-0.79260713259508553</c:v>
                </c:pt>
                <c:pt idx="21">
                  <c:v>-1.0240637393761021</c:v>
                </c:pt>
                <c:pt idx="22">
                  <c:v>-1.2022895523270472</c:v>
                </c:pt>
                <c:pt idx="23">
                  <c:v>-1.2249899654024878</c:v>
                </c:pt>
                <c:pt idx="24">
                  <c:v>-0.97553484268338331</c:v>
                </c:pt>
                <c:pt idx="25">
                  <c:v>-0.13591845195864091</c:v>
                </c:pt>
                <c:pt idx="26">
                  <c:v>-0.34021186298014688</c:v>
                </c:pt>
                <c:pt idx="27">
                  <c:v>0.40880900859220681</c:v>
                </c:pt>
                <c:pt idx="28">
                  <c:v>1.3209275812825285</c:v>
                </c:pt>
                <c:pt idx="29">
                  <c:v>1.4929508477686388</c:v>
                </c:pt>
                <c:pt idx="30">
                  <c:v>1.279010405356162</c:v>
                </c:pt>
                <c:pt idx="31">
                  <c:v>0.75241750862199552</c:v>
                </c:pt>
                <c:pt idx="32">
                  <c:v>1.5073956282114218</c:v>
                </c:pt>
                <c:pt idx="33">
                  <c:v>1.0332842313093318</c:v>
                </c:pt>
                <c:pt idx="34">
                  <c:v>1.3191033029105175</c:v>
                </c:pt>
                <c:pt idx="35">
                  <c:v>1.9836559631958022</c:v>
                </c:pt>
                <c:pt idx="36">
                  <c:v>2.4769222830039928</c:v>
                </c:pt>
                <c:pt idx="37">
                  <c:v>1.5715906442570018</c:v>
                </c:pt>
                <c:pt idx="38">
                  <c:v>1.1379689512218241</c:v>
                </c:pt>
                <c:pt idx="39">
                  <c:v>0.7272538044114667</c:v>
                </c:pt>
                <c:pt idx="40">
                  <c:v>0.34689691717600885</c:v>
                </c:pt>
                <c:pt idx="41">
                  <c:v>3.3873423185434542E-2</c:v>
                </c:pt>
                <c:pt idx="42">
                  <c:v>0.11773869501057339</c:v>
                </c:pt>
                <c:pt idx="43">
                  <c:v>-0.37504836522532026</c:v>
                </c:pt>
                <c:pt idx="44">
                  <c:v>7.9289709322521384E-2</c:v>
                </c:pt>
                <c:pt idx="45">
                  <c:v>0.48504735389029591</c:v>
                </c:pt>
                <c:pt idx="46">
                  <c:v>1.0213336619740434</c:v>
                </c:pt>
                <c:pt idx="47">
                  <c:v>0.79231973301317693</c:v>
                </c:pt>
                <c:pt idx="48">
                  <c:v>-0.42643220603694881</c:v>
                </c:pt>
                <c:pt idx="49">
                  <c:v>-5.1800667025511796E-2</c:v>
                </c:pt>
                <c:pt idx="50">
                  <c:v>4.7735877481220414E-2</c:v>
                </c:pt>
                <c:pt idx="51">
                  <c:v>-0.48847828400024612</c:v>
                </c:pt>
                <c:pt idx="52">
                  <c:v>-0.71224612430939882</c:v>
                </c:pt>
                <c:pt idx="53">
                  <c:v>-0.99259236079454949</c:v>
                </c:pt>
                <c:pt idx="54">
                  <c:v>-0.8709789559892519</c:v>
                </c:pt>
                <c:pt idx="55">
                  <c:v>-0.44947789213760253</c:v>
                </c:pt>
                <c:pt idx="56">
                  <c:v>-0.28500425224752285</c:v>
                </c:pt>
                <c:pt idx="57">
                  <c:v>0.14435048459549643</c:v>
                </c:pt>
                <c:pt idx="58">
                  <c:v>-0.15910843126385921</c:v>
                </c:pt>
                <c:pt idx="59">
                  <c:v>-0.59315785058400061</c:v>
                </c:pt>
                <c:pt idx="60">
                  <c:v>-0.80413512897414341</c:v>
                </c:pt>
                <c:pt idx="61">
                  <c:v>-0.88267701221655326</c:v>
                </c:pt>
                <c:pt idx="62">
                  <c:v>1.7668038900483298</c:v>
                </c:pt>
                <c:pt idx="63">
                  <c:v>1.7668038900483298</c:v>
                </c:pt>
                <c:pt idx="64">
                  <c:v>1.3545375912888948</c:v>
                </c:pt>
                <c:pt idx="65">
                  <c:v>1.8183371773932637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6358016"/>
        <c:axId val="546359552"/>
      </c:lineChart>
      <c:catAx>
        <c:axId val="546358016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6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55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63595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46359552"/>
        <c:scaling>
          <c:orientation val="minMax"/>
        </c:scaling>
        <c:delete val="0"/>
        <c:axPos val="l"/>
        <c:majorGridlines>
          <c:spPr>
            <a:ln w="6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6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945" b="0" i="0" u="none" strike="noStrike" baseline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6358016"/>
        <c:crosses val="autoZero"/>
        <c:crossBetween val="between"/>
      </c:valAx>
      <c:spPr>
        <a:solidFill>
          <a:srgbClr val="FFFFFF"/>
        </a:solidFill>
        <a:ln w="24699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4223602484472107"/>
          <c:y val="0.94642857142857384"/>
          <c:w val="0.5942028985507245"/>
          <c:h val="5.7142857142857141E-2"/>
        </c:manualLayout>
      </c:layout>
      <c:overlay val="0"/>
      <c:spPr>
        <a:solidFill>
          <a:srgbClr val="FFFFFF"/>
        </a:solidFill>
        <a:ln w="6175">
          <a:solidFill>
            <a:srgbClr val="000000"/>
          </a:solidFill>
          <a:prstDash val="solid"/>
        </a:ln>
      </c:spPr>
      <c:txPr>
        <a:bodyPr/>
        <a:lstStyle/>
        <a:p>
          <a:pPr>
            <a:defRPr sz="107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4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2nd  Round Vote Share Ballot - Aided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9950691894371497E-2"/>
          <c:y val="0.1385111057075539"/>
          <c:w val="0.94159391119697167"/>
          <c:h val="0.69795728068777974"/>
        </c:manualLayout>
      </c:layout>
      <c:lineChart>
        <c:grouping val="standard"/>
        <c:varyColors val="0"/>
        <c:ser>
          <c:idx val="1"/>
          <c:order val="0"/>
          <c:tx>
            <c:strRef>
              <c:f>dados!$B$3</c:f>
              <c:strCache>
                <c:ptCount val="1"/>
                <c:pt idx="0">
                  <c:v>Aecio Neves</c:v>
                </c:pt>
              </c:strCache>
            </c:strRef>
          </c:tx>
          <c:spPr>
            <a:ln w="47625">
              <a:solidFill>
                <a:srgbClr val="00B050"/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dados!$C$2:$BG$2</c:f>
              <c:numCache>
                <c:formatCode>m/d/yyyy</c:formatCode>
                <c:ptCount val="57"/>
                <c:pt idx="0">
                  <c:v>41875</c:v>
                </c:pt>
                <c:pt idx="1">
                  <c:v>41876</c:v>
                </c:pt>
                <c:pt idx="2">
                  <c:v>41877</c:v>
                </c:pt>
                <c:pt idx="3">
                  <c:v>41878</c:v>
                </c:pt>
                <c:pt idx="4">
                  <c:v>41879</c:v>
                </c:pt>
                <c:pt idx="5">
                  <c:v>41880</c:v>
                </c:pt>
                <c:pt idx="6">
                  <c:v>41881</c:v>
                </c:pt>
                <c:pt idx="7">
                  <c:v>41883</c:v>
                </c:pt>
                <c:pt idx="8">
                  <c:v>41884</c:v>
                </c:pt>
                <c:pt idx="9">
                  <c:v>41885</c:v>
                </c:pt>
                <c:pt idx="10">
                  <c:v>41886</c:v>
                </c:pt>
                <c:pt idx="11">
                  <c:v>41887</c:v>
                </c:pt>
                <c:pt idx="12">
                  <c:v>41888</c:v>
                </c:pt>
                <c:pt idx="13">
                  <c:v>41890</c:v>
                </c:pt>
                <c:pt idx="14">
                  <c:v>41891</c:v>
                </c:pt>
                <c:pt idx="15">
                  <c:v>41892</c:v>
                </c:pt>
                <c:pt idx="16">
                  <c:v>41893</c:v>
                </c:pt>
                <c:pt idx="17">
                  <c:v>41894</c:v>
                </c:pt>
                <c:pt idx="18">
                  <c:v>41895</c:v>
                </c:pt>
                <c:pt idx="19">
                  <c:v>41897</c:v>
                </c:pt>
                <c:pt idx="20">
                  <c:v>41898</c:v>
                </c:pt>
                <c:pt idx="21">
                  <c:v>41899</c:v>
                </c:pt>
                <c:pt idx="22">
                  <c:v>41900</c:v>
                </c:pt>
                <c:pt idx="23">
                  <c:v>41901</c:v>
                </c:pt>
                <c:pt idx="24">
                  <c:v>41902</c:v>
                </c:pt>
                <c:pt idx="25">
                  <c:v>41904</c:v>
                </c:pt>
                <c:pt idx="26">
                  <c:v>41905</c:v>
                </c:pt>
                <c:pt idx="27">
                  <c:v>41906</c:v>
                </c:pt>
                <c:pt idx="28">
                  <c:v>41907</c:v>
                </c:pt>
                <c:pt idx="29">
                  <c:v>41908</c:v>
                </c:pt>
                <c:pt idx="30">
                  <c:v>41909</c:v>
                </c:pt>
                <c:pt idx="31">
                  <c:v>41911</c:v>
                </c:pt>
                <c:pt idx="32">
                  <c:v>41912</c:v>
                </c:pt>
                <c:pt idx="33">
                  <c:v>41913</c:v>
                </c:pt>
                <c:pt idx="34">
                  <c:v>41914</c:v>
                </c:pt>
                <c:pt idx="35">
                  <c:v>41915</c:v>
                </c:pt>
                <c:pt idx="36">
                  <c:v>41916</c:v>
                </c:pt>
                <c:pt idx="37">
                  <c:v>41918</c:v>
                </c:pt>
                <c:pt idx="38">
                  <c:v>41919</c:v>
                </c:pt>
                <c:pt idx="39">
                  <c:v>41920</c:v>
                </c:pt>
                <c:pt idx="40">
                  <c:v>41921</c:v>
                </c:pt>
                <c:pt idx="41">
                  <c:v>41922</c:v>
                </c:pt>
                <c:pt idx="42">
                  <c:v>41923</c:v>
                </c:pt>
                <c:pt idx="43">
                  <c:v>41924</c:v>
                </c:pt>
                <c:pt idx="44">
                  <c:v>41925</c:v>
                </c:pt>
                <c:pt idx="45">
                  <c:v>41926</c:v>
                </c:pt>
                <c:pt idx="46">
                  <c:v>41927</c:v>
                </c:pt>
                <c:pt idx="47">
                  <c:v>41928</c:v>
                </c:pt>
                <c:pt idx="48">
                  <c:v>41929</c:v>
                </c:pt>
                <c:pt idx="49">
                  <c:v>41930</c:v>
                </c:pt>
                <c:pt idx="50">
                  <c:v>41931</c:v>
                </c:pt>
                <c:pt idx="51">
                  <c:v>41932</c:v>
                </c:pt>
                <c:pt idx="52">
                  <c:v>41933</c:v>
                </c:pt>
                <c:pt idx="53">
                  <c:v>41934</c:v>
                </c:pt>
                <c:pt idx="54">
                  <c:v>41935</c:v>
                </c:pt>
                <c:pt idx="55">
                  <c:v>41936</c:v>
                </c:pt>
                <c:pt idx="56">
                  <c:v>41937</c:v>
                </c:pt>
              </c:numCache>
            </c:numRef>
          </c:cat>
          <c:val>
            <c:numRef>
              <c:f>dados!$C$3:$BG$3</c:f>
              <c:numCache>
                <c:formatCode>General</c:formatCode>
                <c:ptCount val="57"/>
                <c:pt idx="0">
                  <c:v>39</c:v>
                </c:pt>
                <c:pt idx="1">
                  <c:v>42</c:v>
                </c:pt>
                <c:pt idx="2">
                  <c:v>41</c:v>
                </c:pt>
                <c:pt idx="3">
                  <c:v>43</c:v>
                </c:pt>
                <c:pt idx="4">
                  <c:v>39</c:v>
                </c:pt>
                <c:pt idx="5">
                  <c:v>40</c:v>
                </c:pt>
                <c:pt idx="6">
                  <c:v>40</c:v>
                </c:pt>
                <c:pt idx="7" formatCode="0">
                  <c:v>40.578862109634763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39</c:v>
                </c:pt>
                <c:pt idx="12">
                  <c:v>38</c:v>
                </c:pt>
                <c:pt idx="13">
                  <c:v>40</c:v>
                </c:pt>
                <c:pt idx="14">
                  <c:v>40</c:v>
                </c:pt>
                <c:pt idx="15">
                  <c:v>42</c:v>
                </c:pt>
                <c:pt idx="16">
                  <c:v>40</c:v>
                </c:pt>
                <c:pt idx="17">
                  <c:v>38</c:v>
                </c:pt>
                <c:pt idx="18">
                  <c:v>38</c:v>
                </c:pt>
                <c:pt idx="19">
                  <c:v>40</c:v>
                </c:pt>
                <c:pt idx="20">
                  <c:v>40</c:v>
                </c:pt>
                <c:pt idx="21">
                  <c:v>41</c:v>
                </c:pt>
                <c:pt idx="22">
                  <c:v>44</c:v>
                </c:pt>
                <c:pt idx="23">
                  <c:v>46</c:v>
                </c:pt>
                <c:pt idx="24">
                  <c:v>44</c:v>
                </c:pt>
                <c:pt idx="25">
                  <c:v>44</c:v>
                </c:pt>
                <c:pt idx="26">
                  <c:v>43</c:v>
                </c:pt>
                <c:pt idx="27">
                  <c:v>43</c:v>
                </c:pt>
                <c:pt idx="28">
                  <c:v>42</c:v>
                </c:pt>
                <c:pt idx="29">
                  <c:v>40</c:v>
                </c:pt>
                <c:pt idx="30">
                  <c:v>40</c:v>
                </c:pt>
                <c:pt idx="31">
                  <c:v>39</c:v>
                </c:pt>
                <c:pt idx="32">
                  <c:v>40</c:v>
                </c:pt>
                <c:pt idx="33">
                  <c:v>41</c:v>
                </c:pt>
                <c:pt idx="34">
                  <c:v>42</c:v>
                </c:pt>
                <c:pt idx="35">
                  <c:v>43</c:v>
                </c:pt>
                <c:pt idx="36">
                  <c:v>42</c:v>
                </c:pt>
                <c:pt idx="37">
                  <c:v>45</c:v>
                </c:pt>
                <c:pt idx="38">
                  <c:v>46</c:v>
                </c:pt>
                <c:pt idx="39">
                  <c:v>46</c:v>
                </c:pt>
                <c:pt idx="40">
                  <c:v>46</c:v>
                </c:pt>
                <c:pt idx="41">
                  <c:v>45</c:v>
                </c:pt>
                <c:pt idx="42">
                  <c:v>45</c:v>
                </c:pt>
                <c:pt idx="43">
                  <c:v>45</c:v>
                </c:pt>
                <c:pt idx="44">
                  <c:v>45</c:v>
                </c:pt>
                <c:pt idx="45">
                  <c:v>44</c:v>
                </c:pt>
                <c:pt idx="46">
                  <c:v>42</c:v>
                </c:pt>
                <c:pt idx="47">
                  <c:v>42</c:v>
                </c:pt>
                <c:pt idx="48">
                  <c:v>41</c:v>
                </c:pt>
                <c:pt idx="49">
                  <c:v>41</c:v>
                </c:pt>
                <c:pt idx="50">
                  <c:v>42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40</c:v>
                </c:pt>
                <c:pt idx="55">
                  <c:v>39</c:v>
                </c:pt>
                <c:pt idx="56">
                  <c:v>41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dados!$B$4</c:f>
              <c:strCache>
                <c:ptCount val="1"/>
                <c:pt idx="0">
                  <c:v>Dilma Rousseff</c:v>
                </c:pt>
              </c:strCache>
            </c:strRef>
          </c:tx>
          <c:spPr>
            <a:ln w="47625">
              <a:solidFill>
                <a:srgbClr val="C00000"/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dados!$C$2:$BG$2</c:f>
              <c:numCache>
                <c:formatCode>m/d/yyyy</c:formatCode>
                <c:ptCount val="57"/>
                <c:pt idx="0">
                  <c:v>41875</c:v>
                </c:pt>
                <c:pt idx="1">
                  <c:v>41876</c:v>
                </c:pt>
                <c:pt idx="2">
                  <c:v>41877</c:v>
                </c:pt>
                <c:pt idx="3">
                  <c:v>41878</c:v>
                </c:pt>
                <c:pt idx="4">
                  <c:v>41879</c:v>
                </c:pt>
                <c:pt idx="5">
                  <c:v>41880</c:v>
                </c:pt>
                <c:pt idx="6">
                  <c:v>41881</c:v>
                </c:pt>
                <c:pt idx="7">
                  <c:v>41883</c:v>
                </c:pt>
                <c:pt idx="8">
                  <c:v>41884</c:v>
                </c:pt>
                <c:pt idx="9">
                  <c:v>41885</c:v>
                </c:pt>
                <c:pt idx="10">
                  <c:v>41886</c:v>
                </c:pt>
                <c:pt idx="11">
                  <c:v>41887</c:v>
                </c:pt>
                <c:pt idx="12">
                  <c:v>41888</c:v>
                </c:pt>
                <c:pt idx="13">
                  <c:v>41890</c:v>
                </c:pt>
                <c:pt idx="14">
                  <c:v>41891</c:v>
                </c:pt>
                <c:pt idx="15">
                  <c:v>41892</c:v>
                </c:pt>
                <c:pt idx="16">
                  <c:v>41893</c:v>
                </c:pt>
                <c:pt idx="17">
                  <c:v>41894</c:v>
                </c:pt>
                <c:pt idx="18">
                  <c:v>41895</c:v>
                </c:pt>
                <c:pt idx="19">
                  <c:v>41897</c:v>
                </c:pt>
                <c:pt idx="20">
                  <c:v>41898</c:v>
                </c:pt>
                <c:pt idx="21">
                  <c:v>41899</c:v>
                </c:pt>
                <c:pt idx="22">
                  <c:v>41900</c:v>
                </c:pt>
                <c:pt idx="23">
                  <c:v>41901</c:v>
                </c:pt>
                <c:pt idx="24">
                  <c:v>41902</c:v>
                </c:pt>
                <c:pt idx="25">
                  <c:v>41904</c:v>
                </c:pt>
                <c:pt idx="26">
                  <c:v>41905</c:v>
                </c:pt>
                <c:pt idx="27">
                  <c:v>41906</c:v>
                </c:pt>
                <c:pt idx="28">
                  <c:v>41907</c:v>
                </c:pt>
                <c:pt idx="29">
                  <c:v>41908</c:v>
                </c:pt>
                <c:pt idx="30">
                  <c:v>41909</c:v>
                </c:pt>
                <c:pt idx="31">
                  <c:v>41911</c:v>
                </c:pt>
                <c:pt idx="32">
                  <c:v>41912</c:v>
                </c:pt>
                <c:pt idx="33">
                  <c:v>41913</c:v>
                </c:pt>
                <c:pt idx="34">
                  <c:v>41914</c:v>
                </c:pt>
                <c:pt idx="35">
                  <c:v>41915</c:v>
                </c:pt>
                <c:pt idx="36">
                  <c:v>41916</c:v>
                </c:pt>
                <c:pt idx="37">
                  <c:v>41918</c:v>
                </c:pt>
                <c:pt idx="38">
                  <c:v>41919</c:v>
                </c:pt>
                <c:pt idx="39">
                  <c:v>41920</c:v>
                </c:pt>
                <c:pt idx="40">
                  <c:v>41921</c:v>
                </c:pt>
                <c:pt idx="41">
                  <c:v>41922</c:v>
                </c:pt>
                <c:pt idx="42">
                  <c:v>41923</c:v>
                </c:pt>
                <c:pt idx="43">
                  <c:v>41924</c:v>
                </c:pt>
                <c:pt idx="44">
                  <c:v>41925</c:v>
                </c:pt>
                <c:pt idx="45">
                  <c:v>41926</c:v>
                </c:pt>
                <c:pt idx="46">
                  <c:v>41927</c:v>
                </c:pt>
                <c:pt idx="47">
                  <c:v>41928</c:v>
                </c:pt>
                <c:pt idx="48">
                  <c:v>41929</c:v>
                </c:pt>
                <c:pt idx="49">
                  <c:v>41930</c:v>
                </c:pt>
                <c:pt idx="50">
                  <c:v>41931</c:v>
                </c:pt>
                <c:pt idx="51">
                  <c:v>41932</c:v>
                </c:pt>
                <c:pt idx="52">
                  <c:v>41933</c:v>
                </c:pt>
                <c:pt idx="53">
                  <c:v>41934</c:v>
                </c:pt>
                <c:pt idx="54">
                  <c:v>41935</c:v>
                </c:pt>
                <c:pt idx="55">
                  <c:v>41936</c:v>
                </c:pt>
                <c:pt idx="56">
                  <c:v>41937</c:v>
                </c:pt>
              </c:numCache>
            </c:numRef>
          </c:cat>
          <c:val>
            <c:numRef>
              <c:f>dados!$C$4:$BG$4</c:f>
              <c:numCache>
                <c:formatCode>General</c:formatCode>
                <c:ptCount val="57"/>
                <c:pt idx="0">
                  <c:v>42</c:v>
                </c:pt>
                <c:pt idx="1">
                  <c:v>40</c:v>
                </c:pt>
                <c:pt idx="2">
                  <c:v>42</c:v>
                </c:pt>
                <c:pt idx="3">
                  <c:v>44</c:v>
                </c:pt>
                <c:pt idx="4">
                  <c:v>46</c:v>
                </c:pt>
                <c:pt idx="5">
                  <c:v>44</c:v>
                </c:pt>
                <c:pt idx="6">
                  <c:v>46</c:v>
                </c:pt>
                <c:pt idx="7" formatCode="0">
                  <c:v>46.734403544543419</c:v>
                </c:pt>
                <c:pt idx="8">
                  <c:v>48</c:v>
                </c:pt>
                <c:pt idx="9">
                  <c:v>47</c:v>
                </c:pt>
                <c:pt idx="10">
                  <c:v>48</c:v>
                </c:pt>
                <c:pt idx="11">
                  <c:v>48</c:v>
                </c:pt>
                <c:pt idx="12">
                  <c:v>46</c:v>
                </c:pt>
                <c:pt idx="13">
                  <c:v>46</c:v>
                </c:pt>
                <c:pt idx="14">
                  <c:v>45</c:v>
                </c:pt>
                <c:pt idx="15">
                  <c:v>46</c:v>
                </c:pt>
                <c:pt idx="16">
                  <c:v>46</c:v>
                </c:pt>
                <c:pt idx="17">
                  <c:v>49</c:v>
                </c:pt>
                <c:pt idx="18">
                  <c:v>48</c:v>
                </c:pt>
                <c:pt idx="19">
                  <c:v>45</c:v>
                </c:pt>
                <c:pt idx="20">
                  <c:v>45</c:v>
                </c:pt>
                <c:pt idx="21">
                  <c:v>45</c:v>
                </c:pt>
                <c:pt idx="22">
                  <c:v>45</c:v>
                </c:pt>
                <c:pt idx="23">
                  <c:v>43</c:v>
                </c:pt>
                <c:pt idx="24">
                  <c:v>44</c:v>
                </c:pt>
                <c:pt idx="25">
                  <c:v>44</c:v>
                </c:pt>
                <c:pt idx="26">
                  <c:v>45</c:v>
                </c:pt>
                <c:pt idx="27">
                  <c:v>45</c:v>
                </c:pt>
                <c:pt idx="28">
                  <c:v>46</c:v>
                </c:pt>
                <c:pt idx="29">
                  <c:v>46</c:v>
                </c:pt>
                <c:pt idx="30">
                  <c:v>44</c:v>
                </c:pt>
                <c:pt idx="31">
                  <c:v>45</c:v>
                </c:pt>
                <c:pt idx="32">
                  <c:v>45</c:v>
                </c:pt>
                <c:pt idx="33">
                  <c:v>45</c:v>
                </c:pt>
                <c:pt idx="34">
                  <c:v>45</c:v>
                </c:pt>
                <c:pt idx="35">
                  <c:v>45</c:v>
                </c:pt>
                <c:pt idx="36">
                  <c:v>46</c:v>
                </c:pt>
                <c:pt idx="37">
                  <c:v>45</c:v>
                </c:pt>
                <c:pt idx="38">
                  <c:v>41</c:v>
                </c:pt>
                <c:pt idx="39">
                  <c:v>39</c:v>
                </c:pt>
                <c:pt idx="40">
                  <c:v>41</c:v>
                </c:pt>
                <c:pt idx="41">
                  <c:v>41</c:v>
                </c:pt>
                <c:pt idx="42">
                  <c:v>40</c:v>
                </c:pt>
                <c:pt idx="43">
                  <c:v>41</c:v>
                </c:pt>
                <c:pt idx="44">
                  <c:v>42</c:v>
                </c:pt>
                <c:pt idx="45">
                  <c:v>41</c:v>
                </c:pt>
                <c:pt idx="46">
                  <c:v>40</c:v>
                </c:pt>
                <c:pt idx="47">
                  <c:v>42</c:v>
                </c:pt>
                <c:pt idx="48">
                  <c:v>42</c:v>
                </c:pt>
                <c:pt idx="49">
                  <c:v>43</c:v>
                </c:pt>
                <c:pt idx="50">
                  <c:v>42</c:v>
                </c:pt>
                <c:pt idx="51">
                  <c:v>42</c:v>
                </c:pt>
                <c:pt idx="52">
                  <c:v>43</c:v>
                </c:pt>
                <c:pt idx="53">
                  <c:v>44</c:v>
                </c:pt>
                <c:pt idx="54">
                  <c:v>45</c:v>
                </c:pt>
                <c:pt idx="55">
                  <c:v>47</c:v>
                </c:pt>
                <c:pt idx="56">
                  <c:v>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dados!$B$5</c:f>
              <c:strCache>
                <c:ptCount val="1"/>
                <c:pt idx="0">
                  <c:v>Branco/Nulo/Nenhum (ESP)</c:v>
                </c:pt>
              </c:strCache>
            </c:strRef>
          </c:tx>
          <c:spPr>
            <a:ln w="47625"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dados!$C$2:$BG$2</c:f>
              <c:numCache>
                <c:formatCode>m/d/yyyy</c:formatCode>
                <c:ptCount val="57"/>
                <c:pt idx="0">
                  <c:v>41875</c:v>
                </c:pt>
                <c:pt idx="1">
                  <c:v>41876</c:v>
                </c:pt>
                <c:pt idx="2">
                  <c:v>41877</c:v>
                </c:pt>
                <c:pt idx="3">
                  <c:v>41878</c:v>
                </c:pt>
                <c:pt idx="4">
                  <c:v>41879</c:v>
                </c:pt>
                <c:pt idx="5">
                  <c:v>41880</c:v>
                </c:pt>
                <c:pt idx="6">
                  <c:v>41881</c:v>
                </c:pt>
                <c:pt idx="7">
                  <c:v>41883</c:v>
                </c:pt>
                <c:pt idx="8">
                  <c:v>41884</c:v>
                </c:pt>
                <c:pt idx="9">
                  <c:v>41885</c:v>
                </c:pt>
                <c:pt idx="10">
                  <c:v>41886</c:v>
                </c:pt>
                <c:pt idx="11">
                  <c:v>41887</c:v>
                </c:pt>
                <c:pt idx="12">
                  <c:v>41888</c:v>
                </c:pt>
                <c:pt idx="13">
                  <c:v>41890</c:v>
                </c:pt>
                <c:pt idx="14">
                  <c:v>41891</c:v>
                </c:pt>
                <c:pt idx="15">
                  <c:v>41892</c:v>
                </c:pt>
                <c:pt idx="16">
                  <c:v>41893</c:v>
                </c:pt>
                <c:pt idx="17">
                  <c:v>41894</c:v>
                </c:pt>
                <c:pt idx="18">
                  <c:v>41895</c:v>
                </c:pt>
                <c:pt idx="19">
                  <c:v>41897</c:v>
                </c:pt>
                <c:pt idx="20">
                  <c:v>41898</c:v>
                </c:pt>
                <c:pt idx="21">
                  <c:v>41899</c:v>
                </c:pt>
                <c:pt idx="22">
                  <c:v>41900</c:v>
                </c:pt>
                <c:pt idx="23">
                  <c:v>41901</c:v>
                </c:pt>
                <c:pt idx="24">
                  <c:v>41902</c:v>
                </c:pt>
                <c:pt idx="25">
                  <c:v>41904</c:v>
                </c:pt>
                <c:pt idx="26">
                  <c:v>41905</c:v>
                </c:pt>
                <c:pt idx="27">
                  <c:v>41906</c:v>
                </c:pt>
                <c:pt idx="28">
                  <c:v>41907</c:v>
                </c:pt>
                <c:pt idx="29">
                  <c:v>41908</c:v>
                </c:pt>
                <c:pt idx="30">
                  <c:v>41909</c:v>
                </c:pt>
                <c:pt idx="31">
                  <c:v>41911</c:v>
                </c:pt>
                <c:pt idx="32">
                  <c:v>41912</c:v>
                </c:pt>
                <c:pt idx="33">
                  <c:v>41913</c:v>
                </c:pt>
                <c:pt idx="34">
                  <c:v>41914</c:v>
                </c:pt>
                <c:pt idx="35">
                  <c:v>41915</c:v>
                </c:pt>
                <c:pt idx="36">
                  <c:v>41916</c:v>
                </c:pt>
                <c:pt idx="37">
                  <c:v>41918</c:v>
                </c:pt>
                <c:pt idx="38">
                  <c:v>41919</c:v>
                </c:pt>
                <c:pt idx="39">
                  <c:v>41920</c:v>
                </c:pt>
                <c:pt idx="40">
                  <c:v>41921</c:v>
                </c:pt>
                <c:pt idx="41">
                  <c:v>41922</c:v>
                </c:pt>
                <c:pt idx="42">
                  <c:v>41923</c:v>
                </c:pt>
                <c:pt idx="43">
                  <c:v>41924</c:v>
                </c:pt>
                <c:pt idx="44">
                  <c:v>41925</c:v>
                </c:pt>
                <c:pt idx="45">
                  <c:v>41926</c:v>
                </c:pt>
                <c:pt idx="46">
                  <c:v>41927</c:v>
                </c:pt>
                <c:pt idx="47">
                  <c:v>41928</c:v>
                </c:pt>
                <c:pt idx="48">
                  <c:v>41929</c:v>
                </c:pt>
                <c:pt idx="49">
                  <c:v>41930</c:v>
                </c:pt>
                <c:pt idx="50">
                  <c:v>41931</c:v>
                </c:pt>
                <c:pt idx="51">
                  <c:v>41932</c:v>
                </c:pt>
                <c:pt idx="52">
                  <c:v>41933</c:v>
                </c:pt>
                <c:pt idx="53">
                  <c:v>41934</c:v>
                </c:pt>
                <c:pt idx="54">
                  <c:v>41935</c:v>
                </c:pt>
                <c:pt idx="55">
                  <c:v>41936</c:v>
                </c:pt>
                <c:pt idx="56">
                  <c:v>41937</c:v>
                </c:pt>
              </c:numCache>
            </c:numRef>
          </c:cat>
          <c:val>
            <c:numRef>
              <c:f>dados!$C$5:$BG$5</c:f>
              <c:numCache>
                <c:formatCode>General</c:formatCode>
                <c:ptCount val="57"/>
                <c:pt idx="0">
                  <c:v>9</c:v>
                </c:pt>
                <c:pt idx="1">
                  <c:v>10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11</c:v>
                </c:pt>
                <c:pt idx="6">
                  <c:v>9</c:v>
                </c:pt>
                <c:pt idx="7" formatCode="0">
                  <c:v>8.3719930308527619</c:v>
                </c:pt>
                <c:pt idx="8">
                  <c:v>7</c:v>
                </c:pt>
                <c:pt idx="9">
                  <c:v>7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9</c:v>
                </c:pt>
                <c:pt idx="14">
                  <c:v>9</c:v>
                </c:pt>
                <c:pt idx="15">
                  <c:v>8</c:v>
                </c:pt>
                <c:pt idx="16">
                  <c:v>11</c:v>
                </c:pt>
                <c:pt idx="17">
                  <c:v>10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10</c:v>
                </c:pt>
                <c:pt idx="22">
                  <c:v>7</c:v>
                </c:pt>
                <c:pt idx="23">
                  <c:v>7</c:v>
                </c:pt>
                <c:pt idx="24">
                  <c:v>8</c:v>
                </c:pt>
                <c:pt idx="25">
                  <c:v>8</c:v>
                </c:pt>
                <c:pt idx="26">
                  <c:v>9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12</c:v>
                </c:pt>
                <c:pt idx="31">
                  <c:v>12</c:v>
                </c:pt>
                <c:pt idx="32">
                  <c:v>11</c:v>
                </c:pt>
                <c:pt idx="33">
                  <c:v>9</c:v>
                </c:pt>
                <c:pt idx="34">
                  <c:v>8</c:v>
                </c:pt>
                <c:pt idx="35">
                  <c:v>8</c:v>
                </c:pt>
                <c:pt idx="36">
                  <c:v>9</c:v>
                </c:pt>
                <c:pt idx="37">
                  <c:v>5</c:v>
                </c:pt>
                <c:pt idx="38">
                  <c:v>6</c:v>
                </c:pt>
                <c:pt idx="39">
                  <c:v>7</c:v>
                </c:pt>
                <c:pt idx="40">
                  <c:v>5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5</c:v>
                </c:pt>
                <c:pt idx="45">
                  <c:v>7</c:v>
                </c:pt>
                <c:pt idx="46">
                  <c:v>8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dados!$B$6</c:f>
              <c:strCache>
                <c:ptCount val="1"/>
                <c:pt idx="0">
                  <c:v>Indeciso/Não sabe/Não respondeu (ESP)</c:v>
                </c:pt>
              </c:strCache>
            </c:strRef>
          </c:tx>
          <c:spPr>
            <a:ln w="47625"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dados!$C$2:$BG$2</c:f>
              <c:numCache>
                <c:formatCode>m/d/yyyy</c:formatCode>
                <c:ptCount val="57"/>
                <c:pt idx="0">
                  <c:v>41875</c:v>
                </c:pt>
                <c:pt idx="1">
                  <c:v>41876</c:v>
                </c:pt>
                <c:pt idx="2">
                  <c:v>41877</c:v>
                </c:pt>
                <c:pt idx="3">
                  <c:v>41878</c:v>
                </c:pt>
                <c:pt idx="4">
                  <c:v>41879</c:v>
                </c:pt>
                <c:pt idx="5">
                  <c:v>41880</c:v>
                </c:pt>
                <c:pt idx="6">
                  <c:v>41881</c:v>
                </c:pt>
                <c:pt idx="7">
                  <c:v>41883</c:v>
                </c:pt>
                <c:pt idx="8">
                  <c:v>41884</c:v>
                </c:pt>
                <c:pt idx="9">
                  <c:v>41885</c:v>
                </c:pt>
                <c:pt idx="10">
                  <c:v>41886</c:v>
                </c:pt>
                <c:pt idx="11">
                  <c:v>41887</c:v>
                </c:pt>
                <c:pt idx="12">
                  <c:v>41888</c:v>
                </c:pt>
                <c:pt idx="13">
                  <c:v>41890</c:v>
                </c:pt>
                <c:pt idx="14">
                  <c:v>41891</c:v>
                </c:pt>
                <c:pt idx="15">
                  <c:v>41892</c:v>
                </c:pt>
                <c:pt idx="16">
                  <c:v>41893</c:v>
                </c:pt>
                <c:pt idx="17">
                  <c:v>41894</c:v>
                </c:pt>
                <c:pt idx="18">
                  <c:v>41895</c:v>
                </c:pt>
                <c:pt idx="19">
                  <c:v>41897</c:v>
                </c:pt>
                <c:pt idx="20">
                  <c:v>41898</c:v>
                </c:pt>
                <c:pt idx="21">
                  <c:v>41899</c:v>
                </c:pt>
                <c:pt idx="22">
                  <c:v>41900</c:v>
                </c:pt>
                <c:pt idx="23">
                  <c:v>41901</c:v>
                </c:pt>
                <c:pt idx="24">
                  <c:v>41902</c:v>
                </c:pt>
                <c:pt idx="25">
                  <c:v>41904</c:v>
                </c:pt>
                <c:pt idx="26">
                  <c:v>41905</c:v>
                </c:pt>
                <c:pt idx="27">
                  <c:v>41906</c:v>
                </c:pt>
                <c:pt idx="28">
                  <c:v>41907</c:v>
                </c:pt>
                <c:pt idx="29">
                  <c:v>41908</c:v>
                </c:pt>
                <c:pt idx="30">
                  <c:v>41909</c:v>
                </c:pt>
                <c:pt idx="31">
                  <c:v>41911</c:v>
                </c:pt>
                <c:pt idx="32">
                  <c:v>41912</c:v>
                </c:pt>
                <c:pt idx="33">
                  <c:v>41913</c:v>
                </c:pt>
                <c:pt idx="34">
                  <c:v>41914</c:v>
                </c:pt>
                <c:pt idx="35">
                  <c:v>41915</c:v>
                </c:pt>
                <c:pt idx="36">
                  <c:v>41916</c:v>
                </c:pt>
                <c:pt idx="37">
                  <c:v>41918</c:v>
                </c:pt>
                <c:pt idx="38">
                  <c:v>41919</c:v>
                </c:pt>
                <c:pt idx="39">
                  <c:v>41920</c:v>
                </c:pt>
                <c:pt idx="40">
                  <c:v>41921</c:v>
                </c:pt>
                <c:pt idx="41">
                  <c:v>41922</c:v>
                </c:pt>
                <c:pt idx="42">
                  <c:v>41923</c:v>
                </c:pt>
                <c:pt idx="43">
                  <c:v>41924</c:v>
                </c:pt>
                <c:pt idx="44">
                  <c:v>41925</c:v>
                </c:pt>
                <c:pt idx="45">
                  <c:v>41926</c:v>
                </c:pt>
                <c:pt idx="46">
                  <c:v>41927</c:v>
                </c:pt>
                <c:pt idx="47">
                  <c:v>41928</c:v>
                </c:pt>
                <c:pt idx="48">
                  <c:v>41929</c:v>
                </c:pt>
                <c:pt idx="49">
                  <c:v>41930</c:v>
                </c:pt>
                <c:pt idx="50">
                  <c:v>41931</c:v>
                </c:pt>
                <c:pt idx="51">
                  <c:v>41932</c:v>
                </c:pt>
                <c:pt idx="52">
                  <c:v>41933</c:v>
                </c:pt>
                <c:pt idx="53">
                  <c:v>41934</c:v>
                </c:pt>
                <c:pt idx="54">
                  <c:v>41935</c:v>
                </c:pt>
                <c:pt idx="55">
                  <c:v>41936</c:v>
                </c:pt>
                <c:pt idx="56">
                  <c:v>41937</c:v>
                </c:pt>
              </c:numCache>
            </c:numRef>
          </c:cat>
          <c:val>
            <c:numRef>
              <c:f>dados!$C$6:$BG$6</c:f>
              <c:numCache>
                <c:formatCode>General</c:formatCode>
                <c:ptCount val="57"/>
                <c:pt idx="0">
                  <c:v>9</c:v>
                </c:pt>
                <c:pt idx="1">
                  <c:v>8</c:v>
                </c:pt>
                <c:pt idx="2">
                  <c:v>8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 formatCode="0">
                  <c:v>4.314741314969277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4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4</c:v>
                </c:pt>
                <c:pt idx="36">
                  <c:v>3</c:v>
                </c:pt>
                <c:pt idx="37">
                  <c:v>5</c:v>
                </c:pt>
                <c:pt idx="38">
                  <c:v>7</c:v>
                </c:pt>
                <c:pt idx="39">
                  <c:v>9</c:v>
                </c:pt>
                <c:pt idx="40">
                  <c:v>8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9</c:v>
                </c:pt>
                <c:pt idx="50">
                  <c:v>9</c:v>
                </c:pt>
                <c:pt idx="51">
                  <c:v>11</c:v>
                </c:pt>
                <c:pt idx="52">
                  <c:v>10</c:v>
                </c:pt>
                <c:pt idx="53">
                  <c:v>8</c:v>
                </c:pt>
                <c:pt idx="54">
                  <c:v>9</c:v>
                </c:pt>
                <c:pt idx="55">
                  <c:v>8</c:v>
                </c:pt>
                <c:pt idx="56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680768"/>
        <c:axId val="541682304"/>
      </c:lineChart>
      <c:catAx>
        <c:axId val="5416807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541682304"/>
        <c:crosses val="autoZero"/>
        <c:auto val="0"/>
        <c:lblAlgn val="ctr"/>
        <c:lblOffset val="100"/>
        <c:noMultiLvlLbl val="1"/>
      </c:catAx>
      <c:valAx>
        <c:axId val="54168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1680768"/>
        <c:crosses val="autoZero"/>
        <c:crossBetween val="between"/>
        <c:majorUnit val="20"/>
      </c:valAx>
      <c:spPr>
        <a:solidFill>
          <a:schemeClr val="bg1">
            <a:lumMod val="95000"/>
          </a:schemeClr>
        </a:solidFill>
        <a:ln>
          <a:solidFill>
            <a:schemeClr val="bg1"/>
          </a:solidFill>
        </a:ln>
      </c:spPr>
    </c:plotArea>
    <c:legend>
      <c:legendPos val="t"/>
      <c:layout/>
      <c:overlay val="0"/>
      <c:spPr>
        <a:ln>
          <a:solidFill>
            <a:schemeClr val="tx1">
              <a:lumMod val="50000"/>
              <a:lumOff val="50000"/>
            </a:schemeClr>
          </a:solidFill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solidFill>
            <a:schemeClr val="tx1">
              <a:lumMod val="65000"/>
              <a:lumOff val="35000"/>
            </a:schemeClr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'Graphs for Cliff'!$A$2</c:f>
              <c:strCache>
                <c:ptCount val="1"/>
                <c:pt idx="0">
                  <c:v>Sucessor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'Graphs for Cliff'!$B$1:$D$1</c:f>
              <c:strCache>
                <c:ptCount val="3"/>
                <c:pt idx="0">
                  <c:v>Change</c:v>
                </c:pt>
                <c:pt idx="1">
                  <c:v>Middling</c:v>
                </c:pt>
                <c:pt idx="2">
                  <c:v>Continuity </c:v>
                </c:pt>
              </c:strCache>
            </c:strRef>
          </c:cat>
          <c:val>
            <c:numRef>
              <c:f>'Graphs for Cliff'!$B$2:$D$2</c:f>
              <c:numCache>
                <c:formatCode>0%</c:formatCode>
                <c:ptCount val="3"/>
                <c:pt idx="0">
                  <c:v>0.10609418590461211</c:v>
                </c:pt>
                <c:pt idx="1">
                  <c:v>0.36439623994935844</c:v>
                </c:pt>
                <c:pt idx="2">
                  <c:v>0.69968585068096634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'Graphs for Cliff'!$A$3</c:f>
              <c:strCache>
                <c:ptCount val="1"/>
                <c:pt idx="0">
                  <c:v>Incumbent</c:v>
                </c:pt>
              </c:strCache>
            </c:strRef>
          </c:tx>
          <c:marker>
            <c:symbol val="none"/>
          </c:marker>
          <c:dLbls>
            <c:dLbl>
              <c:idx val="1"/>
              <c:layout>
                <c:manualLayout>
                  <c:x val="-1.0233918128654951E-2"/>
                  <c:y val="2.91262135922330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'Graphs for Cliff'!$B$1:$D$1</c:f>
              <c:strCache>
                <c:ptCount val="3"/>
                <c:pt idx="0">
                  <c:v>Change</c:v>
                </c:pt>
                <c:pt idx="1">
                  <c:v>Middling</c:v>
                </c:pt>
                <c:pt idx="2">
                  <c:v>Continuity </c:v>
                </c:pt>
              </c:strCache>
            </c:strRef>
          </c:cat>
          <c:val>
            <c:numRef>
              <c:f>'Graphs for Cliff'!$B$3:$D$3</c:f>
              <c:numCache>
                <c:formatCode>0%</c:formatCode>
                <c:ptCount val="3"/>
                <c:pt idx="0">
                  <c:v>0.24377330906386596</c:v>
                </c:pt>
                <c:pt idx="1">
                  <c:v>0.85089473663514692</c:v>
                </c:pt>
                <c:pt idx="2">
                  <c:v>0.99470777295581125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2059136"/>
        <c:axId val="542073216"/>
      </c:lineChart>
      <c:catAx>
        <c:axId val="54205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42073216"/>
        <c:crosses val="autoZero"/>
        <c:auto val="1"/>
        <c:lblAlgn val="ctr"/>
        <c:lblOffset val="100"/>
        <c:noMultiLvlLbl val="0"/>
      </c:catAx>
      <c:valAx>
        <c:axId val="542073216"/>
        <c:scaling>
          <c:orientation val="minMax"/>
          <c:max val="1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4205913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800" b="1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93C622-9ECF-4747-A6E4-8C2BB03E3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4B3985-D468-4A99-B5DB-06F5012DDEE7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25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8C649-2794-4639-993A-44EFEA4ADC74}" type="slidenum">
              <a:rPr lang="pt-BR"/>
              <a:pPr/>
              <a:t>1</a:t>
            </a:fld>
            <a:endParaRPr lang="pt-BR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92150"/>
            <a:ext cx="4597400" cy="34480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68800"/>
            <a:ext cx="5486400" cy="41386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6F303-31B7-4E07-81B2-FCB42938A94F}" type="slidenum">
              <a:rPr lang="pt-BR"/>
              <a:pPr/>
              <a:t>10</a:t>
            </a:fld>
            <a:endParaRPr lang="pt-BR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B11EE-201A-44FC-8404-EC917D2B0AD2}" type="slidenum">
              <a:rPr lang="pt-BR"/>
              <a:pPr/>
              <a:t>14</a:t>
            </a:fld>
            <a:endParaRPr lang="pt-BR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15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17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B11EE-201A-44FC-8404-EC917D2B0AD2}" type="slidenum">
              <a:rPr lang="pt-BR"/>
              <a:pPr/>
              <a:t>18</a:t>
            </a:fld>
            <a:endParaRPr lang="pt-BR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19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B11EE-201A-44FC-8404-EC917D2B0AD2}" type="slidenum">
              <a:rPr lang="pt-BR"/>
              <a:pPr/>
              <a:t>20</a:t>
            </a:fld>
            <a:endParaRPr lang="pt-BR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BB500-D96D-48D7-9773-862D49306CA2}" type="slidenum">
              <a:rPr lang="pt-BR"/>
              <a:pPr/>
              <a:t>21</a:t>
            </a:fld>
            <a:endParaRPr lang="pt-BR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BB500-D96D-48D7-9773-862D49306CA2}" type="slidenum">
              <a:rPr lang="pt-BR"/>
              <a:pPr/>
              <a:t>22</a:t>
            </a:fld>
            <a:endParaRPr lang="pt-BR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BB500-D96D-48D7-9773-862D49306CA2}" type="slidenum">
              <a:rPr lang="pt-BR"/>
              <a:pPr/>
              <a:t>23</a:t>
            </a:fld>
            <a:endParaRPr lang="pt-BR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2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BB500-D96D-48D7-9773-862D49306CA2}" type="slidenum">
              <a:rPr lang="pt-BR"/>
              <a:pPr/>
              <a:t>24</a:t>
            </a:fld>
            <a:endParaRPr lang="pt-BR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B11EE-201A-44FC-8404-EC917D2B0AD2}" type="slidenum">
              <a:rPr lang="pt-BR"/>
              <a:pPr/>
              <a:t>25</a:t>
            </a:fld>
            <a:endParaRPr lang="pt-BR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DECAB-924F-4DEF-AC7C-9E4CCA2F9949}" type="slidenum">
              <a:rPr lang="pt-BR"/>
              <a:pPr/>
              <a:t>26</a:t>
            </a:fld>
            <a:endParaRPr lang="pt-BR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B11EE-201A-44FC-8404-EC917D2B0AD2}" type="slidenum">
              <a:rPr lang="pt-BR"/>
              <a:pPr/>
              <a:t>27</a:t>
            </a:fld>
            <a:endParaRPr lang="pt-BR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B11EE-201A-44FC-8404-EC917D2B0AD2}" type="slidenum">
              <a:rPr lang="pt-BR"/>
              <a:pPr/>
              <a:t>28</a:t>
            </a:fld>
            <a:endParaRPr lang="pt-BR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B11EE-201A-44FC-8404-EC917D2B0AD2}" type="slidenum">
              <a:rPr lang="pt-BR"/>
              <a:pPr/>
              <a:t>30</a:t>
            </a:fld>
            <a:endParaRPr lang="pt-BR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B11EE-201A-44FC-8404-EC917D2B0AD2}" type="slidenum">
              <a:rPr lang="pt-BR"/>
              <a:pPr/>
              <a:t>35</a:t>
            </a:fld>
            <a:endParaRPr lang="pt-BR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36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3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4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5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88975"/>
            <a:ext cx="4595813" cy="34480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70421"/>
            <a:ext cx="5483225" cy="41394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5" tIns="46082" rIns="92165" bIns="46082"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7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8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A52E9-DDFD-4DF6-B154-480FAD5CDA5C}" type="slidenum">
              <a:rPr lang="pt-BR"/>
              <a:pPr/>
              <a:t>9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 preferRelativeResize="0">
            <a:picLocks noChangeArrowheads="1"/>
          </p:cNvPicPr>
          <p:nvPr/>
        </p:nvPicPr>
        <p:blipFill>
          <a:blip r:embed="rId2" cstate="print"/>
          <a:srcRect l="58792" b="2625"/>
          <a:stretch>
            <a:fillRect/>
          </a:stretch>
        </p:blipFill>
        <p:spPr bwMode="auto">
          <a:xfrm>
            <a:off x="3175" y="3149600"/>
            <a:ext cx="2614613" cy="3311525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rrowheads="1"/>
          </p:cNvPicPr>
          <p:nvPr/>
        </p:nvPicPr>
        <p:blipFill>
          <a:blip r:embed="rId2" cstate="print"/>
          <a:srcRect r="71391"/>
          <a:stretch>
            <a:fillRect/>
          </a:stretch>
        </p:blipFill>
        <p:spPr bwMode="auto">
          <a:xfrm>
            <a:off x="0" y="0"/>
            <a:ext cx="2616200" cy="1295400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6503988"/>
            <a:ext cx="9144000" cy="355600"/>
          </a:xfrm>
          <a:prstGeom prst="rect">
            <a:avLst/>
          </a:prstGeom>
          <a:solidFill>
            <a:srgbClr val="00ADA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 b="10696"/>
          <a:stretch>
            <a:fillRect/>
          </a:stretch>
        </p:blipFill>
        <p:spPr bwMode="auto">
          <a:xfrm>
            <a:off x="0" y="1281113"/>
            <a:ext cx="9144000" cy="1820862"/>
          </a:xfrm>
          <a:prstGeom prst="rect">
            <a:avLst/>
          </a:prstGeom>
          <a:noFill/>
        </p:spPr>
      </p:pic>
      <p:sp>
        <p:nvSpPr>
          <p:cNvPr id="7175" name="Rectangle 7"/>
          <p:cNvSpPr>
            <a:spLocks noChangeArrowheads="1"/>
          </p:cNvSpPr>
          <p:nvPr userDrawn="1"/>
        </p:nvSpPr>
        <p:spPr bwMode="auto">
          <a:xfrm>
            <a:off x="2641600" y="1306513"/>
            <a:ext cx="6502400" cy="1814512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2513" y="1335088"/>
            <a:ext cx="2130425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8113" y="1335088"/>
            <a:ext cx="2130425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38975" y="1335088"/>
            <a:ext cx="21082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8313" y="339725"/>
            <a:ext cx="2074862" cy="5895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339725"/>
            <a:ext cx="6072188" cy="5895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338" y="339725"/>
            <a:ext cx="5938837" cy="698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3725" y="1557338"/>
            <a:ext cx="3881438" cy="4678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563" y="1557338"/>
            <a:ext cx="3883025" cy="4678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557338"/>
            <a:ext cx="3881438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563" y="1557338"/>
            <a:ext cx="3883025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60363"/>
          </a:xfrm>
          <a:prstGeom prst="rect">
            <a:avLst/>
          </a:prstGeom>
          <a:solidFill>
            <a:srgbClr val="00ADA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243888" y="6562725"/>
            <a:ext cx="8366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244" tIns="44121" rIns="88244" bIns="44121">
            <a:spAutoFit/>
          </a:bodyPr>
          <a:lstStyle/>
          <a:p>
            <a:pPr algn="ctr" defTabSz="882650">
              <a:spcBef>
                <a:spcPct val="50000"/>
              </a:spcBef>
            </a:pPr>
            <a:r>
              <a:rPr lang="fr-FR" sz="1200" b="1">
                <a:solidFill>
                  <a:schemeClr val="bg1"/>
                </a:solidFill>
              </a:rPr>
              <a:t>[ </a:t>
            </a:r>
            <a:fld id="{B8BD6BF6-1FA5-40AE-90D8-DC9AC572F352}" type="slidenum">
              <a:rPr lang="fr-FR" sz="1200" b="1">
                <a:solidFill>
                  <a:schemeClr val="bg1"/>
                </a:solidFill>
              </a:rPr>
              <a:pPr algn="ctr" defTabSz="882650">
                <a:spcBef>
                  <a:spcPct val="50000"/>
                </a:spcBef>
              </a:pPr>
              <a:t>‹#›</a:t>
            </a:fld>
            <a:r>
              <a:rPr lang="fr-FR" sz="1200" b="1">
                <a:solidFill>
                  <a:schemeClr val="bg1"/>
                </a:solidFill>
              </a:rPr>
              <a:t> ]</a:t>
            </a:r>
            <a:endParaRPr lang="fr-FR" sz="1200" b="1">
              <a:solidFill>
                <a:schemeClr val="hlink"/>
              </a:solidFill>
            </a:endParaRPr>
          </a:p>
        </p:txBody>
      </p:sp>
      <p:sp>
        <p:nvSpPr>
          <p:cNvPr id="6149" name="Rectangle 5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954338" y="339725"/>
            <a:ext cx="5938837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557338"/>
            <a:ext cx="7916863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4" tIns="44121" rIns="88244" bIns="44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8200" y="177800"/>
            <a:ext cx="996950" cy="904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2pPr>
      <a:lvl3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3pPr>
      <a:lvl4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4pPr>
      <a:lvl5pPr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5pPr>
      <a:lvl6pPr marL="457200"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6pPr>
      <a:lvl7pPr marL="914400"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7pPr>
      <a:lvl8pPr marL="1371600"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8pPr>
      <a:lvl9pPr marL="1828800" algn="l" defTabSz="882650" rtl="0" fontAlgn="base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Arial" charset="0"/>
        </a:defRPr>
      </a:lvl9pPr>
    </p:titleStyle>
    <p:bodyStyle>
      <a:lvl1pPr marL="330200" indent="-330200" algn="l" defTabSz="882650" rtl="0" fontAlgn="base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300" b="1">
          <a:solidFill>
            <a:srgbClr val="333399"/>
          </a:solidFill>
          <a:latin typeface="+mn-lt"/>
          <a:ea typeface="+mn-ea"/>
          <a:cs typeface="+mn-cs"/>
        </a:defRPr>
      </a:lvl1pPr>
      <a:lvl2pPr marL="717550" indent="-276225" algn="l" defTabSz="882650" rtl="0" fontAlgn="base">
        <a:spcBef>
          <a:spcPct val="20000"/>
        </a:spcBef>
        <a:spcAft>
          <a:spcPct val="0"/>
        </a:spcAft>
        <a:buClr>
          <a:srgbClr val="7EACDE"/>
        </a:buClr>
        <a:buFont typeface="Wingdings" pitchFamily="2" charset="2"/>
        <a:buChar char="§"/>
        <a:defRPr sz="1900" b="1">
          <a:solidFill>
            <a:srgbClr val="333399"/>
          </a:solidFill>
          <a:latin typeface="+mn-lt"/>
        </a:defRPr>
      </a:lvl2pPr>
      <a:lvl3pPr marL="1103313" indent="-220663" algn="l" defTabSz="882650" rtl="0" fontAlgn="base">
        <a:spcBef>
          <a:spcPct val="20000"/>
        </a:spcBef>
        <a:spcAft>
          <a:spcPct val="0"/>
        </a:spcAft>
        <a:buClr>
          <a:srgbClr val="7EACDE"/>
        </a:buClr>
        <a:buFont typeface="Arial" charset="0"/>
        <a:buChar char="-"/>
        <a:defRPr sz="1700">
          <a:solidFill>
            <a:srgbClr val="333399"/>
          </a:solidFill>
          <a:latin typeface="+mn-lt"/>
        </a:defRPr>
      </a:lvl3pPr>
      <a:lvl4pPr marL="1543050" indent="-219075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4pPr>
      <a:lvl5pPr marL="19859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5pPr>
      <a:lvl6pPr marL="24431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6pPr>
      <a:lvl7pPr marL="29003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7pPr>
      <a:lvl8pPr marL="33575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8pPr>
      <a:lvl9pPr marL="3814763" indent="-222250" algn="l" defTabSz="882650" rtl="0" fontAlgn="base">
        <a:spcBef>
          <a:spcPct val="20000"/>
        </a:spcBef>
        <a:spcAft>
          <a:spcPct val="0"/>
        </a:spcAft>
        <a:buClr>
          <a:srgbClr val="7EADDE"/>
        </a:buClr>
        <a:buChar char="-"/>
        <a:defRPr sz="15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627313" y="3068638"/>
            <a:ext cx="6516687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 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Electoral Forecasting Models: Heuristics, Polls, and Aggregation  </a:t>
            </a:r>
            <a:endParaRPr lang="en-US" sz="2400" b="1" i="1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sz="2400" b="1" i="1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i="1" dirty="0" smtClean="0">
                <a:solidFill>
                  <a:schemeClr val="accent2"/>
                </a:solidFill>
                <a:latin typeface="Tahoma" pitchFamily="34" charset="0"/>
              </a:rPr>
              <a:t>Cliff Young, President </a:t>
            </a:r>
            <a:r>
              <a:rPr lang="en-US" b="1" i="1" dirty="0" err="1" smtClean="0">
                <a:solidFill>
                  <a:schemeClr val="accent2"/>
                </a:solidFill>
                <a:latin typeface="Tahoma" pitchFamily="34" charset="0"/>
              </a:rPr>
              <a:t>Ipsos</a:t>
            </a:r>
            <a:r>
              <a:rPr lang="en-US" b="1" i="1" dirty="0" smtClean="0">
                <a:solidFill>
                  <a:schemeClr val="accent2"/>
                </a:solidFill>
                <a:latin typeface="Tahoma" pitchFamily="34" charset="0"/>
              </a:rPr>
              <a:t> USPA</a:t>
            </a:r>
            <a:endParaRPr lang="en-US" b="1" i="1" dirty="0">
              <a:solidFill>
                <a:schemeClr val="accent2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b="1" i="1" dirty="0" smtClean="0">
                <a:solidFill>
                  <a:srgbClr val="FF0000"/>
                </a:solidFill>
                <a:latin typeface="Tahoma" pitchFamily="34" charset="0"/>
              </a:rPr>
              <a:t>Washington, DC, 2015</a:t>
            </a:r>
            <a:endParaRPr lang="en-US" b="1" i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Weights: Main Problems/Agenda Questions</a:t>
            </a:r>
          </a:p>
        </p:txBody>
      </p:sp>
      <p:graphicFrame>
        <p:nvGraphicFramePr>
          <p:cNvPr id="8468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2875" y="2060575"/>
          <a:ext cx="8532813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130" name="Chart" r:id="rId5" imgW="9534525" imgH="5010150" progId="Excel.Chart.8">
                  <p:embed/>
                </p:oleObj>
              </mc:Choice>
              <mc:Fallback>
                <p:oleObj name="Chart" r:id="rId5" imgW="9534525" imgH="501015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060575"/>
                        <a:ext cx="8532813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52" name="Rectangle 4"/>
          <p:cNvSpPr>
            <a:spLocks noChangeArrowheads="1"/>
          </p:cNvSpPr>
          <p:nvPr/>
        </p:nvSpPr>
        <p:spPr bwMode="auto">
          <a:xfrm>
            <a:off x="1322388" y="1371600"/>
            <a:ext cx="6850062" cy="581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ea typeface="宋体" charset="-122"/>
              </a:rPr>
              <a:t>Which one of these issues would you say is most important when </a:t>
            </a:r>
          </a:p>
          <a:p>
            <a:r>
              <a:rPr lang="en-US" altLang="zh-CN" sz="1600" b="1" dirty="0">
                <a:solidFill>
                  <a:schemeClr val="bg1"/>
                </a:solidFill>
                <a:ea typeface="宋体" charset="-122"/>
              </a:rPr>
              <a:t>thinking about the current Presidential election campaign? (US </a:t>
            </a:r>
            <a:r>
              <a:rPr lang="en-US" altLang="zh-CN" sz="1600" b="1" dirty="0" smtClean="0">
                <a:solidFill>
                  <a:schemeClr val="bg1"/>
                </a:solidFill>
                <a:ea typeface="宋体" charset="-122"/>
              </a:rPr>
              <a:t>2012)</a:t>
            </a:r>
            <a:endParaRPr lang="en-US" altLang="zh-CN" sz="16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323850" y="6524625"/>
            <a:ext cx="3743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Source: </a:t>
            </a:r>
            <a:r>
              <a:rPr lang="en-US" sz="1800" b="1" dirty="0" err="1">
                <a:solidFill>
                  <a:schemeClr val="bg1"/>
                </a:solidFill>
              </a:rPr>
              <a:t>Ipsos</a:t>
            </a:r>
            <a:r>
              <a:rPr lang="en-US" sz="1800" b="1" dirty="0">
                <a:solidFill>
                  <a:schemeClr val="bg1"/>
                </a:solidFill>
              </a:rPr>
              <a:t> poll October </a:t>
            </a:r>
            <a:r>
              <a:rPr lang="en-US" sz="1800" b="1" dirty="0" smtClean="0">
                <a:solidFill>
                  <a:schemeClr val="bg1"/>
                </a:solidFill>
              </a:rPr>
              <a:t>2012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88224" y="3068960"/>
            <a:ext cx="2664296" cy="1368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76256" y="3212976"/>
            <a:ext cx="2088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  <a:r>
              <a:rPr lang="en-US" sz="1400" b="1" dirty="0" smtClean="0">
                <a:solidFill>
                  <a:schemeClr val="bg1"/>
                </a:solidFill>
              </a:rPr>
              <a:t>5% of elections are won by candidate perceived as strongest on main problem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54338" y="498475"/>
            <a:ext cx="5938837" cy="698500"/>
          </a:xfrm>
        </p:spPr>
        <p:txBody>
          <a:bodyPr/>
          <a:lstStyle/>
          <a:p>
            <a:r>
              <a:rPr lang="en-US" sz="3200" dirty="0" smtClean="0"/>
              <a:t>Average Month-to-month Correlation</a:t>
            </a:r>
            <a:endParaRPr lang="en-US" sz="3200" dirty="0"/>
          </a:p>
        </p:txBody>
      </p:sp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85725" y="6602413"/>
            <a:ext cx="32385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r>
              <a:rPr lang="en-US" b="1">
                <a:solidFill>
                  <a:schemeClr val="bg1"/>
                </a:solidFill>
              </a:rPr>
              <a:t>Scenario Variables</a:t>
            </a:r>
            <a:endParaRPr lang="pt-BR" b="1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95230"/>
              </p:ext>
            </p:extLst>
          </p:nvPr>
        </p:nvGraphicFramePr>
        <p:xfrm>
          <a:off x="-250031" y="0"/>
          <a:ext cx="9644063" cy="643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67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54338" y="498475"/>
            <a:ext cx="5938837" cy="698500"/>
          </a:xfrm>
        </p:spPr>
        <p:txBody>
          <a:bodyPr/>
          <a:lstStyle/>
          <a:p>
            <a:r>
              <a:rPr lang="en-US" sz="3200" dirty="0" smtClean="0"/>
              <a:t>Average Month-to-month Correlation</a:t>
            </a:r>
            <a:endParaRPr lang="en-US" sz="3200" dirty="0"/>
          </a:p>
        </p:txBody>
      </p:sp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85725" y="6602413"/>
            <a:ext cx="32385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 tIns="72000" rIns="72000" bIns="72000" anchor="ctr"/>
          <a:lstStyle/>
          <a:p>
            <a:r>
              <a:rPr lang="en-US" b="1">
                <a:solidFill>
                  <a:schemeClr val="bg1"/>
                </a:solidFill>
              </a:rPr>
              <a:t>Scenario Variables</a:t>
            </a:r>
            <a:endParaRPr lang="pt-BR" b="1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251520" y="1268760"/>
          <a:ext cx="756084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2203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1800" y="188640"/>
            <a:ext cx="5938837" cy="698500"/>
          </a:xfrm>
        </p:spPr>
        <p:txBody>
          <a:bodyPr anchor="b"/>
          <a:lstStyle/>
          <a:p>
            <a:r>
              <a:rPr lang="en-US" sz="1800" dirty="0"/>
              <a:t>“</a:t>
            </a:r>
            <a:r>
              <a:rPr lang="en-US" sz="2400" dirty="0"/>
              <a:t>Economy as Main Problem” and “Unemployment Rate”: 1946 to 2011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8453438" y="6559550"/>
            <a:ext cx="4095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6FF18D9-C0DA-405D-B736-91B65901A6BB}" type="slidenum">
              <a:rPr lang="en-US" sz="800" b="1">
                <a:latin typeface="+mn-lt"/>
              </a:rPr>
              <a:pPr>
                <a:defRPr/>
              </a:pPr>
              <a:t>13</a:t>
            </a:fld>
            <a:endParaRPr lang="en-US" sz="800" b="1">
              <a:latin typeface="+mn-lt"/>
            </a:endParaRPr>
          </a:p>
        </p:txBody>
      </p:sp>
      <p:sp>
        <p:nvSpPr>
          <p:cNvPr id="631813" name="Text Box 4"/>
          <p:cNvSpPr txBox="1">
            <a:spLocks noChangeArrowheads="1"/>
          </p:cNvSpPr>
          <p:nvPr/>
        </p:nvSpPr>
        <p:spPr bwMode="auto">
          <a:xfrm>
            <a:off x="0" y="6653213"/>
            <a:ext cx="32385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l" eaLnBrk="1" hangingPunct="1"/>
            <a:r>
              <a:rPr lang="en-US" sz="1400" b="1">
                <a:solidFill>
                  <a:srgbClr val="000000"/>
                </a:solidFill>
              </a:rPr>
              <a:t>Gallup 1946 to 2011</a:t>
            </a:r>
            <a:r>
              <a:rPr lang="pt-BR" sz="1800" b="1"/>
              <a:t> 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0800" y="876300"/>
          <a:ext cx="9042400" cy="527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045200" y="1092200"/>
            <a:ext cx="2298700" cy="850900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3000" y="1308100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Correlation .80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1184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4535487"/>
          </a:xfrm>
        </p:spPr>
        <p:txBody>
          <a:bodyPr/>
          <a:lstStyle/>
          <a:p>
            <a:endParaRPr lang="en-US" sz="3600" dirty="0">
              <a:sym typeface="Wingdings" pitchFamily="2" charset="2"/>
            </a:endParaRPr>
          </a:p>
          <a:p>
            <a:endParaRPr lang="en-US" sz="3600" dirty="0"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sz="5400" dirty="0" smtClean="0">
                <a:sym typeface="Wingdings" pitchFamily="2" charset="2"/>
              </a:rPr>
              <a:t>Single and Tracking Polls</a:t>
            </a: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54338" y="498475"/>
            <a:ext cx="6010275" cy="698500"/>
          </a:xfrm>
        </p:spPr>
        <p:txBody>
          <a:bodyPr/>
          <a:lstStyle/>
          <a:p>
            <a:r>
              <a:rPr lang="en-US" dirty="0" smtClean="0"/>
              <a:t>Polls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836712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3200" dirty="0" smtClean="0"/>
              <a:t>Subject to Bias</a:t>
            </a:r>
          </a:p>
          <a:p>
            <a:pPr marL="882650" lvl="2" indent="0">
              <a:buNone/>
            </a:pPr>
            <a:endParaRPr lang="en-US" sz="30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Potential False Positives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But better than nothing, maybe!</a:t>
            </a:r>
            <a:endParaRPr lang="en-US" sz="3200" dirty="0"/>
          </a:p>
          <a:p>
            <a:pPr marL="441325" lvl="1" indent="0">
              <a:buNone/>
            </a:pPr>
            <a:endParaRPr lang="en-US" sz="32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0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404664"/>
            <a:ext cx="8162325" cy="387798"/>
          </a:xfrm>
        </p:spPr>
        <p:txBody>
          <a:bodyPr/>
          <a:lstStyle/>
          <a:p>
            <a:r>
              <a:rPr lang="en-US" sz="2800" dirty="0" smtClean="0"/>
              <a:t>Comparative Polling Accuracy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0400" y="6566400"/>
            <a:ext cx="289438" cy="184666"/>
          </a:xfrm>
          <a:prstGeom prst="rect">
            <a:avLst/>
          </a:prstGeom>
        </p:spPr>
        <p:txBody>
          <a:bodyPr/>
          <a:lstStyle/>
          <a:p>
            <a:fld id="{99DB18A3-D21F-4BB0-9E84-DFB029941648}" type="slidenum">
              <a:rPr lang="de-DE" smtClean="0">
                <a:solidFill>
                  <a:srgbClr val="1F497D"/>
                </a:solidFill>
              </a:rPr>
              <a:pPr/>
              <a:t>16</a:t>
            </a:fld>
            <a:endParaRPr lang="de-DE" dirty="0">
              <a:solidFill>
                <a:srgbClr val="1F497D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51386"/>
              </p:ext>
            </p:extLst>
          </p:nvPr>
        </p:nvGraphicFramePr>
        <p:xfrm>
          <a:off x="899592" y="1844824"/>
          <a:ext cx="7403558" cy="35661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45260"/>
                <a:gridCol w="2380858"/>
                <a:gridCol w="2377440"/>
              </a:tblGrid>
              <a:tr h="172665">
                <a:tc>
                  <a:txBody>
                    <a:bodyPr/>
                    <a:lstStyle/>
                    <a:p>
                      <a:r>
                        <a:rPr lang="en-US" dirty="0" smtClean="0"/>
                        <a:t>Time Before Election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Absolute Average</a:t>
                      </a:r>
                      <a:r>
                        <a:rPr lang="en-US" b="0" baseline="0" dirty="0" smtClean="0"/>
                        <a:t> Difference</a:t>
                      </a:r>
                      <a:endParaRPr lang="en-US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1726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U.S.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Presidential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International Executive</a:t>
                      </a:r>
                    </a:p>
                  </a:txBody>
                  <a:tcPr/>
                </a:tc>
              </a:tr>
              <a:tr h="172665">
                <a:tc>
                  <a:txBody>
                    <a:bodyPr/>
                    <a:lstStyle/>
                    <a:p>
                      <a:r>
                        <a:rPr lang="en-US" dirty="0" smtClean="0"/>
                        <a:t>One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72665">
                <a:tc>
                  <a:txBody>
                    <a:bodyPr/>
                    <a:lstStyle/>
                    <a:p>
                      <a:r>
                        <a:rPr lang="en-US" dirty="0" smtClean="0"/>
                        <a:t>One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72665">
                <a:tc>
                  <a:txBody>
                    <a:bodyPr/>
                    <a:lstStyle/>
                    <a:p>
                      <a:r>
                        <a:rPr lang="en-US" dirty="0" smtClean="0"/>
                        <a:t>Two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72665">
                <a:tc>
                  <a:txBody>
                    <a:bodyPr/>
                    <a:lstStyle/>
                    <a:p>
                      <a:r>
                        <a:rPr lang="en-US" dirty="0" smtClean="0"/>
                        <a:t>Three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72665">
                <a:tc>
                  <a:txBody>
                    <a:bodyPr/>
                    <a:lstStyle/>
                    <a:p>
                      <a:r>
                        <a:rPr lang="en-US" dirty="0" smtClean="0"/>
                        <a:t>Six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72665">
                <a:tc>
                  <a:txBody>
                    <a:bodyPr/>
                    <a:lstStyle/>
                    <a:p>
                      <a:r>
                        <a:rPr lang="en-US" dirty="0" smtClean="0"/>
                        <a:t>Nine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6.9%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72665">
                <a:tc>
                  <a:txBody>
                    <a:bodyPr/>
                    <a:lstStyle/>
                    <a:p>
                      <a:r>
                        <a:rPr lang="en-US" dirty="0" smtClean="0"/>
                        <a:t>Twelve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7.9%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7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843808" y="0"/>
            <a:ext cx="6010275" cy="698500"/>
          </a:xfrm>
        </p:spPr>
        <p:txBody>
          <a:bodyPr/>
          <a:lstStyle/>
          <a:p>
            <a:r>
              <a:rPr lang="en-US" dirty="0" smtClean="0"/>
              <a:t>Tracking Poll: Brazil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1413793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3200" dirty="0" smtClean="0"/>
              <a:t>Subject to Bias</a:t>
            </a:r>
          </a:p>
          <a:p>
            <a:pPr marL="882650" lvl="2" indent="0">
              <a:buNone/>
            </a:pPr>
            <a:endParaRPr lang="en-US" sz="30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Potential False Positives</a:t>
            </a:r>
            <a:endParaRPr lang="en-US" sz="3200" dirty="0"/>
          </a:p>
          <a:p>
            <a:pPr marL="441325" lvl="1" indent="0">
              <a:buNone/>
            </a:pPr>
            <a:endParaRPr lang="en-US" sz="32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8123"/>
              </p:ext>
            </p:extLst>
          </p:nvPr>
        </p:nvGraphicFramePr>
        <p:xfrm>
          <a:off x="-58615" y="1268760"/>
          <a:ext cx="9284023" cy="572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9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4535487"/>
          </a:xfrm>
        </p:spPr>
        <p:txBody>
          <a:bodyPr/>
          <a:lstStyle/>
          <a:p>
            <a:endParaRPr lang="en-US" sz="3600" dirty="0">
              <a:sym typeface="Wingdings" pitchFamily="2" charset="2"/>
            </a:endParaRPr>
          </a:p>
          <a:p>
            <a:endParaRPr lang="en-US" sz="3600" dirty="0"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sz="5400" dirty="0" smtClean="0">
                <a:sym typeface="Wingdings" pitchFamily="2" charset="2"/>
              </a:rPr>
              <a:t>Poll Aggregation Modeling</a:t>
            </a: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54338" y="498475"/>
            <a:ext cx="6010275" cy="698500"/>
          </a:xfrm>
        </p:spPr>
        <p:txBody>
          <a:bodyPr/>
          <a:lstStyle/>
          <a:p>
            <a:r>
              <a:rPr lang="en-US" dirty="0" smtClean="0"/>
              <a:t>Poll Aggregation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909737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3200" dirty="0" smtClean="0"/>
              <a:t> Minimize Bias / Noise</a:t>
            </a:r>
          </a:p>
          <a:p>
            <a:pPr marL="882650" lvl="2" indent="0">
              <a:buNone/>
            </a:pPr>
            <a:endParaRPr lang="en-US" sz="3000" dirty="0" smtClean="0"/>
          </a:p>
          <a:p>
            <a:pPr marL="882650" lvl="2" indent="0">
              <a:buNone/>
            </a:pPr>
            <a:endParaRPr lang="en-US" sz="3000" dirty="0" smtClean="0"/>
          </a:p>
          <a:p>
            <a:pPr lvl="1"/>
            <a:r>
              <a:rPr lang="en-US" sz="3200" dirty="0" smtClean="0"/>
              <a:t>Calculating Probabilities</a:t>
            </a:r>
          </a:p>
          <a:p>
            <a:pPr lvl="2"/>
            <a:r>
              <a:rPr lang="en-US" sz="3000" dirty="0" err="1" smtClean="0"/>
              <a:t>Pr</a:t>
            </a:r>
            <a:r>
              <a:rPr lang="en-US" sz="3000" dirty="0" smtClean="0"/>
              <a:t>(victory</a:t>
            </a:r>
            <a:r>
              <a:rPr lang="en-US" sz="3000" dirty="0"/>
              <a:t>)  = # of Polls for Obama / Total number of polls</a:t>
            </a:r>
          </a:p>
          <a:p>
            <a:endParaRPr lang="en-US" sz="2000" dirty="0"/>
          </a:p>
          <a:p>
            <a:pPr marL="882650" lvl="2" indent="0">
              <a:buNone/>
            </a:pPr>
            <a:endParaRPr lang="en-US" sz="3000" dirty="0" smtClean="0"/>
          </a:p>
          <a:p>
            <a:pPr lvl="1"/>
            <a:r>
              <a:rPr lang="en-US" sz="3200" dirty="0" smtClean="0"/>
              <a:t>But still subject to electoral vagaries</a:t>
            </a:r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5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54338" y="498475"/>
            <a:ext cx="6010275" cy="6985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908720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3200" dirty="0" smtClean="0"/>
              <a:t>Initial considerations: </a:t>
            </a:r>
          </a:p>
          <a:p>
            <a:pPr lvl="2"/>
            <a:r>
              <a:rPr lang="en-US" sz="3000" dirty="0" smtClean="0"/>
              <a:t> Overview </a:t>
            </a:r>
          </a:p>
          <a:p>
            <a:pPr lvl="2"/>
            <a:r>
              <a:rPr lang="en-US" sz="3000" dirty="0" smtClean="0"/>
              <a:t> False positives and other biases</a:t>
            </a:r>
          </a:p>
          <a:p>
            <a:pPr lvl="2"/>
            <a:r>
              <a:rPr lang="en-US" sz="3000" dirty="0"/>
              <a:t> </a:t>
            </a:r>
            <a:r>
              <a:rPr lang="en-US" sz="3000" dirty="0" smtClean="0"/>
              <a:t>General forecasting </a:t>
            </a:r>
            <a:r>
              <a:rPr lang="en-US" sz="3000" dirty="0"/>
              <a:t>a</a:t>
            </a:r>
            <a:r>
              <a:rPr lang="en-US" sz="3000" dirty="0" smtClean="0"/>
              <a:t>pproaches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Toolbox of forecasting techniques</a:t>
            </a:r>
            <a:endParaRPr lang="en-US" sz="3200" dirty="0"/>
          </a:p>
          <a:p>
            <a:pPr marL="441325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Strengths and weakness of each model</a:t>
            </a:r>
          </a:p>
          <a:p>
            <a:pPr marL="441325" lvl="1" indent="0">
              <a:buNone/>
            </a:pPr>
            <a:endParaRPr lang="en-US" sz="32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4535487"/>
          </a:xfrm>
        </p:spPr>
        <p:txBody>
          <a:bodyPr/>
          <a:lstStyle/>
          <a:p>
            <a:endParaRPr lang="en-US" sz="3600" dirty="0">
              <a:sym typeface="Wingdings" pitchFamily="2" charset="2"/>
            </a:endParaRPr>
          </a:p>
          <a:p>
            <a:r>
              <a:rPr lang="en-US" sz="3600" dirty="0" smtClean="0">
                <a:sym typeface="Wingdings" pitchFamily="2" charset="2"/>
              </a:rPr>
              <a:t>Simple Poll Average</a:t>
            </a: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4338" name="AutoShape 2" descr="data:image/jpeg;base64,/9j/4AAQSkZJRgABAQAAAQABAAD/2wCEAAkGBxQSEhUSExIUFhUXFRYWGRgYFxQdGRseGBgYFhQZFxccHCggGRslHBUVIT0hJSorLy4vGh8zODQsNygtLisBCgoKDg0OGxAQGy8mICQsLSwxLSwsLywsLywsLCwsLC0yLCwsLCwsLC8sLCwsLSwsLCwvLDQsLS8sLCwsLCwsLP/AABEIAJsBRQMBEQACEQEDEQH/xAAbAAADAAMBAQAAAAAAAAAAAAAABgcDBAUCAf/EAEkQAAECAgQICAoJBAIDAQAAAAEAAgMRBAUGMQcSIUFRYXGBIjRyc5GhsbITFCMyM0JSksHSFjVTYmOCosLRFUNkk+HwF0TxJP/EABsBAAIDAQEBAAAAAAAAAAAAAAAFAwQGAgEH/8QAQBEAAgECAQYLBwMEAQQDAAAAAAECAwQRBRIhMXGxEzIzQVFhcoGRwdEGFCI0oeHwQlJiFTWCkiMWJEPxRFOy/9oADAMBAAIRAxEAPwC4oAEACABAAgAQBrUynwoInFiMYPvOA6J3rmU4x1smpW9Ws8KcW9iOBTLeUVnml8Q/dbIdLpKvK7prVpGlLIN1PjYR2v0xONScIzv7dHA1ueT1AfFQu9fMhhT9nI/rqeC88fI50W31LNwgt2Md8XFRu8qdRbjkC0WvOfevJGs+2lMP94DYyH/C596q9JKsi2S/R9X6nj6YUz7c+5D+Vee81ek7/o9l+z6v1MkO2lMB9KDtYz4Beq6q9JxLItm/0fV+pWk2MKCAFSurcwYJLIQ8M8aDJgPLyz3AqrUu4x0LSO7TIdess6p8K69fh6izHt9SnHgiE0amknpLsvQqzvKj1YDmGQLVL4nJ9/2PkG3tKF/gnbWH4OC8V5U6j2WQLR6s5d/qhgqm38J5DYzDCPtA4zN+SY6DtViF5F6JLAVXPs/VgsaTzurU/RjfCiBwDmkOaRMEEEEaQc6tpp6UIZRcXmyWDPa9OQQAIAEACANen01kFhiRHBrReT1ADOdS5lNRWLJaNCpWmoU1i2Tmu7dRohLYHkmachedpubsHSl1S7lLRHQvqa2zyFRprGt8T+n37/AWotOiuM3RYhOkvcfiqznJ62OI0KUVhGKXcjboNoaTBM2R37HHGHQ6cty7jWqR1MgrZPtqq+KC7tD+g51Fb1j5MpLRDd7Ynibxe3rGxXKV2nonoM9e5AnD4qDzl0PX9/o9o6NcCJgzByghXTPNNPBn1B4CABAAgCHUukP8I/hu893rH2jrSSTeL0n0mlThmR0LUubqMXjD/bf7zv5Xmc+k74OHQvAY7ARnGmNBc4jEfeScysWrfCCnLcIq0bS50bWEqK4UlgDiPJC4kes5dXjamthB7Pxi7eWK/V5IUvGH+2/3nfyquc+ke8HDoXgHjD/bf7zv5RnPpDg4dC8C7J4fMwQAIAEAcOvLUwKNNrnY8T2GSJHKNzd+XUoKtxCGjnGVnkqvc6UsI9L8ukRa2ttSY0wwiC3Qzzt7zl6JKjO6nLVoNLbZEtqOmSzn16vD1xFyI8uOM4kk3kkknaSq7eOljeMVFYJYI8rw9BAAgAQAIA+tvC9B6i9J6fMCeW+tIS40WE4hrckRwzn2AdAz6TkzGa+6rvHMj3mryJk1KKuKi0viro69vR4iOqJpAQAIAEAd6y9pH0R8jN0EnhM0aXM0HVn61Yo13TfULMo5NhdxxWia1PyfVuKzR47YjWvYQ5rgCCLiDcmqaaxRhpwlCTjJYNGRenAIAEAfHOAEzkAyoPUm3giQWrr40uKSCfBNJENvVjnWeoZNKUV6zqS6jeZMsI2lLTxnrflsRxFAMgQAIAEAM9kLUuozhCiEmATLm552/d0jeNdq3uHB4PVuE2VMlxuYupTWE19erb0Px6qm1wImDMHOmhimmngz6g8BAAgCFUz0j+W7vFI5a2fS6XJx2LcYVySDJg9463kP7FZtOUFGXPk3tRt4TeMw+ZHfcu7zjrYQez3y8u15IUFTHwIAvafHzAEAY6RHaxpe9wa1omSTIAa142ksWdQhKclGKxbJxaW2z4s4dHJZDuL7nu2ewOvZcl1a6ctENRrsn5EhSwnX0y6OZer+m0T1TH4IAEAeoUMuOK0Fx0AEnoC9Sx0I8lJRWMngus7FFspS4l0BwGl5a3qJn1KaNvUfML6mVrOnrmnsxe7R9TeFgqX+F75+Vd+6VOorf160/l4fcPoFS/wffPyo90qdQf1+0/l4fcPoFS/wffPyo90qdQf1+0/l4fc+iwdL/C98/Kj3Sp1B/XrT+Xh9yk1lSfBQYkX2GPf7rSfgmU5ZsW+gyFvS4WrGn0tLxZDnvJJJMySSTpJyk9KSH0hJJYLUfF4em3V1WRo5LYMNzyL5SkNriQB0ruEJT4qIK91RoLGrJL86NZ7rGp48DLGhOYDnyFuzGaSJ717OlOHGRzQvKFfRSmnv8HgzRUZZBADzg3rrFcaK85HTdD1G97d+V252lXrOrg8x9xm8v2WMVcRWlaHs5n5eBQkwMoCABAC5b+nGFRHAGRiEQ9xmX/pBG9V7qebT26BvkSgqt2m9UdPp9STpSbgEAdqqbL0mkNx2MAYbnPMgeTeTtlJTwt5zWKQvucqW1vLMm9PQljgaVaVVFozsSMwtJuOQg7CMh7VHOnKDwkixbXdG4jnUpY713GkuCwCAKXg6rnwkI0dx4cIcHWzN7pybMVMrSrjHNfNuMfl6z4Orw0Volr2/fX4jgrggBAAgCFUz0j+W7vFI5a2fS6XJx2LcYVySDJg9463kP7FZtOUFGXPk3tRt4TeMw+ZHfcu7zjrYQez3y8u15IUFTHwIAvafHzA8RorWNLnEBrQSSbgBeSvG0lizqEJTkoxWLZJ7WWldS34rZtgtPBb7X3na9AzbUqr13UeC1G5yZk2NpHOlpm9b6OpefSL6rjQEAbdW1dFpD8SEwuOeVw1uNwC7hCU3hFEFxc0reOfUeC/NXSPVT2AhtAdSX459hpIYNrvOd1K9Ts0tMzNXXtBUl8NBYLpel+GpfU6Ea0NBoYLIeLMerBaD0uEmz2lSOtSpaF9CrDJ1/ePOnjtk/LX4I4lLwiu/tQANb3E/pA+KglevmQxpezkf/JPwXm/Q55t/StEH3H/Oo/fKnV+d5a/6ftOmXivQPp/S9EH3HfOj3yp1fneH9AtOmXivQPp/S9EH3HfOj3yp1fneH9AtOmXivQBb6l6IPuO+dHvlTq/O8P6BadMvFeg/Wn4nSOYidwq/W5OWxmXyd83S7Ud5F0mPoYEoPSsw3sq+rw8NmWsaSLsZ7yBMnlO3Aak2TVGlj+YmFkp5Qvs1vDFvuSx8l4mOztoodPa+DEhgPxeEwmbXNuJE+zWF5SrRrJxaOr/J1SwlGpTlisdD1NMQrU1IaJHLMvg3cKGdWcE6Rd0HOqFelwcsOY1GTb1XdHO/UtD29PecdQl89wYrmOD2mTmkOBGYjKCvU2nijmcIzi4yWKegs1nq2FKgNiiQNzx7Lh5w2Z9hCc0qiqRxPn19aStazpvVzPpXMdJSFMEAJGFE+Sgj8Rx/T/yqV7xUaP2cX/JUfUt5O0uNYZ6FBx4kNhue9jT+ZwB7V1FYySI608ynKa5k34IqVrq4dQoEMwWMmXhgBBxQ0NJuBGZoG9NK9V0orNMVkuzje1pKq3qx0a28fviDTCrSh5gTvMOIP/u8HWj4a9P80MGquS7vpX/6j+eDJZS6M6E90N4k5pLSNf8AGfelcouLwZtqVSNWCnB6HpMK5Ozbqqnuo8VkZl7TOWkXOadomu4TcJKSILm3jcUpUpan9OhlpoFLbGhtisM2vAI/g6xcnMZKSxR88rUZUajpz1rQZ10RAgCFUz0j+W7vFI5a2fS6XJx2LcYVySDJg9463kP7FZtOUFGXPk3tRt4TeMw+ZHfcu7zjrYQez3y8u15IUFTHwIAvafHzAneESvsZ3isM8FsjEIzm8N2DIdstCXXdbF5i7zWZCsM2PvE1perZ09+7aJCpGjBADBZazD6W7GdNkEHK7O7S1n83DWrFCg6jx5hXlLKkLRZq0zfN0db9Ocd6xrajVbDEJjRjSmIbbz957s205TrV2dSnQWC8DN0LS6ylU4Sb0fuerYl5LQT+urRx6VMPfJn2bZhu/O7f1KhUrTqa9XQaq0ybQtdMFi+l6/t3HIUJeBAAgAQAIA+tvC9B6iz2n4nSOYidwpxX5OWxnzzJ3zdLtR3kXSY+hnx9x2IZ6tZVLbfVrtkHvsTS55Hw3mJyR/cF/luZNKBTHwYjYrDJzTMfEHURMb0tjJxeKNhWowrU3TnqZUKfAh1nQw5mRxGMwm9jxkLTqvB1ZdCaSSr08V+MxdGpUyZdtS1an1rp814Eqiwy1xa4EOaSCDeCMhCVNNPBm4jJSipReKZ4Xh6MVia78Wj4rj5KJJrtAPqu65HUdSsW1XMlp1MVZXsfeaOMV8UdK6+len3KymxhQQAj4UvRwOW7uqle6kaT2c5SpsW8niXGrNyp+MQOehd9q7p8dbUQXfIVOzLcx7wo+gg87+xyvXvFW0zHs5y0+z5oVbIV54rGm4+SfJr9Wh+6fQSqtvV4OWnUx5lSx96o6OMtK9O/eNOEKo/CM8ahibmjhy9ZmZ2st7NgVq7pYrPQkyHfcHP3epqerqfR379pOUuNaCAHXBzXeI80Z54LzOHqd6zd9+0a1dtKuDzGZ3L1jnw94gtK17Onu3bCjJiZIEAQqmekfy3d4pHLWz6XS5OOxbjCuSQZMHvHW8h/YrNpygoy58m9qNvCbxmHzI77l3ecdbCD2e+Xl2vJCgqY+BAFrr+shRqPEjZ2jgjS45GjpITqrPMg5HzqytncV40+nXs5yLRHlxLnGZJJJOcnKSd6TN4n0SMVFJLUjyvD07NlqjNLjYuUQ2yMR2rM0az/ACcymoUuElhzC/KV8rSlnfqepeexDzamv2UGE2BBDRELZNaLmNuDiOwZ1er1lSjmx17jNZOyfO+qOrVfw46Xzt9HqTCNFc9xc4lziZkkzJOklLG23izZxjGEVGKwSPC8OgQB0quqGkR8sOC4t9o8Fu5zpA7pqWFGc9SKle/tqGipNY9Gt+C8ztwsH1JN74LdWM89jVMrOfULZe0FstSk+5epk/8AHlI+1g/r+Ve+5T6Uc/8AUVv+2X09Q/8AHlI+1g/r+VHuU+lB/wBRW/7ZfT1AYPKR9rB/X8qPc59KPP8AqG3/AGy+nqO9p+J0jmIncKu1+TlsZnMnfN0u1HeRdJj6GfH3HYhnq1lUtt9Wu2Qe+xNLnkfDeYnJH9wX+W5ksSs2oy2Hr3xeN4N58lEIB0Ndc12zMdxzKzbVsyWD1MT5YsPeKWfFfFH6rnXmvudjCLUP/twxoEUDoa/4HdoKmu6P613lDIN//wDGm+z5rzXeISoGnBAFSsDXnh4PgnnykIAa3Nua7aLjuOdNLWrnxzXrRi8tWPAVeEgvhl9HzrzX2GlWhII+FL0cDlu7qpXupGk9nOUqbFvJ4lxqzcqfjEDnoXfau6fHW1EF3yFTsy3Me8KPoIPO/scr17xVtMx7OctPs+aJwlxrii4Pa88IzxWIZuaOBP1mZ27W9mxMbSrisxmSy5Y8HP3inqevqfT379or2wqPxWNwR5J83M1e0zdPoIVW4pcHLRqY6yVfe9Ufi4y0P1795wlAMz0xxBBBIIIIIvBGUEa5r08aTWD1FistXIpUBr8mOOC8aHDPsN+/Um9CrwkcecwGUbN2tdw5npWz7ajrqYoEKpnpH8t3eKRy1s+l0uTjsW4wrkkGTB7x1vIf2KzacoKMufJvajbwm8Zh8yO+5d3nHWwg9nvl5dryQoKmPgQA+YT6flhQAdMR3W1n7+pX72eqPeZj2doaJ1n2VvfkIaoGnBAFYqyAyraCXPHCDcd+kvdIBoO2TU1glQpYv8Zh7ic8o3ubDVqXUlz+ZLqbS3xojorzNzjMn4DUBk3JZKTk8WbSjShRgqcFoRgXJIbdWVdEpEQQ4TcZx6ANLjmC7hCU3hEguLmnbwz6jwW/qRS6gsbBo8nPAixNLhwRyW3bzM7EypW0YaXpZj73LNavjGHwx6Fre1+WoZVZE4IAEACABAHMtPxOkcxE7hUVfk5bGXMnfN0u1HeRdJj6GfH3HYhnq1lUtt9Wu2Qe+xNLnkfDeYnJH9wX+W5ksSs2oIApth65FJgmjRZOexuKZ+uw5Muki47tKZ21XPjmS/EY7LFk7asq9PQm8dktf3QkWmqY0SOYeUsPCYdLdE9Iu6DnVKtS4OWBo8n3quqKnzrQ11+j/NRyVCXjcqisXUeMyMy9pyj2gfOado65HMu6c3CSkivdW0bik6Uuf6PmZaKDS2xYbYrDNrwHA7dOg6k5jJSWKPnlalKlN0561oE7Cl6OBy3d1VL3UjQeznKVNi3k8S41ZuVPxiBz0LvtXdPjraiC75Cp2ZbmPeFH0EHnf2OV694q2mY9nOWn2fNE4S41xlotJdCe2Iwyc0gg6x8F1GTi8UcVacasHCa0PQVR4h1pQskg43fhxG/DLvB1pp8Nen+aGYlOpky806t8X+dzRKqTAdDe5jxJzSWkaCEqaaeDNtTqRqRU4vFPSY14dnbslXXiscOJ8m/gxBqzO/KeqanoVeDljzC7Kdl71QaXGWlenf6FfBnlCbmBawIXTPSP5bu8UjlrZ9LpcnHYtxhXJIMmD3jreQ/sVm05QUZc+Te1G3hN4zD5kd9y7vOOthB7PfLy7XkhQVMfAgDuW2pPhKbF0NIYPygT/VjKe5ljUYtyRS4Ozh16fF+mBw1AMjt2MoPhqZDBE2tJiH8mUfqxVPbwzqi8RdlavwNpJrW9C7/tiMOE+sMsKjg/iO62s/f1Kxez1R7xV7O2+idZ9lb35CGqBpjLRaO6I9sNgm5xDQNZ+C6ScngjipUjTg5yehaSxWdqVlEhBjZFxkXuzuP8DME3pUlTjgjAX17O7q58tXMuhevSdRSlIEACABAAgAQBzLT8TpHMRO4VFX5OWxlzJ3zdLtR3kXSY+hnx9x2IZ6tZVLbfVrtkHvsTS55Hw3mJyR/cF/luZLErNqCANmrac+BFZFYeE0z1EZ2nURkXcJuEs5ENxQhXpunPU/zHuKfW1Eh1lQw+HLGljQyczhkcx3W09OZMpxVenijG21apk27cZ6tT61zPzXgSl7CCWkEEEgg3gjIQdc0r1G3TUkmtTPK8PR1wdV5iP8VeeC8zh6nZ27DftGtXbSrg8xmdy9Y58PeIa1r2dPdu2G9hS9HA5bu6pL3Uit7OcpU2LeTxLjVm5U/GIHPQu+1d0+OtqILvkKnZluY94UfQQed/Y5Xr3iraZj2c5afZ80ThLjXAgBgsbXvisaTj5KJJr/u+y/dn1bArFvV4OWnUxXlax96o4x40dK6+lenWMeESosZvjcMZWgCJLO3M/d2bFYu6WKz13ijIV9my92nqerb0d+/aTxLzVggCk4O688JD8WeeHDHA1sul+XINhCZWlXFZj5txkMu2PB1OHhqlr6n99+JPKZ6R/Ld3il8tbNXS5OOxbjCuSQZMHvHW8h/YrNpygoy58m9qNvCbxmHzI77l3ecdbCD2e+Xl2vJCgqY+BAG1WkTGjRXe1FiHpcSu5vGTfWQ20c2jCPRFbjVXBMPOC6BN8eJoaxo/MXE90K9ZLS2Zv2jqYQpw6W34YepwbaUjHpsYzyNIYNWK0AjpxulQXDxqMZ5Jp5lnBdOnxfpgcRQDEdcGdXB0SJHI8wYjdrvOO0NyfmKu2cMZOXQZ32huHGnGiv1aXsWr67ijJiZIEACABAAgAQAIA5lp+J0jmIncKir8nLYy5k75ul2o7yLpMfQz4+47EM9Wsqltvq12yD32Jpc8j4bzE5I/uC/y3MliVm1BAAgBpsHXvgIvgXnyUUjY19wOw5Ad2hWrWrmSzXqYly1YcPS4SC+KP1X21rvOjhFqKR8bhjIZCIBmNzX77ju1qS7pYfGu8qZBv8V7vN9nzXmu8RVRNKfWuIIIJBBBBF4IygjWvQaTWDGm09dClUSjvPnte5sQfexRlGojL0jMrVarwlOL5xJk6ydrdVIritJrZj5Cqqg7Nyp+MQOehd9q7p8dbUQXfIVOzLcx7wo+gg87+xyvXvFW0zHs5y0+z5onCXGuBAAgCkWArwRoZosUzcxvBn6zLpay2ctktaZWtXOWY/xGQy3YujU94p6m9PVL77xRtZUhokctHo3zdDOrO3a2Y3EKpXpcHLDmH2TL5XdHF8ZaH69/qcVQDE2aupjoMVkVhk5hmNekHURMb11CTjJSRFXoxrU3Tnqf59DDGfjOc66biekzXjeLxO4RzYpdB4Xh0MmD3jreQ/sVm05QUZc+Te1G3hN4zD5kd9y7vOOthB7PfLy7XkhQVMfAgD64zJK9BLBYHxeAUXBc3yMY/iAdDR/KY2XFe0yXtG/+WC6vMR68dOkxz+NE75VKpx3tZpbNYW9NfxjuRpKMsFQwbQ5UQn2orz0Sb8E0s1/x95i8vyxusOiK82NatCQEACABAAgAQAIA5lp+J0jmIncKir8nLYy5k75ul2o7yLpMfQz4+47EM9Wsqltvq12yD32Jpc8j4bzE5I/uC/y3MliVm1BAAgAKAKhYyuG0ujugRuE9jcVwPrsOQO1nMdxzppb1FUhmy1+RjMrWcrSuq1LQm8V1Po819hCtFVDqLGdCMy3zmO0tN28XHZrVCrTdOWBp7C8jdUVUWvU10P8ANRzFEXAQAIA3Kn4xA56F32runx1tRBd8hU7MtzHvCj6CDzv7HK9e8VbTMeznLT7PmicJca4EACAM9CpboURsVhk5pmD8DqImN66jJxeKI61KFWDpz1MqVKhQ6zoYLZBxE2zvY8Xg6rxrBmmklGvT0fjMVTnUyZd4S1c/XF/niSmNCcxxY4EOaSCDmIyEJU008GbeE4zipReKZ4Xh0CABADJg9463kP7FZtOUFGXPk3tRt4TeMw+ZHfcu7zjrYQez3y8u15IUFTHwIA9xWYri3QSOgyXr0M5i86KfSeF4dFEwXP8AJxm6HtPS2X7SmNk/haMp7Rx/5Kb6nv8AuJVfsxaVHH40TrcSqVVYTe00NlLOtqb/AIrcaCjLRTcGcedGczO2K7ocGkdc0zs38GHWY72ghhcqXTFfTEblbEIIAEACABAAgAQBzLT8TpHMRO4VFX5OWxlzJ3zdLtR3kXSY+hnx9x2IZ6tZVLbfVrtkHvsTS55Hw3mJyR/cF/luZLErNqCABAAgDbqmsH0eK2My9puzEes06iF3CbhLORBc28Lik6c9T+j5mUuvaAysaI2JCkXSx4Z1+sw6JylqIGhMqsFWp4x7jHWVeeTrpwqatUvJ+ewlTmkEgiRBkQbwReClZuE01ij4vABAG5U/GIHPQu+1d0+OtqILvkKnZluY94UfQQed/Y5Xr3iraZj2c5afZ80ThLjXGSBBc9wY0Tc4gAaSbgvUm3gjmc4wi5S1Ixrw6BADHYmvfFo2K8+SiEB2hpua/wCB1bFZtquZLB6mKcr2HvNLOivijq61zr0+53MItRTHjcMZRIRQNFzX7sgOqWhT3dH9a7xZkG/wfu032fNea+4gJeakEACAGTB7x1vIf2KzacoKMufJvajbwm8Zh8yO+5d3nHWwg9nvl5dryQoKmPgQBv19AxKTHboiv6C4uHUQpKqwm11laynn21OX8VuwNBRlkdMGFJlGiw/aYHD8hl+9XbKXxNGe9oqeNKE+hteK+xy7eUXEpsQ5nhrxvaGn9TXKK6jhUfWXMi1c+ziujFfXHc0L6rjUZrA1sIFIxHGTIoDdjh5h6yN4Vq1qZs8HzibLdo69vnx1x093P69xVU0MSCABAAgAQAIAEAcy0/E6RzETuFRV+TlsZcyd83S7Ud5F0mPoZ8fcdiGerWVS231a7ZB77E0ueR8N5ickf3Bf5bmSxKzagUANdqahxYEClwxkMKEIoGY4jQ1++465aSrdejhFTXQsRHk2/wAa9S2m9KlLN8XivNCoqg8BADbYCvfAxPAPPk4hyE+q+4bnZBtlrVu1rZss16mIst2HDU+Ggvijr619vU2MIlRYjvGoY4LjKIBmdmdsN22WldXdHB567yLIV/nx93m9K1bOju3bBKVI0QIA3Kn4xA56F32runx1tRBd8hU7MtzHvCj6CDzv7HK9e8VbTMeznLT7PmicJca46NneNQOeh94KSlx1tKl/8tU7L3DBhBqHwT/GYY4DzwwPVec+x3btVi6o5rz1qYqyHf8ACQ4Cb0x1da6O7dsE5UzQAgCl2EroUiCaNFkXsbLL67LsumU5HcmVrVz45kvxGPyzZO3qqvT0Jvwl99a7xLtRUpokcs9R03Qzq0HWLug51TrUuDlhzcxocnXqu6Kl+paHt6e/81HIUJfBADJg9463kP7FZtOUFGXPk3tRt4TeMw+ZHfcu7zjrYQez3y8u15IUFTHwIAaMItDxKXjyyRGNdvHAd1BvSrV3HCpj0iXINbPtc39ra7np9RXVUdHSs5WHi9JhRT5odJ3JdwXdE57lLRnmTTKd/b8PbzprXho2rSvQdMJdW48JlIaPRnFdyXXHc6XvK5eQxipLmM97P3OZUlRl+rStq+24nKXGtBAFGsda8PDYFIdJ4kGvNz9Acczu3amNvcp/DLWZLKuR3ButQXw866NnVu2DqrpnQQAIAEACABAHMtPxOkcxE7hUVfk5bGXMnfN0u1HeRdJj6GfH3HYhnq1lUtt9Wu2Qe+xNLnkfDeYnJH9wX+W5ksSs2oFAFqquC19EhMeAWugMBBuILACE6gk6aT6D53czlC6nKLwak39SU2jqd1FjuhmZb5zHaWm7eLj/AMpVWpunLA3FheRuqKqLXqa6H+ajlqIuAgCpWTrVtNozoMbhPa3EeD6zTkD9vxGxNKFRVYZsjFZTtJWVwqtLQm8V1Po/OYnte1U6ixnQnZQMrXe00+aeojaCl9Wm6cs1mrsruN1RVSPeuhnPUZaNyp+MQOehd9q7p8dbUQXfIVOzLcx7wo+gg87+xyvXvFW0zHs5y0+z5onCXGuOjZ3jUDnofeCkpcdbSpf/AC1TsvcWSm0VsWG6G8Ta4FpG3sOtOJRUlgz5/SqypTU4PStJGa7qt1GjOhOyyytPtNPmu/7nBSepTcJZrPoVndRuaKqR710PnRoKMsmxV9NfBiNisMnNMxr0g6iJjeuoScXnIir0YVqbpz1MqFY0aHWdDDmZHEYzCb2vGQtd1g9OhNJxVenijF0KlTJl24z1an1rpW9eBKYkMtJa4EOBIIN4IyEFKmsNDNxGSklKLxTPK8PRkwe8dbyH9is2nKCjLnyb2o28JvGYfMjvuXd5x1sIPZ75eXa8kKCpj4EAVDCNV3hKMIoHChHG/K7I/wDadyaXcM6GPQYzINzwdxwb1S0d61ea7yXpWbMEAVCxlZtpdFNHiyc5jcRwPrMIk09GQ6xPOmlvUVSGbIxmVrWVpcqtT0JvFdT515iDX9UOosYwnTIvY72m5jtzHXuVCrTdOWDNRY3kbqkqkdfOuh/mo5qiLYIAYKltfSKOA2YiMHqvJmNTX3jfMalYp3M4aNaFV3ke3uHncWXSvNf+hvoVvqM8eUD4Z1jGG4ty9QVuN5B69AhrZAuYP4GpLbg/r6m/9MaF9uPcifKpPeaXSVv6Pe/s+q9Q+mFD+3HuRPlR7zS6Q/o97+z6r1D6YUP7ce5E+VHvNLpD+j3v7PqvUPphQ/tx7kT5Ue80ukP6Pe/s+q9TQr61NEiUaNDZGBc6E9rRivyktIAytUdW4pyg0nzFmyyXd07inOUNCkm9K6dpMEsNmfH3HYhnq1lUtt9Wu2Qe+xNLnkfDeYnJH9wX+W5ksSs2oFAFtqPi0DmYfcCd0+ItiPnN58xU7T3s07WVIKXBLRLwjeFDOvO06jd0HMuK9LhI4c5YyZfO0rZz4r0P17iPvaQSCCCCQQbwRkIOtKDepprFaj4vD03qmrN1GjNjMzZCPaafOb/3OApKc3CWcitd20bmk6cuf6PmZR7S1ayn0VsWDIvAx4Z0g+cw6Jy3EBMa0FWhjHuMlk+5nYXLp1dC1Pyf5zErISo2xt1PxiBz0LvtXdPjraiC75Cp2ZbmPeFH0EHnf2OV694q2mY9nOWn2fNE4S41x0bO8agc9D7wUlLjraVL/wCWqdl7i1J0fOxetpUXjUGbR5WHMs1j1mb+0BV7ilwkdGtDXJN/7rWwlxZaH1dD7txJUpN0CAGewte+LxfBvPkohAOhrrmu2G47jmVq2q5ksHqYmyzYe8Us+C+KP1XOvNfc6uEWopf/AK4Y0CKB0Nf2A7talu6X613lLIN/j/2032fNea7xDVA0wyYPeOt5D+xWbTlBRlz5N7UbeE3jMPmR33Lu8462EHs98vLteSFBUx8CALzFhhwLXCYIIIOcHIQnrWOg+Yxk4tSWtEXr+qjRY74RnIZWHS0+afhtBSarTdOTifQ7G6jdUVUWvn6nz+pzlGWzbqqsH0eK2LDPCbmzEG9p1Fdwm4SzkQXNvC4punPU/p1lOIo9aUbQRsx4bpf91EJn8FxD80GN/wC4yXcfmEl+eBOK7qSLRX4sRuQngvHmu2HMdR/5S6pSlTeDNdZ3tK6hnU3p51zr86TmqItggAQAIAEACABAAgAQB8fcdiGerWVS231a7ZB77E0ueR8N5ickf3Bf5bmSxKzagUAW2o+LQOZh9wJ3T4i2I+c3nzFTtPezeXZWJ5hFqHFPjUMZDIRAMxua/fcdctJS+7o4fGu81eQr/OXu83pXF2c6813iOqJpAQA44Pa98G/xZ54EQ8A+y85tju3arlpVzXmPnM/lyw4SHDwWmOvrX23bAwhVF4J/jLBwIh4YHqvOfY7t2ou6Wa89ame5Dv8AhYcBN6Y6utfbdsFqp+MQOehd9qrU+OtqHF3yFTsy3Me8KPoIPO/scr17xVtMx7OctPs+aJwlxrjo2d41A56H3gpKXHW0qX/y1TsvcWpOj52CAJphBqLwUTxhg4EQ8ID1X6djr9s9KW3VLNectTNjkO/4WnwE38UdXWvtu2CeqY+BAFOsTXIpUB1Hiyc9jcUg+uw5ATpOY7jnTO2q8JHNl+IxuV7N2tZVqWhN47JfmlfYRrSVOaLHdDOVp4TDpabt4uP/ACqNam6csDS5PvI3VFT59TXX9+Y38HvHW8h/YpLTlCrlz5N7UbeE3jMPmR33Lu8462EHs98vLteSFBUx8CAL2nx8wOFa6oBS4XBkIrJlh06WnUeogKCvR4SPWM8l37tKunivX69xJIsMtcWuBa4Egg3gi8FKWmngzdxkpJSi8UzwvD026srGJR3iJCdiuz6CNDhnC7hOUHjEguLancQzKixW7YUaqLVUemN8FHa1j3ZCx8ix3Jccm45dqY07iFRZsjJXWSrmzlwlFtpc61ravPUaFcYPmmbqNExfuPmW7nXjfNR1LNa4MtWvtBJfDXjj1rX4atwo0+ztJg+fAfL2mjGbtm2ct8lUlRqR1oe0co2tbizWx6H9fI5ZObOoi71ggAQAIAEACABAAGF3BGUnIBpJyAdKNegMVHS9SKnb04tALTeTCaNoc09jSml1opYbDFZF+K+Ul/J/R+pLErNqBQBb6nbKjwRohQx+kJ3T4i2Hze6eNeb/AJPebi7IDHSIDYjXMeAWuBaQc4OQrxpNYM7hOUJKUXg1pI1aGqHUWM6EZkXsd7TTcdouOsJPVpunLA+g2N3G6oqoteprof5qOaoi2fQUAVSzVZMp9FdCi5XgYkQZzPzXjROU9RBTWjNVoYS7zEZQtp2FyqlLVrXmvzmEWDVESDT4cAguc2NDIIF7Q4HH2SG6R0KiqbjVUes007unWsZVk8E4vueGrx8Rrwou8jBGfwpPQwz7QrV7xVtEfs4v+Wb/AI+ZOUuNadGzvGoHPQ+8FJS462lS/wDlqnZe4tSdHzsEAa9YUNsaG6E8Ta8SPwI1g5VzKKksGS0K0qNRVIa0RatKA6BFfBfe0ynpF7XDaJFJpwcJOLPoltXjXpRqx1P8aNVcExtVXT3wIrIzPOaZyzEXFp1ELuE3CSkiG4oQr0nTnqf5iU2uqEysqI18OWNLHhk5jc5jtFxB1gHMmVSKr08V3GNtK88nXThU1ans5mt6FmwtUx4dMxokGIwNY+Zc0gTMgADcdyrW1OaqYtDjLN3QqWmEJpttan+YGPCW8GlMGiC2e9zyvLx/Gth37Pxatm+mT3IUlUHpkhQi6csy9SxOZTUdZd09PmQIAWLXWVbSh4SHJsYDc8C4O0HQf+itXt1U0rWOcl5VlbPg56YbtnmiX0mA6G4se0tc0yIN4Stpp4M2dOpGpFTg8U+cxrw7BAHYqq01Jo8gyIS0eo/hN3ZxuIU0K84amULnJltcaZRwfStD9H3oaaFhFb/egOGuGQep0pdJVqN6v1LwElb2cl/4prv0bsdx0xaugRfPcNj4Tu3FIUvvFGWvcU/6VlClxF4SXqfP6lVf+N/qb8q8z7fq8D33bKn8/wDb7h/Uqr/xv9TflRn2/V4B7tlX+f8At9w/qVV/43+pvyoz7fq8A92yr/P/AG+4f1Kq/wDG/wBTflRn2/V4B7tlX+f+33D+pVX/AI3+pvyoz7fq8A92yr/P/b7h/Uqr/wAb/U35UZ9v1eAe7ZV/n/t9z0yuqthnHaYAIuLYfC3SbNeqrQjpWHgeOyynUWbJSa65aPqxOtjaXxtzWMBEJhJE73G7GIzCU5DWdgp3FfhHgtQ/yVkz3SLlN4yf0XR6i2qw3PcKEXuDBe4ho2uMh2r1LF4HkpqEXJ6lp8C7Q2SAAuAA6E9Wg+ZSeLxZ6QeAgDg2xqPxqAcUeVZNzDp9pu8DpkoLilwkdGtDPJV97rW+LivQ/J927EkRCUG8BAHQqKtn0WKIrMuZzczmm8argZ6lJSqOnLFFW8tIXVJ05dz6GUAW+ouLjSi40vNxBPZOeL1ph75Twx0mW/oF1nZujDpx0ev0Ea0tevpkQPIxWNBDG3yBvJOcmQ6AqNaq6jxNJk+whaU81aW9b/OY5ChL51bKwsamQB+ID7s3HsUtBY1IlLKUs20qPq36CzJyfPQQAIAS8I9TY8MUlg4UMSfrZp/KT0E6FTu6WKz1zGhyDe5k3Qlqlq2/f0JwlprgQB27OWli0QkNAfDJmWEyy6Wn1Sp6NeVPVqF1/kyldrF6JLn9ekZY2EZuLwKO7G+84YvUJnqVl3qw0ITw9nJZ3xVFh1LSI9Ppj40R0WIZucZnsAAzACQVGUnJ4s0lGjCjTVOC0I11ySjbYKqvDeGJuHgwNvDn8FbtaediIstXXA5iXPj5FOTMxoIAEAcuvKhg0psojeEPNeMjm7DnGo5FFUoxqLSXbO/rWssab0c6ep/nSTqu7H0ijzc1vhYftMGUcpl43TCXVLacNWlGss8sW9xok82XQ/J/+hdVcbAgAQAIAEACABAAgAQAIAEACABADPYCqjGpIiEcCFwidLvUH7tw0q1a086ePMhNlu7VG3dNcaWju535FUTQxIIAEACAJxb+zpY40qE3gOM4gHquPrbDn17ci66o4PPWrnNdkTKKnFW9R6Vq610bVzdWwS1SNCCABAAgAQA54NKtLor6QRwWAsbynXy2N7yu2cMZZ3QZ72guVGkqK1y0vYvV7ikJiZEEACAPj2gggiYOQg9aD1Np4oklrrOmiRJtBMF54B9nPiHZm0jYUpr0XTejUbrJeUY3dPCXHWvr6/Xo8DgKuNAQAIAEACAK3YerDAorcYSfEPhHDROWKPdA3zTa2p5kNPPpMLli6Ve5ebqjoXdr+owKwKgQAIAEACAOVWlnKNSMsSEMb228F28i/fNRTownrRetso3NvohLR0PSvr5CtT8HWeDH/LEH72/KqsrL9r8R1R9o+arDvXo/U4NKsbTGf2g8aWOaeoyPUoJW1Rcwzp5Zs5/qw2p/dHLj1XHZ50CK3bDfLplJROnJa0y7C6oT4s4vvRpkyvXBYSxDGGlAYMMYaUBgwxhpQGDDGGlAYMMYaUBgwxhpQGDPUNpcZNBcdAEz0BerTqOZNRWMtCGOprGUiMQXtMFmcvHCl91l89slYp2s5a9CFN3lq3orCDzpdWrx9MSmVXV0OjwxChiTR0k5yTnJTKEFBYIx1zc1Lio6lR6X+YG2uyAEACABAHx7QQQQCCJEG46QUHqbTxRPLS2Gc0mJRRjNvMLOOQc41X7UvrWjWmHgavJ+XIyShcaH+7me3o27hKewtJaQQRkIIII2g3KlqNEmpLFajyvD0EAdaoKgi0t0mCTAeFEI4I0y9p2ob5KalRlUejV0lG9yhStI4zeL5lz/AGXWVurKAyjwmwoYk1o3k3knWTlTaEFCOajCXFxOvUdSetm0uiEEACABAGGlUZkVhhxGhzXCRBuXkoqSwZ3TqzpSU4PBondfWEiQyXUfyjPYJGONmZw6DtS6raSWmGk1lll6nNZtf4X08z9N2wUY8FzDiva5jtDgQegqo008GPoTjNZ0HiurSeF4dHqEwuIa0FzjcGgknYBlK9WnQjyUlFZ0nguljxZSxbsZsaktkAZthm8nMX6B93Pn0G7QtXjnT8DN5Ty1HNdK3eLeuXp6+BQUwMqCABAAgAQAIAEACABAAgDy5gN4B2oPU2tRjdRIZvhs90fwvM1dB2q1RapPxPPiUP7Nnut/heZseg94er+5+LDxKH9mz3W/wjNj0Bw9X9z8WHiUP7Nnut/hGbHoDh6v7n4sPEof2bPdb/CM2PQHD1f3PxYeJQ/s2e63+EZsegOHqfufizMxgFwA2BdYEbk3rZ6QeAgAQAIAEACABAAgDTrCqoMf0sJj9ZGUbHXhcSpxnxkWKF1WocnJr86Cb2xqiDAl4JmLwpec894lLrinGHFNdkq8rV+UeOjoS3IZLM2bormB7oIc6Q84vIu9kmXUrFGhTaxaFGUMpXUZuEZ4LqwX1wxG6GwNADQABkAAkBsCuJYCGUnJ4vWekHgIAEACABAAgAQB4iwWuEnNDhoIBHWvGk9Z1GcovGLwNI1JRr/F4P8ArZ/C44KHQvAse/XP/wBkvFm3AozGCTGNaNDWgdi7UUtSIJ1ZzeM23teJlXpwCAP/2Q==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4339" name="Picture 3" descr="C:\Users\clifford.young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140967"/>
            <a:ext cx="4752528" cy="3133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15816" y="548680"/>
            <a:ext cx="5073650" cy="698500"/>
          </a:xfrm>
        </p:spPr>
        <p:txBody>
          <a:bodyPr/>
          <a:lstStyle/>
          <a:p>
            <a:r>
              <a:rPr lang="en-US" dirty="0" smtClean="0"/>
              <a:t>First Round: Brazil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92896"/>
            <a:ext cx="8640762" cy="4535487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Pr(Obama victory)  = # of Polls for Obama / Total number of polls</a:t>
            </a:r>
          </a:p>
          <a:p>
            <a:endParaRPr lang="en-US" sz="2000" dirty="0" smtClean="0"/>
          </a:p>
        </p:txBody>
      </p:sp>
      <p:pic>
        <p:nvPicPr>
          <p:cNvPr id="8611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61746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15816" y="548680"/>
            <a:ext cx="5073650" cy="698500"/>
          </a:xfrm>
        </p:spPr>
        <p:txBody>
          <a:bodyPr/>
          <a:lstStyle/>
          <a:p>
            <a:r>
              <a:rPr lang="en-US" dirty="0" smtClean="0"/>
              <a:t>First Round: </a:t>
            </a:r>
            <a:r>
              <a:rPr lang="en-US" dirty="0" err="1" smtClean="0"/>
              <a:t>Prob</a:t>
            </a:r>
            <a:r>
              <a:rPr lang="en-US" dirty="0" smtClean="0"/>
              <a:t> of Victory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92896"/>
            <a:ext cx="8640762" cy="4535487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Pr(Obama victory)  = # of Polls for Obama / Total number of polls</a:t>
            </a:r>
          </a:p>
          <a:p>
            <a:endParaRPr lang="en-US" sz="2000" dirty="0" smtClean="0"/>
          </a:p>
        </p:txBody>
      </p:sp>
      <p:pic>
        <p:nvPicPr>
          <p:cNvPr id="86119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" y="1268760"/>
            <a:ext cx="916460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7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699792" y="260648"/>
            <a:ext cx="5900478" cy="698500"/>
          </a:xfrm>
        </p:spPr>
        <p:txBody>
          <a:bodyPr/>
          <a:lstStyle/>
          <a:p>
            <a:r>
              <a:rPr lang="en-US" dirty="0" smtClean="0"/>
              <a:t>Second Round: Brazil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92896"/>
            <a:ext cx="8640762" cy="4535487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Pr(Obama victory)  = # of Polls for Obama / Total number of polls</a:t>
            </a:r>
          </a:p>
          <a:p>
            <a:endParaRPr lang="en-US" sz="2000" dirty="0" smtClean="0"/>
          </a:p>
        </p:txBody>
      </p:sp>
      <p:pic>
        <p:nvPicPr>
          <p:cNvPr id="8611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" y="1524000"/>
            <a:ext cx="8542974" cy="44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15816" y="548680"/>
            <a:ext cx="5073650" cy="698500"/>
          </a:xfrm>
        </p:spPr>
        <p:txBody>
          <a:bodyPr/>
          <a:lstStyle/>
          <a:p>
            <a:r>
              <a:rPr lang="en-US" dirty="0" smtClean="0"/>
              <a:t>Second Round: Probabilities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92896"/>
            <a:ext cx="8640762" cy="4535487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Pr(Obama victory)  = # of Polls for Obama / Total number of polls</a:t>
            </a:r>
          </a:p>
          <a:p>
            <a:endParaRPr lang="en-US" sz="2000" dirty="0" smtClean="0"/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78835" cy="467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4535487"/>
          </a:xfrm>
        </p:spPr>
        <p:txBody>
          <a:bodyPr/>
          <a:lstStyle/>
          <a:p>
            <a:endParaRPr lang="en-US" sz="3600" dirty="0">
              <a:sym typeface="Wingdings" pitchFamily="2" charset="2"/>
            </a:endParaRPr>
          </a:p>
          <a:p>
            <a:endParaRPr lang="en-US" sz="3600" dirty="0"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sz="5400" dirty="0" smtClean="0">
                <a:sym typeface="Wingdings" pitchFamily="2" charset="2"/>
              </a:rPr>
              <a:t>Fundamentals Models</a:t>
            </a: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699792" y="404664"/>
            <a:ext cx="5794375" cy="698500"/>
          </a:xfrm>
        </p:spPr>
        <p:txBody>
          <a:bodyPr/>
          <a:lstStyle/>
          <a:p>
            <a:r>
              <a:rPr lang="en-US" sz="3800" dirty="0" smtClean="0"/>
              <a:t>Fundamentals Models</a:t>
            </a:r>
            <a:endParaRPr lang="en-US" sz="380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640762" cy="4535487"/>
          </a:xfrm>
          <a:noFill/>
        </p:spPr>
        <p:txBody>
          <a:bodyPr/>
          <a:lstStyle/>
          <a:p>
            <a:pPr lvl="1"/>
            <a:endParaRPr lang="en-US" sz="22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Vote  =  Political  + Economic</a:t>
            </a:r>
          </a:p>
        </p:txBody>
      </p:sp>
    </p:spTree>
    <p:extLst>
      <p:ext uri="{BB962C8B-B14F-4D97-AF65-F5344CB8AC3E}">
        <p14:creationId xmlns:p14="http://schemas.microsoft.com/office/powerpoint/2010/main" val="21746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4535487"/>
          </a:xfrm>
        </p:spPr>
        <p:txBody>
          <a:bodyPr/>
          <a:lstStyle/>
          <a:p>
            <a:endParaRPr lang="en-US" sz="3600" dirty="0">
              <a:sym typeface="Wingdings" pitchFamily="2" charset="2"/>
            </a:endParaRPr>
          </a:p>
          <a:p>
            <a:endParaRPr lang="en-US" sz="36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5611" y="339725"/>
            <a:ext cx="5938837" cy="698500"/>
          </a:xfrm>
        </p:spPr>
        <p:txBody>
          <a:bodyPr/>
          <a:lstStyle/>
          <a:p>
            <a:r>
              <a:rPr lang="en-US" dirty="0" smtClean="0"/>
              <a:t>Vote by GDP: US Case</a:t>
            </a:r>
            <a:endParaRPr lang="en-US" dirty="0"/>
          </a:p>
        </p:txBody>
      </p:sp>
      <p:pic>
        <p:nvPicPr>
          <p:cNvPr id="858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964488" cy="53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1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69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340768"/>
            <a:ext cx="914501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665611" y="339725"/>
            <a:ext cx="5938837" cy="698500"/>
          </a:xfrm>
        </p:spPr>
        <p:txBody>
          <a:bodyPr/>
          <a:lstStyle/>
          <a:p>
            <a:r>
              <a:rPr lang="en-US" sz="3200" dirty="0" smtClean="0"/>
              <a:t>Vote by GDP, Approval, Incumbency: US Case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96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Fundamentals Models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9263" y="2063750"/>
            <a:ext cx="7793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Problem typically few elections to aggregate in most countries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2150" y="2017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54338" y="498475"/>
            <a:ext cx="6010275" cy="698500"/>
          </a:xfrm>
        </p:spPr>
        <p:txBody>
          <a:bodyPr/>
          <a:lstStyle/>
          <a:p>
            <a:r>
              <a:rPr lang="en-US" dirty="0" smtClean="0"/>
              <a:t>Initial Considerations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764704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3200" dirty="0" smtClean="0"/>
              <a:t>Expert Judgment: No better than a 50/50 proposition!!!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Beware of false positives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Think Probabilistically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Triangulation </a:t>
            </a:r>
          </a:p>
          <a:p>
            <a:pPr marL="441325" lvl="1" indent="0">
              <a:buNone/>
            </a:pPr>
            <a:endParaRPr lang="en-US" sz="3200" dirty="0" smtClean="0"/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2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4535487"/>
          </a:xfrm>
        </p:spPr>
        <p:txBody>
          <a:bodyPr/>
          <a:lstStyle/>
          <a:p>
            <a:endParaRPr lang="en-US" sz="3600" dirty="0">
              <a:sym typeface="Wingdings" pitchFamily="2" charset="2"/>
            </a:endParaRPr>
          </a:p>
          <a:p>
            <a:endParaRPr lang="en-US" sz="3600" dirty="0"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sz="5400" dirty="0" smtClean="0">
                <a:sym typeface="Wingdings" pitchFamily="2" charset="2"/>
              </a:rPr>
              <a:t>Aggregation across election contexts</a:t>
            </a:r>
          </a:p>
          <a:p>
            <a:pPr algn="ctr">
              <a:buFont typeface="Wingdings" pitchFamily="2" charset="2"/>
              <a:buNone/>
            </a:pP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5400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Young &amp; Garman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9263" y="1422400"/>
            <a:ext cx="77930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3200" b="1" dirty="0" err="1" smtClean="0">
                <a:solidFill>
                  <a:schemeClr val="accent2"/>
                </a:solidFill>
              </a:rPr>
              <a:t>Pr</a:t>
            </a:r>
            <a:r>
              <a:rPr lang="en-US" sz="3200" b="1" dirty="0" smtClean="0">
                <a:solidFill>
                  <a:schemeClr val="accent2"/>
                </a:solidFill>
              </a:rPr>
              <a:t>(victory) = Approval + Incumbency</a:t>
            </a:r>
            <a:endParaRPr lang="en-US" sz="3200" b="1" dirty="0">
              <a:solidFill>
                <a:schemeClr val="accent2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pPr marL="342900" indent="-342900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Aggregated 250 elections</a:t>
            </a:r>
          </a:p>
          <a:p>
            <a:pPr marL="342900" indent="-342900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Can use in low information contexts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2150" y="2017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263" y="1422400"/>
            <a:ext cx="77930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Incumbents have an almost 3-fold (2.64) advantage over successors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pPr marL="342900" indent="-342900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3 basic election types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2150" y="2017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54338" y="339725"/>
            <a:ext cx="5938837" cy="698500"/>
          </a:xfrm>
        </p:spPr>
        <p:txBody>
          <a:bodyPr/>
          <a:lstStyle/>
          <a:p>
            <a:r>
              <a:rPr lang="en-US" sz="2800" dirty="0" smtClean="0"/>
              <a:t>Young &amp; Garman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9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Election types by approval ratings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77930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Continuity </a:t>
            </a:r>
            <a:r>
              <a:rPr lang="en-US" sz="3200" b="1" dirty="0" smtClean="0">
                <a:solidFill>
                  <a:schemeClr val="accent2"/>
                </a:solidFill>
                <a:sym typeface="Wingdings" pitchFamily="2" charset="2"/>
              </a:rPr>
              <a:t> 55 or more 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Middling </a:t>
            </a:r>
            <a:r>
              <a:rPr lang="en-US" sz="3200" b="1" dirty="0" smtClean="0">
                <a:solidFill>
                  <a:schemeClr val="accent2"/>
                </a:solidFill>
                <a:sym typeface="Wingdings" pitchFamily="2" charset="2"/>
              </a:rPr>
              <a:t> 40-54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3200" b="1" dirty="0" smtClean="0">
              <a:solidFill>
                <a:schemeClr val="accent2"/>
              </a:solidFill>
            </a:endParaRPr>
          </a:p>
          <a:p>
            <a:pPr marL="342900" indent="-342900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Change </a:t>
            </a:r>
            <a:r>
              <a:rPr lang="en-US" sz="3200" b="1" dirty="0" smtClean="0">
                <a:solidFill>
                  <a:schemeClr val="accent2"/>
                </a:solidFill>
                <a:sym typeface="Wingdings" pitchFamily="2" charset="2"/>
              </a:rPr>
              <a:t> 39 or less</a:t>
            </a:r>
            <a:endParaRPr lang="en-US" sz="32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801291"/>
              </p:ext>
            </p:extLst>
          </p:nvPr>
        </p:nvGraphicFramePr>
        <p:xfrm>
          <a:off x="304800" y="1104900"/>
          <a:ext cx="8686800" cy="52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699792" y="251619"/>
            <a:ext cx="6444208" cy="5508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Probability of Government</a:t>
            </a:r>
            <a:r>
              <a:rPr kumimoji="0" lang="en-US" sz="25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Candidate</a:t>
            </a:r>
            <a:r>
              <a:rPr kumimoji="0" 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Winning by Election Type</a:t>
            </a:r>
            <a:endParaRPr kumimoji="0" lang="en-US" sz="25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908300" y="4711700"/>
            <a:ext cx="990600" cy="3683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0200" y="4775200"/>
            <a:ext cx="1066800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McCain/Serra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364243" y="3911600"/>
            <a:ext cx="1099557" cy="54008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4243" y="3987800"/>
            <a:ext cx="1150353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Zarkozy</a:t>
            </a:r>
            <a:r>
              <a:rPr lang="en-US" sz="1200" b="1" dirty="0" smtClean="0">
                <a:solidFill>
                  <a:schemeClr val="bg1"/>
                </a:solidFill>
              </a:rPr>
              <a:t> 2010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200900" y="2806700"/>
            <a:ext cx="990600" cy="3683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8200" y="2882900"/>
            <a:ext cx="1101558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Dilma</a:t>
            </a:r>
            <a:r>
              <a:rPr lang="en-US" sz="1200" b="1" dirty="0" smtClean="0">
                <a:solidFill>
                  <a:schemeClr val="bg1"/>
                </a:solidFill>
              </a:rPr>
              <a:t> 2010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353300" y="1447800"/>
            <a:ext cx="990600" cy="368300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1524000"/>
            <a:ext cx="93980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Lula 2006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19600" y="1447800"/>
            <a:ext cx="990600" cy="3683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2996" y="1524000"/>
            <a:ext cx="939800" cy="2308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Chaves 2012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10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probabilities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03755"/>
              </p:ext>
            </p:extLst>
          </p:nvPr>
        </p:nvGraphicFramePr>
        <p:xfrm>
          <a:off x="683568" y="1484787"/>
          <a:ext cx="7632848" cy="4807878"/>
        </p:xfrm>
        <a:graphic>
          <a:graphicData uri="http://schemas.openxmlformats.org/drawingml/2006/table">
            <a:tbl>
              <a:tblPr firstRow="1" firstCol="1" bandRow="1"/>
              <a:tblGrid>
                <a:gridCol w="2671496"/>
                <a:gridCol w="2671496"/>
                <a:gridCol w="2289856"/>
              </a:tblGrid>
              <a:tr h="63792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Approval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Probability of Victory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Incumbent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Sucessor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5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1%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2%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20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4%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25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8%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0%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30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19%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1%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35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36%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</a:rPr>
                        <a:t>3%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</a:rPr>
                        <a:t>58%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6%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</a:rPr>
                        <a:t>78%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</a:rPr>
                        <a:t>14%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50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90%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28%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55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96%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49%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60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98%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71%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65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99%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86%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70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100%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94%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75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100%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97%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80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100%</a:t>
                      </a:r>
                      <a:endParaRPr lang="en-US" sz="16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99%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1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908720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endParaRPr lang="en-US" sz="3200" dirty="0" smtClean="0"/>
          </a:p>
          <a:p>
            <a:pPr marL="441325" lvl="1" indent="0">
              <a:buNone/>
            </a:pPr>
            <a:endParaRPr lang="en-US" sz="3200" dirty="0"/>
          </a:p>
          <a:p>
            <a:pPr marL="441325" lvl="1" indent="0" algn="ctr">
              <a:buNone/>
            </a:pPr>
            <a:r>
              <a:rPr lang="en-US" sz="6000" dirty="0" smtClean="0"/>
              <a:t>Combinatorial Models</a:t>
            </a:r>
            <a:endParaRPr lang="en-US" sz="6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Two Basic Learnings from our model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9263" y="1422400"/>
            <a:ext cx="77930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Combine the best of each models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3200" b="1" dirty="0">
              <a:solidFill>
                <a:schemeClr val="accent2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Fundamentals together with poll aggregation probability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3200" b="1" dirty="0">
              <a:solidFill>
                <a:schemeClr val="accent2"/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accent2"/>
                </a:solidFill>
              </a:rPr>
              <a:t>Dilma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en-US" sz="2400" b="1" dirty="0" smtClean="0">
                <a:solidFill>
                  <a:schemeClr val="accent2"/>
                </a:solidFill>
              </a:rPr>
              <a:t> 90%  (Fundamentals)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accent2"/>
                </a:solidFill>
              </a:rPr>
              <a:t>Dilma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en-US" sz="2400" b="1" dirty="0" smtClean="0">
                <a:solidFill>
                  <a:schemeClr val="accent2"/>
                </a:solidFill>
              </a:rPr>
              <a:t>25% (Poll Aggregation)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Dilma</a:t>
            </a:r>
            <a:r>
              <a:rPr lang="en-US" sz="24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 58% (Simple Average)</a:t>
            </a:r>
            <a:endParaRPr lang="en-US" sz="2400" b="1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1714500" lvl="3" indent="-342900">
              <a:buFont typeface="Arial" pitchFamily="34" charset="0"/>
              <a:buChar char="•"/>
            </a:pPr>
            <a:endParaRPr lang="en-US" sz="3200" b="1" dirty="0">
              <a:solidFill>
                <a:schemeClr val="accent2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Triangulate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2150" y="2017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54338" y="498475"/>
            <a:ext cx="6010275" cy="698500"/>
          </a:xfrm>
        </p:spPr>
        <p:txBody>
          <a:bodyPr/>
          <a:lstStyle/>
          <a:p>
            <a:r>
              <a:rPr lang="en-US" dirty="0" smtClean="0"/>
              <a:t>Overview of models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908720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2800" dirty="0" smtClean="0"/>
              <a:t>Heuristics 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Polls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Polling Aggregation Models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Fundamentals Models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Combinatorial models</a:t>
            </a:r>
            <a:endParaRPr lang="en-US" sz="2800" dirty="0"/>
          </a:p>
          <a:p>
            <a:pPr marL="441325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61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908720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endParaRPr lang="en-US" sz="3200" dirty="0" smtClean="0"/>
          </a:p>
          <a:p>
            <a:pPr marL="441325" lvl="1" indent="0">
              <a:buNone/>
            </a:pPr>
            <a:endParaRPr lang="en-US" sz="3200" dirty="0"/>
          </a:p>
          <a:p>
            <a:pPr marL="441325" lvl="1" indent="0" algn="ctr">
              <a:buNone/>
            </a:pPr>
            <a:r>
              <a:rPr lang="en-US" sz="6000" dirty="0" smtClean="0"/>
              <a:t>Heuristics</a:t>
            </a:r>
            <a:endParaRPr lang="en-US" sz="6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3808" y="548680"/>
            <a:ext cx="6878637" cy="514350"/>
          </a:xfrm>
        </p:spPr>
        <p:txBody>
          <a:bodyPr/>
          <a:lstStyle/>
          <a:p>
            <a:pPr eaLnBrk="1" hangingPunct="1"/>
            <a:r>
              <a:rPr lang="en-US" dirty="0" smtClean="0"/>
              <a:t>3 basic election types</a:t>
            </a:r>
            <a:r>
              <a:rPr lang="es-ES" sz="2400" b="1" i="1" dirty="0" smtClean="0"/>
              <a:t/>
            </a:r>
            <a:br>
              <a:rPr lang="es-ES" sz="2400" b="1" i="1" dirty="0" smtClean="0"/>
            </a:br>
            <a:endParaRPr lang="pt-BR" sz="2400" b="1" i="1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1500" y="1270000"/>
            <a:ext cx="8001000" cy="1828800"/>
            <a:chOff x="192" y="816"/>
            <a:chExt cx="5040" cy="115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" y="864"/>
              <a:ext cx="1536" cy="1104"/>
              <a:chOff x="192" y="816"/>
              <a:chExt cx="1536" cy="1104"/>
            </a:xfrm>
          </p:grpSpPr>
          <p:sp>
            <p:nvSpPr>
              <p:cNvPr id="137221" name="Oval 5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1536" cy="110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7222" name="Text Box 6"/>
              <p:cNvSpPr txBox="1">
                <a:spLocks noChangeArrowheads="1"/>
              </p:cNvSpPr>
              <p:nvPr/>
            </p:nvSpPr>
            <p:spPr bwMode="auto">
              <a:xfrm>
                <a:off x="480" y="1228"/>
                <a:ext cx="96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1600" b="1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</a:rPr>
                  <a:t>Change</a:t>
                </a:r>
                <a:endParaRPr lang="es-ES" sz="1600" b="1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920" y="864"/>
              <a:ext cx="1536" cy="1104"/>
              <a:chOff x="1920" y="864"/>
              <a:chExt cx="1536" cy="1104"/>
            </a:xfrm>
          </p:grpSpPr>
          <p:sp>
            <p:nvSpPr>
              <p:cNvPr id="137224" name="Oval 8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1536" cy="110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7225" name="Text Box 9"/>
              <p:cNvSpPr txBox="1">
                <a:spLocks noChangeArrowheads="1"/>
              </p:cNvSpPr>
              <p:nvPr/>
            </p:nvSpPr>
            <p:spPr bwMode="auto">
              <a:xfrm>
                <a:off x="2216" y="1082"/>
                <a:ext cx="96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 b="1" i="1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 dirty="0" smtClean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Middling</a:t>
                </a:r>
                <a:endParaRPr lang="en-US" sz="16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3696" y="816"/>
              <a:ext cx="1536" cy="1104"/>
              <a:chOff x="3696" y="816"/>
              <a:chExt cx="1536" cy="1104"/>
            </a:xfrm>
          </p:grpSpPr>
          <p:sp>
            <p:nvSpPr>
              <p:cNvPr id="137227" name="Oval 11"/>
              <p:cNvSpPr>
                <a:spLocks noChangeArrowheads="1"/>
              </p:cNvSpPr>
              <p:nvPr/>
            </p:nvSpPr>
            <p:spPr bwMode="auto">
              <a:xfrm>
                <a:off x="3696" y="816"/>
                <a:ext cx="1536" cy="110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7228" name="Text Box 12"/>
              <p:cNvSpPr txBox="1">
                <a:spLocks noChangeArrowheads="1"/>
              </p:cNvSpPr>
              <p:nvPr/>
            </p:nvSpPr>
            <p:spPr bwMode="auto">
              <a:xfrm>
                <a:off x="3984" y="1200"/>
                <a:ext cx="96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1600" b="1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</a:rPr>
                  <a:t>Continuity</a:t>
                </a:r>
                <a:endParaRPr lang="es-ES" sz="16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76200" y="3513138"/>
            <a:ext cx="892333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49263" y="3733800"/>
            <a:ext cx="3309938" cy="646331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Scenario favorable to the Opposition Candidate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5372101" y="3733800"/>
            <a:ext cx="3314700" cy="646331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Scenario favorable to the Government Candidate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998538" y="4762500"/>
            <a:ext cx="3048000" cy="153888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Government Approval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Right track / wrong direction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Economic optimism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More Negative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5030788" y="4762500"/>
            <a:ext cx="3200400" cy="153888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Government Approval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Right track / wrong direction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Economic optimism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More Positive</a:t>
            </a:r>
          </a:p>
        </p:txBody>
      </p:sp>
    </p:spTree>
    <p:extLst>
      <p:ext uri="{BB962C8B-B14F-4D97-AF65-F5344CB8AC3E}">
        <p14:creationId xmlns:p14="http://schemas.microsoft.com/office/powerpoint/2010/main" val="3281280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954338" y="498475"/>
            <a:ext cx="6010275" cy="698500"/>
          </a:xfrm>
        </p:spPr>
        <p:txBody>
          <a:bodyPr/>
          <a:lstStyle/>
          <a:p>
            <a:r>
              <a:rPr lang="en-US" dirty="0" smtClean="0"/>
              <a:t>Heuristic Models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1413793"/>
            <a:ext cx="9324528" cy="4535487"/>
          </a:xfrm>
        </p:spPr>
        <p:txBody>
          <a:bodyPr/>
          <a:lstStyle/>
          <a:p>
            <a:endParaRPr lang="en-US" sz="3200" dirty="0"/>
          </a:p>
          <a:p>
            <a:pPr lvl="1"/>
            <a:r>
              <a:rPr lang="en-US" sz="3200" i="1" dirty="0" smtClean="0"/>
              <a:t>Economy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Approval Ratings</a:t>
            </a:r>
            <a:endParaRPr lang="en-US" sz="3200" dirty="0"/>
          </a:p>
          <a:p>
            <a:pPr marL="441325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Main Problems</a:t>
            </a:r>
          </a:p>
          <a:p>
            <a:pPr lvl="1"/>
            <a:endParaRPr lang="en-US" sz="36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30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627784" y="188640"/>
            <a:ext cx="6010275" cy="698500"/>
          </a:xfrm>
        </p:spPr>
        <p:txBody>
          <a:bodyPr/>
          <a:lstStyle/>
          <a:p>
            <a:r>
              <a:rPr lang="en-US" sz="2400" dirty="0" smtClean="0"/>
              <a:t>Approval Ratings and </a:t>
            </a:r>
            <a:r>
              <a:rPr lang="en-US" sz="2400" dirty="0" err="1" smtClean="0"/>
              <a:t>Prob</a:t>
            </a:r>
            <a:r>
              <a:rPr lang="en-US" sz="2400" dirty="0" smtClean="0"/>
              <a:t> of Government Candidate Winning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03648" y="1556792"/>
          <a:ext cx="5544616" cy="4032447"/>
        </p:xfrm>
        <a:graphic>
          <a:graphicData uri="http://schemas.openxmlformats.org/drawingml/2006/table">
            <a:tbl>
              <a:tblPr/>
              <a:tblGrid>
                <a:gridCol w="1717042"/>
                <a:gridCol w="3827574"/>
              </a:tblGrid>
              <a:tr h="8999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Approval Rating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Probability of Victory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52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56,1%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3648" y="55892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Young and Garman: 178 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3026221" y="188640"/>
            <a:ext cx="6010275" cy="698500"/>
          </a:xfrm>
        </p:spPr>
        <p:txBody>
          <a:bodyPr/>
          <a:lstStyle/>
          <a:p>
            <a:r>
              <a:rPr lang="en-US" sz="2400" dirty="0" smtClean="0"/>
              <a:t>Approval Ratings: Brazil 2014</a:t>
            </a:r>
            <a:endParaRPr lang="en-US" sz="2400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11524"/>
              </p:ext>
            </p:extLst>
          </p:nvPr>
        </p:nvGraphicFramePr>
        <p:xfrm>
          <a:off x="251520" y="1484784"/>
          <a:ext cx="8782472" cy="50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96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SOS-Modelo - Apresentação">
  <a:themeElements>
    <a:clrScheme name="IPSOS-Modelo - Apresentaç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PSOS-Modelo - Apresentaç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PSOS-Modelo - Apresentaç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-Modelo - Apresentaç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-Modelo - Apresentaç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10988</TotalTime>
  <Words>707</Words>
  <Application>Microsoft Office PowerPoint</Application>
  <PresentationFormat>On-screen Show (4:3)</PresentationFormat>
  <Paragraphs>427</Paragraphs>
  <Slides>37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IPSOS-Modelo - Apresentação</vt:lpstr>
      <vt:lpstr>Chart</vt:lpstr>
      <vt:lpstr>PowerPoint Presentation</vt:lpstr>
      <vt:lpstr>Objectives</vt:lpstr>
      <vt:lpstr>Initial Considerations</vt:lpstr>
      <vt:lpstr>Overview of models</vt:lpstr>
      <vt:lpstr>PowerPoint Presentation</vt:lpstr>
      <vt:lpstr>3 basic election types </vt:lpstr>
      <vt:lpstr>Heuristic Models</vt:lpstr>
      <vt:lpstr>Approval Ratings and Prob of Government Candidate Winning</vt:lpstr>
      <vt:lpstr>Approval Ratings: Brazil 2014</vt:lpstr>
      <vt:lpstr>Weights: Main Problems/Agenda Questions</vt:lpstr>
      <vt:lpstr>Average Month-to-month Correlation</vt:lpstr>
      <vt:lpstr>Average Month-to-month Correlation</vt:lpstr>
      <vt:lpstr>“Economy as Main Problem” and “Unemployment Rate”: 1946 to 2011</vt:lpstr>
      <vt:lpstr>PowerPoint Presentation</vt:lpstr>
      <vt:lpstr>Polls</vt:lpstr>
      <vt:lpstr>Comparative Polling Accuracy</vt:lpstr>
      <vt:lpstr>Tracking Poll: Brazil</vt:lpstr>
      <vt:lpstr>PowerPoint Presentation</vt:lpstr>
      <vt:lpstr>Poll Aggregation</vt:lpstr>
      <vt:lpstr>PowerPoint Presentation</vt:lpstr>
      <vt:lpstr>First Round: Brazil</vt:lpstr>
      <vt:lpstr>First Round: Prob of Victory</vt:lpstr>
      <vt:lpstr>Second Round: Brazil</vt:lpstr>
      <vt:lpstr>Second Round: Probabilities</vt:lpstr>
      <vt:lpstr>PowerPoint Presentation</vt:lpstr>
      <vt:lpstr>Fundamentals Models</vt:lpstr>
      <vt:lpstr>Vote by GDP: US Case</vt:lpstr>
      <vt:lpstr>Vote by GDP, Approval, Incumbency: US Case</vt:lpstr>
      <vt:lpstr>Fundamentals Models</vt:lpstr>
      <vt:lpstr>PowerPoint Presentation</vt:lpstr>
      <vt:lpstr>Young &amp; Garman</vt:lpstr>
      <vt:lpstr>Young &amp; Garman</vt:lpstr>
      <vt:lpstr>Election types by approval ratings</vt:lpstr>
      <vt:lpstr>PowerPoint Presentation</vt:lpstr>
      <vt:lpstr>Estimated probabilities</vt:lpstr>
      <vt:lpstr>PowerPoint Presentation</vt:lpstr>
      <vt:lpstr>Two Basic Learnings from our model</vt:lpstr>
    </vt:vector>
  </TitlesOfParts>
  <Company>Ipsos Brasil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RD7a - % que pretende adquirir cada item:</dc:title>
  <dc:creator>rupak.patitunda</dc:creator>
  <cp:lastModifiedBy>Administrator</cp:lastModifiedBy>
  <cp:revision>328</cp:revision>
  <dcterms:created xsi:type="dcterms:W3CDTF">2005-07-26T13:28:48Z</dcterms:created>
  <dcterms:modified xsi:type="dcterms:W3CDTF">2015-12-11T13:29:47Z</dcterms:modified>
</cp:coreProperties>
</file>