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77" r:id="rId3"/>
    <p:sldId id="257" r:id="rId4"/>
    <p:sldId id="274" r:id="rId5"/>
    <p:sldId id="258" r:id="rId6"/>
    <p:sldId id="273" r:id="rId7"/>
    <p:sldId id="276" r:id="rId8"/>
    <p:sldId id="259" r:id="rId9"/>
    <p:sldId id="262" r:id="rId10"/>
    <p:sldId id="260" r:id="rId11"/>
    <p:sldId id="261" r:id="rId12"/>
    <p:sldId id="269" r:id="rId13"/>
    <p:sldId id="270" r:id="rId14"/>
    <p:sldId id="263" r:id="rId15"/>
    <p:sldId id="264" r:id="rId16"/>
    <p:sldId id="266" r:id="rId17"/>
    <p:sldId id="267" r:id="rId18"/>
    <p:sldId id="268" r:id="rId19"/>
    <p:sldId id="271" r:id="rId20"/>
    <p:sldId id="272" r:id="rId21"/>
    <p:sldId id="265"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1" autoAdjust="0"/>
    <p:restoredTop sz="94576" autoAdjust="0"/>
  </p:normalViewPr>
  <p:slideViewPr>
    <p:cSldViewPr>
      <p:cViewPr varScale="1">
        <p:scale>
          <a:sx n="78" d="100"/>
          <a:sy n="78" d="100"/>
        </p:scale>
        <p:origin x="1794" y="90"/>
      </p:cViewPr>
      <p:guideLst>
        <p:guide orient="horz" pos="2160"/>
        <p:guide pos="2880"/>
      </p:guideLst>
    </p:cSldViewPr>
  </p:slideViewPr>
  <p:outlineViewPr>
    <p:cViewPr>
      <p:scale>
        <a:sx n="33" d="100"/>
        <a:sy n="33" d="100"/>
      </p:scale>
      <p:origin x="48" y="88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83477C-8BD5-4809-AB89-6768D12631C2}" type="datetimeFigureOut">
              <a:rPr lang="en-US" smtClean="0"/>
              <a:pPr/>
              <a:t>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59B507-AC72-4545-B41C-8CF1DBBBA38F}" type="slidenum">
              <a:rPr lang="en-US" smtClean="0"/>
              <a:pPr/>
              <a:t>‹#›</a:t>
            </a:fld>
            <a:endParaRPr lang="en-US"/>
          </a:p>
        </p:txBody>
      </p:sp>
    </p:spTree>
    <p:extLst>
      <p:ext uri="{BB962C8B-B14F-4D97-AF65-F5344CB8AC3E}">
        <p14:creationId xmlns:p14="http://schemas.microsoft.com/office/powerpoint/2010/main" val="3495181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Clearly the “trainings</a:t>
            </a:r>
            <a:r>
              <a:rPr lang="en-US" baseline="0" dirty="0" smtClean="0"/>
              <a:t> help fill the void” was put in by the writer because journalist #6 did not actually say it</a:t>
            </a:r>
            <a:endParaRPr lang="en-US" dirty="0"/>
          </a:p>
        </p:txBody>
      </p:sp>
      <p:sp>
        <p:nvSpPr>
          <p:cNvPr id="4" name="Slide Number Placeholder 3"/>
          <p:cNvSpPr>
            <a:spLocks noGrp="1"/>
          </p:cNvSpPr>
          <p:nvPr>
            <p:ph type="sldNum" sz="quarter" idx="10"/>
          </p:nvPr>
        </p:nvSpPr>
        <p:spPr/>
        <p:txBody>
          <a:bodyPr/>
          <a:lstStyle/>
          <a:p>
            <a:fld id="{F659B507-AC72-4545-B41C-8CF1DBBBA38F}" type="slidenum">
              <a:rPr lang="en-US" smtClean="0"/>
              <a:pPr/>
              <a:t>18</a:t>
            </a:fld>
            <a:endParaRPr lang="en-US"/>
          </a:p>
        </p:txBody>
      </p:sp>
    </p:spTree>
    <p:extLst>
      <p:ext uri="{BB962C8B-B14F-4D97-AF65-F5344CB8AC3E}">
        <p14:creationId xmlns:p14="http://schemas.microsoft.com/office/powerpoint/2010/main" val="3030976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Firstly, the student frames it. She is not just using the quote to support the topic sentence.</a:t>
            </a:r>
          </a:p>
          <a:p>
            <a:r>
              <a:rPr lang="en-US" dirty="0" smtClean="0"/>
              <a:t>Secondly she is using it to advance an argument/introduce</a:t>
            </a:r>
            <a:r>
              <a:rPr lang="en-US" baseline="0" dirty="0" smtClean="0"/>
              <a:t> a new idea (doing more </a:t>
            </a:r>
            <a:r>
              <a:rPr lang="en-US" baseline="0" dirty="0" err="1" smtClean="0"/>
              <a:t>m&amp;e</a:t>
            </a:r>
            <a:r>
              <a:rPr lang="en-US" baseline="0" dirty="0" smtClean="0"/>
              <a:t> is often at the expense of having to do less of the actual media development.) not sure about the word “demand” though. I don’t think it’s needed.</a:t>
            </a:r>
          </a:p>
          <a:p>
            <a:r>
              <a:rPr lang="en-US" baseline="0" dirty="0" smtClean="0"/>
              <a:t>Third—she is using the quote as a way of introducing a counter example. A bit like an “on the other hand” </a:t>
            </a:r>
            <a:endParaRPr lang="en-US" dirty="0"/>
          </a:p>
        </p:txBody>
      </p:sp>
      <p:sp>
        <p:nvSpPr>
          <p:cNvPr id="4" name="Slide Number Placeholder 3"/>
          <p:cNvSpPr>
            <a:spLocks noGrp="1"/>
          </p:cNvSpPr>
          <p:nvPr>
            <p:ph type="sldNum" sz="quarter" idx="10"/>
          </p:nvPr>
        </p:nvSpPr>
        <p:spPr/>
        <p:txBody>
          <a:bodyPr/>
          <a:lstStyle/>
          <a:p>
            <a:fld id="{F659B507-AC72-4545-B41C-8CF1DBBBA38F}" type="slidenum">
              <a:rPr lang="en-US" smtClean="0"/>
              <a:pPr/>
              <a:t>19</a:t>
            </a:fld>
            <a:endParaRPr lang="en-US"/>
          </a:p>
        </p:txBody>
      </p:sp>
    </p:spTree>
    <p:extLst>
      <p:ext uri="{BB962C8B-B14F-4D97-AF65-F5344CB8AC3E}">
        <p14:creationId xmlns:p14="http://schemas.microsoft.com/office/powerpoint/2010/main" val="38422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a:t>
            </a:r>
            <a:r>
              <a:rPr lang="en-US" baseline="0" dirty="0" smtClean="0"/>
              <a:t> were informal interviews I did. I kept hearing the opposite of what my students heard. Maybe because I was sitting next to people at dinner and at cocktail parties. In the case of Drummond Pike, I went back to get it in writing.  In other cases I went and found public declarations of what I knew to be true for OSI and its founder.  So bottom line: you can and should use interviews to present alternative views but you sometimes need to be a bit creative about how you do this.</a:t>
            </a:r>
            <a:endParaRPr lang="en-US" dirty="0"/>
          </a:p>
        </p:txBody>
      </p:sp>
      <p:sp>
        <p:nvSpPr>
          <p:cNvPr id="4" name="Slide Number Placeholder 3"/>
          <p:cNvSpPr>
            <a:spLocks noGrp="1"/>
          </p:cNvSpPr>
          <p:nvPr>
            <p:ph type="sldNum" sz="quarter" idx="10"/>
          </p:nvPr>
        </p:nvSpPr>
        <p:spPr/>
        <p:txBody>
          <a:bodyPr/>
          <a:lstStyle/>
          <a:p>
            <a:fld id="{F659B507-AC72-4545-B41C-8CF1DBBBA38F}" type="slidenum">
              <a:rPr lang="en-US" smtClean="0"/>
              <a:pPr/>
              <a:t>20</a:t>
            </a:fld>
            <a:endParaRPr lang="en-US"/>
          </a:p>
        </p:txBody>
      </p:sp>
    </p:spTree>
    <p:extLst>
      <p:ext uri="{BB962C8B-B14F-4D97-AF65-F5344CB8AC3E}">
        <p14:creationId xmlns:p14="http://schemas.microsoft.com/office/powerpoint/2010/main" val="2067019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9CC9B00-FB40-4916-AE85-DACFF05B5B6A}" type="datetimeFigureOut">
              <a:rPr lang="en-US" smtClean="0"/>
              <a:pPr/>
              <a:t>2/1/2016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8CB7765-CD21-450C-B777-CE72C329229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CC9B00-FB40-4916-AE85-DACFF05B5B6A}"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B7765-CD21-450C-B777-CE72C32922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9CC9B00-FB40-4916-AE85-DACFF05B5B6A}"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B7765-CD21-450C-B777-CE72C32922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9CC9B00-FB40-4916-AE85-DACFF05B5B6A}" type="datetimeFigureOut">
              <a:rPr lang="en-US" smtClean="0"/>
              <a:pPr/>
              <a:t>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B7765-CD21-450C-B777-CE72C329229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9CC9B00-FB40-4916-AE85-DACFF05B5B6A}" type="datetimeFigureOut">
              <a:rPr lang="en-US" smtClean="0"/>
              <a:pPr/>
              <a:t>2/1/2016</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8CB7765-CD21-450C-B777-CE72C329229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9CC9B00-FB40-4916-AE85-DACFF05B5B6A}" type="datetimeFigureOut">
              <a:rPr lang="en-US" smtClean="0"/>
              <a:pPr/>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B7765-CD21-450C-B777-CE72C329229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9CC9B00-FB40-4916-AE85-DACFF05B5B6A}" type="datetimeFigureOut">
              <a:rPr lang="en-US" smtClean="0"/>
              <a:pPr/>
              <a:t>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B7765-CD21-450C-B777-CE72C329229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9CC9B00-FB40-4916-AE85-DACFF05B5B6A}" type="datetimeFigureOut">
              <a:rPr lang="en-US" smtClean="0"/>
              <a:pPr/>
              <a:t>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B7765-CD21-450C-B777-CE72C32922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C9B00-FB40-4916-AE85-DACFF05B5B6A}" type="datetimeFigureOut">
              <a:rPr lang="en-US" smtClean="0"/>
              <a:pPr/>
              <a:t>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B7765-CD21-450C-B777-CE72C32922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CC9B00-FB40-4916-AE85-DACFF05B5B6A}" type="datetimeFigureOut">
              <a:rPr lang="en-US" smtClean="0"/>
              <a:pPr/>
              <a:t>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B7765-CD21-450C-B777-CE72C329229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9CC9B00-FB40-4916-AE85-DACFF05B5B6A}" type="datetimeFigureOut">
              <a:rPr lang="en-US" smtClean="0"/>
              <a:pPr/>
              <a:t>2/1/2016</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8CB7765-CD21-450C-B777-CE72C329229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9CC9B00-FB40-4916-AE85-DACFF05B5B6A}" type="datetimeFigureOut">
              <a:rPr lang="en-US" smtClean="0"/>
              <a:pPr/>
              <a:t>2/1/2016</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8CB7765-CD21-450C-B777-CE72C32922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urveysystem.com/sdesign.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0000" lnSpcReduction="20000"/>
          </a:bodyPr>
          <a:lstStyle/>
          <a:p>
            <a:r>
              <a:rPr lang="en-US" sz="3600" dirty="0" smtClean="0">
                <a:solidFill>
                  <a:schemeClr val="tx1"/>
                </a:solidFill>
              </a:rPr>
              <a:t>Anya </a:t>
            </a:r>
            <a:r>
              <a:rPr lang="en-US" sz="3600" dirty="0" err="1" smtClean="0">
                <a:solidFill>
                  <a:schemeClr val="tx1"/>
                </a:solidFill>
              </a:rPr>
              <a:t>Schiffrin</a:t>
            </a:r>
            <a:endParaRPr lang="en-US" sz="3600" dirty="0" smtClean="0">
              <a:solidFill>
                <a:schemeClr val="tx1"/>
              </a:solidFill>
            </a:endParaRPr>
          </a:p>
          <a:p>
            <a:r>
              <a:rPr lang="en-US" sz="3600" dirty="0" smtClean="0">
                <a:solidFill>
                  <a:schemeClr val="tx1"/>
                </a:solidFill>
              </a:rPr>
              <a:t>Director, International Media, Advocacy and Communications Specialization</a:t>
            </a:r>
          </a:p>
          <a:p>
            <a:r>
              <a:rPr lang="en-US" sz="3600" dirty="0" smtClean="0">
                <a:solidFill>
                  <a:schemeClr val="tx1"/>
                </a:solidFill>
              </a:rPr>
              <a:t>SIPA</a:t>
            </a:r>
            <a:endParaRPr lang="en-US" sz="3600" dirty="0">
              <a:solidFill>
                <a:schemeClr val="tx1"/>
              </a:solidFill>
            </a:endParaRPr>
          </a:p>
        </p:txBody>
      </p:sp>
      <p:sp>
        <p:nvSpPr>
          <p:cNvPr id="2" name="Title 1"/>
          <p:cNvSpPr>
            <a:spLocks noGrp="1"/>
          </p:cNvSpPr>
          <p:nvPr>
            <p:ph type="ctrTitle"/>
          </p:nvPr>
        </p:nvSpPr>
        <p:spPr/>
        <p:txBody>
          <a:bodyPr/>
          <a:lstStyle/>
          <a:p>
            <a:r>
              <a:rPr lang="en-US" dirty="0" smtClean="0"/>
              <a:t>Doing Interviews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control</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Fine to start with simple questions or some basic fact checking (spelling of their name and title) . Makes your subject comfortable.</a:t>
            </a:r>
          </a:p>
          <a:p>
            <a:r>
              <a:rPr lang="en-US" dirty="0" smtClean="0"/>
              <a:t>The beginning is also when you clarify the ground rules. Never at the end.</a:t>
            </a:r>
          </a:p>
          <a:p>
            <a:r>
              <a:rPr lang="en-US" dirty="0" smtClean="0"/>
              <a:t>Structure your questions so there is a narrative arc but don’t be a slave to your questions.</a:t>
            </a:r>
          </a:p>
          <a:p>
            <a:r>
              <a:rPr lang="en-US" dirty="0" smtClean="0"/>
              <a:t>Group the questions in a logical and organized way </a:t>
            </a:r>
          </a:p>
          <a:p>
            <a:r>
              <a:rPr lang="en-US" dirty="0" smtClean="0"/>
              <a:t>Make sure you have them in front of you. Don’t rustle around looking for them.</a:t>
            </a:r>
          </a:p>
          <a:p>
            <a:r>
              <a:rPr lang="en-US" dirty="0" smtClean="0"/>
              <a:t>Don’t ask too many questions.</a:t>
            </a:r>
          </a:p>
          <a:p>
            <a:r>
              <a:rPr lang="en-US" dirty="0" smtClean="0"/>
              <a:t>Don’t ask really long questions that your interviewee won’t be able to follow. This is not about your opinions. It’s about getting information.</a:t>
            </a:r>
          </a:p>
          <a:p>
            <a:r>
              <a:rPr lang="en-US" dirty="0" smtClean="0"/>
              <a:t>Don’t ask yes/no questions unless you want a yes/no answer.</a:t>
            </a:r>
          </a:p>
          <a:p>
            <a:r>
              <a:rPr lang="en-US" dirty="0" smtClean="0"/>
              <a:t>Listen carefully to the answers and adapt accordingly. Don’t miss something because you were too busy racing through your list. </a:t>
            </a:r>
          </a:p>
          <a:p>
            <a:r>
              <a:rPr lang="en-US" dirty="0" smtClean="0"/>
              <a:t>“Markers” described in </a:t>
            </a:r>
            <a:r>
              <a:rPr lang="en-US" i="1" dirty="0" smtClean="0"/>
              <a:t>Learning from Strangers.</a:t>
            </a:r>
          </a:p>
          <a:p>
            <a:r>
              <a:rPr lang="en-US" dirty="0" smtClean="0"/>
              <a:t>Let the interview flow but don’t let it get off track</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Being a good listener</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Be encouraging and affirmative</a:t>
            </a:r>
          </a:p>
          <a:p>
            <a:r>
              <a:rPr lang="en-US" dirty="0" smtClean="0"/>
              <a:t>Don’t talk too much. (This is not about you). Lynn Barber “not a meeting of minds”.</a:t>
            </a:r>
          </a:p>
          <a:p>
            <a:r>
              <a:rPr lang="en-US" dirty="0" smtClean="0"/>
              <a:t>Barber: ask for examples. Use recordings to help you use exact quotes.</a:t>
            </a:r>
          </a:p>
          <a:p>
            <a:r>
              <a:rPr lang="en-US" dirty="0" smtClean="0"/>
              <a:t>Don’t put words into people’s mouths </a:t>
            </a:r>
          </a:p>
          <a:p>
            <a:r>
              <a:rPr lang="en-US" dirty="0" smtClean="0"/>
              <a:t>Don’t exaggerate for the sake of making your comments more interesting.</a:t>
            </a:r>
          </a:p>
          <a:p>
            <a:r>
              <a:rPr lang="en-US" dirty="0" smtClean="0"/>
              <a:t>Ask for clarification if you don’t understand something.</a:t>
            </a:r>
          </a:p>
          <a:p>
            <a:r>
              <a:rPr lang="en-US" dirty="0" smtClean="0"/>
              <a:t>Be clear on ground rules, quoting, attribution, fact checking.</a:t>
            </a:r>
          </a:p>
          <a:p>
            <a:r>
              <a:rPr lang="en-US" dirty="0" smtClean="0"/>
              <a:t>Make sure you know how to reach him/her later for more info. (Does s/he have a cell, skype or an assistant ? Will s/he be available or is he going out of the country soon?)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Interview Questions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endParaRPr lang="en-US" dirty="0" smtClean="0"/>
          </a:p>
          <a:p>
            <a:pPr lvl="0"/>
            <a:r>
              <a:rPr lang="en-US" dirty="0" smtClean="0"/>
              <a:t>Have you noticed a new emphasis on M&amp;E? What impact has it had?</a:t>
            </a:r>
          </a:p>
          <a:p>
            <a:pPr lvl="0"/>
            <a:r>
              <a:rPr lang="en-US" dirty="0" smtClean="0"/>
              <a:t>How does your organization determine the impact of a specific intervention? What is considered to be </a:t>
            </a:r>
            <a:r>
              <a:rPr lang="en-US" u="sng" dirty="0" smtClean="0"/>
              <a:t>a </a:t>
            </a:r>
            <a:r>
              <a:rPr lang="en-US" dirty="0" smtClean="0"/>
              <a:t>success? Failure? What are the complicating factors in determining impact?</a:t>
            </a:r>
          </a:p>
          <a:p>
            <a:pPr lvl="0"/>
            <a:r>
              <a:rPr lang="en-US" dirty="0" smtClean="0"/>
              <a:t>What tools do you use to carry out M&amp;E? Reporting templates? Surveys? Focus groups?</a:t>
            </a:r>
          </a:p>
          <a:p>
            <a:r>
              <a:rPr lang="en-US" dirty="0" smtClean="0"/>
              <a:t>Do you have any examples you can share with us?</a:t>
            </a:r>
          </a:p>
          <a:p>
            <a:pPr lvl="0"/>
            <a:r>
              <a:rPr lang="en-US" dirty="0" smtClean="0"/>
              <a:t>How do you decide what to fund in media development? What role do M&amp;E play?</a:t>
            </a:r>
          </a:p>
          <a:p>
            <a:pPr lvl="0"/>
            <a:r>
              <a:rPr lang="en-US" dirty="0" smtClean="0"/>
              <a:t>What are the forward-looking trends in the M&amp;E of media development?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do you notice about these Q?</a:t>
            </a:r>
            <a:endParaRPr lang="en-US" dirty="0"/>
          </a:p>
        </p:txBody>
      </p:sp>
      <p:sp>
        <p:nvSpPr>
          <p:cNvPr id="3" name="Content Placeholder 2"/>
          <p:cNvSpPr>
            <a:spLocks noGrp="1"/>
          </p:cNvSpPr>
          <p:nvPr>
            <p:ph sz="quarter" idx="1"/>
          </p:nvPr>
        </p:nvSpPr>
        <p:spPr/>
        <p:txBody>
          <a:bodyPr/>
          <a:lstStyle/>
          <a:p>
            <a:r>
              <a:rPr lang="en-US" dirty="0" smtClean="0"/>
              <a:t>Open ended</a:t>
            </a:r>
          </a:p>
          <a:p>
            <a:r>
              <a:rPr lang="en-US" dirty="0" smtClean="0"/>
              <a:t>Shedding light on processes and thinking so will hopefully elicit some sort of answer that will illuminate their thinking.</a:t>
            </a:r>
          </a:p>
          <a:p>
            <a:r>
              <a:rPr lang="en-US" dirty="0" smtClean="0"/>
              <a:t>Non threatening</a:t>
            </a:r>
          </a:p>
          <a:p>
            <a:r>
              <a:rPr lang="en-US" dirty="0" smtClean="0"/>
              <a:t>Ask for examples</a:t>
            </a:r>
          </a:p>
          <a:p>
            <a:r>
              <a:rPr lang="en-US" dirty="0" smtClean="0"/>
              <a:t>End with something forward-looking</a:t>
            </a:r>
          </a:p>
          <a:p>
            <a:r>
              <a:rPr lang="en-US" dirty="0" smtClean="0"/>
              <a:t>Also fine to end by asking if there is anything important that you forgot to ask</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61759"/>
            <a:ext cx="7772400" cy="1143000"/>
          </a:xfrm>
        </p:spPr>
        <p:txBody>
          <a:bodyPr>
            <a:normAutofit/>
          </a:bodyPr>
          <a:lstStyle/>
          <a:p>
            <a:r>
              <a:rPr lang="en-US" sz="2800" dirty="0" smtClean="0">
                <a:latin typeface="+mn-lt"/>
                <a:cs typeface="Aharoni" panose="02010803020104030203" pitchFamily="2" charset="-79"/>
              </a:rPr>
              <a:t>After the interview—TYPE UP YOUR NOTES</a:t>
            </a:r>
            <a:endParaRPr lang="en-US" sz="2800" dirty="0">
              <a:latin typeface="+mn-lt"/>
              <a:cs typeface="Aharoni" panose="02010803020104030203" pitchFamily="2" charset="-79"/>
            </a:endParaRPr>
          </a:p>
        </p:txBody>
      </p:sp>
      <p:sp>
        <p:nvSpPr>
          <p:cNvPr id="3" name="Content Placeholder 2"/>
          <p:cNvSpPr>
            <a:spLocks noGrp="1"/>
          </p:cNvSpPr>
          <p:nvPr>
            <p:ph sz="quarter" idx="1"/>
          </p:nvPr>
        </p:nvSpPr>
        <p:spPr/>
        <p:txBody>
          <a:bodyPr>
            <a:normAutofit fontScale="85000" lnSpcReduction="10000"/>
          </a:bodyPr>
          <a:lstStyle/>
          <a:p>
            <a:r>
              <a:rPr lang="en-US" dirty="0" smtClean="0"/>
              <a:t>Don’t leave anything for later, such as filling in the survey. The interviewee won’t do it or will do it late and you will have to remind him/her.</a:t>
            </a:r>
          </a:p>
          <a:p>
            <a:r>
              <a:rPr lang="en-US" dirty="0"/>
              <a:t>Take advantage of the post-interview afterglow.</a:t>
            </a:r>
          </a:p>
          <a:p>
            <a:r>
              <a:rPr lang="en-US" dirty="0" smtClean="0"/>
              <a:t>Go home and type up your notes immediately without exception. This is non negotiable.</a:t>
            </a:r>
          </a:p>
          <a:p>
            <a:r>
              <a:rPr lang="en-US" dirty="0" smtClean="0"/>
              <a:t>If you delay you will forget the nuances and the missing words. Then </a:t>
            </a:r>
            <a:r>
              <a:rPr lang="en-US" smtClean="0"/>
              <a:t>it will start </a:t>
            </a:r>
            <a:r>
              <a:rPr lang="en-US" dirty="0" smtClean="0"/>
              <a:t>to seem like a chore.</a:t>
            </a:r>
          </a:p>
          <a:p>
            <a:r>
              <a:rPr lang="en-US" dirty="0" smtClean="0"/>
              <a:t>You won’t be able to read your handwriting</a:t>
            </a:r>
          </a:p>
          <a:p>
            <a:r>
              <a:rPr lang="en-US" dirty="0" smtClean="0"/>
              <a:t>Typing up will let you  see immediately what you are missing or what you need to check so you can get it.</a:t>
            </a:r>
          </a:p>
          <a:p>
            <a:r>
              <a:rPr lang="en-US" dirty="0" smtClean="0"/>
              <a:t>If you delay then your interviewee may also forget what s/he told you.</a:t>
            </a:r>
          </a:p>
          <a:p>
            <a:r>
              <a:rPr lang="en-US" dirty="0" smtClean="0"/>
              <a:t>S/he may also start to regret something s/he said.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quotes</a:t>
            </a:r>
            <a:endParaRPr lang="en-US" dirty="0"/>
          </a:p>
        </p:txBody>
      </p:sp>
      <p:sp>
        <p:nvSpPr>
          <p:cNvPr id="3" name="Content Placeholder 2"/>
          <p:cNvSpPr>
            <a:spLocks noGrp="1"/>
          </p:cNvSpPr>
          <p:nvPr>
            <p:ph sz="quarter" idx="1"/>
          </p:nvPr>
        </p:nvSpPr>
        <p:spPr/>
        <p:txBody>
          <a:bodyPr>
            <a:normAutofit/>
          </a:bodyPr>
          <a:lstStyle/>
          <a:p>
            <a:r>
              <a:rPr lang="en-US" dirty="0" smtClean="0"/>
              <a:t>As you write up your interview, you can highlight the good parts. </a:t>
            </a:r>
          </a:p>
          <a:p>
            <a:r>
              <a:rPr lang="en-US" dirty="0" smtClean="0"/>
              <a:t>The rule is to use quotes to say the good stuff, the entertaining parts and the color, the stuff you could not say.</a:t>
            </a:r>
          </a:p>
          <a:p>
            <a:r>
              <a:rPr lang="en-US" dirty="0" smtClean="0"/>
              <a:t>Paraphrase the rest.</a:t>
            </a:r>
          </a:p>
          <a:p>
            <a:r>
              <a:rPr lang="en-US" dirty="0" err="1" smtClean="0"/>
              <a:t>Eg</a:t>
            </a:r>
            <a:r>
              <a:rPr lang="en-US" dirty="0" smtClean="0"/>
              <a:t> don’t quote the CEO saying “sales were up 12% in the last quarter to 12.5 million dollars.”</a:t>
            </a:r>
          </a:p>
          <a:p>
            <a:r>
              <a:rPr lang="en-US" dirty="0" smtClean="0"/>
              <a:t>Quote her saying “this was a fantastic quarter when you think of what a mess the world economy is in [right now]” Cut the “right now” as it is extraneous.</a:t>
            </a:r>
          </a:p>
          <a:p>
            <a:endParaRPr lang="en-US" dirty="0" smtClean="0"/>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sz="quarter" idx="1"/>
          </p:nvPr>
        </p:nvSpPr>
        <p:spPr/>
        <p:txBody>
          <a:bodyPr>
            <a:normAutofit/>
          </a:bodyPr>
          <a:lstStyle/>
          <a:p>
            <a:r>
              <a:rPr lang="en-US" dirty="0" smtClean="0"/>
              <a:t>In contrast, journalists who had more economics training and less journalism experience gained better writing skills as a result of the training. Journalist # 3, with three years as an economic journalist and university education, said he learned to discuss the effect of macro-economic issues on real people’s lives. He cited a piece he wrote on the impact of the price increase for rice using interviews with rice farmers as an example. Journalist # 7 agrees: “I used to say the petrol price went up by this much, but now I ask people what it means to them, so readers know what it means for the Senegalese.”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92500"/>
          </a:bodyPr>
          <a:lstStyle/>
          <a:p>
            <a:r>
              <a:rPr lang="en-US" dirty="0" smtClean="0"/>
              <a:t>Trainees’ opinions were overwhelmingly positive, not just about the ICF-Reuters trainings, but the role of journalism trainings in general. In an optional response section of the online survey that two thirds of respondents answered, all mentioned the lack training in economics and journalism as principle challenges facing business journalists in their countries. In a personal interview, Journalist #1 describes eloquently the central role that trainings can play in such an environment: “Here in Africa, especially West Africa, journalism schools are too expensive, and journalists learn through internships on the job. We’re not trained. We need training to know how to allow the public to understand economics well.”</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pPr>
              <a:buNone/>
            </a:pPr>
            <a:endParaRPr lang="en-US" dirty="0" smtClean="0"/>
          </a:p>
          <a:p>
            <a:endParaRPr lang="en-US" dirty="0" smtClean="0"/>
          </a:p>
          <a:p>
            <a:r>
              <a:rPr lang="en-US" dirty="0" smtClean="0"/>
              <a:t>Journalist # 6, who had had the opportunity to attend journalism school, was equally positive about the role of trainings. Newspapers editors, unlike professors, he says, don’t monitor you, which means it’s difficult to improve. “I’m someone who doesn’t let go of my work quickly, I want to make it better,” he says, and trainings help fill the void.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sz="quarter" idx="1"/>
          </p:nvPr>
        </p:nvSpPr>
        <p:spPr/>
        <p:txBody>
          <a:bodyPr>
            <a:normAutofit/>
          </a:bodyPr>
          <a:lstStyle/>
          <a:p>
            <a:r>
              <a:rPr lang="en-US" dirty="0" smtClean="0"/>
              <a:t>What is different about how this quote is presented/used?</a:t>
            </a:r>
          </a:p>
          <a:p>
            <a:pPr>
              <a:buNone/>
            </a:pPr>
            <a:endParaRPr lang="en-US" dirty="0" smtClean="0"/>
          </a:p>
          <a:p>
            <a:r>
              <a:rPr lang="en-US" dirty="0" smtClean="0"/>
              <a:t>Jo Weir of the Thomson Reuters Foundation, a charity that offers journalism training and legal assistance around the world, reiterates this demand – with a dose of skepticism: “Yes, I have seen a new emphasis on M&amp;E over the last few years. Whether all of it is meaningful or not is another question, but clearly donors are looking for M&amp;E.  Doing more M&amp;E is often at the expense of having to do less of the actual media development.”</a:t>
            </a:r>
            <a:r>
              <a:rPr lang="en-US" b="1"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 we will</a:t>
            </a:r>
            <a:endParaRPr lang="en-US" dirty="0"/>
          </a:p>
        </p:txBody>
      </p:sp>
      <p:sp>
        <p:nvSpPr>
          <p:cNvPr id="3" name="Content Placeholder 2"/>
          <p:cNvSpPr>
            <a:spLocks noGrp="1"/>
          </p:cNvSpPr>
          <p:nvPr>
            <p:ph sz="quarter" idx="1"/>
          </p:nvPr>
        </p:nvSpPr>
        <p:spPr/>
        <p:txBody>
          <a:bodyPr/>
          <a:lstStyle/>
          <a:p>
            <a:r>
              <a:rPr lang="en-US" dirty="0" smtClean="0"/>
              <a:t>Talk about why we do interviews</a:t>
            </a:r>
          </a:p>
          <a:p>
            <a:r>
              <a:rPr lang="en-US" dirty="0" smtClean="0"/>
              <a:t>How to get interviews</a:t>
            </a:r>
          </a:p>
          <a:p>
            <a:r>
              <a:rPr lang="en-US" dirty="0" smtClean="0"/>
              <a:t>Designing questions</a:t>
            </a:r>
          </a:p>
          <a:p>
            <a:r>
              <a:rPr lang="en-US" dirty="0" smtClean="0"/>
              <a:t>Taking notes</a:t>
            </a:r>
          </a:p>
          <a:p>
            <a:r>
              <a:rPr lang="en-US" dirty="0" smtClean="0"/>
              <a:t>Writing up your findings</a:t>
            </a:r>
          </a:p>
          <a:p>
            <a:endParaRPr lang="en-US" dirty="0"/>
          </a:p>
        </p:txBody>
      </p:sp>
    </p:spTree>
    <p:extLst>
      <p:ext uri="{BB962C8B-B14F-4D97-AF65-F5344CB8AC3E}">
        <p14:creationId xmlns:p14="http://schemas.microsoft.com/office/powerpoint/2010/main" val="49073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views</a:t>
            </a:r>
            <a:endParaRPr lang="en-US" dirty="0"/>
          </a:p>
        </p:txBody>
      </p:sp>
      <p:sp>
        <p:nvSpPr>
          <p:cNvPr id="3" name="Content Placeholder 2"/>
          <p:cNvSpPr>
            <a:spLocks noGrp="1"/>
          </p:cNvSpPr>
          <p:nvPr>
            <p:ph sz="quarter" idx="1"/>
          </p:nvPr>
        </p:nvSpPr>
        <p:spPr/>
        <p:txBody>
          <a:bodyPr>
            <a:noAutofit/>
          </a:bodyPr>
          <a:lstStyle/>
          <a:p>
            <a:r>
              <a:rPr lang="en-US" sz="1200" dirty="0" smtClean="0"/>
              <a:t> </a:t>
            </a:r>
            <a:r>
              <a:rPr lang="en-US" sz="1600" dirty="0" smtClean="0"/>
              <a:t>Other donors, however, caution this sort of measurement only works for certain kinds of projects, for example a project where the goal is to give vaccines or hand out bed nets without coming back later to see if they are being used. Funders working on areas such as strengthening governance and democracy say gathering quantitative data does not actually reveal very much.  “Many newly arrived to philanthropy from successful business backgrounds confuse quantitative measures with impact. In business, activity does have to boil down to the bottom line; in social activity, change is measured in lives changed in ways not always measurable: disease prevented, children engaged with their education, or conflicts avoided,” says Drummond Pike, founder and former CEO of the California-based Tides Foundation. Other foundation leaders make the same point in informal conversations  held over the last few months. It's worth noting that in his new book on philanthropy, </a:t>
            </a:r>
            <a:r>
              <a:rPr lang="en-US" sz="1600" i="1" dirty="0" smtClean="0"/>
              <a:t>My Philanthropy</a:t>
            </a:r>
            <a:r>
              <a:rPr lang="en-US" sz="1600" dirty="0" smtClean="0"/>
              <a:t>  (Public Affairs, 2011) George Soros, describing his philosophy and that of his deputy </a:t>
            </a:r>
            <a:r>
              <a:rPr lang="en-US" sz="1600" dirty="0" err="1" smtClean="0"/>
              <a:t>Arieh</a:t>
            </a:r>
            <a:r>
              <a:rPr lang="en-US" sz="1600" dirty="0" smtClean="0"/>
              <a:t> </a:t>
            </a:r>
            <a:r>
              <a:rPr lang="en-US" sz="1600" dirty="0" err="1" smtClean="0"/>
              <a:t>Neier</a:t>
            </a:r>
            <a:r>
              <a:rPr lang="en-US" sz="1600" dirty="0" smtClean="0"/>
              <a:t>, wrote "neither of us believes in quantitative measures for evaluating projects."  Despite the debate over how much emphasis to place on quantifiable metrics, most donors feel strongly that measuring impact to demonstrate project success is crucial to the media development field.  </a:t>
            </a:r>
          </a:p>
          <a:p>
            <a:pPr marL="0" indent="0">
              <a:buNone/>
            </a:pPr>
            <a:r>
              <a:rPr lang="en-US" sz="1200" b="1" dirty="0" smtClean="0"/>
              <a:t/>
            </a:r>
            <a:br>
              <a:rPr lang="en-US" sz="1200" b="1" dirty="0" smtClean="0"/>
            </a:br>
            <a:r>
              <a:rPr lang="en-US" sz="1200" dirty="0" smtClean="0"/>
              <a:t> </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quotes</a:t>
            </a:r>
            <a:endParaRPr lang="en-US" dirty="0"/>
          </a:p>
        </p:txBody>
      </p:sp>
      <p:sp>
        <p:nvSpPr>
          <p:cNvPr id="3" name="Content Placeholder 2"/>
          <p:cNvSpPr>
            <a:spLocks noGrp="1"/>
          </p:cNvSpPr>
          <p:nvPr>
            <p:ph sz="quarter" idx="1"/>
          </p:nvPr>
        </p:nvSpPr>
        <p:spPr/>
        <p:txBody>
          <a:bodyPr/>
          <a:lstStyle/>
          <a:p>
            <a:r>
              <a:rPr lang="en-US" dirty="0" smtClean="0"/>
              <a:t>Journalists in reputable US  media outlets would not be allowed to show quotes in advance or show stories in advance either.</a:t>
            </a:r>
          </a:p>
          <a:p>
            <a:r>
              <a:rPr lang="en-US" dirty="0" smtClean="0"/>
              <a:t>But for the purposes of these projects you are students and so I would say it’s ok to do it. (Again, agree in advance what the rules are).</a:t>
            </a:r>
          </a:p>
          <a:p>
            <a:r>
              <a:rPr lang="en-US" dirty="0" smtClean="0"/>
              <a:t>OK to clean up the quotes before you show them.</a:t>
            </a:r>
          </a:p>
          <a:p>
            <a:r>
              <a:rPr lang="en-US" dirty="0" smtClean="0"/>
              <a:t>Above all,  you want to be accurate.</a:t>
            </a:r>
          </a:p>
          <a:p>
            <a:r>
              <a:rPr lang="en-US" dirty="0" smtClean="0"/>
              <a:t>You can show the quotes and check the facts.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a complete quote</a:t>
            </a:r>
            <a:endParaRPr lang="es-ES" dirty="0"/>
          </a:p>
        </p:txBody>
      </p:sp>
      <p:sp>
        <p:nvSpPr>
          <p:cNvPr id="3" name="Content Placeholder 2"/>
          <p:cNvSpPr>
            <a:spLocks noGrp="1"/>
          </p:cNvSpPr>
          <p:nvPr>
            <p:ph sz="quarter" idx="1"/>
          </p:nvPr>
        </p:nvSpPr>
        <p:spPr/>
        <p:txBody>
          <a:bodyPr/>
          <a:lstStyle/>
          <a:p>
            <a:pPr>
              <a:defRPr/>
            </a:pPr>
            <a:r>
              <a:rPr lang="en-US" dirty="0"/>
              <a:t>“All money is dirty so one cant be too choosy. You just have to take appropriate steps of insulation. As long as bad money is used for a good cause well then that is the world…” (An African grantee)</a:t>
            </a:r>
          </a:p>
          <a:p>
            <a:pPr marL="0" indent="0">
              <a:buFont typeface="Wingdings" panose="05000000000000000000" pitchFamily="2" charset="2"/>
              <a:buNone/>
              <a:defRPr/>
            </a:pPr>
            <a:r>
              <a:rPr lang="en-US" dirty="0"/>
              <a:t>[note how quote trails off and needs fixing]</a:t>
            </a:r>
            <a:endParaRPr lang="es-ES" dirty="0"/>
          </a:p>
          <a:p>
            <a:endParaRPr lang="en-US" dirty="0" smtClean="0"/>
          </a:p>
          <a:p>
            <a:r>
              <a:rPr lang="en-US" altLang="es-ES" dirty="0" smtClean="0">
                <a:ea typeface="ＭＳ Ｐゴシック" panose="020B0600070205080204" pitchFamily="34" charset="-128"/>
              </a:rPr>
              <a:t>“When </a:t>
            </a:r>
            <a:r>
              <a:rPr lang="en-US" altLang="es-ES" dirty="0">
                <a:ea typeface="ＭＳ Ｐゴシック" panose="020B0600070205080204" pitchFamily="34" charset="-128"/>
              </a:rPr>
              <a:t>it comes to funding individual stories they try to be careful because if the host government knew…they try to be </a:t>
            </a:r>
            <a:r>
              <a:rPr lang="en-US" altLang="es-ES" dirty="0" smtClean="0">
                <a:ea typeface="ＭＳ Ｐゴシック" panose="020B0600070205080204" pitchFamily="34" charset="-128"/>
              </a:rPr>
              <a:t>diplomatic….”</a:t>
            </a:r>
          </a:p>
          <a:p>
            <a:r>
              <a:rPr lang="en-US" dirty="0" smtClean="0">
                <a:ea typeface="ＭＳ Ｐゴシック" panose="020B0600070205080204" pitchFamily="34" charset="-128"/>
              </a:rPr>
              <a:t>[same problem]</a:t>
            </a:r>
            <a:endParaRPr lang="es-ES" dirty="0"/>
          </a:p>
        </p:txBody>
      </p:sp>
    </p:spTree>
    <p:extLst>
      <p:ext uri="{BB962C8B-B14F-4D97-AF65-F5344CB8AC3E}">
        <p14:creationId xmlns:p14="http://schemas.microsoft.com/office/powerpoint/2010/main" val="411960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do interviews?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Two reasons and we will discuss both in this session</a:t>
            </a:r>
          </a:p>
          <a:p>
            <a:r>
              <a:rPr lang="en-US" dirty="0" smtClean="0"/>
              <a:t>To get information you can’t get anywhere else (including checking your hypotheses)</a:t>
            </a:r>
          </a:p>
          <a:p>
            <a:r>
              <a:rPr lang="en-US" dirty="0" smtClean="0"/>
              <a:t>To get color and quotes that will flesh out your writing. </a:t>
            </a:r>
          </a:p>
          <a:p>
            <a:r>
              <a:rPr lang="en-US" dirty="0" smtClean="0"/>
              <a:t>Knowing what you want and why you are doing an interview will help you structure your interviews. </a:t>
            </a:r>
          </a:p>
          <a:p>
            <a:r>
              <a:rPr lang="en-US" dirty="0" smtClean="0"/>
              <a:t>Interviews can be  spontaneous and free flowing but you also need to keep control of the conversation. </a:t>
            </a:r>
          </a:p>
          <a:p>
            <a:r>
              <a:rPr lang="en-US" dirty="0" smtClean="0"/>
              <a:t>They are fun and interesting and a good way to get to know someone. </a:t>
            </a:r>
          </a:p>
          <a:p>
            <a:r>
              <a:rPr lang="en-US" dirty="0" smtClean="0"/>
              <a:t>Reading up on a subject is no substitute for body language and intonation and seeing someone in their own place.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hypotheses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 large part of research (and otherwise) is based on trying to find out whether your hypotheses have any basis to them.</a:t>
            </a:r>
          </a:p>
          <a:p>
            <a:r>
              <a:rPr lang="en-US" dirty="0" smtClean="0"/>
              <a:t>The interview is often a place to quickly check whether this is the case.</a:t>
            </a:r>
          </a:p>
          <a:p>
            <a:r>
              <a:rPr lang="en-US" dirty="0" smtClean="0"/>
              <a:t>This is true of all the qualitative questions like “are attitudes shifting?” “Did people think this project changed the way they think about X?”. </a:t>
            </a:r>
          </a:p>
          <a:p>
            <a:r>
              <a:rPr lang="en-US" dirty="0" smtClean="0"/>
              <a:t>Interviews can help you qualify your views, lend nuance to your findings and give you a  back story and reasons you may not have thought of. (disaster reporting)</a:t>
            </a:r>
          </a:p>
          <a:p>
            <a:r>
              <a:rPr lang="en-US" dirty="0" smtClean="0"/>
              <a:t>Doesn’t mean what you hear is true, of course.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your request in </a:t>
            </a:r>
            <a:r>
              <a:rPr lang="en-US" u="sng" dirty="0" smtClean="0"/>
              <a:t>early</a:t>
            </a:r>
            <a:endParaRPr lang="en-US" u="sng" dirty="0"/>
          </a:p>
        </p:txBody>
      </p:sp>
      <p:sp>
        <p:nvSpPr>
          <p:cNvPr id="3" name="Content Placeholder 2"/>
          <p:cNvSpPr>
            <a:spLocks noGrp="1"/>
          </p:cNvSpPr>
          <p:nvPr>
            <p:ph sz="quarter" idx="1"/>
          </p:nvPr>
        </p:nvSpPr>
        <p:spPr/>
        <p:txBody>
          <a:bodyPr>
            <a:normAutofit fontScale="85000" lnSpcReduction="20000"/>
          </a:bodyPr>
          <a:lstStyle/>
          <a:p>
            <a:r>
              <a:rPr lang="en-US" dirty="0" smtClean="0"/>
              <a:t>It’s very hard to get interviews, especially if the person is overseas.</a:t>
            </a:r>
          </a:p>
          <a:p>
            <a:r>
              <a:rPr lang="en-US" dirty="0" smtClean="0"/>
              <a:t>Reluctance </a:t>
            </a:r>
          </a:p>
          <a:p>
            <a:r>
              <a:rPr lang="en-US" dirty="0" smtClean="0"/>
              <a:t>Being busy</a:t>
            </a:r>
          </a:p>
          <a:p>
            <a:r>
              <a:rPr lang="en-US" dirty="0" smtClean="0"/>
              <a:t>Scheduling</a:t>
            </a:r>
          </a:p>
          <a:p>
            <a:r>
              <a:rPr lang="en-US" dirty="0" smtClean="0"/>
              <a:t>Put your requests in first thing. You can always decide later what you want to ask.</a:t>
            </a:r>
          </a:p>
          <a:p>
            <a:r>
              <a:rPr lang="en-US" dirty="0" smtClean="0"/>
              <a:t>Find out the best way to contact people, fax, phone, email, assistant.</a:t>
            </a:r>
          </a:p>
          <a:p>
            <a:r>
              <a:rPr lang="en-US" dirty="0" smtClean="0"/>
              <a:t>Use any contacts you can muster. If everyone agrees, it is ok to mention other people you have interviewed as this will establish your credibility.</a:t>
            </a:r>
          </a:p>
          <a:p>
            <a:r>
              <a:rPr lang="en-US" dirty="0" smtClean="0"/>
              <a:t>Ask for 30 minutes even if you need more time. (30 minutes usually ok, even 20 will do if you are well prepared)</a:t>
            </a:r>
          </a:p>
          <a:p>
            <a:r>
              <a:rPr lang="en-US" dirty="0" smtClean="0"/>
              <a:t>In person the best, </a:t>
            </a:r>
            <a:r>
              <a:rPr lang="en-US" dirty="0" err="1" smtClean="0"/>
              <a:t>skype</a:t>
            </a:r>
            <a:r>
              <a:rPr lang="en-US" dirty="0" smtClean="0"/>
              <a:t>/phone acceptable, email the worst. Don’t do it.</a:t>
            </a:r>
          </a:p>
          <a:p>
            <a:r>
              <a:rPr lang="en-US" dirty="0" smtClean="0"/>
              <a:t>Great if you can go to their office.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survey questions</a:t>
            </a:r>
            <a:endParaRPr lang="en-US" dirty="0"/>
          </a:p>
        </p:txBody>
      </p:sp>
      <p:sp>
        <p:nvSpPr>
          <p:cNvPr id="3" name="Content Placeholder 2"/>
          <p:cNvSpPr>
            <a:spLocks noGrp="1"/>
          </p:cNvSpPr>
          <p:nvPr>
            <p:ph sz="quarter" idx="1"/>
          </p:nvPr>
        </p:nvSpPr>
        <p:spPr>
          <a:xfrm>
            <a:off x="685800" y="1417638"/>
            <a:ext cx="7772400" cy="4572000"/>
          </a:xfrm>
        </p:spPr>
        <p:txBody>
          <a:bodyPr>
            <a:normAutofit lnSpcReduction="10000"/>
          </a:bodyPr>
          <a:lstStyle/>
          <a:p>
            <a:r>
              <a:rPr lang="en-US" dirty="0" smtClean="0"/>
              <a:t>Decide if you are doing a survey or interview or both.</a:t>
            </a:r>
          </a:p>
          <a:p>
            <a:r>
              <a:rPr lang="en-US" dirty="0" smtClean="0"/>
              <a:t>You can use Survey Monkey and fill in the answers as you go. Keep questions clear.</a:t>
            </a:r>
          </a:p>
          <a:p>
            <a:r>
              <a:rPr lang="en-US" dirty="0" smtClean="0"/>
              <a:t>Don’t have too many.</a:t>
            </a:r>
          </a:p>
          <a:p>
            <a:r>
              <a:rPr lang="en-US" dirty="0" smtClean="0"/>
              <a:t>Avoid jargon and acronym as the person you are surveying may not know what you are referring to.</a:t>
            </a:r>
          </a:p>
          <a:p>
            <a:r>
              <a:rPr lang="en-US" dirty="0" smtClean="0"/>
              <a:t>Make sure the range of responses is not too overwhelming. Avoid having seven  different nuanced choices. Five is the best.</a:t>
            </a:r>
          </a:p>
          <a:p>
            <a:r>
              <a:rPr lang="en-US" dirty="0" smtClean="0"/>
              <a:t>Don’t ask two things in the same question </a:t>
            </a:r>
            <a:r>
              <a:rPr lang="en-US" dirty="0" err="1" smtClean="0"/>
              <a:t>ie</a:t>
            </a:r>
            <a:r>
              <a:rPr lang="en-US" dirty="0" smtClean="0"/>
              <a:t> “do you do X and Y” as you may not know what their answer refers to.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design…(see handout)</a:t>
            </a:r>
            <a:endParaRPr lang="es-ES" dirty="0"/>
          </a:p>
        </p:txBody>
      </p:sp>
      <p:sp>
        <p:nvSpPr>
          <p:cNvPr id="3" name="Content Placeholder 2"/>
          <p:cNvSpPr>
            <a:spLocks noGrp="1"/>
          </p:cNvSpPr>
          <p:nvPr>
            <p:ph sz="quarter" idx="1"/>
          </p:nvPr>
        </p:nvSpPr>
        <p:spPr>
          <a:xfrm>
            <a:off x="876656" y="1524000"/>
            <a:ext cx="7772400" cy="4572000"/>
          </a:xfrm>
        </p:spPr>
        <p:txBody>
          <a:bodyPr>
            <a:normAutofit/>
          </a:bodyPr>
          <a:lstStyle/>
          <a:p>
            <a:r>
              <a:rPr lang="en-US" dirty="0" smtClean="0"/>
              <a:t>Give people enough choices so they can answer accurately.</a:t>
            </a:r>
          </a:p>
          <a:p>
            <a:r>
              <a:rPr lang="en-US" dirty="0" smtClean="0"/>
              <a:t>Don’t box people in by making them rank in a certain order </a:t>
            </a:r>
          </a:p>
          <a:p>
            <a:r>
              <a:rPr lang="en-US" dirty="0" smtClean="0"/>
              <a:t>Let people opt out of choices if they don’t apply (bike survey).</a:t>
            </a:r>
          </a:p>
          <a:p>
            <a:r>
              <a:rPr lang="en-US" dirty="0" smtClean="0"/>
              <a:t>Make sure the questions follow on from each other</a:t>
            </a:r>
          </a:p>
          <a:p>
            <a:r>
              <a:rPr lang="en-US" dirty="0" smtClean="0"/>
              <a:t>If ranking no more than 5 options</a:t>
            </a:r>
          </a:p>
          <a:p>
            <a:r>
              <a:rPr lang="en-US" dirty="0" smtClean="0"/>
              <a:t>Don’t ask two-part questions</a:t>
            </a:r>
            <a:endParaRPr lang="en-US" dirty="0"/>
          </a:p>
          <a:p>
            <a:r>
              <a:rPr lang="en-US" dirty="0" smtClean="0"/>
              <a:t>Lots </a:t>
            </a:r>
            <a:r>
              <a:rPr lang="en-US" dirty="0"/>
              <a:t>of info on surveying online </a:t>
            </a:r>
            <a:r>
              <a:rPr lang="en-US" dirty="0">
                <a:hlinkClick r:id="rId2"/>
              </a:rPr>
              <a:t>http://www.surveysystem.com/sdesign.htm</a:t>
            </a:r>
            <a:endParaRPr lang="en-US" dirty="0"/>
          </a:p>
        </p:txBody>
      </p:sp>
    </p:spTree>
    <p:extLst>
      <p:ext uri="{BB962C8B-B14F-4D97-AF65-F5344CB8AC3E}">
        <p14:creationId xmlns:p14="http://schemas.microsoft.com/office/powerpoint/2010/main" val="3414499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interview may be your one chance to get to someone so don’t waste it.</a:t>
            </a:r>
          </a:p>
          <a:p>
            <a:r>
              <a:rPr lang="en-US" dirty="0" smtClean="0"/>
              <a:t>Don’t insult them by asking them something really basic.</a:t>
            </a:r>
          </a:p>
          <a:p>
            <a:r>
              <a:rPr lang="en-US" dirty="0" smtClean="0"/>
              <a:t>Go in with a clear idea of what you want and with a deep knowledge of the subject.</a:t>
            </a:r>
          </a:p>
          <a:p>
            <a:r>
              <a:rPr lang="en-US" dirty="0" smtClean="0"/>
              <a:t>Don’t waste time asking for information you can get somewhere else.</a:t>
            </a:r>
          </a:p>
          <a:p>
            <a:pPr>
              <a:buNone/>
            </a:pPr>
            <a:r>
              <a:rPr lang="en-US" dirty="0" smtClean="0"/>
              <a:t>Exceptions: 1) You want to make him/her feel comfortable by starting off with something easy</a:t>
            </a:r>
          </a:p>
          <a:p>
            <a:pPr>
              <a:buNone/>
            </a:pPr>
            <a:r>
              <a:rPr lang="en-US" dirty="0" smtClean="0"/>
              <a:t>2) You want to see if s/he agrees with everyone else you have spoken to.</a:t>
            </a:r>
          </a:p>
          <a:p>
            <a:pPr>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interview setting</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Ideally, somewhere quiet and private.</a:t>
            </a:r>
          </a:p>
          <a:p>
            <a:r>
              <a:rPr lang="en-US" dirty="0" smtClean="0"/>
              <a:t>Bring a notebook or laptop and a recording device. But you still need to make eye contact.</a:t>
            </a:r>
          </a:p>
          <a:p>
            <a:r>
              <a:rPr lang="en-US" dirty="0" smtClean="0"/>
              <a:t>Get permission to record and try not to be obtrusive.</a:t>
            </a:r>
          </a:p>
          <a:p>
            <a:r>
              <a:rPr lang="en-US" dirty="0" smtClean="0"/>
              <a:t>You must take notes. Relying only on your recording is a terrible idea.</a:t>
            </a:r>
          </a:p>
          <a:p>
            <a:r>
              <a:rPr lang="en-US" dirty="0" smtClean="0"/>
              <a:t>Since you know what you want to get, listen for it and make a note as soon as it comes up. (Star your notes and write down where on the recording it is).</a:t>
            </a:r>
          </a:p>
          <a:p>
            <a:r>
              <a:rPr lang="en-US" dirty="0" smtClean="0"/>
              <a:t>Bring lots of paper and pens/pencils, even colored pens or highlighters</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184</TotalTime>
  <Words>2519</Words>
  <Application>Microsoft Office PowerPoint</Application>
  <PresentationFormat>On-screen Show (4:3)</PresentationFormat>
  <Paragraphs>153</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ＭＳ Ｐゴシック</vt:lpstr>
      <vt:lpstr>Aharoni</vt:lpstr>
      <vt:lpstr>Calibri</vt:lpstr>
      <vt:lpstr>Franklin Gothic Book</vt:lpstr>
      <vt:lpstr>Perpetua</vt:lpstr>
      <vt:lpstr>Wingdings</vt:lpstr>
      <vt:lpstr>Wingdings 2</vt:lpstr>
      <vt:lpstr>Equity</vt:lpstr>
      <vt:lpstr>Doing Interviews</vt:lpstr>
      <vt:lpstr>Today we will</vt:lpstr>
      <vt:lpstr>Why do we do interviews?</vt:lpstr>
      <vt:lpstr>Your hypotheses</vt:lpstr>
      <vt:lpstr>Put your request in early</vt:lpstr>
      <vt:lpstr>Designing survey questions</vt:lpstr>
      <vt:lpstr>Survey design…(see handout)</vt:lpstr>
      <vt:lpstr>Preparation</vt:lpstr>
      <vt:lpstr>The interview setting</vt:lpstr>
      <vt:lpstr>Keep control</vt:lpstr>
      <vt:lpstr>Being a good listener</vt:lpstr>
      <vt:lpstr>Select Interview Questions</vt:lpstr>
      <vt:lpstr>What do you notice about these Q?</vt:lpstr>
      <vt:lpstr>After the interview—TYPE UP YOUR NOTES</vt:lpstr>
      <vt:lpstr>Using quotes</vt:lpstr>
      <vt:lpstr>An example</vt:lpstr>
      <vt:lpstr>Example</vt:lpstr>
      <vt:lpstr>Example</vt:lpstr>
      <vt:lpstr>Another example</vt:lpstr>
      <vt:lpstr>Alternative views</vt:lpstr>
      <vt:lpstr>Checking quotes</vt:lpstr>
      <vt:lpstr>Getting a complete quote</vt:lpstr>
    </vt:vector>
  </TitlesOfParts>
  <Company>Columbia Business School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Interviews</dc:title>
  <dc:creator>jes322</dc:creator>
  <cp:lastModifiedBy>Saleha Awal</cp:lastModifiedBy>
  <cp:revision>70</cp:revision>
  <dcterms:created xsi:type="dcterms:W3CDTF">2012-01-02T16:47:52Z</dcterms:created>
  <dcterms:modified xsi:type="dcterms:W3CDTF">2016-02-01T15:47:31Z</dcterms:modified>
</cp:coreProperties>
</file>