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3" r:id="rId6"/>
    <p:sldId id="268" r:id="rId7"/>
    <p:sldId id="272" r:id="rId8"/>
    <p:sldId id="263" r:id="rId9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395" autoAdjust="0"/>
  </p:normalViewPr>
  <p:slideViewPr>
    <p:cSldViewPr>
      <p:cViewPr varScale="1">
        <p:scale>
          <a:sx n="84" d="100"/>
          <a:sy n="84" d="100"/>
        </p:scale>
        <p:origin x="90" y="2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Hoja1!$A$2:$A$4</c:f>
              <c:strCache>
                <c:ptCount val="3"/>
                <c:pt idx="0">
                  <c:v>daño material</c:v>
                </c:pt>
                <c:pt idx="1">
                  <c:v>heridos</c:v>
                </c:pt>
                <c:pt idx="2">
                  <c:v>muertos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54</c:v>
                </c:pt>
                <c:pt idx="1">
                  <c:v>68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2-4051-82A1-AB744C54C7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187632"/>
        <c:axId val="549189712"/>
      </c:barChart>
      <c:catAx>
        <c:axId val="549187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tipo de accidente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49189712"/>
        <c:crosses val="autoZero"/>
        <c:auto val="1"/>
        <c:lblAlgn val="ctr"/>
        <c:lblOffset val="100"/>
        <c:noMultiLvlLbl val="0"/>
      </c:catAx>
      <c:valAx>
        <c:axId val="54918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tiempo [min]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4918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3727034120735"/>
          <c:y val="5.0925925925925923E-2"/>
          <c:w val="0.84396062992125986"/>
          <c:h val="0.743503207932341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Hoja1!$A$21:$A$23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Hoja1!$B$21:$B$23</c:f>
              <c:numCache>
                <c:formatCode>General</c:formatCode>
                <c:ptCount val="3"/>
                <c:pt idx="0">
                  <c:v>19</c:v>
                </c:pt>
                <c:pt idx="1">
                  <c:v>26</c:v>
                </c:pt>
                <c:pt idx="2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C-4BBA-A311-D6598A285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786944"/>
        <c:axId val="592787360"/>
      </c:barChart>
      <c:catAx>
        <c:axId val="59278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92787360"/>
        <c:crosses val="autoZero"/>
        <c:auto val="1"/>
        <c:lblAlgn val="ctr"/>
        <c:lblOffset val="100"/>
        <c:noMultiLvlLbl val="0"/>
      </c:catAx>
      <c:valAx>
        <c:axId val="592787360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tiempo [min]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9278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22/09/2018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22/09/2018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content.fbog4-1.fna.fbcdn.net/v/t1.15752-9/42374616_1923156997723181_5353119818939629568_n.jpg?_nc_cat=0&amp;oh=2e4de1e5558a194acf643f41472ca97d&amp;oe=5C5DCC0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-315416"/>
            <a:ext cx="5904654" cy="59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74332" y="2852936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s-E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Soluciones agiles a conflictos viales</a:t>
            </a:r>
            <a:endParaRPr lang="es-E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392228"/>
              </p:ext>
            </p:extLst>
          </p:nvPr>
        </p:nvGraphicFramePr>
        <p:xfrm>
          <a:off x="5950396" y="3212976"/>
          <a:ext cx="5724128" cy="35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755384"/>
              </p:ext>
            </p:extLst>
          </p:nvPr>
        </p:nvGraphicFramePr>
        <p:xfrm>
          <a:off x="1053852" y="639852"/>
          <a:ext cx="48965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349996" y="116632"/>
            <a:ext cx="800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Tiempo de respuesta por parte de agentes de transito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958508" y="1249305"/>
            <a:ext cx="40638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/>
              <a:t>100 accidentes diarios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/>
              <a:t>4,2 accidentes por hora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/>
          </a:p>
        </p:txBody>
      </p:sp>
      <p:sp>
        <p:nvSpPr>
          <p:cNvPr id="15" name="Rectángulo 14"/>
          <p:cNvSpPr/>
          <p:nvPr/>
        </p:nvSpPr>
        <p:spPr>
          <a:xfrm>
            <a:off x="621804" y="444723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1000 policías de </a:t>
            </a:r>
            <a:r>
              <a:rPr lang="es-CO" dirty="0" smtClean="0"/>
              <a:t>transito para Bogotá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 smtClean="0"/>
              <a:t>Disponible </a:t>
            </a:r>
            <a:r>
              <a:rPr lang="es-CO" dirty="0"/>
              <a:t>para atención 40%</a:t>
            </a:r>
          </a:p>
        </p:txBody>
      </p:sp>
    </p:spTree>
    <p:extLst>
      <p:ext uri="{BB962C8B-B14F-4D97-AF65-F5344CB8AC3E}">
        <p14:creationId xmlns:p14="http://schemas.microsoft.com/office/powerpoint/2010/main" val="31567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18883" y="548680"/>
            <a:ext cx="10360501" cy="5615389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Asistencia legal primaria ( selección de normatividad especifica para cada accidente)</a:t>
            </a:r>
          </a:p>
          <a:p>
            <a:pPr rtl="0"/>
            <a:r>
              <a:rPr lang="es-ES" dirty="0" smtClean="0"/>
              <a:t>Solución pronta de conflictos por accidente</a:t>
            </a:r>
          </a:p>
          <a:p>
            <a:r>
              <a:rPr lang="es-ES" dirty="0"/>
              <a:t>Establecer rangos económicos de conciliación</a:t>
            </a:r>
          </a:p>
          <a:p>
            <a:pPr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Proyección (cierre del ciclo)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Interconectar con plataformas estatales.</a:t>
            </a:r>
          </a:p>
          <a:p>
            <a:pPr lvl="1"/>
            <a:r>
              <a:rPr lang="es-ES" dirty="0"/>
              <a:t>Agilizar proceso de registro de </a:t>
            </a:r>
            <a:r>
              <a:rPr lang="es-ES" dirty="0" smtClean="0"/>
              <a:t>en el </a:t>
            </a:r>
            <a:r>
              <a:rPr lang="es-ES" dirty="0" err="1" smtClean="0"/>
              <a:t>IPAT</a:t>
            </a:r>
            <a:endParaRPr lang="es-ES" dirty="0" smtClean="0"/>
          </a:p>
          <a:p>
            <a:pPr lvl="1"/>
            <a:r>
              <a:rPr lang="es-ES" dirty="0" smtClean="0"/>
              <a:t>Generar datos de accidentes solucionados de manera informal</a:t>
            </a:r>
          </a:p>
          <a:p>
            <a:r>
              <a:rPr lang="es-ES" dirty="0" smtClean="0"/>
              <a:t>Trazabilidad de proceso</a:t>
            </a:r>
          </a:p>
          <a:p>
            <a:r>
              <a:rPr lang="es-ES" dirty="0"/>
              <a:t>Conectar usuarios con:</a:t>
            </a:r>
          </a:p>
          <a:p>
            <a:pPr lvl="1"/>
            <a:r>
              <a:rPr lang="es-ES" dirty="0"/>
              <a:t>Agentes de transito</a:t>
            </a:r>
          </a:p>
          <a:p>
            <a:pPr lvl="1"/>
            <a:r>
              <a:rPr lang="es-ES" dirty="0"/>
              <a:t>Servicios de urgencias</a:t>
            </a:r>
          </a:p>
          <a:p>
            <a:pPr lvl="1"/>
            <a:r>
              <a:rPr lang="es-ES" dirty="0"/>
              <a:t>Aseguradora</a:t>
            </a:r>
          </a:p>
          <a:p>
            <a:pPr lvl="1"/>
            <a:r>
              <a:rPr lang="es-ES" dirty="0"/>
              <a:t>Asesoría legal pertinente </a:t>
            </a:r>
            <a:endParaRPr lang="es-ES" dirty="0" smtClean="0"/>
          </a:p>
          <a:p>
            <a:r>
              <a:rPr lang="es-ES" dirty="0"/>
              <a:t>Servir de evidencia y soporte al usuario</a:t>
            </a:r>
          </a:p>
          <a:p>
            <a:pPr lvl="1"/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46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4257" y="134076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28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13690"/>
              </p:ext>
            </p:extLst>
          </p:nvPr>
        </p:nvGraphicFramePr>
        <p:xfrm>
          <a:off x="1053852" y="116632"/>
          <a:ext cx="10153132" cy="65527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076566">
                  <a:extLst>
                    <a:ext uri="{9D8B030D-6E8A-4147-A177-3AD203B41FA5}">
                      <a16:colId xmlns:a16="http://schemas.microsoft.com/office/drawing/2014/main" val="3027994567"/>
                    </a:ext>
                  </a:extLst>
                </a:gridCol>
                <a:gridCol w="5076566">
                  <a:extLst>
                    <a:ext uri="{9D8B030D-6E8A-4147-A177-3AD203B41FA5}">
                      <a16:colId xmlns:a16="http://schemas.microsoft.com/office/drawing/2014/main" val="1241638643"/>
                    </a:ext>
                  </a:extLst>
                </a:gridCol>
              </a:tblGrid>
              <a:tr h="1691678">
                <a:tc>
                  <a:txBody>
                    <a:bodyPr/>
                    <a:lstStyle/>
                    <a:p>
                      <a:endParaRPr lang="es-CO" sz="1800" b="0" i="0" dirty="0" smtClean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0" i="0" dirty="0" smtClean="0">
                          <a:latin typeface="+mn-lt"/>
                        </a:rPr>
                        <a:t>¿QUÉ?</a:t>
                      </a:r>
                      <a:br>
                        <a:rPr lang="es-CO" sz="1800" b="0" i="0" dirty="0" smtClean="0">
                          <a:latin typeface="+mn-lt"/>
                        </a:rPr>
                      </a:br>
                      <a:r>
                        <a:rPr lang="es-CO" sz="1800" b="0" i="0" dirty="0" smtClean="0">
                          <a:latin typeface="+mn-lt"/>
                        </a:rPr>
                        <a:t>Aplicación </a:t>
                      </a:r>
                      <a:r>
                        <a:rPr lang="es-CO" sz="1800" b="0" i="0" dirty="0" err="1" smtClean="0">
                          <a:latin typeface="+mn-lt"/>
                        </a:rPr>
                        <a:t>interoperativa</a:t>
                      </a:r>
                      <a:r>
                        <a:rPr lang="es-CO" sz="1800" b="0" i="0" dirty="0" smtClean="0">
                          <a:latin typeface="+mn-lt"/>
                        </a:rPr>
                        <a:t> de trazabilidad,</a:t>
                      </a:r>
                      <a:r>
                        <a:rPr lang="es-CO" sz="1800" b="0" i="0" baseline="0" dirty="0" smtClean="0">
                          <a:latin typeface="+mn-lt"/>
                        </a:rPr>
                        <a:t> medición y solución de problemáticas generadas en un accidente</a:t>
                      </a:r>
                      <a:endParaRPr lang="es-CO" sz="1800" b="0" i="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404675"/>
                  </a:ext>
                </a:extLst>
              </a:tr>
              <a:tr h="1691678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Por</a:t>
                      </a:r>
                      <a:r>
                        <a:rPr lang="es-ES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qué?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Porque del 60% de los accidentes viales se pueden conciliar sin la medición de un agente de transito.</a:t>
                      </a:r>
                      <a:endParaRPr lang="es-ES" sz="18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CO" sz="1800" b="0" i="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Nosotros vs los demás</a:t>
                      </a:r>
                    </a:p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Primera</a:t>
                      </a:r>
                      <a:r>
                        <a:rPr lang="es-CO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aplicación de movilidad en aconsejar a los involucrados en un accidente de transito y su conciliación. </a:t>
                      </a:r>
                      <a:endParaRPr lang="es-CO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8944"/>
                  </a:ext>
                </a:extLst>
              </a:tr>
              <a:tr h="1799918">
                <a:tc>
                  <a:txBody>
                    <a:bodyPr/>
                    <a:lstStyle/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¿Quién?</a:t>
                      </a:r>
                    </a:p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Usuario vehículos</a:t>
                      </a:r>
                    </a:p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Aseguradoras</a:t>
                      </a:r>
                    </a:p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Ministerio</a:t>
                      </a:r>
                      <a:r>
                        <a:rPr lang="es-CO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 transporte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Proveedores autopartes </a:t>
                      </a:r>
                      <a:r>
                        <a:rPr lang="es-CO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y de mantenimiento</a:t>
                      </a:r>
                      <a:endParaRPr lang="es-CO" sz="18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CO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Proveedores servicios legales</a:t>
                      </a:r>
                      <a:endParaRPr lang="es-CO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¿Dónde?</a:t>
                      </a:r>
                    </a:p>
                    <a:p>
                      <a:endParaRPr lang="es-CO" sz="18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Bogotá</a:t>
                      </a:r>
                    </a:p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Sistema de transito nacional</a:t>
                      </a:r>
                    </a:p>
                    <a:p>
                      <a:endParaRPr lang="es-CO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72017"/>
                  </a:ext>
                </a:extLst>
              </a:tr>
              <a:tr h="1369454">
                <a:tc>
                  <a:txBody>
                    <a:bodyPr/>
                    <a:lstStyle/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¿Cuándo?</a:t>
                      </a:r>
                      <a:b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 meses para lanzamiento de app estable</a:t>
                      </a:r>
                    </a:p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 año</a:t>
                      </a:r>
                      <a:endParaRPr lang="es-CO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¿Cómo?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equipo</a:t>
                      </a:r>
                      <a:r>
                        <a:rPr lang="es-CO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interdisciplinar de 5 personas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25´000,000</a:t>
                      </a:r>
                    </a:p>
                    <a:p>
                      <a:endParaRPr lang="es-CO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02075"/>
                  </a:ext>
                </a:extLst>
              </a:tr>
            </a:tbl>
          </a:graphicData>
        </a:graphic>
      </p:graphicFrame>
      <p:pic>
        <p:nvPicPr>
          <p:cNvPr id="5" name="Picture 4" descr="https://scontent.fbog4-1.fna.fbcdn.net/v/t1.15752-9/42374616_1923156997723181_5353119818939629568_n.jpg?_nc_cat=0&amp;oh=2e4de1e5558a194acf643f41472ca97d&amp;oe=5C5DCC0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47524"/>
            <a:ext cx="1772816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4873beb7-5857-4685-be1f-d57550cc96cc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1665</TotalTime>
  <Words>206</Words>
  <Application>Microsoft Office PowerPoint</Application>
  <PresentationFormat>Personalizado</PresentationFormat>
  <Paragraphs>54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Tecnología 16x9</vt:lpstr>
      <vt:lpstr>Presentación de PowerPoint</vt:lpstr>
      <vt:lpstr>Presentación de PowerPoint</vt:lpstr>
      <vt:lpstr>Presentación de PowerPoint</vt:lpstr>
      <vt:lpstr>Proyección (cierre del ciclo)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Visitantes Facultad De Administracion</dc:creator>
  <cp:lastModifiedBy>Visitantes Facultad De Administracion</cp:lastModifiedBy>
  <cp:revision>32</cp:revision>
  <dcterms:created xsi:type="dcterms:W3CDTF">2018-09-22T16:29:54Z</dcterms:created>
  <dcterms:modified xsi:type="dcterms:W3CDTF">2018-09-23T20:15:38Z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