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9F4-C4D9-4569-BA2D-16923434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7D03F-A8CB-4E42-9EAE-3124EAE56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771C-2381-4419-8BC4-0B4E5AF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6A79-9FEA-45E0-A6FF-804DA671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597E6-FD2B-4B39-8102-621860DC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7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FB6A-D9C9-4AE0-A031-7F94E82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BF4B8-36D2-4F10-8F6F-B87DE647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80DC-E186-4EA9-AA7F-693A5031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080E-4119-48DF-BF4A-B5913C26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03B5-460F-4D99-987D-8B081B84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6E80C-F731-4786-9B73-04F55AF60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ADBBA-C1F4-4E30-B67D-3F742AAF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4ABF-066B-417A-A8B5-226D7F29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12E0-8365-430D-86AF-0DDC00C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FA44-C974-4764-B1AC-E32DE617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48E7-3D61-4DE2-A8FC-2B3F1B94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F999-CA01-4450-89ED-1506ABCD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66B9-7C95-4442-9415-4866F692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CDC3-A573-40EE-A105-405872BE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02CF-16A3-4EF9-9749-225F5804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9FDC-973B-4478-9144-7F362E7D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20718-CA9A-41DD-ABFB-A4A093D2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E737-2B50-40BB-AE32-50064F8D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57FA-D90B-4268-965F-D93E4DE0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B33B-1518-4809-BAAB-8F42E54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BA92-5DB2-437F-8EAB-AE7AF421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BD82-1940-4A05-91E9-2178356B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1B199-0E7C-48CC-BF22-645E1FDA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4A9C2-E8AE-491D-9999-14BA5CD6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E87B-137E-4476-9610-3CE9896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A277-26A6-47D9-910C-A6CB42CC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2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B4B0-627C-48AD-9416-52805A66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4135-C58B-442F-9046-81662F0E7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B003-A5F9-4A7D-8952-D012AD3FC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2C17-292F-4F52-8162-64FF8B14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39A7B-F334-40F3-8811-285C575FB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2E729-4BF9-4656-8485-78E91A06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F3793-B47E-47D4-8CC6-8CF4DCC8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33B3D-4062-4A5D-8D26-97C81F8E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4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EAD6-39FA-4FC7-AD40-A47584C4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60F16-E4BF-453E-8E5C-D5503E88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5899C-BB97-4FFD-8285-CF94B19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47A1-B22A-4D0F-9CB5-5CD5E15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93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287E-0DEE-4BFD-B171-D80FA9DD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75511-15ED-447B-A3FA-2EEE28EB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4591A-4D49-44F8-A5F5-D9196C73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46A2-8155-4870-AB8B-E0441F73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FB23-C48E-46A3-A117-A4AA8E8F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A17B-DF21-4223-9560-F767015A2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335E-8BA2-4F46-AF9A-208D8B01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91BD3-72EC-4724-B2DE-41BE6E22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8F1A-32E1-49E5-B503-0264D9DD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113D-CDB4-496D-9361-6C589EA8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8B79-2270-402F-BD6E-B3F6EBC3A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E2703-A237-4178-B2A9-BA9E87E3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3223-662A-4C95-BB69-D6C828CD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F86A-A47D-4BB5-BF72-F8439F88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FEBF-54DF-4788-A5AD-59D35C55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96403-9782-4D9E-B20B-C0516A04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B02CB-037A-46E4-A47A-881CD072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62A3-5880-4FB5-9E2A-F108BC955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5F68-029A-4EA5-8D1F-11CF7FF7953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1F1C-129F-4836-93B4-F624F107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D3F4-6EAE-461D-B7A2-DF677D0E2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02C-D784-4D56-8170-3ED5DBD60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5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57C25D-B71B-4F3D-8281-B0D14BF015EC}"/>
              </a:ext>
            </a:extLst>
          </p:cNvPr>
          <p:cNvSpPr/>
          <p:nvPr/>
        </p:nvSpPr>
        <p:spPr>
          <a:xfrm>
            <a:off x="7167154" y="1286687"/>
            <a:ext cx="4025102" cy="57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How is your health in general?</a:t>
            </a:r>
            <a:endParaRPr lang="en-GB" dirty="0"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CF2CA-860C-41B7-A0A5-A6BF92A6979F}"/>
              </a:ext>
            </a:extLst>
          </p:cNvPr>
          <p:cNvSpPr/>
          <p:nvPr/>
        </p:nvSpPr>
        <p:spPr>
          <a:xfrm>
            <a:off x="622227" y="2523307"/>
            <a:ext cx="2056094" cy="57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Roman 12" panose="00000500000000000000" pitchFamily="50" charset="0"/>
              </a:rPr>
              <a:t>BoW</a:t>
            </a:r>
            <a:r>
              <a:rPr lang="en-US" dirty="0">
                <a:latin typeface="LM Roman 12" panose="00000500000000000000" pitchFamily="50" charset="0"/>
              </a:rPr>
              <a:t>: TF</a:t>
            </a:r>
            <a:endParaRPr lang="en-GB" dirty="0"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7B913-00C0-47E2-BC24-6B68D60C85E6}"/>
              </a:ext>
            </a:extLst>
          </p:cNvPr>
          <p:cNvSpPr/>
          <p:nvPr/>
        </p:nvSpPr>
        <p:spPr>
          <a:xfrm>
            <a:off x="622227" y="3098944"/>
            <a:ext cx="2056094" cy="57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Roman 12" panose="00000500000000000000" pitchFamily="50" charset="0"/>
              </a:rPr>
              <a:t>BoW</a:t>
            </a:r>
            <a:r>
              <a:rPr lang="en-US" dirty="0">
                <a:latin typeface="LM Roman 12" panose="00000500000000000000" pitchFamily="50" charset="0"/>
              </a:rPr>
              <a:t>: TF-IDF</a:t>
            </a:r>
            <a:endParaRPr lang="en-GB" dirty="0"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5C097-A334-40D8-AAB8-DCD00F9147D3}"/>
              </a:ext>
            </a:extLst>
          </p:cNvPr>
          <p:cNvSpPr/>
          <p:nvPr/>
        </p:nvSpPr>
        <p:spPr>
          <a:xfrm>
            <a:off x="622227" y="4457919"/>
            <a:ext cx="2056094" cy="57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Text Embeddings</a:t>
            </a:r>
            <a:endParaRPr lang="en-GB" dirty="0">
              <a:latin typeface="LM Roman 12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1DDF5-BA1D-4970-B54E-77C65C875F0C}"/>
              </a:ext>
            </a:extLst>
          </p:cNvPr>
          <p:cNvSpPr/>
          <p:nvPr/>
        </p:nvSpPr>
        <p:spPr>
          <a:xfrm>
            <a:off x="2869474" y="1286688"/>
            <a:ext cx="4025102" cy="57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How happy would you say you are?</a:t>
            </a:r>
            <a:endParaRPr lang="en-GB" dirty="0">
              <a:latin typeface="LM Roman 12" panose="00000500000000000000" pitchFamily="50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E17BE5-04A3-41D5-B616-1027793E3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81574"/>
              </p:ext>
            </p:extLst>
          </p:nvPr>
        </p:nvGraphicFramePr>
        <p:xfrm>
          <a:off x="2893858" y="2023872"/>
          <a:ext cx="4010880" cy="161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80">
                  <a:extLst>
                    <a:ext uri="{9D8B030D-6E8A-4147-A177-3AD203B41FA5}">
                      <a16:colId xmlns:a16="http://schemas.microsoft.com/office/drawing/2014/main" val="1044719256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1855876426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1471113122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2306811243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4072808157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3487750618"/>
                    </a:ext>
                  </a:extLst>
                </a:gridCol>
              </a:tblGrid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how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happy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would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you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say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are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591237"/>
                  </a:ext>
                </a:extLst>
              </a:tr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2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217389"/>
                  </a:ext>
                </a:extLst>
              </a:tr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0.33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0.33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0.33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0.67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0.33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0.33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9502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B40B2E62-6F3B-4939-AE4C-12066CFD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48089"/>
              </p:ext>
            </p:extLst>
          </p:nvPr>
        </p:nvGraphicFramePr>
        <p:xfrm>
          <a:off x="2893858" y="3958920"/>
          <a:ext cx="4010880" cy="107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80">
                  <a:extLst>
                    <a:ext uri="{9D8B030D-6E8A-4147-A177-3AD203B41FA5}">
                      <a16:colId xmlns:a16="http://schemas.microsoft.com/office/drawing/2014/main" val="1044719256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1855876426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1471113122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2306811243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4072808157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3487750618"/>
                    </a:ext>
                  </a:extLst>
                </a:gridCol>
              </a:tblGrid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2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299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300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591237"/>
                  </a:ext>
                </a:extLst>
              </a:tr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-0.5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0.7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0.2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-0.1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217389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2863A327-42F2-4B77-807E-80270EB95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42035"/>
              </p:ext>
            </p:extLst>
          </p:nvPr>
        </p:nvGraphicFramePr>
        <p:xfrm>
          <a:off x="7218099" y="2023872"/>
          <a:ext cx="4010880" cy="161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80">
                  <a:extLst>
                    <a:ext uri="{9D8B030D-6E8A-4147-A177-3AD203B41FA5}">
                      <a16:colId xmlns:a16="http://schemas.microsoft.com/office/drawing/2014/main" val="1044719256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1855876426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1471113122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2306811243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4072808157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3487750618"/>
                    </a:ext>
                  </a:extLst>
                </a:gridCol>
              </a:tblGrid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how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happy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would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you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say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are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591237"/>
                  </a:ext>
                </a:extLst>
              </a:tr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217389"/>
                  </a:ext>
                </a:extLst>
              </a:tr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9502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B84FD1A6-2003-4D6C-A114-6450FA90B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03698"/>
              </p:ext>
            </p:extLst>
          </p:nvPr>
        </p:nvGraphicFramePr>
        <p:xfrm>
          <a:off x="7216069" y="3958920"/>
          <a:ext cx="4010880" cy="107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80">
                  <a:extLst>
                    <a:ext uri="{9D8B030D-6E8A-4147-A177-3AD203B41FA5}">
                      <a16:colId xmlns:a16="http://schemas.microsoft.com/office/drawing/2014/main" val="1044719256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1855876426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1471113122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2306811243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4072808157"/>
                    </a:ext>
                  </a:extLst>
                </a:gridCol>
                <a:gridCol w="668480">
                  <a:extLst>
                    <a:ext uri="{9D8B030D-6E8A-4147-A177-3AD203B41FA5}">
                      <a16:colId xmlns:a16="http://schemas.microsoft.com/office/drawing/2014/main" val="3487750618"/>
                    </a:ext>
                  </a:extLst>
                </a:gridCol>
              </a:tblGrid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2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299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dim 300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591237"/>
                  </a:ext>
                </a:extLst>
              </a:tr>
              <a:tr h="5373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0.2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0.3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-0.7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-0.1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M Roman 12" panose="00000500000000000000" pitchFamily="50" charset="0"/>
                        </a:rPr>
                        <a:t>-0.4</a:t>
                      </a:r>
                      <a:endParaRPr lang="en-GB" sz="1200" dirty="0">
                        <a:solidFill>
                          <a:schemeClr val="tx1"/>
                        </a:solidFill>
                        <a:latin typeface="LM Roman 12" panose="00000500000000000000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21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8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Q. (Qixiang)</dc:creator>
  <cp:lastModifiedBy>Fang, Q. (Qixiang)</cp:lastModifiedBy>
  <cp:revision>7</cp:revision>
  <dcterms:created xsi:type="dcterms:W3CDTF">2021-10-26T08:23:39Z</dcterms:created>
  <dcterms:modified xsi:type="dcterms:W3CDTF">2021-11-24T11:22:57Z</dcterms:modified>
</cp:coreProperties>
</file>