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62" r:id="rId2"/>
    <p:sldId id="264" r:id="rId3"/>
    <p:sldId id="265" r:id="rId4"/>
    <p:sldId id="384" r:id="rId5"/>
    <p:sldId id="267" r:id="rId6"/>
    <p:sldId id="268" r:id="rId7"/>
    <p:sldId id="339" r:id="rId8"/>
    <p:sldId id="269" r:id="rId9"/>
    <p:sldId id="270" r:id="rId10"/>
    <p:sldId id="366" r:id="rId11"/>
    <p:sldId id="271" r:id="rId12"/>
    <p:sldId id="368" r:id="rId13"/>
    <p:sldId id="381" r:id="rId14"/>
    <p:sldId id="382" r:id="rId15"/>
    <p:sldId id="383" r:id="rId16"/>
    <p:sldId id="378" r:id="rId17"/>
    <p:sldId id="379" r:id="rId18"/>
    <p:sldId id="380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263" r:id="rId28"/>
  </p:sldIdLst>
  <p:sldSz cx="9144000" cy="6858000" type="screen4x3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varo Trigo" initials="AT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FFCC00"/>
    <a:srgbClr val="D6A300"/>
    <a:srgbClr val="00FF00"/>
    <a:srgbClr val="0000FF"/>
    <a:srgbClr val="009900"/>
    <a:srgbClr val="FFFF00"/>
    <a:srgbClr val="FF66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1" autoAdjust="0"/>
    <p:restoredTop sz="93961" autoAdjust="0"/>
  </p:normalViewPr>
  <p:slideViewPr>
    <p:cSldViewPr snapToGrid="0">
      <p:cViewPr varScale="1">
        <p:scale>
          <a:sx n="86" d="100"/>
          <a:sy n="86" d="100"/>
        </p:scale>
        <p:origin x="984" y="84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4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12" Type="http://schemas.openxmlformats.org/officeDocument/2006/relationships/slide" Target="slides/slide23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22.xml"/><Relationship Id="rId5" Type="http://schemas.openxmlformats.org/officeDocument/2006/relationships/slide" Target="slides/slide9.xml"/><Relationship Id="rId15" Type="http://schemas.openxmlformats.org/officeDocument/2006/relationships/slide" Target="slides/slide26.xml"/><Relationship Id="rId10" Type="http://schemas.openxmlformats.org/officeDocument/2006/relationships/slide" Target="slides/slide21.xml"/><Relationship Id="rId4" Type="http://schemas.openxmlformats.org/officeDocument/2006/relationships/slide" Target="slides/slide8.xml"/><Relationship Id="rId9" Type="http://schemas.openxmlformats.org/officeDocument/2006/relationships/slide" Target="slides/slide20.xml"/><Relationship Id="rId14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717" y="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1" y="4714876"/>
            <a:ext cx="498539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717" y="9429750"/>
            <a:ext cx="294495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35F9EE-0CB4-4821-9E87-9817C02091A3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3486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96709-9E88-4F6B-85D6-1B41A45F1111}" type="slidenum">
              <a:rPr lang="es-ES_tradnl" smtClean="0"/>
              <a:pPr/>
              <a:t>1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98668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13444">
              <a:defRPr/>
            </a:pPr>
            <a:fld id="{1CA47E46-67B0-4A3B-AE86-DA2D4DEBC399}" type="slidenum">
              <a:rPr lang="es-ES_tradnl" smtClean="0">
                <a:latin typeface="Arial" charset="0"/>
              </a:rPr>
              <a:pPr defTabSz="913444">
                <a:defRPr/>
              </a:pPr>
              <a:t>10</a:t>
            </a:fld>
            <a:endParaRPr lang="es-ES_tradnl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06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6326C-B074-4DAB-B831-C8831983FAFA}" type="slidenum">
              <a:rPr lang="es-ES_tradnl" smtClean="0"/>
              <a:pPr/>
              <a:t>11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290636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AD17E-A875-40DB-8C55-F512548B5F98}" type="slidenum">
              <a:rPr lang="es-ES_tradnl" smtClean="0">
                <a:latin typeface="Arial" pitchFamily="34" charset="0"/>
              </a:rPr>
              <a:pPr/>
              <a:t>12</a:t>
            </a:fld>
            <a:endParaRPr lang="es-ES_tradnl" dirty="0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3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AD17E-A875-40DB-8C55-F512548B5F98}" type="slidenum">
              <a:rPr lang="es-ES_tradnl" smtClean="0">
                <a:latin typeface="Arial" pitchFamily="34" charset="0"/>
              </a:rPr>
              <a:pPr/>
              <a:t>13</a:t>
            </a:fld>
            <a:endParaRPr lang="es-ES_tradnl" dirty="0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0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AD17E-A875-40DB-8C55-F512548B5F98}" type="slidenum">
              <a:rPr lang="es-ES_tradnl" smtClean="0">
                <a:latin typeface="Arial" pitchFamily="34" charset="0"/>
              </a:rPr>
              <a:pPr/>
              <a:t>14</a:t>
            </a:fld>
            <a:endParaRPr lang="es-ES_tradnl" dirty="0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22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AD17E-A875-40DB-8C55-F512548B5F98}" type="slidenum">
              <a:rPr lang="es-ES_tradnl" smtClean="0">
                <a:latin typeface="Arial" pitchFamily="34" charset="0"/>
              </a:rPr>
              <a:pPr/>
              <a:t>15</a:t>
            </a:fld>
            <a:endParaRPr lang="es-ES_tradnl" dirty="0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90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0FD360-9B95-403E-BAC8-89671BE9B279}" type="slidenum">
              <a:rPr lang="es-ES_tradnl" altLang="es-ES" smtClean="0"/>
              <a:pPr eaLnBrk="1" hangingPunct="1">
                <a:spcBef>
                  <a:spcPct val="0"/>
                </a:spcBef>
              </a:pPr>
              <a:t>16</a:t>
            </a:fld>
            <a:endParaRPr lang="es-ES_tradnl" altLang="es-E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637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0FD360-9B95-403E-BAC8-89671BE9B279}" type="slidenum">
              <a:rPr lang="es-ES_tradnl" altLang="es-ES" smtClean="0"/>
              <a:pPr eaLnBrk="1" hangingPunct="1">
                <a:spcBef>
                  <a:spcPct val="0"/>
                </a:spcBef>
              </a:pPr>
              <a:t>17</a:t>
            </a:fld>
            <a:endParaRPr lang="es-ES_tradnl" altLang="es-E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61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0FD360-9B95-403E-BAC8-89671BE9B279}" type="slidenum">
              <a:rPr lang="es-ES_tradnl" altLang="es-ES" smtClean="0"/>
              <a:pPr eaLnBrk="1" hangingPunct="1">
                <a:spcBef>
                  <a:spcPct val="0"/>
                </a:spcBef>
              </a:pPr>
              <a:t>18</a:t>
            </a:fld>
            <a:endParaRPr lang="es-ES_tradnl" altLang="es-E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85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CD685F-BC49-454C-B20B-41625FC9A4CF}" type="slidenum">
              <a:rPr lang="es-ES_tradnl" altLang="es-ES" smtClean="0"/>
              <a:pPr eaLnBrk="1" hangingPunct="1">
                <a:spcBef>
                  <a:spcPct val="0"/>
                </a:spcBef>
              </a:pPr>
              <a:t>19</a:t>
            </a:fld>
            <a:endParaRPr lang="es-ES_tradnl" altLang="es-E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B2ECD-902F-4C27-912E-3EBDA353D73B}" type="slidenum">
              <a:rPr lang="es-ES_tradnl" smtClean="0"/>
              <a:pPr/>
              <a:t>2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77019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B81AA3-5CB7-4659-AC44-DEB0044BA55C}" type="slidenum">
              <a:rPr lang="es-ES_tradnl" altLang="es-ES" smtClean="0"/>
              <a:pPr eaLnBrk="1" hangingPunct="1">
                <a:spcBef>
                  <a:spcPct val="0"/>
                </a:spcBef>
              </a:pPr>
              <a:t>20</a:t>
            </a:fld>
            <a:endParaRPr lang="es-ES_tradnl" altLang="es-E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2CA0C4-EE4A-484A-80CA-5436BC70DCD1}" type="slidenum">
              <a:rPr lang="es-ES_tradnl" altLang="es-ES" smtClean="0"/>
              <a:pPr eaLnBrk="1" hangingPunct="1">
                <a:spcBef>
                  <a:spcPct val="0"/>
                </a:spcBef>
              </a:pPr>
              <a:t>21</a:t>
            </a:fld>
            <a:endParaRPr lang="es-ES_tradnl" altLang="es-E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89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20B48D-18D3-47A7-8432-3E5EE59166FA}" type="slidenum">
              <a:rPr lang="es-ES_tradnl" altLang="es-ES" smtClean="0"/>
              <a:pPr eaLnBrk="1" hangingPunct="1">
                <a:spcBef>
                  <a:spcPct val="0"/>
                </a:spcBef>
              </a:pPr>
              <a:t>22</a:t>
            </a:fld>
            <a:endParaRPr lang="es-ES_tradnl" altLang="es-E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77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572DB1-80E0-492A-AB86-2E86D11C01F5}" type="slidenum">
              <a:rPr lang="es-ES_tradnl" altLang="es-ES" smtClean="0"/>
              <a:pPr eaLnBrk="1" hangingPunct="1">
                <a:spcBef>
                  <a:spcPct val="0"/>
                </a:spcBef>
              </a:pPr>
              <a:t>23</a:t>
            </a:fld>
            <a:endParaRPr lang="es-ES_tradnl" alt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93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864AD5-8AF5-4572-8F7D-273438128B37}" type="slidenum">
              <a:rPr lang="es-ES_tradnl" altLang="es-ES" smtClean="0"/>
              <a:pPr eaLnBrk="1" hangingPunct="1">
                <a:spcBef>
                  <a:spcPct val="0"/>
                </a:spcBef>
              </a:pPr>
              <a:t>24</a:t>
            </a:fld>
            <a:endParaRPr lang="es-ES_tradnl" altLang="es-E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26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4ED6F8-627C-494E-BCD5-9143873DAC66}" type="slidenum">
              <a:rPr lang="es-ES_tradnl" altLang="es-ES" smtClean="0"/>
              <a:pPr eaLnBrk="1" hangingPunct="1">
                <a:spcBef>
                  <a:spcPct val="0"/>
                </a:spcBef>
              </a:pPr>
              <a:t>25</a:t>
            </a:fld>
            <a:endParaRPr lang="es-ES_tradnl" altLang="es-E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96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BA3018-2638-42B0-A117-4F7E784F3107}" type="slidenum">
              <a:rPr lang="es-ES_tradnl" altLang="es-ES" smtClean="0"/>
              <a:pPr eaLnBrk="1" hangingPunct="1">
                <a:spcBef>
                  <a:spcPct val="0"/>
                </a:spcBef>
              </a:pPr>
              <a:t>26</a:t>
            </a:fld>
            <a:endParaRPr lang="es-ES_tradnl" alt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56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5D3E2-E6F4-48DF-8B25-CF40C19B805A}" type="slidenum">
              <a:rPr lang="es-ES_tradnl" smtClean="0"/>
              <a:pPr/>
              <a:t>27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91072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55A9D-6651-4CAE-B11F-6828D77BB0D0}" type="slidenum">
              <a:rPr lang="es-ES_tradnl" smtClean="0"/>
              <a:pPr/>
              <a:t>3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53761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55A9D-6651-4CAE-B11F-6828D77BB0D0}" type="slidenum">
              <a:rPr lang="es-ES_tradnl" smtClean="0"/>
              <a:pPr/>
              <a:t>4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68234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6CFB3-07B4-4F40-A2F8-ED573A213224}" type="slidenum">
              <a:rPr lang="es-ES_tradnl" smtClean="0"/>
              <a:pPr/>
              <a:t>5</a:t>
            </a:fld>
            <a:endParaRPr lang="es-ES_tradnl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768350"/>
            <a:ext cx="4919662" cy="36893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05" y="4687888"/>
            <a:ext cx="4985392" cy="44577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375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817AE-B1F9-4E26-A7C1-F1B728FE039F}" type="slidenum">
              <a:rPr lang="es-ES_tradnl" smtClean="0"/>
              <a:pPr/>
              <a:t>6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79756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817AE-B1F9-4E26-A7C1-F1B728FE039F}" type="slidenum">
              <a:rPr lang="es-ES_tradnl" smtClean="0"/>
              <a:pPr/>
              <a:t>7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84713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4C638-F67E-4B7C-9022-CB9414D32FED}" type="slidenum">
              <a:rPr lang="es-ES_tradnl" smtClean="0"/>
              <a:pPr/>
              <a:t>8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42516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B5E81-07BD-422C-B05D-CC2D0FDE2D57}" type="slidenum">
              <a:rPr lang="es-ES_tradnl" smtClean="0"/>
              <a:pPr/>
              <a:t>9</a:t>
            </a:fld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67493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uadricul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C:\Documents and Settings\rfernaal\Escritorio\Santander_negativo_RG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3" y="6137275"/>
            <a:ext cx="22621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517900" y="912813"/>
            <a:ext cx="5410200" cy="1749425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388" y="1196975"/>
            <a:ext cx="3187700" cy="1206500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519488" y="3011488"/>
            <a:ext cx="53705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5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E96BC-B3D2-4FCB-A3B7-DC870A1F92A7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355600"/>
            <a:ext cx="2109787" cy="558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0" y="355600"/>
            <a:ext cx="6176963" cy="558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74966-D7E8-477C-90CB-EA6AD24F80BA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355600"/>
            <a:ext cx="8437563" cy="642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998538"/>
            <a:ext cx="4143375" cy="494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998538"/>
            <a:ext cx="4143375" cy="494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8350" y="131763"/>
            <a:ext cx="5826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5797B-2127-4B01-8C1D-E7CD568DBA6C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355600"/>
            <a:ext cx="8437563" cy="642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998538"/>
            <a:ext cx="4143375" cy="494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998538"/>
            <a:ext cx="4143375" cy="239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3546475"/>
            <a:ext cx="4143375" cy="2395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8350" y="131763"/>
            <a:ext cx="5826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E9A52-F00E-427D-A702-7A46F420134C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49250" y="355600"/>
            <a:ext cx="8439150" cy="5586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7A8C6-523A-4B23-A236-E631A88A2FE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49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A3294-D10E-4448-B3D7-1DAAFB1BF9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71A52-8599-4CAA-824C-3474A8B45B72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998538"/>
            <a:ext cx="4143375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998538"/>
            <a:ext cx="4143375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0511-D682-41A2-8167-AE57E83D2BA7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FC4C-434E-465E-849E-4F6735F6DD57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13797-95AB-4959-8CC0-FF2BE0591A1A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E3148-215D-4DCB-B01E-AC578C9F40F9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6186E-DFF2-427C-B914-B616B8A2EDCE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E12BE-B461-4E34-A333-B00989FA1714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355600"/>
            <a:ext cx="843756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estilo título patrón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998538"/>
            <a:ext cx="84391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131763"/>
            <a:ext cx="28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500" b="1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fld id="{D86673F8-F30B-4501-A591-0316DCC1959D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3078163" y="6446838"/>
            <a:ext cx="238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400" i="1" dirty="0"/>
              <a:t>Confidential and Proprietary</a:t>
            </a:r>
          </a:p>
        </p:txBody>
      </p:sp>
      <p:pic>
        <p:nvPicPr>
          <p:cNvPr id="3078" name="Picture 22" descr="C:\Documents and Settings\rfernaal\Escritorio\Santander_negativo_RGB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81813" y="6130925"/>
            <a:ext cx="22621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  <p:sldLayoutId id="2147483854" r:id="rId13"/>
    <p:sldLayoutId id="214748385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18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n"/>
        <a:defRPr sz="2200">
          <a:solidFill>
            <a:srgbClr val="7A6C7A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7A6C7A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google.es/url?url=http://profprojects.com/migrate-liferay-portal-to-wordpress/&amp;rct=j&amp;frm=1&amp;q=&amp;esrc=s&amp;sa=U&amp;ei=7Ae-VKHbGMWAUd2og9AP&amp;ved=0CB4Q9QEwBA&amp;usg=AFQjCNFD7qZOrlBlqk1tNl9dcU3LJvPC5A" TargetMode="External"/><Relationship Id="rId5" Type="http://schemas.openxmlformats.org/officeDocument/2006/relationships/image" Target="../media/image4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PowerPoint_Presentation3.pptx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PowerPoint_Presentation2.pptx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package" Target="../embeddings/Microsoft_PowerPoint_Presentation4.pptx"/><Relationship Id="rId4" Type="http://schemas.openxmlformats.org/officeDocument/2006/relationships/package" Target="../embeddings/Microsoft_PowerPoint_Presentation1.pptx"/><Relationship Id="rId9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ChangeArrowheads="1"/>
          </p:cNvSpPr>
          <p:nvPr/>
        </p:nvSpPr>
        <p:spPr bwMode="auto">
          <a:xfrm>
            <a:off x="3538538" y="3046413"/>
            <a:ext cx="449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s-ES_tradnl" sz="2600" dirty="0">
                <a:solidFill>
                  <a:schemeClr val="bg1"/>
                </a:solidFill>
              </a:rPr>
              <a:t>Madrid, </a:t>
            </a:r>
            <a:r>
              <a:rPr lang="es-ES_tradnl" sz="2600" dirty="0" smtClean="0">
                <a:solidFill>
                  <a:schemeClr val="bg1"/>
                </a:solidFill>
              </a:rPr>
              <a:t>Enero 2015</a:t>
            </a:r>
            <a:endParaRPr lang="es-ES" sz="2600" b="1" dirty="0">
              <a:solidFill>
                <a:schemeClr val="bg1"/>
              </a:solidFill>
            </a:endParaRPr>
          </a:p>
        </p:txBody>
      </p:sp>
      <p:sp>
        <p:nvSpPr>
          <p:cNvPr id="7171" name="Text Box 8"/>
          <p:cNvSpPr txBox="1">
            <a:spLocks noChangeArrowheads="1"/>
          </p:cNvSpPr>
          <p:nvPr/>
        </p:nvSpPr>
        <p:spPr bwMode="auto">
          <a:xfrm>
            <a:off x="3078163" y="6446838"/>
            <a:ext cx="238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i="1"/>
              <a:t>Confidential and Proprietary</a:t>
            </a:r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3078163" y="1201688"/>
            <a:ext cx="5662076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4500"/>
              </a:lnSpc>
            </a:pPr>
            <a:r>
              <a:rPr lang="es-ES" sz="3600" b="1" dirty="0" smtClean="0">
                <a:solidFill>
                  <a:schemeClr val="bg1"/>
                </a:solidFill>
              </a:rPr>
              <a:t>DT </a:t>
            </a:r>
            <a:r>
              <a:rPr lang="es-ES" sz="3600" b="1" dirty="0">
                <a:solidFill>
                  <a:schemeClr val="bg1"/>
                </a:solidFill>
              </a:rPr>
              <a:t>SEP </a:t>
            </a:r>
          </a:p>
          <a:p>
            <a:pPr>
              <a:lnSpc>
                <a:spcPts val="4500"/>
              </a:lnSpc>
            </a:pPr>
            <a:r>
              <a:rPr lang="es-ES" sz="3600" b="1" dirty="0" smtClean="0">
                <a:solidFill>
                  <a:schemeClr val="bg1"/>
                </a:solidFill>
              </a:rPr>
              <a:t>Plataforma Digital</a:t>
            </a: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323850" y="714375"/>
            <a:ext cx="3133725" cy="73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900"/>
              </a:lnSpc>
            </a:pPr>
            <a:r>
              <a:rPr lang="es-ES_tradnl" sz="1300" dirty="0">
                <a:solidFill>
                  <a:schemeClr val="bg1"/>
                </a:solidFill>
              </a:rPr>
              <a:t>Área : Arquitectura </a:t>
            </a:r>
            <a:r>
              <a:rPr lang="es-ES_tradnl" sz="1300" dirty="0" smtClean="0">
                <a:solidFill>
                  <a:schemeClr val="bg1"/>
                </a:solidFill>
              </a:rPr>
              <a:t>SW</a:t>
            </a:r>
          </a:p>
          <a:p>
            <a:pPr>
              <a:lnSpc>
                <a:spcPts val="1900"/>
              </a:lnSpc>
            </a:pPr>
            <a:r>
              <a:rPr lang="es-ES_tradnl" sz="1300" dirty="0" smtClean="0">
                <a:solidFill>
                  <a:schemeClr val="bg1"/>
                </a:solidFill>
              </a:rPr>
              <a:t>Departamento </a:t>
            </a:r>
            <a:r>
              <a:rPr lang="es-ES_tradnl" sz="1300" dirty="0">
                <a:solidFill>
                  <a:schemeClr val="bg1"/>
                </a:solidFill>
              </a:rPr>
              <a:t>: Diseño Técnico</a:t>
            </a:r>
            <a:br>
              <a:rPr lang="es-ES_tradnl" sz="1300" dirty="0">
                <a:solidFill>
                  <a:schemeClr val="bg1"/>
                </a:solidFill>
              </a:rPr>
            </a:br>
            <a:r>
              <a:rPr lang="es-ES_tradnl" sz="1300" dirty="0">
                <a:solidFill>
                  <a:schemeClr val="bg1"/>
                </a:solidFill>
              </a:rPr>
              <a:t>Dirección</a:t>
            </a:r>
            <a:r>
              <a:rPr lang="es-ES" sz="1300" dirty="0">
                <a:solidFill>
                  <a:schemeClr val="bg1"/>
                </a:solidFill>
              </a:rPr>
              <a:t>: </a:t>
            </a:r>
            <a:r>
              <a:rPr lang="es-ES" sz="1300" dirty="0" smtClean="0">
                <a:solidFill>
                  <a:schemeClr val="bg1"/>
                </a:solidFill>
              </a:rPr>
              <a:t>ARQUITECTURA</a:t>
            </a:r>
            <a:endParaRPr lang="es-ES" sz="1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55E41-CAA7-4223-A2AB-7005210E1001}" type="slidenum">
              <a:rPr lang="es-ES_tradnl" smtClean="0">
                <a:latin typeface="Arial" charset="0"/>
              </a:rPr>
              <a:pPr>
                <a:defRPr/>
              </a:pPr>
              <a:t>10</a:t>
            </a:fld>
            <a:endParaRPr lang="es-ES_tradnl" smtClean="0">
              <a:latin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3850" y="55563"/>
            <a:ext cx="6462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</a:pPr>
            <a:r>
              <a:rPr lang="es-ES_tradnl" altLang="es-ES" sz="2000" b="1">
                <a:solidFill>
                  <a:srgbClr val="FF0000"/>
                </a:solidFill>
              </a:rPr>
              <a:t> Mapa Técnico Global de las Piezas de Arquitectura</a:t>
            </a:r>
            <a:endParaRPr lang="es-ES_tradnl" altLang="es-ES" sz="200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289049" y="5074275"/>
            <a:ext cx="3798107" cy="955049"/>
          </a:xfrm>
          <a:prstGeom prst="rect">
            <a:avLst/>
          </a:prstGeom>
          <a:solidFill>
            <a:schemeClr val="accent3">
              <a:lumMod val="50000"/>
              <a:alpha val="4784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s-ES" sz="1000" b="1"/>
              <a:t>Partenón</a:t>
            </a:r>
          </a:p>
        </p:txBody>
      </p:sp>
      <p:graphicFrame>
        <p:nvGraphicFramePr>
          <p:cNvPr id="17413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660400" y="1825625"/>
          <a:ext cx="4079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Visio" r:id="rId4" imgW="866264" imgH="1220521" progId="">
                  <p:embed/>
                </p:oleObj>
              </mc:Choice>
              <mc:Fallback>
                <p:oleObj name="Visio" r:id="rId4" imgW="866264" imgH="122052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825625"/>
                        <a:ext cx="4079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11"/>
          <p:cNvSpPr txBox="1">
            <a:spLocks noChangeArrowheads="1"/>
          </p:cNvSpPr>
          <p:nvPr/>
        </p:nvSpPr>
        <p:spPr bwMode="auto">
          <a:xfrm>
            <a:off x="436742" y="565150"/>
            <a:ext cx="8539833" cy="276999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FF9933"/>
              </a:buClr>
            </a:pPr>
            <a:r>
              <a:rPr lang="en-US" altLang="es-ES" sz="1200" b="1" i="1" dirty="0" smtClean="0">
                <a:solidFill>
                  <a:schemeClr val="bg1"/>
                </a:solidFill>
                <a:latin typeface="Times New Roman" pitchFamily="18" charset="0"/>
              </a:rPr>
              <a:t>Santander </a:t>
            </a:r>
            <a:r>
              <a:rPr lang="en-US" altLang="es-ES" sz="1200" b="1" i="1" dirty="0" err="1" smtClean="0">
                <a:solidFill>
                  <a:schemeClr val="bg1"/>
                </a:solidFill>
                <a:latin typeface="Times New Roman" pitchFamily="18" charset="0"/>
              </a:rPr>
              <a:t>Empresas</a:t>
            </a:r>
            <a:r>
              <a:rPr lang="en-US" altLang="es-ES" sz="1200" b="1" i="1" dirty="0" smtClean="0">
                <a:solidFill>
                  <a:schemeClr val="bg1"/>
                </a:solidFill>
                <a:latin typeface="Times New Roman" pitchFamily="18" charset="0"/>
              </a:rPr>
              <a:t> España – </a:t>
            </a:r>
            <a:r>
              <a:rPr lang="en-US" altLang="es-ES" sz="1200" b="1" i="1" dirty="0" err="1" smtClean="0">
                <a:solidFill>
                  <a:schemeClr val="bg1"/>
                </a:solidFill>
                <a:latin typeface="Times New Roman" pitchFamily="18" charset="0"/>
              </a:rPr>
              <a:t>Plataforma</a:t>
            </a:r>
            <a:r>
              <a:rPr lang="en-US" altLang="es-ES" sz="1200" b="1" i="1" dirty="0" smtClean="0">
                <a:solidFill>
                  <a:schemeClr val="bg1"/>
                </a:solidFill>
                <a:latin typeface="Times New Roman" pitchFamily="18" charset="0"/>
              </a:rPr>
              <a:t> Digital</a:t>
            </a:r>
            <a:endParaRPr lang="en-US" altLang="es-ES" sz="1200" b="1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468313" y="854075"/>
            <a:ext cx="788987" cy="5189538"/>
          </a:xfrm>
          <a:prstGeom prst="rect">
            <a:avLst/>
          </a:prstGeom>
          <a:solidFill>
            <a:srgbClr val="FFFF99">
              <a:alpha val="7097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/>
              <a:t>Servicios</a:t>
            </a:r>
          </a:p>
          <a:p>
            <a:pPr algn="ctr" eaLnBrk="1" hangingPunct="1"/>
            <a:r>
              <a:rPr lang="en-GB" altLang="es-ES" sz="1000"/>
              <a:t>Infraestructura</a:t>
            </a:r>
          </a:p>
        </p:txBody>
      </p:sp>
      <p:sp>
        <p:nvSpPr>
          <p:cNvPr id="17416" name="Text Box 14"/>
          <p:cNvSpPr txBox="1">
            <a:spLocks noChangeArrowheads="1"/>
          </p:cNvSpPr>
          <p:nvPr/>
        </p:nvSpPr>
        <p:spPr bwMode="auto">
          <a:xfrm>
            <a:off x="1363663" y="1268413"/>
            <a:ext cx="1057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altLang="es-ES" sz="1000" b="1"/>
              <a:t>                         </a:t>
            </a:r>
          </a:p>
        </p:txBody>
      </p:sp>
      <p:sp>
        <p:nvSpPr>
          <p:cNvPr id="17417" name="Text Box 16"/>
          <p:cNvSpPr txBox="1">
            <a:spLocks noChangeArrowheads="1"/>
          </p:cNvSpPr>
          <p:nvPr/>
        </p:nvSpPr>
        <p:spPr bwMode="auto">
          <a:xfrm>
            <a:off x="522288" y="1555750"/>
            <a:ext cx="7143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altLang="es-ES" sz="700" b="1">
                <a:solidFill>
                  <a:schemeClr val="accent2"/>
                </a:solidFill>
              </a:rPr>
              <a:t>SEGURIDAD</a:t>
            </a:r>
            <a:endParaRPr lang="es-ES" altLang="es-ES" sz="700" b="1"/>
          </a:p>
        </p:txBody>
      </p:sp>
      <p:sp>
        <p:nvSpPr>
          <p:cNvPr id="17418" name="Rectangle 18"/>
          <p:cNvSpPr>
            <a:spLocks noChangeArrowheads="1"/>
          </p:cNvSpPr>
          <p:nvPr/>
        </p:nvSpPr>
        <p:spPr bwMode="auto">
          <a:xfrm>
            <a:off x="1289052" y="2995613"/>
            <a:ext cx="3798104" cy="19498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s-ES" sz="800" b="1" dirty="0" err="1" smtClean="0">
                <a:solidFill>
                  <a:schemeClr val="hlink"/>
                </a:solidFill>
              </a:rPr>
              <a:t>Productos</a:t>
            </a:r>
            <a:r>
              <a:rPr lang="en-US" altLang="es-ES" sz="800" b="1" dirty="0" smtClean="0">
                <a:solidFill>
                  <a:schemeClr val="hlink"/>
                </a:solidFill>
              </a:rPr>
              <a:t> y </a:t>
            </a:r>
            <a:r>
              <a:rPr lang="en-US" altLang="es-ES" sz="800" b="1" dirty="0" err="1" smtClean="0">
                <a:solidFill>
                  <a:schemeClr val="hlink"/>
                </a:solidFill>
              </a:rPr>
              <a:t>servicios</a:t>
            </a:r>
            <a:endParaRPr lang="en-US" altLang="es-ES" sz="800" b="1" dirty="0">
              <a:solidFill>
                <a:schemeClr val="hlink"/>
              </a:solidFill>
            </a:endParaRPr>
          </a:p>
        </p:txBody>
      </p:sp>
      <p:sp>
        <p:nvSpPr>
          <p:cNvPr id="17419" name="Rectangle 37"/>
          <p:cNvSpPr>
            <a:spLocks noChangeArrowheads="1"/>
          </p:cNvSpPr>
          <p:nvPr/>
        </p:nvSpPr>
        <p:spPr bwMode="auto">
          <a:xfrm>
            <a:off x="1289050" y="2103438"/>
            <a:ext cx="6157913" cy="820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s-ES" sz="1000" b="1" dirty="0" err="1"/>
              <a:t>Aplicaciones</a:t>
            </a:r>
            <a:endParaRPr lang="en-US" altLang="es-ES" sz="1000" b="1" dirty="0"/>
          </a:p>
        </p:txBody>
      </p:sp>
      <p:sp>
        <p:nvSpPr>
          <p:cNvPr id="17420" name="Rectangle 243"/>
          <p:cNvSpPr>
            <a:spLocks noChangeArrowheads="1"/>
          </p:cNvSpPr>
          <p:nvPr/>
        </p:nvSpPr>
        <p:spPr bwMode="auto">
          <a:xfrm>
            <a:off x="3047018" y="5637442"/>
            <a:ext cx="1357312" cy="307975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 dirty="0" smtClean="0"/>
              <a:t>TABLAS GENERALES</a:t>
            </a:r>
            <a:endParaRPr lang="en-GB" altLang="es-ES" sz="1000" dirty="0"/>
          </a:p>
        </p:txBody>
      </p:sp>
      <p:sp>
        <p:nvSpPr>
          <p:cNvPr id="17422" name="Rectangle 337"/>
          <p:cNvSpPr>
            <a:spLocks noChangeArrowheads="1"/>
          </p:cNvSpPr>
          <p:nvPr/>
        </p:nvSpPr>
        <p:spPr bwMode="auto">
          <a:xfrm>
            <a:off x="3053421" y="5395136"/>
            <a:ext cx="1360487" cy="185737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 dirty="0" smtClean="0"/>
              <a:t>GESTORES</a:t>
            </a:r>
            <a:endParaRPr lang="en-GB" altLang="es-ES" sz="1000" dirty="0"/>
          </a:p>
        </p:txBody>
      </p:sp>
      <p:sp>
        <p:nvSpPr>
          <p:cNvPr id="17435" name="Rectangle 5"/>
          <p:cNvSpPr>
            <a:spLocks noChangeArrowheads="1"/>
          </p:cNvSpPr>
          <p:nvPr/>
        </p:nvSpPr>
        <p:spPr bwMode="auto">
          <a:xfrm>
            <a:off x="5210628" y="5074275"/>
            <a:ext cx="3753068" cy="9550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s-ES" sz="1000" b="1"/>
              <a:t>OTROS (Corporativos)</a:t>
            </a:r>
          </a:p>
          <a:p>
            <a:pPr eaLnBrk="1" hangingPunct="1"/>
            <a:endParaRPr lang="en-US" altLang="es-ES" sz="1000" b="1"/>
          </a:p>
        </p:txBody>
      </p:sp>
      <p:sp>
        <p:nvSpPr>
          <p:cNvPr id="17436" name="Rectangle 5"/>
          <p:cNvSpPr>
            <a:spLocks noChangeArrowheads="1"/>
          </p:cNvSpPr>
          <p:nvPr/>
        </p:nvSpPr>
        <p:spPr bwMode="auto">
          <a:xfrm>
            <a:off x="1290638" y="850900"/>
            <a:ext cx="3958167" cy="1190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s-ES" sz="1000" b="1" dirty="0" err="1" smtClean="0"/>
              <a:t>Presentación</a:t>
            </a:r>
            <a:endParaRPr lang="en-US" altLang="es-ES" sz="1000" b="1" dirty="0"/>
          </a:p>
          <a:p>
            <a:pPr eaLnBrk="1" hangingPunct="1"/>
            <a:endParaRPr lang="en-US" altLang="es-ES" sz="1000" b="1" dirty="0"/>
          </a:p>
        </p:txBody>
      </p:sp>
      <p:sp>
        <p:nvSpPr>
          <p:cNvPr id="17438" name="Rectangle 243"/>
          <p:cNvSpPr>
            <a:spLocks noChangeArrowheads="1"/>
          </p:cNvSpPr>
          <p:nvPr/>
        </p:nvSpPr>
        <p:spPr bwMode="auto">
          <a:xfrm>
            <a:off x="1412004" y="5676302"/>
            <a:ext cx="1357312" cy="198437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 dirty="0" smtClean="0"/>
              <a:t>BDP</a:t>
            </a:r>
            <a:endParaRPr lang="en-GB" altLang="es-ES" sz="1000" dirty="0"/>
          </a:p>
        </p:txBody>
      </p:sp>
      <p:grpSp>
        <p:nvGrpSpPr>
          <p:cNvPr id="17439" name="Group 245"/>
          <p:cNvGrpSpPr>
            <a:grpSpLocks/>
          </p:cNvGrpSpPr>
          <p:nvPr/>
        </p:nvGrpSpPr>
        <p:grpSpPr bwMode="auto">
          <a:xfrm>
            <a:off x="1438275" y="2349500"/>
            <a:ext cx="911225" cy="341313"/>
            <a:chOff x="1156" y="2904"/>
            <a:chExt cx="956" cy="481"/>
          </a:xfrm>
        </p:grpSpPr>
        <p:grpSp>
          <p:nvGrpSpPr>
            <p:cNvPr id="17591" name="Group 246"/>
            <p:cNvGrpSpPr>
              <a:grpSpLocks/>
            </p:cNvGrpSpPr>
            <p:nvPr/>
          </p:nvGrpSpPr>
          <p:grpSpPr bwMode="auto">
            <a:xfrm>
              <a:off x="1266" y="2904"/>
              <a:ext cx="256" cy="481"/>
              <a:chOff x="1632" y="624"/>
              <a:chExt cx="816" cy="3312"/>
            </a:xfrm>
          </p:grpSpPr>
          <p:grpSp>
            <p:nvGrpSpPr>
              <p:cNvPr id="17596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</p:grpSpPr>
            <p:sp>
              <p:nvSpPr>
                <p:cNvPr id="17605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17606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17607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17597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598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599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600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601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602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603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604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17592" name="Rectangle 259"/>
            <p:cNvSpPr>
              <a:spLocks noChangeArrowheads="1"/>
            </p:cNvSpPr>
            <p:nvPr/>
          </p:nvSpPr>
          <p:spPr bwMode="auto">
            <a:xfrm>
              <a:off x="1156" y="308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7593" name="AutoShape 260"/>
            <p:cNvSpPr>
              <a:spLocks noChangeArrowheads="1"/>
            </p:cNvSpPr>
            <p:nvPr/>
          </p:nvSpPr>
          <p:spPr bwMode="auto">
            <a:xfrm>
              <a:off x="1402" y="2983"/>
              <a:ext cx="710" cy="336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7607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>
                  <a:solidFill>
                    <a:schemeClr val="hlink"/>
                  </a:solidFill>
                </a:rPr>
                <a:t>Bola Seg</a:t>
              </a:r>
            </a:p>
          </p:txBody>
        </p:sp>
        <p:sp>
          <p:nvSpPr>
            <p:cNvPr id="17594" name="Rectangle 261"/>
            <p:cNvSpPr>
              <a:spLocks noChangeArrowheads="1"/>
            </p:cNvSpPr>
            <p:nvPr/>
          </p:nvSpPr>
          <p:spPr bwMode="auto">
            <a:xfrm>
              <a:off x="1161" y="3258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7595" name="Rectangle 262"/>
            <p:cNvSpPr>
              <a:spLocks noChangeArrowheads="1"/>
            </p:cNvSpPr>
            <p:nvPr/>
          </p:nvSpPr>
          <p:spPr bwMode="auto">
            <a:xfrm>
              <a:off x="1171" y="295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2616907" y="2325051"/>
            <a:ext cx="1241425" cy="341300"/>
            <a:chOff x="3479800" y="2325051"/>
            <a:chExt cx="1241425" cy="341300"/>
          </a:xfrm>
        </p:grpSpPr>
        <p:grpSp>
          <p:nvGrpSpPr>
            <p:cNvPr id="17557" name="Group 246"/>
            <p:cNvGrpSpPr>
              <a:grpSpLocks/>
            </p:cNvGrpSpPr>
            <p:nvPr/>
          </p:nvGrpSpPr>
          <p:grpSpPr bwMode="auto">
            <a:xfrm>
              <a:off x="3622642" y="2325051"/>
              <a:ext cx="332432" cy="341300"/>
              <a:chOff x="1632" y="624"/>
              <a:chExt cx="816" cy="3312"/>
            </a:xfrm>
          </p:grpSpPr>
          <p:grpSp>
            <p:nvGrpSpPr>
              <p:cNvPr id="17562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</p:grpSpPr>
            <p:sp>
              <p:nvSpPr>
                <p:cNvPr id="17571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17572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17573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17563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564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565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566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567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568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569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7570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17558" name="Rectangle 259"/>
            <p:cNvSpPr>
              <a:spLocks noChangeArrowheads="1"/>
            </p:cNvSpPr>
            <p:nvPr/>
          </p:nvSpPr>
          <p:spPr bwMode="auto">
            <a:xfrm>
              <a:off x="3479800" y="2454191"/>
              <a:ext cx="189590" cy="36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7559" name="AutoShape 260"/>
            <p:cNvSpPr>
              <a:spLocks noChangeArrowheads="1"/>
            </p:cNvSpPr>
            <p:nvPr/>
          </p:nvSpPr>
          <p:spPr bwMode="auto">
            <a:xfrm>
              <a:off x="3799246" y="2381131"/>
              <a:ext cx="921979" cy="238363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7607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err="1" smtClean="0">
                  <a:solidFill>
                    <a:schemeClr val="hlink"/>
                  </a:solidFill>
                </a:rPr>
                <a:t>F_Translator</a:t>
              </a:r>
              <a:endParaRPr lang="es-ES" altLang="es-ES" sz="800" dirty="0">
                <a:solidFill>
                  <a:schemeClr val="hlink"/>
                </a:solidFill>
              </a:endParaRPr>
            </a:p>
          </p:txBody>
        </p:sp>
        <p:sp>
          <p:nvSpPr>
            <p:cNvPr id="17560" name="Rectangle 261"/>
            <p:cNvSpPr>
              <a:spLocks noChangeArrowheads="1"/>
            </p:cNvSpPr>
            <p:nvPr/>
          </p:nvSpPr>
          <p:spPr bwMode="auto">
            <a:xfrm>
              <a:off x="3486293" y="2576236"/>
              <a:ext cx="189590" cy="36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7561" name="Rectangle 262"/>
            <p:cNvSpPr>
              <a:spLocks noChangeArrowheads="1"/>
            </p:cNvSpPr>
            <p:nvPr/>
          </p:nvSpPr>
          <p:spPr bwMode="auto">
            <a:xfrm>
              <a:off x="3499278" y="2361948"/>
              <a:ext cx="189590" cy="36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sp>
        <p:nvSpPr>
          <p:cNvPr id="17448" name="Rectangle 243"/>
          <p:cNvSpPr>
            <a:spLocks noChangeArrowheads="1"/>
          </p:cNvSpPr>
          <p:nvPr/>
        </p:nvSpPr>
        <p:spPr bwMode="auto">
          <a:xfrm>
            <a:off x="5337104" y="5327575"/>
            <a:ext cx="1064864" cy="217812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 dirty="0"/>
              <a:t>FATWIRE</a:t>
            </a:r>
          </a:p>
        </p:txBody>
      </p:sp>
      <p:sp>
        <p:nvSpPr>
          <p:cNvPr id="17449" name="Rectangle 243"/>
          <p:cNvSpPr>
            <a:spLocks noChangeArrowheads="1"/>
          </p:cNvSpPr>
          <p:nvPr/>
        </p:nvSpPr>
        <p:spPr bwMode="auto">
          <a:xfrm>
            <a:off x="6551709" y="5637443"/>
            <a:ext cx="1084495" cy="307974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altLang="es-ES" sz="1000" dirty="0">
                <a:cs typeface="Arial" charset="0"/>
              </a:rPr>
              <a:t>Google </a:t>
            </a:r>
            <a:r>
              <a:rPr lang="en-GB" altLang="es-ES" sz="1000" dirty="0" err="1">
                <a:cs typeface="Arial" charset="0"/>
              </a:rPr>
              <a:t>Analitics</a:t>
            </a:r>
            <a:endParaRPr lang="en-GB" altLang="es-ES" sz="1000" dirty="0">
              <a:cs typeface="Arial" charset="0"/>
            </a:endParaRPr>
          </a:p>
        </p:txBody>
      </p:sp>
      <p:sp>
        <p:nvSpPr>
          <p:cNvPr id="17450" name="Rectangle 243"/>
          <p:cNvSpPr>
            <a:spLocks noChangeArrowheads="1"/>
          </p:cNvSpPr>
          <p:nvPr/>
        </p:nvSpPr>
        <p:spPr bwMode="auto">
          <a:xfrm>
            <a:off x="1409187" y="5400256"/>
            <a:ext cx="1357312" cy="198437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 dirty="0" err="1" smtClean="0"/>
              <a:t>Banca</a:t>
            </a:r>
            <a:r>
              <a:rPr lang="en-GB" altLang="es-ES" sz="1000" dirty="0" smtClean="0"/>
              <a:t> </a:t>
            </a:r>
            <a:r>
              <a:rPr lang="en-GB" altLang="es-ES" sz="1000" dirty="0" err="1" smtClean="0"/>
              <a:t>Electrónica</a:t>
            </a:r>
            <a:endParaRPr lang="en-GB" altLang="es-ES" sz="1000" dirty="0"/>
          </a:p>
        </p:txBody>
      </p:sp>
      <p:sp>
        <p:nvSpPr>
          <p:cNvPr id="17470" name="Rectangle 5"/>
          <p:cNvSpPr>
            <a:spLocks noChangeArrowheads="1"/>
          </p:cNvSpPr>
          <p:nvPr/>
        </p:nvSpPr>
        <p:spPr bwMode="auto">
          <a:xfrm>
            <a:off x="5339634" y="850900"/>
            <a:ext cx="1679183" cy="1190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altLang="es-ES" sz="1000" b="1" dirty="0"/>
              <a:t>Presentación</a:t>
            </a:r>
            <a:r>
              <a:rPr lang="en-US" altLang="es-ES" sz="1000" b="1" dirty="0"/>
              <a:t> </a:t>
            </a:r>
            <a:r>
              <a:rPr lang="en-US" altLang="es-ES" sz="1000" b="1" dirty="0" smtClean="0"/>
              <a:t>- </a:t>
            </a:r>
            <a:r>
              <a:rPr lang="en-US" altLang="es-ES" sz="1000" b="1" dirty="0"/>
              <a:t>Login</a:t>
            </a:r>
          </a:p>
          <a:p>
            <a:pPr eaLnBrk="1" hangingPunct="1"/>
            <a:endParaRPr lang="en-US" altLang="es-ES" sz="1000" b="1" dirty="0"/>
          </a:p>
        </p:txBody>
      </p:sp>
      <p:sp>
        <p:nvSpPr>
          <p:cNvPr id="3" name="AutoShape 2" descr="https://encrypted-tbn3.gstatic.com/images?q=tbn:ANd9GcSX9Hzr3abLmVf1Ol1VmvOWvaNKttzh-0qDMkMwRKcX_dEOi2R_Xoo_xeam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155575" y="-465138"/>
            <a:ext cx="14287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6" name="Picture 4" descr="Migrate from Liferay-port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85" y="1077290"/>
            <a:ext cx="1018648" cy="69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NKSPHE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583" y="1298523"/>
            <a:ext cx="1069529" cy="55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" name="Rectangle 5"/>
          <p:cNvSpPr>
            <a:spLocks noChangeArrowheads="1"/>
          </p:cNvSpPr>
          <p:nvPr/>
        </p:nvSpPr>
        <p:spPr bwMode="auto">
          <a:xfrm>
            <a:off x="7150581" y="861631"/>
            <a:ext cx="1813114" cy="1190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altLang="es-ES" sz="1000" b="1" dirty="0" smtClean="0"/>
              <a:t>Negocio</a:t>
            </a:r>
            <a:endParaRPr lang="en-US" altLang="es-ES" sz="1000" b="1" dirty="0"/>
          </a:p>
          <a:p>
            <a:pPr eaLnBrk="1" hangingPunct="1"/>
            <a:endParaRPr lang="en-US" altLang="es-ES" sz="1000" b="1" dirty="0"/>
          </a:p>
        </p:txBody>
      </p:sp>
      <p:pic>
        <p:nvPicPr>
          <p:cNvPr id="286" name="Picture 6" descr="BANKSPHE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88" y="1373649"/>
            <a:ext cx="1069529" cy="55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7" name="Group 245"/>
          <p:cNvGrpSpPr>
            <a:grpSpLocks/>
          </p:cNvGrpSpPr>
          <p:nvPr/>
        </p:nvGrpSpPr>
        <p:grpSpPr bwMode="auto">
          <a:xfrm>
            <a:off x="1352722" y="3335933"/>
            <a:ext cx="1077755" cy="341303"/>
            <a:chOff x="1156" y="2904"/>
            <a:chExt cx="956" cy="481"/>
          </a:xfrm>
        </p:grpSpPr>
        <p:grpSp>
          <p:nvGrpSpPr>
            <p:cNvPr id="378" name="Group 246"/>
            <p:cNvGrpSpPr>
              <a:grpSpLocks/>
            </p:cNvGrpSpPr>
            <p:nvPr/>
          </p:nvGrpSpPr>
          <p:grpSpPr bwMode="auto">
            <a:xfrm>
              <a:off x="1266" y="2904"/>
              <a:ext cx="256" cy="481"/>
              <a:chOff x="1632" y="624"/>
              <a:chExt cx="816" cy="3312"/>
            </a:xfrm>
          </p:grpSpPr>
          <p:grpSp>
            <p:nvGrpSpPr>
              <p:cNvPr id="383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</p:grpSpPr>
            <p:sp>
              <p:nvSpPr>
                <p:cNvPr id="392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393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394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384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385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386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387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388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389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390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391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379" name="Rectangle 259"/>
            <p:cNvSpPr>
              <a:spLocks noChangeArrowheads="1"/>
            </p:cNvSpPr>
            <p:nvPr/>
          </p:nvSpPr>
          <p:spPr bwMode="auto">
            <a:xfrm>
              <a:off x="1156" y="308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80" name="AutoShape 260"/>
            <p:cNvSpPr>
              <a:spLocks noChangeArrowheads="1"/>
            </p:cNvSpPr>
            <p:nvPr/>
          </p:nvSpPr>
          <p:spPr bwMode="auto">
            <a:xfrm>
              <a:off x="1402" y="2983"/>
              <a:ext cx="710" cy="336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7607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err="1" smtClean="0">
                  <a:solidFill>
                    <a:schemeClr val="hlink"/>
                  </a:solidFill>
                </a:rPr>
                <a:t>MisPagos</a:t>
              </a:r>
              <a:endParaRPr lang="es-ES" altLang="es-ES" sz="800" dirty="0">
                <a:solidFill>
                  <a:schemeClr val="hlink"/>
                </a:solidFill>
              </a:endParaRPr>
            </a:p>
          </p:txBody>
        </p:sp>
        <p:sp>
          <p:nvSpPr>
            <p:cNvPr id="381" name="Rectangle 261"/>
            <p:cNvSpPr>
              <a:spLocks noChangeArrowheads="1"/>
            </p:cNvSpPr>
            <p:nvPr/>
          </p:nvSpPr>
          <p:spPr bwMode="auto">
            <a:xfrm>
              <a:off x="1161" y="3258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82" name="Rectangle 262"/>
            <p:cNvSpPr>
              <a:spLocks noChangeArrowheads="1"/>
            </p:cNvSpPr>
            <p:nvPr/>
          </p:nvSpPr>
          <p:spPr bwMode="auto">
            <a:xfrm>
              <a:off x="1171" y="295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grpSp>
        <p:nvGrpSpPr>
          <p:cNvPr id="413" name="Group 245"/>
          <p:cNvGrpSpPr>
            <a:grpSpLocks/>
          </p:cNvGrpSpPr>
          <p:nvPr/>
        </p:nvGrpSpPr>
        <p:grpSpPr bwMode="auto">
          <a:xfrm>
            <a:off x="2500536" y="3335915"/>
            <a:ext cx="1077753" cy="341300"/>
            <a:chOff x="1156" y="2904"/>
            <a:chExt cx="956" cy="481"/>
          </a:xfrm>
        </p:grpSpPr>
        <p:grpSp>
          <p:nvGrpSpPr>
            <p:cNvPr id="414" name="Group 246"/>
            <p:cNvGrpSpPr>
              <a:grpSpLocks/>
            </p:cNvGrpSpPr>
            <p:nvPr/>
          </p:nvGrpSpPr>
          <p:grpSpPr bwMode="auto">
            <a:xfrm>
              <a:off x="1266" y="2904"/>
              <a:ext cx="256" cy="481"/>
              <a:chOff x="1632" y="624"/>
              <a:chExt cx="816" cy="3312"/>
            </a:xfrm>
          </p:grpSpPr>
          <p:grpSp>
            <p:nvGrpSpPr>
              <p:cNvPr id="420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</p:grpSpPr>
            <p:sp>
              <p:nvSpPr>
                <p:cNvPr id="429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430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431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421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22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23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24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25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26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27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28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415" name="Rectangle 259"/>
            <p:cNvSpPr>
              <a:spLocks noChangeArrowheads="1"/>
            </p:cNvSpPr>
            <p:nvPr/>
          </p:nvSpPr>
          <p:spPr bwMode="auto">
            <a:xfrm>
              <a:off x="1156" y="308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416" name="AutoShape 260"/>
            <p:cNvSpPr>
              <a:spLocks noChangeArrowheads="1"/>
            </p:cNvSpPr>
            <p:nvPr/>
          </p:nvSpPr>
          <p:spPr bwMode="auto">
            <a:xfrm>
              <a:off x="1402" y="2983"/>
              <a:ext cx="710" cy="336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7607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smtClean="0">
                  <a:solidFill>
                    <a:schemeClr val="hlink"/>
                  </a:solidFill>
                </a:rPr>
                <a:t>Cartera</a:t>
              </a:r>
              <a:endParaRPr lang="es-ES" altLang="es-ES" sz="800" dirty="0">
                <a:solidFill>
                  <a:schemeClr val="hlink"/>
                </a:solidFill>
              </a:endParaRPr>
            </a:p>
          </p:txBody>
        </p:sp>
        <p:sp>
          <p:nvSpPr>
            <p:cNvPr id="418" name="Rectangle 261"/>
            <p:cNvSpPr>
              <a:spLocks noChangeArrowheads="1"/>
            </p:cNvSpPr>
            <p:nvPr/>
          </p:nvSpPr>
          <p:spPr bwMode="auto">
            <a:xfrm>
              <a:off x="1161" y="3258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419" name="Rectangle 262"/>
            <p:cNvSpPr>
              <a:spLocks noChangeArrowheads="1"/>
            </p:cNvSpPr>
            <p:nvPr/>
          </p:nvSpPr>
          <p:spPr bwMode="auto">
            <a:xfrm>
              <a:off x="1171" y="295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grpSp>
        <p:nvGrpSpPr>
          <p:cNvPr id="450" name="Group 245"/>
          <p:cNvGrpSpPr>
            <a:grpSpLocks/>
          </p:cNvGrpSpPr>
          <p:nvPr/>
        </p:nvGrpSpPr>
        <p:grpSpPr bwMode="auto">
          <a:xfrm>
            <a:off x="2512567" y="3796663"/>
            <a:ext cx="1077753" cy="341300"/>
            <a:chOff x="1156" y="2904"/>
            <a:chExt cx="956" cy="481"/>
          </a:xfrm>
        </p:grpSpPr>
        <p:grpSp>
          <p:nvGrpSpPr>
            <p:cNvPr id="451" name="Group 246"/>
            <p:cNvGrpSpPr>
              <a:grpSpLocks/>
            </p:cNvGrpSpPr>
            <p:nvPr/>
          </p:nvGrpSpPr>
          <p:grpSpPr bwMode="auto">
            <a:xfrm>
              <a:off x="1266" y="2904"/>
              <a:ext cx="256" cy="481"/>
              <a:chOff x="1632" y="624"/>
              <a:chExt cx="816" cy="3312"/>
            </a:xfrm>
          </p:grpSpPr>
          <p:grpSp>
            <p:nvGrpSpPr>
              <p:cNvPr id="456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</p:grpSpPr>
            <p:sp>
              <p:nvSpPr>
                <p:cNvPr id="465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466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467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457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58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59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60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61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62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63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64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452" name="Rectangle 259"/>
            <p:cNvSpPr>
              <a:spLocks noChangeArrowheads="1"/>
            </p:cNvSpPr>
            <p:nvPr/>
          </p:nvSpPr>
          <p:spPr bwMode="auto">
            <a:xfrm>
              <a:off x="1156" y="308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453" name="AutoShape 260"/>
            <p:cNvSpPr>
              <a:spLocks noChangeArrowheads="1"/>
            </p:cNvSpPr>
            <p:nvPr/>
          </p:nvSpPr>
          <p:spPr bwMode="auto">
            <a:xfrm>
              <a:off x="1402" y="2983"/>
              <a:ext cx="710" cy="336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7607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smtClean="0">
                  <a:solidFill>
                    <a:schemeClr val="hlink"/>
                  </a:solidFill>
                </a:rPr>
                <a:t>CRM</a:t>
              </a:r>
              <a:endParaRPr lang="es-ES" altLang="es-ES" sz="800" dirty="0">
                <a:solidFill>
                  <a:schemeClr val="hlink"/>
                </a:solidFill>
              </a:endParaRPr>
            </a:p>
          </p:txBody>
        </p:sp>
        <p:sp>
          <p:nvSpPr>
            <p:cNvPr id="454" name="Rectangle 261"/>
            <p:cNvSpPr>
              <a:spLocks noChangeArrowheads="1"/>
            </p:cNvSpPr>
            <p:nvPr/>
          </p:nvSpPr>
          <p:spPr bwMode="auto">
            <a:xfrm>
              <a:off x="1161" y="3258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455" name="Rectangle 262"/>
            <p:cNvSpPr>
              <a:spLocks noChangeArrowheads="1"/>
            </p:cNvSpPr>
            <p:nvPr/>
          </p:nvSpPr>
          <p:spPr bwMode="auto">
            <a:xfrm>
              <a:off x="1171" y="295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sp>
        <p:nvSpPr>
          <p:cNvPr id="468" name="Rectangle 5"/>
          <p:cNvSpPr>
            <a:spLocks noChangeArrowheads="1"/>
          </p:cNvSpPr>
          <p:nvPr/>
        </p:nvSpPr>
        <p:spPr bwMode="auto">
          <a:xfrm>
            <a:off x="7576021" y="2103439"/>
            <a:ext cx="1387675" cy="17716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altLang="es-ES" sz="1000" b="1" dirty="0" smtClean="0"/>
              <a:t>Sistema local</a:t>
            </a:r>
            <a:endParaRPr lang="en-US" altLang="es-ES" sz="1000" b="1" dirty="0"/>
          </a:p>
          <a:p>
            <a:pPr eaLnBrk="1" hangingPunct="1"/>
            <a:endParaRPr lang="en-US" altLang="es-ES" sz="1000" b="1" dirty="0"/>
          </a:p>
        </p:txBody>
      </p:sp>
      <p:sp>
        <p:nvSpPr>
          <p:cNvPr id="469" name="Rectangle 243"/>
          <p:cNvSpPr>
            <a:spLocks noChangeArrowheads="1"/>
          </p:cNvSpPr>
          <p:nvPr/>
        </p:nvSpPr>
        <p:spPr bwMode="auto">
          <a:xfrm>
            <a:off x="6571340" y="5338306"/>
            <a:ext cx="1064864" cy="217812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 dirty="0" smtClean="0"/>
              <a:t>PI</a:t>
            </a:r>
            <a:endParaRPr lang="en-GB" altLang="es-ES" sz="1000" dirty="0"/>
          </a:p>
        </p:txBody>
      </p:sp>
      <p:sp>
        <p:nvSpPr>
          <p:cNvPr id="470" name="Rectangle 243"/>
          <p:cNvSpPr>
            <a:spLocks noChangeArrowheads="1"/>
          </p:cNvSpPr>
          <p:nvPr/>
        </p:nvSpPr>
        <p:spPr bwMode="auto">
          <a:xfrm>
            <a:off x="5324225" y="5637442"/>
            <a:ext cx="1084495" cy="307799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 dirty="0" smtClean="0"/>
              <a:t>CAM</a:t>
            </a:r>
            <a:endParaRPr lang="en-GB" altLang="es-ES" sz="1000" dirty="0"/>
          </a:p>
        </p:txBody>
      </p:sp>
      <p:sp>
        <p:nvSpPr>
          <p:cNvPr id="471" name="Rectangle 243"/>
          <p:cNvSpPr>
            <a:spLocks noChangeArrowheads="1"/>
          </p:cNvSpPr>
          <p:nvPr/>
        </p:nvSpPr>
        <p:spPr bwMode="auto">
          <a:xfrm>
            <a:off x="7737426" y="2399890"/>
            <a:ext cx="1064864" cy="349794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 dirty="0" err="1" smtClean="0"/>
              <a:t>Banca</a:t>
            </a:r>
            <a:r>
              <a:rPr lang="en-GB" altLang="es-ES" sz="1000" dirty="0" smtClean="0"/>
              <a:t> </a:t>
            </a:r>
          </a:p>
          <a:p>
            <a:pPr algn="ctr" eaLnBrk="1" hangingPunct="1"/>
            <a:r>
              <a:rPr lang="en-GB" altLang="es-ES" sz="1000" dirty="0" err="1" smtClean="0"/>
              <a:t>Electrónica</a:t>
            </a:r>
            <a:endParaRPr lang="en-GB" altLang="es-ES" sz="1000" dirty="0"/>
          </a:p>
        </p:txBody>
      </p:sp>
      <p:sp>
        <p:nvSpPr>
          <p:cNvPr id="472" name="Rectangle 243"/>
          <p:cNvSpPr>
            <a:spLocks noChangeArrowheads="1"/>
          </p:cNvSpPr>
          <p:nvPr/>
        </p:nvSpPr>
        <p:spPr bwMode="auto">
          <a:xfrm>
            <a:off x="7735278" y="2822749"/>
            <a:ext cx="1064864" cy="572254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 dirty="0" err="1" smtClean="0"/>
              <a:t>Ofertas</a:t>
            </a:r>
            <a:r>
              <a:rPr lang="en-GB" altLang="es-ES" sz="1000" dirty="0" smtClean="0"/>
              <a:t> </a:t>
            </a:r>
            <a:r>
              <a:rPr lang="en-GB" altLang="es-ES" sz="1000" dirty="0" err="1" smtClean="0"/>
              <a:t>Comerciales</a:t>
            </a:r>
            <a:r>
              <a:rPr lang="en-GB" altLang="es-ES" sz="1000" dirty="0" smtClean="0"/>
              <a:t> de </a:t>
            </a:r>
            <a:r>
              <a:rPr lang="en-GB" altLang="es-ES" sz="1000" dirty="0" err="1" smtClean="0"/>
              <a:t>usuario</a:t>
            </a:r>
            <a:endParaRPr lang="en-GB" altLang="es-ES" sz="1000" dirty="0"/>
          </a:p>
        </p:txBody>
      </p:sp>
      <p:sp>
        <p:nvSpPr>
          <p:cNvPr id="476" name="Rectangle 18"/>
          <p:cNvSpPr>
            <a:spLocks noChangeArrowheads="1"/>
          </p:cNvSpPr>
          <p:nvPr/>
        </p:nvSpPr>
        <p:spPr bwMode="auto">
          <a:xfrm>
            <a:off x="5233276" y="3006730"/>
            <a:ext cx="2213687" cy="868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s-ES" sz="800" b="1" dirty="0" err="1" smtClean="0">
                <a:solidFill>
                  <a:schemeClr val="hlink"/>
                </a:solidFill>
              </a:rPr>
              <a:t>Estructurales</a:t>
            </a:r>
            <a:r>
              <a:rPr lang="en-US" altLang="es-ES" sz="800" b="1" dirty="0" smtClean="0">
                <a:solidFill>
                  <a:schemeClr val="hlink"/>
                </a:solidFill>
              </a:rPr>
              <a:t> </a:t>
            </a:r>
            <a:r>
              <a:rPr lang="en-US" altLang="es-ES" sz="800" b="1" dirty="0" err="1" smtClean="0">
                <a:solidFill>
                  <a:schemeClr val="hlink"/>
                </a:solidFill>
              </a:rPr>
              <a:t>Multicanal</a:t>
            </a:r>
            <a:endParaRPr lang="en-US" altLang="es-ES" sz="800" b="1" dirty="0">
              <a:solidFill>
                <a:schemeClr val="hlink"/>
              </a:solidFill>
            </a:endParaRPr>
          </a:p>
        </p:txBody>
      </p:sp>
      <p:grpSp>
        <p:nvGrpSpPr>
          <p:cNvPr id="477" name="Group 245"/>
          <p:cNvGrpSpPr>
            <a:grpSpLocks/>
          </p:cNvGrpSpPr>
          <p:nvPr/>
        </p:nvGrpSpPr>
        <p:grpSpPr bwMode="auto">
          <a:xfrm>
            <a:off x="5297672" y="3338456"/>
            <a:ext cx="1077753" cy="374649"/>
            <a:chOff x="1156" y="2887"/>
            <a:chExt cx="956" cy="528"/>
          </a:xfrm>
        </p:grpSpPr>
        <p:grpSp>
          <p:nvGrpSpPr>
            <p:cNvPr id="478" name="Group 246"/>
            <p:cNvGrpSpPr>
              <a:grpSpLocks/>
            </p:cNvGrpSpPr>
            <p:nvPr/>
          </p:nvGrpSpPr>
          <p:grpSpPr bwMode="auto">
            <a:xfrm>
              <a:off x="1266" y="2904"/>
              <a:ext cx="256" cy="481"/>
              <a:chOff x="1632" y="624"/>
              <a:chExt cx="816" cy="3312"/>
            </a:xfrm>
          </p:grpSpPr>
          <p:grpSp>
            <p:nvGrpSpPr>
              <p:cNvPr id="483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</p:grpSpPr>
            <p:sp>
              <p:nvSpPr>
                <p:cNvPr id="492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493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494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484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85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86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87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88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89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90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491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479" name="Rectangle 259"/>
            <p:cNvSpPr>
              <a:spLocks noChangeArrowheads="1"/>
            </p:cNvSpPr>
            <p:nvPr/>
          </p:nvSpPr>
          <p:spPr bwMode="auto">
            <a:xfrm>
              <a:off x="1156" y="308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480" name="AutoShape 260"/>
            <p:cNvSpPr>
              <a:spLocks noChangeArrowheads="1"/>
            </p:cNvSpPr>
            <p:nvPr/>
          </p:nvSpPr>
          <p:spPr bwMode="auto">
            <a:xfrm>
              <a:off x="1402" y="2887"/>
              <a:ext cx="710" cy="528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7607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smtClean="0">
                  <a:solidFill>
                    <a:schemeClr val="hlink"/>
                  </a:solidFill>
                </a:rPr>
                <a:t>Catálogo de servicios</a:t>
              </a:r>
              <a:endParaRPr lang="es-ES" altLang="es-ES" sz="800" dirty="0">
                <a:solidFill>
                  <a:schemeClr val="hlink"/>
                </a:solidFill>
              </a:endParaRPr>
            </a:p>
          </p:txBody>
        </p:sp>
        <p:sp>
          <p:nvSpPr>
            <p:cNvPr id="481" name="Rectangle 261"/>
            <p:cNvSpPr>
              <a:spLocks noChangeArrowheads="1"/>
            </p:cNvSpPr>
            <p:nvPr/>
          </p:nvSpPr>
          <p:spPr bwMode="auto">
            <a:xfrm>
              <a:off x="1161" y="3258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482" name="Rectangle 262"/>
            <p:cNvSpPr>
              <a:spLocks noChangeArrowheads="1"/>
            </p:cNvSpPr>
            <p:nvPr/>
          </p:nvSpPr>
          <p:spPr bwMode="auto">
            <a:xfrm>
              <a:off x="1171" y="295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sp>
        <p:nvSpPr>
          <p:cNvPr id="4" name="3 Disco magnético"/>
          <p:cNvSpPr/>
          <p:nvPr/>
        </p:nvSpPr>
        <p:spPr>
          <a:xfrm>
            <a:off x="695459" y="2844707"/>
            <a:ext cx="425003" cy="3740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527723" y="287970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 smtClean="0"/>
              <a:t>Banca</a:t>
            </a:r>
          </a:p>
          <a:p>
            <a:pPr algn="ctr"/>
            <a:r>
              <a:rPr lang="es-ES" sz="900" dirty="0" smtClean="0"/>
              <a:t>Electrónica</a:t>
            </a:r>
            <a:endParaRPr lang="es-ES" sz="900" dirty="0"/>
          </a:p>
        </p:txBody>
      </p:sp>
      <p:grpSp>
        <p:nvGrpSpPr>
          <p:cNvPr id="15" name="14 Grupo"/>
          <p:cNvGrpSpPr/>
          <p:nvPr/>
        </p:nvGrpSpPr>
        <p:grpSpPr>
          <a:xfrm>
            <a:off x="3657498" y="3359525"/>
            <a:ext cx="1077753" cy="341300"/>
            <a:chOff x="3657498" y="3359525"/>
            <a:chExt cx="1077753" cy="341300"/>
          </a:xfrm>
        </p:grpSpPr>
        <p:grpSp>
          <p:nvGrpSpPr>
            <p:cNvPr id="499" name="Group 246"/>
            <p:cNvGrpSpPr>
              <a:grpSpLocks/>
            </p:cNvGrpSpPr>
            <p:nvPr/>
          </p:nvGrpSpPr>
          <p:grpSpPr bwMode="auto">
            <a:xfrm>
              <a:off x="3781507" y="3359525"/>
              <a:ext cx="288603" cy="341300"/>
              <a:chOff x="1632" y="624"/>
              <a:chExt cx="816" cy="3312"/>
            </a:xfrm>
            <a:solidFill>
              <a:srgbClr val="FF0000"/>
            </a:solidFill>
          </p:grpSpPr>
          <p:grpSp>
            <p:nvGrpSpPr>
              <p:cNvPr id="504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  <a:grpFill/>
            </p:grpSpPr>
            <p:sp>
              <p:nvSpPr>
                <p:cNvPr id="513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514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515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505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06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07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08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09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10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11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12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500" name="Rectangle 259"/>
            <p:cNvSpPr>
              <a:spLocks noChangeArrowheads="1"/>
            </p:cNvSpPr>
            <p:nvPr/>
          </p:nvSpPr>
          <p:spPr bwMode="auto">
            <a:xfrm>
              <a:off x="3657498" y="3488666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501" name="AutoShape 260"/>
            <p:cNvSpPr>
              <a:spLocks noChangeArrowheads="1"/>
            </p:cNvSpPr>
            <p:nvPr/>
          </p:nvSpPr>
          <p:spPr bwMode="auto">
            <a:xfrm>
              <a:off x="3934828" y="3415581"/>
              <a:ext cx="800423" cy="23841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smtClean="0">
                  <a:solidFill>
                    <a:schemeClr val="bg1"/>
                  </a:solidFill>
                </a:rPr>
                <a:t>Perfilado</a:t>
              </a:r>
              <a:endParaRPr lang="es-ES" altLang="es-ES" sz="800" dirty="0">
                <a:solidFill>
                  <a:schemeClr val="bg1"/>
                </a:solidFill>
              </a:endParaRPr>
            </a:p>
          </p:txBody>
        </p:sp>
        <p:sp>
          <p:nvSpPr>
            <p:cNvPr id="502" name="Rectangle 261"/>
            <p:cNvSpPr>
              <a:spLocks noChangeArrowheads="1"/>
            </p:cNvSpPr>
            <p:nvPr/>
          </p:nvSpPr>
          <p:spPr bwMode="auto">
            <a:xfrm>
              <a:off x="3663135" y="3610710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503" name="Rectangle 262"/>
            <p:cNvSpPr>
              <a:spLocks noChangeArrowheads="1"/>
            </p:cNvSpPr>
            <p:nvPr/>
          </p:nvSpPr>
          <p:spPr bwMode="auto">
            <a:xfrm>
              <a:off x="3674408" y="3396422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3655350" y="3782382"/>
            <a:ext cx="1328773" cy="341300"/>
            <a:chOff x="3655350" y="3782382"/>
            <a:chExt cx="1328773" cy="341300"/>
          </a:xfrm>
        </p:grpSpPr>
        <p:grpSp>
          <p:nvGrpSpPr>
            <p:cNvPr id="517" name="Group 246"/>
            <p:cNvGrpSpPr>
              <a:grpSpLocks/>
            </p:cNvGrpSpPr>
            <p:nvPr/>
          </p:nvGrpSpPr>
          <p:grpSpPr bwMode="auto">
            <a:xfrm>
              <a:off x="3779359" y="3782382"/>
              <a:ext cx="288603" cy="341300"/>
              <a:chOff x="1632" y="624"/>
              <a:chExt cx="816" cy="3312"/>
            </a:xfrm>
            <a:solidFill>
              <a:srgbClr val="FF0000"/>
            </a:solidFill>
          </p:grpSpPr>
          <p:grpSp>
            <p:nvGrpSpPr>
              <p:cNvPr id="522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  <a:grpFill/>
            </p:grpSpPr>
            <p:sp>
              <p:nvSpPr>
                <p:cNvPr id="531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532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533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523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24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25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26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27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28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29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30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518" name="Rectangle 259"/>
            <p:cNvSpPr>
              <a:spLocks noChangeArrowheads="1"/>
            </p:cNvSpPr>
            <p:nvPr/>
          </p:nvSpPr>
          <p:spPr bwMode="auto">
            <a:xfrm>
              <a:off x="3655350" y="3911522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519" name="AutoShape 260"/>
            <p:cNvSpPr>
              <a:spLocks noChangeArrowheads="1"/>
            </p:cNvSpPr>
            <p:nvPr/>
          </p:nvSpPr>
          <p:spPr bwMode="auto">
            <a:xfrm>
              <a:off x="3932680" y="3830716"/>
              <a:ext cx="1051443" cy="23836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smtClean="0">
                  <a:solidFill>
                    <a:schemeClr val="bg1"/>
                  </a:solidFill>
                </a:rPr>
                <a:t>Tu Información</a:t>
              </a:r>
              <a:endParaRPr lang="es-ES" altLang="es-ES" sz="800" dirty="0">
                <a:solidFill>
                  <a:schemeClr val="bg1"/>
                </a:solidFill>
              </a:endParaRPr>
            </a:p>
          </p:txBody>
        </p:sp>
        <p:sp>
          <p:nvSpPr>
            <p:cNvPr id="520" name="Rectangle 261"/>
            <p:cNvSpPr>
              <a:spLocks noChangeArrowheads="1"/>
            </p:cNvSpPr>
            <p:nvPr/>
          </p:nvSpPr>
          <p:spPr bwMode="auto">
            <a:xfrm>
              <a:off x="3660987" y="4033567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521" name="Rectangle 262"/>
            <p:cNvSpPr>
              <a:spLocks noChangeArrowheads="1"/>
            </p:cNvSpPr>
            <p:nvPr/>
          </p:nvSpPr>
          <p:spPr bwMode="auto">
            <a:xfrm>
              <a:off x="3672260" y="3819279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3653202" y="4205241"/>
            <a:ext cx="1330921" cy="341300"/>
            <a:chOff x="3653202" y="4205241"/>
            <a:chExt cx="1330921" cy="341300"/>
          </a:xfrm>
        </p:grpSpPr>
        <p:grpSp>
          <p:nvGrpSpPr>
            <p:cNvPr id="554" name="Group 246"/>
            <p:cNvGrpSpPr>
              <a:grpSpLocks/>
            </p:cNvGrpSpPr>
            <p:nvPr/>
          </p:nvGrpSpPr>
          <p:grpSpPr bwMode="auto">
            <a:xfrm>
              <a:off x="3777211" y="4205241"/>
              <a:ext cx="288603" cy="341300"/>
              <a:chOff x="1632" y="624"/>
              <a:chExt cx="816" cy="3312"/>
            </a:xfrm>
            <a:solidFill>
              <a:srgbClr val="FF0000"/>
            </a:solidFill>
          </p:grpSpPr>
          <p:grpSp>
            <p:nvGrpSpPr>
              <p:cNvPr id="559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  <a:grpFill/>
            </p:grpSpPr>
            <p:sp>
              <p:nvSpPr>
                <p:cNvPr id="568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569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570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560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61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62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63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64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65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66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567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555" name="Rectangle 259"/>
            <p:cNvSpPr>
              <a:spLocks noChangeArrowheads="1"/>
            </p:cNvSpPr>
            <p:nvPr/>
          </p:nvSpPr>
          <p:spPr bwMode="auto">
            <a:xfrm>
              <a:off x="3653202" y="4334381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556" name="AutoShape 260"/>
            <p:cNvSpPr>
              <a:spLocks noChangeArrowheads="1"/>
            </p:cNvSpPr>
            <p:nvPr/>
          </p:nvSpPr>
          <p:spPr bwMode="auto">
            <a:xfrm>
              <a:off x="3930532" y="4261321"/>
              <a:ext cx="1053591" cy="23836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smtClean="0">
                  <a:solidFill>
                    <a:schemeClr val="bg1"/>
                  </a:solidFill>
                </a:rPr>
                <a:t>Agrupaciones FW</a:t>
              </a:r>
              <a:endParaRPr lang="es-ES" altLang="es-ES" sz="800" dirty="0">
                <a:solidFill>
                  <a:schemeClr val="bg1"/>
                </a:solidFill>
              </a:endParaRPr>
            </a:p>
          </p:txBody>
        </p:sp>
        <p:sp>
          <p:nvSpPr>
            <p:cNvPr id="557" name="Rectangle 261"/>
            <p:cNvSpPr>
              <a:spLocks noChangeArrowheads="1"/>
            </p:cNvSpPr>
            <p:nvPr/>
          </p:nvSpPr>
          <p:spPr bwMode="auto">
            <a:xfrm>
              <a:off x="3658839" y="4456426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558" name="Rectangle 262"/>
            <p:cNvSpPr>
              <a:spLocks noChangeArrowheads="1"/>
            </p:cNvSpPr>
            <p:nvPr/>
          </p:nvSpPr>
          <p:spPr bwMode="auto">
            <a:xfrm>
              <a:off x="3670112" y="4242138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sp>
        <p:nvSpPr>
          <p:cNvPr id="573" name="Rectangle 18"/>
          <p:cNvSpPr>
            <a:spLocks noChangeArrowheads="1"/>
          </p:cNvSpPr>
          <p:nvPr/>
        </p:nvSpPr>
        <p:spPr bwMode="auto">
          <a:xfrm>
            <a:off x="5213796" y="3914394"/>
            <a:ext cx="3749900" cy="11212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s-ES" sz="800" b="1" dirty="0" err="1" smtClean="0">
                <a:solidFill>
                  <a:schemeClr val="hlink"/>
                </a:solidFill>
              </a:rPr>
              <a:t>Estructurales</a:t>
            </a:r>
            <a:r>
              <a:rPr lang="en-US" altLang="es-ES" sz="800" b="1" dirty="0" smtClean="0">
                <a:solidFill>
                  <a:schemeClr val="hlink"/>
                </a:solidFill>
              </a:rPr>
              <a:t> </a:t>
            </a:r>
            <a:r>
              <a:rPr lang="en-US" altLang="es-ES" sz="800" b="1" dirty="0" err="1" smtClean="0">
                <a:solidFill>
                  <a:schemeClr val="hlink"/>
                </a:solidFill>
              </a:rPr>
              <a:t>Básicos</a:t>
            </a:r>
            <a:endParaRPr lang="en-US" altLang="es-ES" sz="800" b="1" dirty="0">
              <a:solidFill>
                <a:schemeClr val="hlink"/>
              </a:solidFill>
            </a:endParaRPr>
          </a:p>
        </p:txBody>
      </p:sp>
      <p:grpSp>
        <p:nvGrpSpPr>
          <p:cNvPr id="575" name="Group 246"/>
          <p:cNvGrpSpPr>
            <a:grpSpLocks/>
          </p:cNvGrpSpPr>
          <p:nvPr/>
        </p:nvGrpSpPr>
        <p:grpSpPr bwMode="auto">
          <a:xfrm>
            <a:off x="5406654" y="4146871"/>
            <a:ext cx="288603" cy="341300"/>
            <a:chOff x="1632" y="624"/>
            <a:chExt cx="816" cy="3312"/>
          </a:xfrm>
        </p:grpSpPr>
        <p:grpSp>
          <p:nvGrpSpPr>
            <p:cNvPr id="580" name="Group 247"/>
            <p:cNvGrpSpPr>
              <a:grpSpLocks/>
            </p:cNvGrpSpPr>
            <p:nvPr/>
          </p:nvGrpSpPr>
          <p:grpSpPr bwMode="auto">
            <a:xfrm>
              <a:off x="1632" y="624"/>
              <a:ext cx="816" cy="3312"/>
              <a:chOff x="1632" y="624"/>
              <a:chExt cx="816" cy="3312"/>
            </a:xfrm>
          </p:grpSpPr>
          <p:sp>
            <p:nvSpPr>
              <p:cNvPr id="589" name="Rectangle 248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288" cy="331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590" name="Rectangle 24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591" name="Rectangle 250"/>
              <p:cNvSpPr>
                <a:spLocks noChangeArrowheads="1"/>
              </p:cNvSpPr>
              <p:nvPr/>
            </p:nvSpPr>
            <p:spPr bwMode="auto">
              <a:xfrm>
                <a:off x="1632" y="3696"/>
                <a:ext cx="816" cy="2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</p:grpSp>
        <p:sp>
          <p:nvSpPr>
            <p:cNvPr id="581" name="Line 251"/>
            <p:cNvSpPr>
              <a:spLocks noChangeShapeType="1"/>
            </p:cNvSpPr>
            <p:nvPr/>
          </p:nvSpPr>
          <p:spPr bwMode="auto">
            <a:xfrm>
              <a:off x="1632" y="624"/>
              <a:ext cx="0" cy="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82" name="Line 252"/>
            <p:cNvSpPr>
              <a:spLocks noChangeShapeType="1"/>
            </p:cNvSpPr>
            <p:nvPr/>
          </p:nvSpPr>
          <p:spPr bwMode="auto">
            <a:xfrm>
              <a:off x="1632" y="6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83" name="Line 253"/>
            <p:cNvSpPr>
              <a:spLocks noChangeShapeType="1"/>
            </p:cNvSpPr>
            <p:nvPr/>
          </p:nvSpPr>
          <p:spPr bwMode="auto">
            <a:xfrm>
              <a:off x="1632" y="39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84" name="Line 254"/>
            <p:cNvSpPr>
              <a:spLocks noChangeShapeType="1"/>
            </p:cNvSpPr>
            <p:nvPr/>
          </p:nvSpPr>
          <p:spPr bwMode="auto">
            <a:xfrm>
              <a:off x="1920" y="8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85" name="Line 255"/>
            <p:cNvSpPr>
              <a:spLocks noChangeShapeType="1"/>
            </p:cNvSpPr>
            <p:nvPr/>
          </p:nvSpPr>
          <p:spPr bwMode="auto">
            <a:xfrm>
              <a:off x="1920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86" name="Line 256"/>
            <p:cNvSpPr>
              <a:spLocks noChangeShapeType="1"/>
            </p:cNvSpPr>
            <p:nvPr/>
          </p:nvSpPr>
          <p:spPr bwMode="auto">
            <a:xfrm>
              <a:off x="1920" y="864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87" name="Line 257"/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88" name="Line 258"/>
            <p:cNvSpPr>
              <a:spLocks noChangeShapeType="1"/>
            </p:cNvSpPr>
            <p:nvPr/>
          </p:nvSpPr>
          <p:spPr bwMode="auto">
            <a:xfrm>
              <a:off x="2448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</p:grpSp>
      <p:sp>
        <p:nvSpPr>
          <p:cNvPr id="576" name="Rectangle 259"/>
          <p:cNvSpPr>
            <a:spLocks noChangeArrowheads="1"/>
          </p:cNvSpPr>
          <p:nvPr/>
        </p:nvSpPr>
        <p:spPr bwMode="auto">
          <a:xfrm>
            <a:off x="5282645" y="4276012"/>
            <a:ext cx="164594" cy="36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77" name="AutoShape 260"/>
          <p:cNvSpPr>
            <a:spLocks noChangeArrowheads="1"/>
          </p:cNvSpPr>
          <p:nvPr/>
        </p:nvSpPr>
        <p:spPr bwMode="auto">
          <a:xfrm>
            <a:off x="5559975" y="4202927"/>
            <a:ext cx="800423" cy="238413"/>
          </a:xfrm>
          <a:prstGeom prst="roundRect">
            <a:avLst>
              <a:gd name="adj" fmla="val 16667"/>
            </a:avLst>
          </a:prstGeom>
          <a:solidFill>
            <a:srgbClr val="FFFF99">
              <a:alpha val="7607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altLang="es-ES" sz="800" dirty="0" smtClean="0">
                <a:solidFill>
                  <a:schemeClr val="hlink"/>
                </a:solidFill>
              </a:rPr>
              <a:t>BDP</a:t>
            </a:r>
            <a:endParaRPr lang="es-ES" altLang="es-ES" sz="800" dirty="0">
              <a:solidFill>
                <a:schemeClr val="hlink"/>
              </a:solidFill>
            </a:endParaRPr>
          </a:p>
        </p:txBody>
      </p:sp>
      <p:sp>
        <p:nvSpPr>
          <p:cNvPr id="578" name="Rectangle 261"/>
          <p:cNvSpPr>
            <a:spLocks noChangeArrowheads="1"/>
          </p:cNvSpPr>
          <p:nvPr/>
        </p:nvSpPr>
        <p:spPr bwMode="auto">
          <a:xfrm>
            <a:off x="5288282" y="4398056"/>
            <a:ext cx="164594" cy="36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79" name="Rectangle 262"/>
          <p:cNvSpPr>
            <a:spLocks noChangeArrowheads="1"/>
          </p:cNvSpPr>
          <p:nvPr/>
        </p:nvSpPr>
        <p:spPr bwMode="auto">
          <a:xfrm>
            <a:off x="5299555" y="4183768"/>
            <a:ext cx="164594" cy="36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pSp>
        <p:nvGrpSpPr>
          <p:cNvPr id="592" name="Group 245"/>
          <p:cNvGrpSpPr>
            <a:grpSpLocks/>
          </p:cNvGrpSpPr>
          <p:nvPr/>
        </p:nvGrpSpPr>
        <p:grpSpPr bwMode="auto">
          <a:xfrm>
            <a:off x="5280497" y="4570544"/>
            <a:ext cx="1077753" cy="374649"/>
            <a:chOff x="1156" y="2887"/>
            <a:chExt cx="956" cy="528"/>
          </a:xfrm>
        </p:grpSpPr>
        <p:grpSp>
          <p:nvGrpSpPr>
            <p:cNvPr id="593" name="Group 246"/>
            <p:cNvGrpSpPr>
              <a:grpSpLocks/>
            </p:cNvGrpSpPr>
            <p:nvPr/>
          </p:nvGrpSpPr>
          <p:grpSpPr bwMode="auto">
            <a:xfrm>
              <a:off x="1266" y="2904"/>
              <a:ext cx="256" cy="481"/>
              <a:chOff x="1632" y="624"/>
              <a:chExt cx="816" cy="3312"/>
            </a:xfrm>
          </p:grpSpPr>
          <p:grpSp>
            <p:nvGrpSpPr>
              <p:cNvPr id="598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</p:grpSpPr>
            <p:sp>
              <p:nvSpPr>
                <p:cNvPr id="607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608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609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599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00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01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02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03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04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05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06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594" name="Rectangle 259"/>
            <p:cNvSpPr>
              <a:spLocks noChangeArrowheads="1"/>
            </p:cNvSpPr>
            <p:nvPr/>
          </p:nvSpPr>
          <p:spPr bwMode="auto">
            <a:xfrm>
              <a:off x="1156" y="308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595" name="AutoShape 260"/>
            <p:cNvSpPr>
              <a:spLocks noChangeArrowheads="1"/>
            </p:cNvSpPr>
            <p:nvPr/>
          </p:nvSpPr>
          <p:spPr bwMode="auto">
            <a:xfrm>
              <a:off x="1402" y="2887"/>
              <a:ext cx="710" cy="528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7607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smtClean="0">
                  <a:solidFill>
                    <a:schemeClr val="hlink"/>
                  </a:solidFill>
                </a:rPr>
                <a:t>Tablas Generales</a:t>
              </a:r>
              <a:endParaRPr lang="es-ES" altLang="es-ES" sz="800" dirty="0">
                <a:solidFill>
                  <a:schemeClr val="hlink"/>
                </a:solidFill>
              </a:endParaRPr>
            </a:p>
          </p:txBody>
        </p:sp>
        <p:sp>
          <p:nvSpPr>
            <p:cNvPr id="596" name="Rectangle 261"/>
            <p:cNvSpPr>
              <a:spLocks noChangeArrowheads="1"/>
            </p:cNvSpPr>
            <p:nvPr/>
          </p:nvSpPr>
          <p:spPr bwMode="auto">
            <a:xfrm>
              <a:off x="1161" y="3258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597" name="Rectangle 262"/>
            <p:cNvSpPr>
              <a:spLocks noChangeArrowheads="1"/>
            </p:cNvSpPr>
            <p:nvPr/>
          </p:nvSpPr>
          <p:spPr bwMode="auto">
            <a:xfrm>
              <a:off x="1171" y="295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6514733" y="4500331"/>
            <a:ext cx="1251317" cy="510778"/>
            <a:chOff x="6514733" y="4500331"/>
            <a:chExt cx="1251317" cy="510778"/>
          </a:xfrm>
        </p:grpSpPr>
        <p:grpSp>
          <p:nvGrpSpPr>
            <p:cNvPr id="611" name="Group 246"/>
            <p:cNvGrpSpPr>
              <a:grpSpLocks/>
            </p:cNvGrpSpPr>
            <p:nvPr/>
          </p:nvGrpSpPr>
          <p:grpSpPr bwMode="auto">
            <a:xfrm>
              <a:off x="6638742" y="4580459"/>
              <a:ext cx="288603" cy="341300"/>
              <a:chOff x="1632" y="624"/>
              <a:chExt cx="816" cy="3312"/>
            </a:xfrm>
          </p:grpSpPr>
          <p:grpSp>
            <p:nvGrpSpPr>
              <p:cNvPr id="616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</p:grpSpPr>
            <p:sp>
              <p:nvSpPr>
                <p:cNvPr id="625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626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627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617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18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19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20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21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22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23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24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612" name="Rectangle 259"/>
            <p:cNvSpPr>
              <a:spLocks noChangeArrowheads="1"/>
            </p:cNvSpPr>
            <p:nvPr/>
          </p:nvSpPr>
          <p:spPr bwMode="auto">
            <a:xfrm>
              <a:off x="6514733" y="4709599"/>
              <a:ext cx="164594" cy="36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613" name="AutoShape 260"/>
            <p:cNvSpPr>
              <a:spLocks noChangeArrowheads="1"/>
            </p:cNvSpPr>
            <p:nvPr/>
          </p:nvSpPr>
          <p:spPr bwMode="auto">
            <a:xfrm>
              <a:off x="6792063" y="4500331"/>
              <a:ext cx="973987" cy="510778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7607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smtClean="0">
                  <a:solidFill>
                    <a:schemeClr val="hlink"/>
                  </a:solidFill>
                </a:rPr>
                <a:t>Infraestructura contable y de gestión</a:t>
              </a:r>
              <a:endParaRPr lang="es-ES" altLang="es-ES" sz="800" dirty="0">
                <a:solidFill>
                  <a:schemeClr val="hlink"/>
                </a:solidFill>
              </a:endParaRPr>
            </a:p>
          </p:txBody>
        </p:sp>
        <p:sp>
          <p:nvSpPr>
            <p:cNvPr id="614" name="Rectangle 261"/>
            <p:cNvSpPr>
              <a:spLocks noChangeArrowheads="1"/>
            </p:cNvSpPr>
            <p:nvPr/>
          </p:nvSpPr>
          <p:spPr bwMode="auto">
            <a:xfrm>
              <a:off x="6520370" y="4831644"/>
              <a:ext cx="164594" cy="36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615" name="Rectangle 262"/>
            <p:cNvSpPr>
              <a:spLocks noChangeArrowheads="1"/>
            </p:cNvSpPr>
            <p:nvPr/>
          </p:nvSpPr>
          <p:spPr bwMode="auto">
            <a:xfrm>
              <a:off x="6531643" y="4617356"/>
              <a:ext cx="164594" cy="36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7482801" y="1129079"/>
            <a:ext cx="1051712" cy="244569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Lógica Adaptación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31" name="Rectangle 243"/>
          <p:cNvSpPr>
            <a:spLocks noChangeArrowheads="1"/>
          </p:cNvSpPr>
          <p:nvPr/>
        </p:nvSpPr>
        <p:spPr bwMode="auto">
          <a:xfrm>
            <a:off x="7773066" y="5635295"/>
            <a:ext cx="1084495" cy="307974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 dirty="0" err="1" smtClean="0"/>
              <a:t>Servidor</a:t>
            </a:r>
            <a:r>
              <a:rPr lang="en-GB" altLang="es-ES" sz="1000" dirty="0" smtClean="0"/>
              <a:t> </a:t>
            </a:r>
            <a:r>
              <a:rPr lang="en-GB" altLang="es-ES" sz="1000" dirty="0" err="1" smtClean="0"/>
              <a:t>correo</a:t>
            </a:r>
            <a:endParaRPr lang="en-GB" altLang="es-ES" sz="1000" dirty="0"/>
          </a:p>
        </p:txBody>
      </p:sp>
      <p:sp>
        <p:nvSpPr>
          <p:cNvPr id="632" name="Rectangle 243"/>
          <p:cNvSpPr>
            <a:spLocks noChangeArrowheads="1"/>
          </p:cNvSpPr>
          <p:nvPr/>
        </p:nvSpPr>
        <p:spPr bwMode="auto">
          <a:xfrm>
            <a:off x="7779818" y="5349037"/>
            <a:ext cx="1064864" cy="217812"/>
          </a:xfrm>
          <a:prstGeom prst="rect">
            <a:avLst/>
          </a:prstGeom>
          <a:solidFill>
            <a:srgbClr val="33CC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s-ES" sz="1000" dirty="0" smtClean="0"/>
              <a:t>IPF</a:t>
            </a:r>
            <a:endParaRPr lang="en-GB" altLang="es-ES" sz="1000" dirty="0"/>
          </a:p>
        </p:txBody>
      </p:sp>
      <p:sp>
        <p:nvSpPr>
          <p:cNvPr id="13" name="12 Rectángulo"/>
          <p:cNvSpPr/>
          <p:nvPr/>
        </p:nvSpPr>
        <p:spPr>
          <a:xfrm>
            <a:off x="155574" y="6143222"/>
            <a:ext cx="1609761" cy="689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13 Grupo"/>
          <p:cNvGrpSpPr/>
          <p:nvPr/>
        </p:nvGrpSpPr>
        <p:grpSpPr>
          <a:xfrm>
            <a:off x="294268" y="6317082"/>
            <a:ext cx="1170171" cy="341300"/>
            <a:chOff x="294268" y="6317082"/>
            <a:chExt cx="1170171" cy="341300"/>
          </a:xfrm>
        </p:grpSpPr>
        <p:grpSp>
          <p:nvGrpSpPr>
            <p:cNvPr id="635" name="Group 246"/>
            <p:cNvGrpSpPr>
              <a:grpSpLocks/>
            </p:cNvGrpSpPr>
            <p:nvPr/>
          </p:nvGrpSpPr>
          <p:grpSpPr bwMode="auto">
            <a:xfrm>
              <a:off x="418277" y="6317082"/>
              <a:ext cx="288603" cy="341300"/>
              <a:chOff x="1632" y="624"/>
              <a:chExt cx="816" cy="3312"/>
            </a:xfrm>
            <a:solidFill>
              <a:srgbClr val="FF0000"/>
            </a:solidFill>
          </p:grpSpPr>
          <p:grpSp>
            <p:nvGrpSpPr>
              <p:cNvPr id="640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  <a:grpFill/>
            </p:grpSpPr>
            <p:sp>
              <p:nvSpPr>
                <p:cNvPr id="649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650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651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641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42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43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44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45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46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47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48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636" name="Rectangle 259"/>
            <p:cNvSpPr>
              <a:spLocks noChangeArrowheads="1"/>
            </p:cNvSpPr>
            <p:nvPr/>
          </p:nvSpPr>
          <p:spPr bwMode="auto">
            <a:xfrm>
              <a:off x="294268" y="6446223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637" name="AutoShape 260"/>
            <p:cNvSpPr>
              <a:spLocks noChangeArrowheads="1"/>
            </p:cNvSpPr>
            <p:nvPr/>
          </p:nvSpPr>
          <p:spPr bwMode="auto">
            <a:xfrm>
              <a:off x="571599" y="6369629"/>
              <a:ext cx="892840" cy="23836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smtClean="0">
                  <a:solidFill>
                    <a:schemeClr val="bg1"/>
                  </a:solidFill>
                </a:rPr>
                <a:t>Nuevo sistema</a:t>
              </a:r>
              <a:endParaRPr lang="es-ES" altLang="es-ES" sz="800" dirty="0">
                <a:solidFill>
                  <a:schemeClr val="bg1"/>
                </a:solidFill>
              </a:endParaRPr>
            </a:p>
          </p:txBody>
        </p:sp>
        <p:sp>
          <p:nvSpPr>
            <p:cNvPr id="638" name="Rectangle 261"/>
            <p:cNvSpPr>
              <a:spLocks noChangeArrowheads="1"/>
            </p:cNvSpPr>
            <p:nvPr/>
          </p:nvSpPr>
          <p:spPr bwMode="auto">
            <a:xfrm>
              <a:off x="299905" y="6568267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639" name="Rectangle 262"/>
            <p:cNvSpPr>
              <a:spLocks noChangeArrowheads="1"/>
            </p:cNvSpPr>
            <p:nvPr/>
          </p:nvSpPr>
          <p:spPr bwMode="auto">
            <a:xfrm>
              <a:off x="311178" y="6353979"/>
              <a:ext cx="164594" cy="36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sp>
        <p:nvSpPr>
          <p:cNvPr id="657" name="656 Rectángulo"/>
          <p:cNvSpPr/>
          <p:nvPr/>
        </p:nvSpPr>
        <p:spPr>
          <a:xfrm>
            <a:off x="1376661" y="1759658"/>
            <a:ext cx="1051712" cy="230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IPF</a:t>
            </a:r>
            <a:endParaRPr lang="es-ES" sz="900" b="1" dirty="0">
              <a:solidFill>
                <a:schemeClr val="bg1"/>
              </a:solidFill>
            </a:endParaRPr>
          </a:p>
        </p:txBody>
      </p:sp>
      <p:grpSp>
        <p:nvGrpSpPr>
          <p:cNvPr id="659" name="Group 245"/>
          <p:cNvGrpSpPr>
            <a:grpSpLocks/>
          </p:cNvGrpSpPr>
          <p:nvPr/>
        </p:nvGrpSpPr>
        <p:grpSpPr bwMode="auto">
          <a:xfrm>
            <a:off x="1376332" y="3810308"/>
            <a:ext cx="1077755" cy="341303"/>
            <a:chOff x="1156" y="2904"/>
            <a:chExt cx="956" cy="481"/>
          </a:xfrm>
        </p:grpSpPr>
        <p:grpSp>
          <p:nvGrpSpPr>
            <p:cNvPr id="660" name="Group 246"/>
            <p:cNvGrpSpPr>
              <a:grpSpLocks/>
            </p:cNvGrpSpPr>
            <p:nvPr/>
          </p:nvGrpSpPr>
          <p:grpSpPr bwMode="auto">
            <a:xfrm>
              <a:off x="1266" y="2904"/>
              <a:ext cx="256" cy="481"/>
              <a:chOff x="1632" y="624"/>
              <a:chExt cx="816" cy="3312"/>
            </a:xfrm>
          </p:grpSpPr>
          <p:grpSp>
            <p:nvGrpSpPr>
              <p:cNvPr id="665" name="Group 247"/>
              <p:cNvGrpSpPr>
                <a:grpSpLocks/>
              </p:cNvGrpSpPr>
              <p:nvPr/>
            </p:nvGrpSpPr>
            <p:grpSpPr bwMode="auto">
              <a:xfrm>
                <a:off x="1632" y="624"/>
                <a:ext cx="816" cy="3312"/>
                <a:chOff x="1632" y="624"/>
                <a:chExt cx="816" cy="3312"/>
              </a:xfrm>
            </p:grpSpPr>
            <p:sp>
              <p:nvSpPr>
                <p:cNvPr id="674" name="Rectangle 248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288" cy="331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675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32" y="624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676" name="Rectangle 250"/>
                <p:cNvSpPr>
                  <a:spLocks noChangeArrowheads="1"/>
                </p:cNvSpPr>
                <p:nvPr/>
              </p:nvSpPr>
              <p:spPr bwMode="auto">
                <a:xfrm>
                  <a:off x="1632" y="3696"/>
                  <a:ext cx="816" cy="24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666" name="Line 251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67" name="Line 252"/>
              <p:cNvSpPr>
                <a:spLocks noChangeShapeType="1"/>
              </p:cNvSpPr>
              <p:nvPr/>
            </p:nvSpPr>
            <p:spPr bwMode="auto">
              <a:xfrm>
                <a:off x="1632" y="6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68" name="Line 253"/>
              <p:cNvSpPr>
                <a:spLocks noChangeShapeType="1"/>
              </p:cNvSpPr>
              <p:nvPr/>
            </p:nvSpPr>
            <p:spPr bwMode="auto">
              <a:xfrm>
                <a:off x="1632" y="393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69" name="Line 254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70" name="Line 25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71" name="Line 256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72" name="Line 257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73" name="Line 258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661" name="Rectangle 259"/>
            <p:cNvSpPr>
              <a:spLocks noChangeArrowheads="1"/>
            </p:cNvSpPr>
            <p:nvPr/>
          </p:nvSpPr>
          <p:spPr bwMode="auto">
            <a:xfrm>
              <a:off x="1156" y="308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662" name="AutoShape 260"/>
            <p:cNvSpPr>
              <a:spLocks noChangeArrowheads="1"/>
            </p:cNvSpPr>
            <p:nvPr/>
          </p:nvSpPr>
          <p:spPr bwMode="auto">
            <a:xfrm>
              <a:off x="1402" y="2983"/>
              <a:ext cx="710" cy="336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7607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ES" altLang="es-ES" sz="800" dirty="0" smtClean="0">
                  <a:solidFill>
                    <a:schemeClr val="hlink"/>
                  </a:solidFill>
                </a:rPr>
                <a:t>RRHH</a:t>
              </a:r>
              <a:endParaRPr lang="es-ES" altLang="es-ES" sz="800" dirty="0">
                <a:solidFill>
                  <a:schemeClr val="hlink"/>
                </a:solidFill>
              </a:endParaRPr>
            </a:p>
          </p:txBody>
        </p:sp>
        <p:sp>
          <p:nvSpPr>
            <p:cNvPr id="663" name="Rectangle 261"/>
            <p:cNvSpPr>
              <a:spLocks noChangeArrowheads="1"/>
            </p:cNvSpPr>
            <p:nvPr/>
          </p:nvSpPr>
          <p:spPr bwMode="auto">
            <a:xfrm>
              <a:off x="1161" y="3258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664" name="Rectangle 262"/>
            <p:cNvSpPr>
              <a:spLocks noChangeArrowheads="1"/>
            </p:cNvSpPr>
            <p:nvPr/>
          </p:nvSpPr>
          <p:spPr bwMode="auto">
            <a:xfrm>
              <a:off x="1171" y="2956"/>
              <a:ext cx="146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sp>
        <p:nvSpPr>
          <p:cNvPr id="295" name="138 Rectángulo"/>
          <p:cNvSpPr/>
          <p:nvPr/>
        </p:nvSpPr>
        <p:spPr>
          <a:xfrm>
            <a:off x="2560137" y="1192901"/>
            <a:ext cx="1217074" cy="7541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 dirty="0"/>
          </a:p>
        </p:txBody>
      </p:sp>
      <p:sp>
        <p:nvSpPr>
          <p:cNvPr id="296" name="Rectángulo 295"/>
          <p:cNvSpPr/>
          <p:nvPr/>
        </p:nvSpPr>
        <p:spPr>
          <a:xfrm>
            <a:off x="3192966" y="1302717"/>
            <a:ext cx="466270" cy="58111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7" name="Rectángulo 296"/>
          <p:cNvSpPr/>
          <p:nvPr/>
        </p:nvSpPr>
        <p:spPr>
          <a:xfrm>
            <a:off x="2674940" y="1301500"/>
            <a:ext cx="445499" cy="5819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8" name="CuadroTexto 297"/>
          <p:cNvSpPr txBox="1"/>
          <p:nvPr/>
        </p:nvSpPr>
        <p:spPr>
          <a:xfrm>
            <a:off x="2656579" y="142317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i="1" dirty="0" smtClean="0"/>
              <a:t>Front</a:t>
            </a:r>
            <a:endParaRPr lang="es-ES" sz="1000" i="1" dirty="0"/>
          </a:p>
        </p:txBody>
      </p:sp>
      <p:pic>
        <p:nvPicPr>
          <p:cNvPr id="30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47" y="1397891"/>
            <a:ext cx="2206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2" name="138 Rectángulo"/>
          <p:cNvSpPr/>
          <p:nvPr/>
        </p:nvSpPr>
        <p:spPr>
          <a:xfrm>
            <a:off x="3923152" y="1203632"/>
            <a:ext cx="1217074" cy="7541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 dirty="0"/>
          </a:p>
        </p:txBody>
      </p:sp>
      <p:sp>
        <p:nvSpPr>
          <p:cNvPr id="303" name="Rectángulo 302"/>
          <p:cNvSpPr/>
          <p:nvPr/>
        </p:nvSpPr>
        <p:spPr>
          <a:xfrm>
            <a:off x="4555981" y="1313448"/>
            <a:ext cx="466270" cy="58111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4" name="Rectángulo 303"/>
          <p:cNvSpPr/>
          <p:nvPr/>
        </p:nvSpPr>
        <p:spPr>
          <a:xfrm>
            <a:off x="4037955" y="1312231"/>
            <a:ext cx="445499" cy="5819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5" name="CuadroTexto 304"/>
          <p:cNvSpPr txBox="1"/>
          <p:nvPr/>
        </p:nvSpPr>
        <p:spPr>
          <a:xfrm>
            <a:off x="4019594" y="143390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i="1" dirty="0" smtClean="0"/>
              <a:t>Front</a:t>
            </a:r>
            <a:endParaRPr lang="es-ES" sz="1000" i="1" dirty="0"/>
          </a:p>
        </p:txBody>
      </p:sp>
      <p:pic>
        <p:nvPicPr>
          <p:cNvPr id="307" name="Picture 2" descr="C:\datos\ArquitecturaSoftware\Phoenix\Iconos Phoenix\Iconos Phoenix\phoenix-fondo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78" y="1428235"/>
            <a:ext cx="301336" cy="3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8D6B36-1F10-4065-B040-DD6048E69FB9}" type="slidenum">
              <a:rPr lang="es-ES_tradnl" smtClean="0"/>
              <a:pPr/>
              <a:t>11</a:t>
            </a:fld>
            <a:endParaRPr lang="es-ES_tradnl" smtClean="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50825" y="2205038"/>
            <a:ext cx="8713788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None/>
            </a:pPr>
            <a:endParaRPr lang="en-GB" sz="1500">
              <a:solidFill>
                <a:srgbClr val="0000FF"/>
              </a:solidFill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22263" y="871133"/>
            <a:ext cx="84391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</a:pPr>
            <a:r>
              <a:rPr lang="es-ES_tradnl" sz="2200" b="1" dirty="0">
                <a:solidFill>
                  <a:srgbClr val="FF0000"/>
                </a:solidFill>
              </a:rPr>
              <a:t>Mapa Técnico Global de la </a:t>
            </a:r>
            <a:r>
              <a:rPr lang="es-ES_tradnl" sz="2200" b="1" dirty="0" smtClean="0">
                <a:solidFill>
                  <a:srgbClr val="FF0000"/>
                </a:solidFill>
              </a:rPr>
              <a:t>Arquitectura</a:t>
            </a:r>
            <a:endParaRPr lang="es-ES" sz="1300" b="1" dirty="0">
              <a:solidFill>
                <a:schemeClr val="accent2"/>
              </a:solidFill>
            </a:endParaRPr>
          </a:p>
          <a:p>
            <a:pPr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</a:pPr>
            <a:endParaRPr lang="es-ES_tradnl" sz="2200" b="1" dirty="0">
              <a:solidFill>
                <a:srgbClr val="FF0000"/>
              </a:solidFill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381000" y="469900"/>
            <a:ext cx="843756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2400" b="1" dirty="0">
                <a:solidFill>
                  <a:schemeClr val="tx2"/>
                </a:solidFill>
              </a:rPr>
              <a:t>PARTE II: Representación Gráfica de la Solución (I)</a:t>
            </a:r>
            <a:endParaRPr lang="es-E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3098896" y="2743034"/>
            <a:ext cx="2974090" cy="3219884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7749" tIns="48875" rIns="97749" bIns="48875"/>
          <a:lstStyle/>
          <a:p>
            <a:pPr algn="r"/>
            <a:r>
              <a:rPr lang="es-ES" sz="1000" dirty="0" smtClean="0"/>
              <a:t>BKS</a:t>
            </a:r>
            <a:endParaRPr lang="es-ES" sz="10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034085" y="3263103"/>
            <a:ext cx="2017320" cy="1463443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t"/>
          <a:lstStyle/>
          <a:p>
            <a:pPr algn="ctr"/>
            <a:r>
              <a:rPr lang="es-ES" sz="1000" dirty="0"/>
              <a:t>Partenón</a:t>
            </a:r>
          </a:p>
        </p:txBody>
      </p:sp>
      <p:cxnSp>
        <p:nvCxnSpPr>
          <p:cNvPr id="13" name="AutoShape 74"/>
          <p:cNvCxnSpPr>
            <a:cxnSpLocks noChangeShapeType="1"/>
            <a:stCxn id="131" idx="3"/>
            <a:endCxn id="12" idx="1"/>
          </p:cNvCxnSpPr>
          <p:nvPr/>
        </p:nvCxnSpPr>
        <p:spPr bwMode="auto">
          <a:xfrm flipV="1">
            <a:off x="5944403" y="3994825"/>
            <a:ext cx="1089682" cy="105658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" name="13 Conector recto"/>
          <p:cNvCxnSpPr/>
          <p:nvPr/>
        </p:nvCxnSpPr>
        <p:spPr>
          <a:xfrm>
            <a:off x="6734900" y="1505198"/>
            <a:ext cx="50272" cy="50559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509094" y="2030024"/>
            <a:ext cx="400717" cy="383438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es-ES" sz="1800" dirty="0">
                <a:sym typeface="Wingdings"/>
              </a:rPr>
              <a:t></a:t>
            </a:r>
            <a:endParaRPr lang="es-ES" sz="18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540093" y="2917999"/>
            <a:ext cx="400717" cy="383438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es-ES" sz="1800" dirty="0">
                <a:sym typeface="Wingdings"/>
              </a:rPr>
              <a:t></a:t>
            </a:r>
            <a:endParaRPr lang="es-ES" sz="1800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3423119" y="3975026"/>
            <a:ext cx="2448570" cy="1878718"/>
          </a:xfrm>
          <a:prstGeom prst="roundRect">
            <a:avLst/>
          </a:prstGeom>
          <a:solidFill>
            <a:srgbClr val="FFCC00"/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749" tIns="48875" rIns="97749" bIns="48875" rtlCol="0" anchor="t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Negocio</a:t>
            </a:r>
          </a:p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Bancario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357" y="1178564"/>
            <a:ext cx="1240963" cy="468036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es-ES" u="sng" dirty="0" smtClean="0"/>
              <a:t>Internet</a:t>
            </a:r>
            <a:endParaRPr lang="es-ES" u="sng" dirty="0"/>
          </a:p>
        </p:txBody>
      </p: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7065026" y="2488329"/>
            <a:ext cx="1538975" cy="572691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7749" tIns="48875" rIns="97749" bIns="48875" anchor="ctr"/>
          <a:lstStyle/>
          <a:p>
            <a:pPr algn="ctr"/>
            <a:r>
              <a:rPr lang="es-ES" sz="1000"/>
              <a:t>Centro Autorizador de Mensajes (CAM)</a:t>
            </a:r>
          </a:p>
        </p:txBody>
      </p:sp>
      <p:cxnSp>
        <p:nvCxnSpPr>
          <p:cNvPr id="37" name="AutoShape 74"/>
          <p:cNvCxnSpPr>
            <a:cxnSpLocks noChangeShapeType="1"/>
            <a:stCxn id="38" idx="1"/>
            <a:endCxn id="5124" idx="3"/>
          </p:cNvCxnSpPr>
          <p:nvPr/>
        </p:nvCxnSpPr>
        <p:spPr bwMode="auto">
          <a:xfrm rot="10800000">
            <a:off x="701152" y="3272489"/>
            <a:ext cx="342688" cy="2304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9" name="38 Rectángulo redondeado"/>
          <p:cNvSpPr/>
          <p:nvPr/>
        </p:nvSpPr>
        <p:spPr>
          <a:xfrm>
            <a:off x="1120262" y="2862584"/>
            <a:ext cx="1312598" cy="1051785"/>
          </a:xfrm>
          <a:prstGeom prst="roundRect">
            <a:avLst/>
          </a:prstGeom>
          <a:solidFill>
            <a:srgbClr val="DFDAFC"/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749" tIns="48875" rIns="97749" bIns="48875" rtlCol="0" anchor="b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IPF</a:t>
            </a:r>
          </a:p>
        </p:txBody>
      </p:sp>
      <p:cxnSp>
        <p:nvCxnSpPr>
          <p:cNvPr id="40" name="AutoShape 74"/>
          <p:cNvCxnSpPr>
            <a:cxnSpLocks noChangeShapeType="1"/>
            <a:stCxn id="178" idx="3"/>
            <a:endCxn id="123" idx="1"/>
          </p:cNvCxnSpPr>
          <p:nvPr/>
        </p:nvCxnSpPr>
        <p:spPr bwMode="auto">
          <a:xfrm>
            <a:off x="2496924" y="3511647"/>
            <a:ext cx="818828" cy="995884"/>
          </a:xfrm>
          <a:prstGeom prst="bentConnector3">
            <a:avLst>
              <a:gd name="adj1" fmla="val 6572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" name="50 Cilindro"/>
          <p:cNvSpPr/>
          <p:nvPr/>
        </p:nvSpPr>
        <p:spPr>
          <a:xfrm>
            <a:off x="7365419" y="4050506"/>
            <a:ext cx="489387" cy="3094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749" tIns="48875" rIns="97749" bIns="48875" rtlCol="0" anchor="b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DB2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1596634" y="3856494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cxnSp>
        <p:nvCxnSpPr>
          <p:cNvPr id="59" name="AutoShape 74"/>
          <p:cNvCxnSpPr>
            <a:cxnSpLocks noChangeShapeType="1"/>
            <a:endCxn id="72" idx="0"/>
          </p:cNvCxnSpPr>
          <p:nvPr/>
        </p:nvCxnSpPr>
        <p:spPr bwMode="auto">
          <a:xfrm rot="16200000" flipH="1">
            <a:off x="1489494" y="4148718"/>
            <a:ext cx="476249" cy="1288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0" name="59 CuadroTexto"/>
          <p:cNvSpPr txBox="1"/>
          <p:nvPr/>
        </p:nvSpPr>
        <p:spPr>
          <a:xfrm>
            <a:off x="1382561" y="4051674"/>
            <a:ext cx="402592" cy="375703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es-ES" sz="1800" dirty="0" smtClean="0">
                <a:sym typeface="Wingdings"/>
              </a:rPr>
              <a:t></a:t>
            </a:r>
            <a:endParaRPr lang="es-ES" sz="2000" dirty="0"/>
          </a:p>
        </p:txBody>
      </p:sp>
      <p:sp>
        <p:nvSpPr>
          <p:cNvPr id="63" name="62 Rectángulo"/>
          <p:cNvSpPr/>
          <p:nvPr/>
        </p:nvSpPr>
        <p:spPr bwMode="auto">
          <a:xfrm>
            <a:off x="7034085" y="4909026"/>
            <a:ext cx="1737762" cy="11759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7749" tIns="48875" rIns="97749" bIns="48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77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Fuera de perímetro</a:t>
            </a:r>
          </a:p>
          <a:p>
            <a:pPr marL="0" marR="0" indent="0" algn="ctr" defTabSz="977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lang="es-ES" sz="1000" dirty="0"/>
          </a:p>
          <a:p>
            <a:pPr marL="0" marR="0" indent="0" algn="ctr" defTabSz="977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s-E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77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lang="es-ES" sz="1000" dirty="0"/>
          </a:p>
          <a:p>
            <a:pPr marL="0" marR="0" indent="0" algn="ctr" defTabSz="977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s-E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77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s-E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64 Grupo"/>
          <p:cNvGrpSpPr/>
          <p:nvPr/>
        </p:nvGrpSpPr>
        <p:grpSpPr>
          <a:xfrm>
            <a:off x="2936032" y="4706773"/>
            <a:ext cx="325730" cy="246221"/>
            <a:chOff x="6940842" y="2746541"/>
            <a:chExt cx="325730" cy="246221"/>
          </a:xfrm>
        </p:grpSpPr>
        <p:sp>
          <p:nvSpPr>
            <p:cNvPr id="66" name="65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6940842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11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8" name="Picture 4" descr="Migrate from Liferay-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20" y="2871822"/>
            <a:ext cx="1018648" cy="69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68 CuadroTexto"/>
          <p:cNvSpPr txBox="1"/>
          <p:nvPr/>
        </p:nvSpPr>
        <p:spPr>
          <a:xfrm>
            <a:off x="7333001" y="1329258"/>
            <a:ext cx="979673" cy="375703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es-ES" u="sng" dirty="0" smtClean="0"/>
              <a:t>Intranet</a:t>
            </a:r>
            <a:endParaRPr lang="es-ES" u="sng" dirty="0"/>
          </a:p>
        </p:txBody>
      </p:sp>
      <p:cxnSp>
        <p:nvCxnSpPr>
          <p:cNvPr id="76" name="AutoShape 74"/>
          <p:cNvCxnSpPr>
            <a:cxnSpLocks noChangeShapeType="1"/>
            <a:stCxn id="75" idx="1"/>
            <a:endCxn id="74" idx="3"/>
          </p:cNvCxnSpPr>
          <p:nvPr/>
        </p:nvCxnSpPr>
        <p:spPr bwMode="auto">
          <a:xfrm rot="10800000">
            <a:off x="2540261" y="4676467"/>
            <a:ext cx="790518" cy="2968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</p:cxnSp>
      <p:pic>
        <p:nvPicPr>
          <p:cNvPr id="89" name="Picture 13" descr="C:\Users\n82984\AppData\Local\Microsoft\Windows\Temporary Internet Files\Content.IE5\BLNSMA16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02" y="5586366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upload.wikimedia.org/wikipedia/en/3/32/FatWire_Software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72" y="4521827"/>
            <a:ext cx="1202702" cy="4311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65"/>
          <p:cNvSpPr>
            <a:spLocks noChangeArrowheads="1"/>
          </p:cNvSpPr>
          <p:nvPr/>
        </p:nvSpPr>
        <p:spPr bwMode="auto">
          <a:xfrm>
            <a:off x="1711407" y="4451277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2378971" y="4628313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sp>
        <p:nvSpPr>
          <p:cNvPr id="87" name="Rectangle 38"/>
          <p:cNvSpPr>
            <a:spLocks noChangeArrowheads="1"/>
          </p:cNvSpPr>
          <p:nvPr/>
        </p:nvSpPr>
        <p:spPr bwMode="auto">
          <a:xfrm>
            <a:off x="3702763" y="4668541"/>
            <a:ext cx="1959437" cy="1030477"/>
          </a:xfrm>
          <a:prstGeom prst="rect">
            <a:avLst/>
          </a:prstGeom>
          <a:solidFill>
            <a:srgbClr val="FFFF66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7749" tIns="48875" rIns="97749" bIns="48875"/>
          <a:lstStyle/>
          <a:p>
            <a:pPr algn="r"/>
            <a:endParaRPr lang="es-ES" sz="1000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6086072" y="6275183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 smtClean="0"/>
              <a:t>Servidor</a:t>
            </a:r>
          </a:p>
          <a:p>
            <a:pPr algn="ctr"/>
            <a:r>
              <a:rPr lang="es-ES" sz="1000" dirty="0" smtClean="0"/>
              <a:t>correo</a:t>
            </a:r>
            <a:endParaRPr lang="es-ES" sz="1000" dirty="0"/>
          </a:p>
        </p:txBody>
      </p:sp>
      <p:sp>
        <p:nvSpPr>
          <p:cNvPr id="120" name="Rectangle 66"/>
          <p:cNvSpPr>
            <a:spLocks noChangeArrowheads="1"/>
          </p:cNvSpPr>
          <p:nvPr/>
        </p:nvSpPr>
        <p:spPr bwMode="auto">
          <a:xfrm>
            <a:off x="7104217" y="3475623"/>
            <a:ext cx="972309" cy="438746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7749" tIns="48875" rIns="97749" bIns="48875" anchor="ctr"/>
          <a:lstStyle/>
          <a:p>
            <a:pPr algn="ctr"/>
            <a:r>
              <a:rPr lang="es-ES" sz="1000" dirty="0" smtClean="0"/>
              <a:t>Banca Electrónica</a:t>
            </a:r>
            <a:endParaRPr lang="es-ES" sz="1000" dirty="0"/>
          </a:p>
        </p:txBody>
      </p:sp>
      <p:pic>
        <p:nvPicPr>
          <p:cNvPr id="5124" name="Picture 4" descr="google-analytics-plugi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1" y="3132063"/>
            <a:ext cx="561701" cy="2808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65"/>
          <p:cNvSpPr>
            <a:spLocks noChangeArrowheads="1"/>
          </p:cNvSpPr>
          <p:nvPr/>
        </p:nvSpPr>
        <p:spPr bwMode="auto">
          <a:xfrm>
            <a:off x="3315752" y="4459377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sp>
        <p:nvSpPr>
          <p:cNvPr id="38" name="Rectangle 65"/>
          <p:cNvSpPr>
            <a:spLocks noChangeArrowheads="1"/>
          </p:cNvSpPr>
          <p:nvPr/>
        </p:nvSpPr>
        <p:spPr bwMode="auto">
          <a:xfrm>
            <a:off x="1043840" y="3247381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sp>
        <p:nvSpPr>
          <p:cNvPr id="131" name="Rectangle 65"/>
          <p:cNvSpPr>
            <a:spLocks noChangeArrowheads="1"/>
          </p:cNvSpPr>
          <p:nvPr/>
        </p:nvSpPr>
        <p:spPr bwMode="auto">
          <a:xfrm>
            <a:off x="5783113" y="5003255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7354950" y="5271023"/>
            <a:ext cx="1102761" cy="538781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pPr algn="ctr"/>
            <a:r>
              <a:rPr lang="es-ES" sz="1000" dirty="0" smtClean="0"/>
              <a:t>Herramienta</a:t>
            </a:r>
          </a:p>
          <a:p>
            <a:pPr algn="ctr"/>
            <a:r>
              <a:rPr lang="es-ES" sz="1000" dirty="0" smtClean="0"/>
              <a:t>administración</a:t>
            </a:r>
            <a:endParaRPr lang="es-ES" sz="1000" dirty="0"/>
          </a:p>
        </p:txBody>
      </p:sp>
      <p:sp>
        <p:nvSpPr>
          <p:cNvPr id="1036" name="1035 CuadroTexto"/>
          <p:cNvSpPr txBox="1"/>
          <p:nvPr/>
        </p:nvSpPr>
        <p:spPr>
          <a:xfrm>
            <a:off x="7243665" y="432329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smtClean="0"/>
              <a:t>Ofertas</a:t>
            </a:r>
          </a:p>
          <a:p>
            <a:pPr algn="ctr"/>
            <a:r>
              <a:rPr lang="es-ES" sz="800" dirty="0" smtClean="0"/>
              <a:t>comerciales</a:t>
            </a:r>
            <a:endParaRPr lang="es-ES" sz="800" dirty="0"/>
          </a:p>
        </p:txBody>
      </p:sp>
      <p:sp>
        <p:nvSpPr>
          <p:cNvPr id="145" name="144 Rectángulo"/>
          <p:cNvSpPr/>
          <p:nvPr/>
        </p:nvSpPr>
        <p:spPr bwMode="auto">
          <a:xfrm>
            <a:off x="7151456" y="4008016"/>
            <a:ext cx="915255" cy="6219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7749" tIns="48875" rIns="97749" bIns="48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77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s-E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77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lang="es-ES" sz="1000" dirty="0"/>
          </a:p>
          <a:p>
            <a:pPr marL="0" marR="0" indent="0" algn="ctr" defTabSz="9779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s-E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0" name="AutoShape 74"/>
          <p:cNvCxnSpPr>
            <a:cxnSpLocks noChangeShapeType="1"/>
            <a:stCxn id="148" idx="3"/>
            <a:endCxn id="145" idx="1"/>
          </p:cNvCxnSpPr>
          <p:nvPr/>
        </p:nvCxnSpPr>
        <p:spPr bwMode="auto">
          <a:xfrm flipV="1">
            <a:off x="5497708" y="4318979"/>
            <a:ext cx="1653748" cy="904378"/>
          </a:xfrm>
          <a:prstGeom prst="bentConnector3">
            <a:avLst>
              <a:gd name="adj1" fmla="val 803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5" name="154 CuadroTexto"/>
          <p:cNvSpPr txBox="1"/>
          <p:nvPr/>
        </p:nvSpPr>
        <p:spPr>
          <a:xfrm>
            <a:off x="2520534" y="3246357"/>
            <a:ext cx="400717" cy="383438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es-ES" sz="1800" dirty="0" smtClean="0">
                <a:sym typeface="Wingdings"/>
              </a:rPr>
              <a:t></a:t>
            </a:r>
            <a:endParaRPr lang="es-ES" sz="1800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427175" y="4941244"/>
            <a:ext cx="402592" cy="375703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fr-FR" sz="1800" dirty="0" smtClean="0">
                <a:sym typeface="Wingdings"/>
              </a:rPr>
              <a:t></a:t>
            </a:r>
            <a:endParaRPr lang="es-ES" sz="2000" dirty="0"/>
          </a:p>
        </p:txBody>
      </p:sp>
      <p:sp>
        <p:nvSpPr>
          <p:cNvPr id="161" name="Rectangle 66"/>
          <p:cNvSpPr>
            <a:spLocks noChangeArrowheads="1"/>
          </p:cNvSpPr>
          <p:nvPr/>
        </p:nvSpPr>
        <p:spPr bwMode="auto">
          <a:xfrm>
            <a:off x="8178485" y="3474815"/>
            <a:ext cx="786128" cy="312049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7749" tIns="48875" rIns="97749" bIns="48875" anchor="ctr"/>
          <a:lstStyle/>
          <a:p>
            <a:pPr algn="ctr"/>
            <a:r>
              <a:rPr lang="es-ES" sz="800" dirty="0" smtClean="0"/>
              <a:t>Perfilado</a:t>
            </a:r>
            <a:endParaRPr lang="es-ES" sz="800" dirty="0"/>
          </a:p>
        </p:txBody>
      </p:sp>
      <p:sp>
        <p:nvSpPr>
          <p:cNvPr id="162" name="Rectangle 66"/>
          <p:cNvSpPr>
            <a:spLocks noChangeArrowheads="1"/>
          </p:cNvSpPr>
          <p:nvPr/>
        </p:nvSpPr>
        <p:spPr bwMode="auto">
          <a:xfrm>
            <a:off x="8176337" y="3833279"/>
            <a:ext cx="786128" cy="312049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7749" tIns="48875" rIns="97749" bIns="48875" anchor="ctr"/>
          <a:lstStyle/>
          <a:p>
            <a:pPr algn="ctr"/>
            <a:r>
              <a:rPr lang="es-ES" sz="800" dirty="0" smtClean="0"/>
              <a:t>Tu Información</a:t>
            </a:r>
            <a:endParaRPr lang="es-ES" sz="800" dirty="0"/>
          </a:p>
        </p:txBody>
      </p:sp>
      <p:sp>
        <p:nvSpPr>
          <p:cNvPr id="163" name="Rectangle 66"/>
          <p:cNvSpPr>
            <a:spLocks noChangeArrowheads="1"/>
          </p:cNvSpPr>
          <p:nvPr/>
        </p:nvSpPr>
        <p:spPr bwMode="auto">
          <a:xfrm>
            <a:off x="8152727" y="4217500"/>
            <a:ext cx="864000" cy="324000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7749" tIns="48875" rIns="97749" bIns="48875" anchor="ctr"/>
          <a:lstStyle/>
          <a:p>
            <a:pPr algn="ctr"/>
            <a:r>
              <a:rPr lang="es-ES" sz="800" dirty="0" smtClean="0"/>
              <a:t>Agrupaciones FW</a:t>
            </a:r>
            <a:endParaRPr lang="es-ES" sz="800" dirty="0"/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3111775" y="1500196"/>
            <a:ext cx="2974090" cy="1184223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7749" tIns="48875" rIns="97749" bIns="48875"/>
          <a:lstStyle/>
          <a:p>
            <a:pPr algn="r"/>
            <a:r>
              <a:rPr lang="es-ES" sz="1000" dirty="0" smtClean="0"/>
              <a:t>Aplicaciones actuales</a:t>
            </a:r>
            <a:endParaRPr lang="es-ES" sz="1000" dirty="0"/>
          </a:p>
        </p:txBody>
      </p:sp>
      <p:sp>
        <p:nvSpPr>
          <p:cNvPr id="165" name="Rectangle 65"/>
          <p:cNvSpPr>
            <a:spLocks noChangeArrowheads="1"/>
          </p:cNvSpPr>
          <p:nvPr/>
        </p:nvSpPr>
        <p:spPr bwMode="auto">
          <a:xfrm>
            <a:off x="2054444" y="2821691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cxnSp>
        <p:nvCxnSpPr>
          <p:cNvPr id="166" name="AutoShape 74"/>
          <p:cNvCxnSpPr>
            <a:cxnSpLocks noChangeShapeType="1"/>
            <a:stCxn id="165" idx="0"/>
            <a:endCxn id="164" idx="1"/>
          </p:cNvCxnSpPr>
          <p:nvPr/>
        </p:nvCxnSpPr>
        <p:spPr bwMode="auto">
          <a:xfrm rot="5400000" flipH="1" flipV="1">
            <a:off x="2258741" y="1968657"/>
            <a:ext cx="729383" cy="97668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3498207" y="1773865"/>
            <a:ext cx="1112432" cy="380972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7749" tIns="48875" rIns="97749" bIns="48875" anchor="ctr"/>
          <a:lstStyle/>
          <a:p>
            <a:pPr algn="ctr"/>
            <a:r>
              <a:rPr lang="es-ES" sz="1000" dirty="0" smtClean="0"/>
              <a:t>BKS2</a:t>
            </a:r>
            <a:endParaRPr lang="es-ES" sz="1000" dirty="0"/>
          </a:p>
        </p:txBody>
      </p:sp>
      <p:sp>
        <p:nvSpPr>
          <p:cNvPr id="170" name="Rectangle 66"/>
          <p:cNvSpPr>
            <a:spLocks noChangeArrowheads="1"/>
          </p:cNvSpPr>
          <p:nvPr/>
        </p:nvSpPr>
        <p:spPr bwMode="auto">
          <a:xfrm>
            <a:off x="3508938" y="2209603"/>
            <a:ext cx="1112432" cy="380972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7749" tIns="48875" rIns="97749" bIns="48875" anchor="ctr"/>
          <a:lstStyle/>
          <a:p>
            <a:pPr algn="ctr"/>
            <a:r>
              <a:rPr lang="es-ES" sz="1000" dirty="0" smtClean="0"/>
              <a:t>BKS3</a:t>
            </a:r>
            <a:endParaRPr lang="es-ES" sz="1000" dirty="0"/>
          </a:p>
        </p:txBody>
      </p:sp>
      <p:sp>
        <p:nvSpPr>
          <p:cNvPr id="171" name="Rectangle 66"/>
          <p:cNvSpPr>
            <a:spLocks noChangeArrowheads="1"/>
          </p:cNvSpPr>
          <p:nvPr/>
        </p:nvSpPr>
        <p:spPr bwMode="auto">
          <a:xfrm>
            <a:off x="4693806" y="1771717"/>
            <a:ext cx="1112432" cy="380972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7749" tIns="48875" rIns="97749" bIns="48875" anchor="ctr"/>
          <a:lstStyle/>
          <a:p>
            <a:pPr algn="ctr"/>
            <a:r>
              <a:rPr lang="es-ES" sz="1000" dirty="0" err="1" smtClean="0"/>
              <a:t>CGI’s</a:t>
            </a:r>
            <a:endParaRPr lang="es-ES" sz="1000" dirty="0"/>
          </a:p>
        </p:txBody>
      </p:sp>
      <p:sp>
        <p:nvSpPr>
          <p:cNvPr id="176" name="175 Rectángulo redondeado"/>
          <p:cNvSpPr/>
          <p:nvPr/>
        </p:nvSpPr>
        <p:spPr>
          <a:xfrm>
            <a:off x="3394142" y="2955283"/>
            <a:ext cx="1706240" cy="920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749" tIns="48875" rIns="97749" bIns="48875" rtlCol="0" anchor="t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Presentación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75" name="Rectangle 65"/>
          <p:cNvSpPr>
            <a:spLocks noChangeArrowheads="1"/>
          </p:cNvSpPr>
          <p:nvPr/>
        </p:nvSpPr>
        <p:spPr bwMode="auto">
          <a:xfrm>
            <a:off x="3330779" y="4925169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90563" y="4787592"/>
            <a:ext cx="819637" cy="242676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pPr algn="ctr"/>
            <a:r>
              <a:rPr lang="es-ES" sz="1000" dirty="0" smtClean="0"/>
              <a:t>FT SMS</a:t>
            </a:r>
            <a:endParaRPr lang="es-ES" sz="1000" dirty="0"/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4680219" y="5403232"/>
            <a:ext cx="819637" cy="242676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pPr algn="ctr"/>
            <a:r>
              <a:rPr lang="es-ES" sz="1000" dirty="0" smtClean="0"/>
              <a:t>FT </a:t>
            </a:r>
            <a:r>
              <a:rPr lang="es-ES" sz="1000" dirty="0" err="1" smtClean="0"/>
              <a:t>eMail</a:t>
            </a:r>
            <a:endParaRPr lang="es-ES" sz="1000" dirty="0"/>
          </a:p>
        </p:txBody>
      </p:sp>
      <p:sp>
        <p:nvSpPr>
          <p:cNvPr id="118" name="Rectangle 8"/>
          <p:cNvSpPr>
            <a:spLocks noChangeArrowheads="1"/>
          </p:cNvSpPr>
          <p:nvPr/>
        </p:nvSpPr>
        <p:spPr bwMode="auto">
          <a:xfrm>
            <a:off x="5193178" y="3379620"/>
            <a:ext cx="819637" cy="242676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pPr algn="ctr"/>
            <a:r>
              <a:rPr lang="es-ES" sz="1000" dirty="0" smtClean="0"/>
              <a:t>PI - online</a:t>
            </a:r>
            <a:endParaRPr lang="es-ES" sz="1000" dirty="0"/>
          </a:p>
        </p:txBody>
      </p:sp>
      <p:sp>
        <p:nvSpPr>
          <p:cNvPr id="148" name="Rectangle 8"/>
          <p:cNvSpPr>
            <a:spLocks noChangeArrowheads="1"/>
          </p:cNvSpPr>
          <p:nvPr/>
        </p:nvSpPr>
        <p:spPr bwMode="auto">
          <a:xfrm>
            <a:off x="4678071" y="5086291"/>
            <a:ext cx="819637" cy="274131"/>
          </a:xfrm>
          <a:prstGeom prst="rect">
            <a:avLst/>
          </a:prstGeom>
          <a:solidFill>
            <a:srgbClr val="DFDA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pPr algn="ctr"/>
            <a:r>
              <a:rPr lang="es-ES" sz="1000" dirty="0" smtClean="0"/>
              <a:t>Ofertas </a:t>
            </a:r>
          </a:p>
          <a:p>
            <a:pPr algn="ctr"/>
            <a:r>
              <a:rPr lang="es-ES" sz="1000" dirty="0" smtClean="0"/>
              <a:t>Comerciales</a:t>
            </a:r>
            <a:endParaRPr lang="es-ES" sz="1000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7827069" y="4978780"/>
            <a:ext cx="402592" cy="375703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fr-FR" sz="1800" dirty="0" smtClean="0">
                <a:sym typeface="Wingdings"/>
              </a:rPr>
              <a:t></a:t>
            </a:r>
            <a:endParaRPr lang="es-ES" sz="2000" dirty="0"/>
          </a:p>
        </p:txBody>
      </p:sp>
      <p:sp>
        <p:nvSpPr>
          <p:cNvPr id="178" name="Rectangle 65"/>
          <p:cNvSpPr>
            <a:spLocks noChangeArrowheads="1"/>
          </p:cNvSpPr>
          <p:nvPr/>
        </p:nvSpPr>
        <p:spPr bwMode="auto">
          <a:xfrm>
            <a:off x="2335634" y="3463493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sp>
        <p:nvSpPr>
          <p:cNvPr id="180" name="Rectangle 65"/>
          <p:cNvSpPr>
            <a:spLocks noChangeArrowheads="1"/>
          </p:cNvSpPr>
          <p:nvPr/>
        </p:nvSpPr>
        <p:spPr bwMode="auto">
          <a:xfrm>
            <a:off x="2320607" y="3152249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cxnSp>
        <p:nvCxnSpPr>
          <p:cNvPr id="182" name="AutoShape 74"/>
          <p:cNvCxnSpPr>
            <a:cxnSpLocks noChangeShapeType="1"/>
            <a:stCxn id="180" idx="3"/>
            <a:endCxn id="176" idx="1"/>
          </p:cNvCxnSpPr>
          <p:nvPr/>
        </p:nvCxnSpPr>
        <p:spPr bwMode="auto">
          <a:xfrm>
            <a:off x="2481897" y="3200403"/>
            <a:ext cx="912245" cy="21500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8" name="127 Rectángulo"/>
          <p:cNvSpPr/>
          <p:nvPr/>
        </p:nvSpPr>
        <p:spPr>
          <a:xfrm>
            <a:off x="3902299" y="3319353"/>
            <a:ext cx="978794" cy="38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 smtClean="0">
                <a:solidFill>
                  <a:schemeClr val="tx1"/>
                </a:solidFill>
              </a:rPr>
              <a:t>Recibos</a:t>
            </a:r>
            <a:endParaRPr lang="es-ES" sz="1100" dirty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42" y="3373004"/>
            <a:ext cx="301936" cy="30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9" name="AutoShape 74"/>
          <p:cNvCxnSpPr>
            <a:cxnSpLocks noChangeShapeType="1"/>
            <a:stCxn id="128" idx="3"/>
            <a:endCxn id="118" idx="1"/>
          </p:cNvCxnSpPr>
          <p:nvPr/>
        </p:nvCxnSpPr>
        <p:spPr bwMode="auto">
          <a:xfrm flipV="1">
            <a:off x="4881093" y="3500958"/>
            <a:ext cx="312085" cy="1068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33 CuadroTexto"/>
          <p:cNvSpPr txBox="1"/>
          <p:nvPr/>
        </p:nvSpPr>
        <p:spPr>
          <a:xfrm>
            <a:off x="4874265" y="3181285"/>
            <a:ext cx="400717" cy="383438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es-ES" sz="1800" dirty="0">
                <a:sym typeface="Wingdings"/>
              </a:rPr>
              <a:t></a:t>
            </a:r>
            <a:endParaRPr lang="es-ES" sz="18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414296" y="3726517"/>
            <a:ext cx="402592" cy="375703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fr-FR" sz="1800" dirty="0">
                <a:sym typeface="Wingdings"/>
              </a:rPr>
              <a:t></a:t>
            </a:r>
            <a:endParaRPr lang="es-ES" sz="20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621637" y="52291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&lt;java&gt;</a:t>
            </a:r>
            <a:endParaRPr lang="es-ES" sz="1000" dirty="0"/>
          </a:p>
        </p:txBody>
      </p:sp>
      <p:cxnSp>
        <p:nvCxnSpPr>
          <p:cNvPr id="64" name="AutoShape 74"/>
          <p:cNvCxnSpPr>
            <a:cxnSpLocks noChangeShapeType="1"/>
            <a:stCxn id="61" idx="0"/>
            <a:endCxn id="145" idx="2"/>
          </p:cNvCxnSpPr>
          <p:nvPr/>
        </p:nvCxnSpPr>
        <p:spPr bwMode="auto">
          <a:xfrm rot="16200000" flipV="1">
            <a:off x="7437167" y="4801858"/>
            <a:ext cx="641082" cy="29724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2" name="81 Conector angular"/>
          <p:cNvCxnSpPr>
            <a:stCxn id="88" idx="2"/>
            <a:endCxn id="89" idx="1"/>
          </p:cNvCxnSpPr>
          <p:nvPr/>
        </p:nvCxnSpPr>
        <p:spPr>
          <a:xfrm rot="16200000" flipH="1">
            <a:off x="5418735" y="5317211"/>
            <a:ext cx="345271" cy="10026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AutoShape 71"/>
          <p:cNvCxnSpPr>
            <a:cxnSpLocks noChangeShapeType="1"/>
            <a:stCxn id="8" idx="3"/>
            <a:endCxn id="30" idx="1"/>
          </p:cNvCxnSpPr>
          <p:nvPr/>
        </p:nvCxnSpPr>
        <p:spPr bwMode="auto">
          <a:xfrm flipV="1">
            <a:off x="5510200" y="2774675"/>
            <a:ext cx="1554826" cy="213425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192" name="191 Grupo"/>
          <p:cNvGrpSpPr/>
          <p:nvPr/>
        </p:nvGrpSpPr>
        <p:grpSpPr>
          <a:xfrm>
            <a:off x="730743" y="3106778"/>
            <a:ext cx="325730" cy="246221"/>
            <a:chOff x="6927963" y="2746541"/>
            <a:chExt cx="325730" cy="246221"/>
          </a:xfrm>
        </p:grpSpPr>
        <p:sp>
          <p:nvSpPr>
            <p:cNvPr id="193" name="192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" name="193 CuadroTexto"/>
            <p:cNvSpPr txBox="1"/>
            <p:nvPr/>
          </p:nvSpPr>
          <p:spPr>
            <a:xfrm>
              <a:off x="6927963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12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40 CuadroTexto"/>
          <p:cNvSpPr txBox="1"/>
          <p:nvPr/>
        </p:nvSpPr>
        <p:spPr>
          <a:xfrm>
            <a:off x="4487677" y="4629941"/>
            <a:ext cx="402592" cy="375703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es-ES" sz="1800" dirty="0" smtClean="0">
                <a:sym typeface="Wingdings"/>
              </a:rPr>
              <a:t></a:t>
            </a:r>
            <a:endParaRPr lang="es-ES" sz="2000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4488544" y="5298543"/>
            <a:ext cx="402592" cy="375703"/>
          </a:xfrm>
          <a:prstGeom prst="rect">
            <a:avLst/>
          </a:prstGeom>
          <a:noFill/>
        </p:spPr>
        <p:txBody>
          <a:bodyPr wrap="none" lIns="97749" tIns="48875" rIns="97749" bIns="48875" rtlCol="0">
            <a:spAutoFit/>
          </a:bodyPr>
          <a:lstStyle/>
          <a:p>
            <a:r>
              <a:rPr lang="fr-FR" sz="1800" dirty="0" smtClean="0">
                <a:sym typeface="Wingdings"/>
              </a:rPr>
              <a:t></a:t>
            </a:r>
            <a:endParaRPr lang="es-ES" sz="2000" dirty="0"/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85" name="138 Rectángulo"/>
          <p:cNvSpPr/>
          <p:nvPr/>
        </p:nvSpPr>
        <p:spPr>
          <a:xfrm>
            <a:off x="167354" y="5048158"/>
            <a:ext cx="1693056" cy="914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 dirty="0"/>
          </a:p>
        </p:txBody>
      </p:sp>
      <p:sp>
        <p:nvSpPr>
          <p:cNvPr id="86" name="Rectángulo 85"/>
          <p:cNvSpPr/>
          <p:nvPr/>
        </p:nvSpPr>
        <p:spPr>
          <a:xfrm>
            <a:off x="1070641" y="5258102"/>
            <a:ext cx="673681" cy="58111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0" name="Picture 2" descr="C:\datos\ArquitecturaSoftware\Phoenix\Iconos Phoenix\Iconos Phoenix\phoenix-fondoblanc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31" y="5344597"/>
            <a:ext cx="301336" cy="3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ángulo 90"/>
          <p:cNvSpPr/>
          <p:nvPr/>
        </p:nvSpPr>
        <p:spPr>
          <a:xfrm>
            <a:off x="320794" y="5256885"/>
            <a:ext cx="673681" cy="5819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/>
          <p:cNvSpPr txBox="1"/>
          <p:nvPr/>
        </p:nvSpPr>
        <p:spPr>
          <a:xfrm>
            <a:off x="444102" y="53785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i="1" dirty="0" smtClean="0"/>
              <a:t>Front</a:t>
            </a:r>
            <a:endParaRPr lang="es-ES" sz="1000" i="1" dirty="0"/>
          </a:p>
        </p:txBody>
      </p:sp>
      <p:sp>
        <p:nvSpPr>
          <p:cNvPr id="94" name="Rectangle 65"/>
          <p:cNvSpPr>
            <a:spLocks noChangeArrowheads="1"/>
          </p:cNvSpPr>
          <p:nvPr/>
        </p:nvSpPr>
        <p:spPr bwMode="auto">
          <a:xfrm>
            <a:off x="1053577" y="3789951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sp>
        <p:nvSpPr>
          <p:cNvPr id="95" name="140 Rectángulo"/>
          <p:cNvSpPr/>
          <p:nvPr/>
        </p:nvSpPr>
        <p:spPr>
          <a:xfrm>
            <a:off x="491990" y="5026161"/>
            <a:ext cx="182650" cy="693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 dirty="0"/>
          </a:p>
        </p:txBody>
      </p:sp>
      <p:cxnSp>
        <p:nvCxnSpPr>
          <p:cNvPr id="96" name="AutoShape 74"/>
          <p:cNvCxnSpPr>
            <a:cxnSpLocks noChangeShapeType="1"/>
            <a:stCxn id="94" idx="1"/>
            <a:endCxn id="95" idx="0"/>
          </p:cNvCxnSpPr>
          <p:nvPr/>
        </p:nvCxnSpPr>
        <p:spPr bwMode="auto">
          <a:xfrm rot="10800000" flipV="1">
            <a:off x="583315" y="3838105"/>
            <a:ext cx="470262" cy="118805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97" name="64 Grupo"/>
          <p:cNvGrpSpPr/>
          <p:nvPr/>
        </p:nvGrpSpPr>
        <p:grpSpPr>
          <a:xfrm>
            <a:off x="421264" y="4358352"/>
            <a:ext cx="325730" cy="246221"/>
            <a:chOff x="6940842" y="2746541"/>
            <a:chExt cx="325730" cy="246221"/>
          </a:xfrm>
        </p:grpSpPr>
        <p:sp>
          <p:nvSpPr>
            <p:cNvPr id="98" name="65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66 CuadroTexto"/>
            <p:cNvSpPr txBox="1"/>
            <p:nvPr/>
          </p:nvSpPr>
          <p:spPr>
            <a:xfrm>
              <a:off x="6940842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13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140 Rectángulo"/>
          <p:cNvSpPr/>
          <p:nvPr/>
        </p:nvSpPr>
        <p:spPr>
          <a:xfrm>
            <a:off x="296659" y="5230077"/>
            <a:ext cx="182650" cy="693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 dirty="0"/>
          </a:p>
        </p:txBody>
      </p:sp>
      <p:cxnSp>
        <p:nvCxnSpPr>
          <p:cNvPr id="101" name="AutoShape 74"/>
          <p:cNvCxnSpPr>
            <a:cxnSpLocks noChangeShapeType="1"/>
            <a:stCxn id="100" idx="0"/>
            <a:endCxn id="5124" idx="2"/>
          </p:cNvCxnSpPr>
          <p:nvPr/>
        </p:nvCxnSpPr>
        <p:spPr bwMode="auto">
          <a:xfrm rot="5400000" flipH="1" flipV="1">
            <a:off x="-504438" y="4305337"/>
            <a:ext cx="1817163" cy="3231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19" name="138 Rectángulo"/>
          <p:cNvSpPr/>
          <p:nvPr/>
        </p:nvSpPr>
        <p:spPr>
          <a:xfrm>
            <a:off x="268209" y="1646600"/>
            <a:ext cx="1693056" cy="914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 dirty="0"/>
          </a:p>
        </p:txBody>
      </p:sp>
      <p:sp>
        <p:nvSpPr>
          <p:cNvPr id="121" name="Rectángulo 120"/>
          <p:cNvSpPr/>
          <p:nvPr/>
        </p:nvSpPr>
        <p:spPr>
          <a:xfrm>
            <a:off x="1171496" y="1856544"/>
            <a:ext cx="673681" cy="58111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Rectángulo 123"/>
          <p:cNvSpPr/>
          <p:nvPr/>
        </p:nvSpPr>
        <p:spPr>
          <a:xfrm>
            <a:off x="421649" y="1855327"/>
            <a:ext cx="673681" cy="5819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CuadroTexto 124"/>
          <p:cNvSpPr txBox="1"/>
          <p:nvPr/>
        </p:nvSpPr>
        <p:spPr>
          <a:xfrm>
            <a:off x="544957" y="197699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i="1" dirty="0" smtClean="0"/>
              <a:t>Front</a:t>
            </a:r>
            <a:endParaRPr lang="es-ES" sz="1000" i="1" dirty="0"/>
          </a:p>
        </p:txBody>
      </p:sp>
      <p:sp>
        <p:nvSpPr>
          <p:cNvPr id="126" name="140 Rectángulo"/>
          <p:cNvSpPr/>
          <p:nvPr/>
        </p:nvSpPr>
        <p:spPr>
          <a:xfrm>
            <a:off x="850334" y="2550730"/>
            <a:ext cx="182650" cy="693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 dirty="0"/>
          </a:p>
        </p:txBody>
      </p:sp>
      <p:sp>
        <p:nvSpPr>
          <p:cNvPr id="127" name="140 Rectángulo"/>
          <p:cNvSpPr/>
          <p:nvPr/>
        </p:nvSpPr>
        <p:spPr>
          <a:xfrm>
            <a:off x="525120" y="2400093"/>
            <a:ext cx="182650" cy="693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 dirty="0"/>
          </a:p>
        </p:txBody>
      </p:sp>
      <p:sp>
        <p:nvSpPr>
          <p:cNvPr id="129" name="Rectangle 65"/>
          <p:cNvSpPr>
            <a:spLocks noChangeArrowheads="1"/>
          </p:cNvSpPr>
          <p:nvPr/>
        </p:nvSpPr>
        <p:spPr bwMode="auto">
          <a:xfrm>
            <a:off x="1060503" y="2903265"/>
            <a:ext cx="161290" cy="963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749" tIns="48875" rIns="97749" bIns="48875" anchor="ctr"/>
          <a:lstStyle/>
          <a:p>
            <a:endParaRPr lang="es-ES"/>
          </a:p>
        </p:txBody>
      </p:sp>
      <p:pic>
        <p:nvPicPr>
          <p:cNvPr id="13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373" y="1913081"/>
            <a:ext cx="2206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AutoShape 74"/>
          <p:cNvCxnSpPr>
            <a:cxnSpLocks noChangeShapeType="1"/>
            <a:stCxn id="129" idx="1"/>
            <a:endCxn id="126" idx="2"/>
          </p:cNvCxnSpPr>
          <p:nvPr/>
        </p:nvCxnSpPr>
        <p:spPr bwMode="auto">
          <a:xfrm rot="10800000">
            <a:off x="941659" y="2620049"/>
            <a:ext cx="118844" cy="33137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33" name="AutoShape 74"/>
          <p:cNvCxnSpPr>
            <a:cxnSpLocks noChangeShapeType="1"/>
            <a:stCxn id="127" idx="2"/>
            <a:endCxn id="5124" idx="0"/>
          </p:cNvCxnSpPr>
          <p:nvPr/>
        </p:nvCxnSpPr>
        <p:spPr bwMode="auto">
          <a:xfrm rot="5400000">
            <a:off x="187049" y="2702666"/>
            <a:ext cx="662651" cy="19614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134" name="64 Grupo"/>
          <p:cNvGrpSpPr/>
          <p:nvPr/>
        </p:nvGrpSpPr>
        <p:grpSpPr>
          <a:xfrm>
            <a:off x="220370" y="4562707"/>
            <a:ext cx="325730" cy="246221"/>
            <a:chOff x="6940842" y="2746541"/>
            <a:chExt cx="325730" cy="246221"/>
          </a:xfrm>
        </p:grpSpPr>
        <p:sp>
          <p:nvSpPr>
            <p:cNvPr id="135" name="65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66 CuadroTexto"/>
            <p:cNvSpPr txBox="1"/>
            <p:nvPr/>
          </p:nvSpPr>
          <p:spPr>
            <a:xfrm>
              <a:off x="6940842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14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7" name="64 Grupo"/>
          <p:cNvGrpSpPr/>
          <p:nvPr/>
        </p:nvGrpSpPr>
        <p:grpSpPr>
          <a:xfrm>
            <a:off x="428587" y="2671508"/>
            <a:ext cx="325730" cy="246221"/>
            <a:chOff x="6940842" y="2746541"/>
            <a:chExt cx="325730" cy="246221"/>
          </a:xfrm>
        </p:grpSpPr>
        <p:sp>
          <p:nvSpPr>
            <p:cNvPr id="138" name="65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66 CuadroTexto"/>
            <p:cNvSpPr txBox="1"/>
            <p:nvPr/>
          </p:nvSpPr>
          <p:spPr>
            <a:xfrm>
              <a:off x="6940842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16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64 Grupo"/>
          <p:cNvGrpSpPr/>
          <p:nvPr/>
        </p:nvGrpSpPr>
        <p:grpSpPr>
          <a:xfrm>
            <a:off x="757634" y="2719998"/>
            <a:ext cx="325730" cy="246221"/>
            <a:chOff x="6940842" y="2746541"/>
            <a:chExt cx="325730" cy="246221"/>
          </a:xfrm>
        </p:grpSpPr>
        <p:sp>
          <p:nvSpPr>
            <p:cNvPr id="141" name="65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66 CuadroTexto"/>
            <p:cNvSpPr txBox="1"/>
            <p:nvPr/>
          </p:nvSpPr>
          <p:spPr>
            <a:xfrm>
              <a:off x="6940842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15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017374-47F3-4DB9-B6D3-6E20EC65A282}" type="slidenum">
              <a:rPr lang="es-ES_tradnl" smtClean="0">
                <a:latin typeface="Arial" pitchFamily="34" charset="0"/>
              </a:rPr>
              <a:pPr/>
              <a:t>12</a:t>
            </a:fld>
            <a:endParaRPr lang="es-ES_tradnl" dirty="0" smtClean="0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PARTE II: </a:t>
            </a:r>
            <a:r>
              <a:rPr lang="es-ES" dirty="0"/>
              <a:t> Representación Gráfica de la Solución </a:t>
            </a:r>
            <a:r>
              <a:rPr lang="es-ES" dirty="0" smtClean="0">
                <a:solidFill>
                  <a:schemeClr val="tx1"/>
                </a:solidFill>
              </a:rPr>
              <a:t>(II)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1" y="998539"/>
            <a:ext cx="8512175" cy="414337"/>
          </a:xfrm>
        </p:spPr>
        <p:txBody>
          <a:bodyPr/>
          <a:lstStyle/>
          <a:p>
            <a:pPr>
              <a:buNone/>
            </a:pPr>
            <a:r>
              <a:rPr lang="es-ES" sz="2000" dirty="0"/>
              <a:t>Interfaces de la solución (I)</a:t>
            </a:r>
          </a:p>
        </p:txBody>
      </p:sp>
      <p:graphicFrame>
        <p:nvGraphicFramePr>
          <p:cNvPr id="91224" name="Group 8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3443414"/>
              </p:ext>
            </p:extLst>
          </p:nvPr>
        </p:nvGraphicFramePr>
        <p:xfrm>
          <a:off x="252001" y="1522094"/>
          <a:ext cx="8640001" cy="3799683"/>
        </p:xfrm>
        <a:graphic>
          <a:graphicData uri="http://schemas.openxmlformats.org/drawingml/2006/table">
            <a:tbl>
              <a:tblPr/>
              <a:tblGrid>
                <a:gridCol w="479475"/>
                <a:gridCol w="859381"/>
                <a:gridCol w="1110857"/>
                <a:gridCol w="3126857"/>
                <a:gridCol w="3063431"/>
              </a:tblGrid>
              <a:tr h="33059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Sistema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Sistema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Observaciones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508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IPF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Presentación actual (bks2, bks3,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CGI’s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&lt;HTTPS&gt;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Integración vía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iFrame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invocando a los sistemas existentes vía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url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302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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IPF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Presentación BKS (generación recibos)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&lt;HTTPS&gt;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 generar un recibo (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pdf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), se invoca a una OP, que se va a encargar de generar el recibo utilizando PI-Online, y mostrarlo por pantalla.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0560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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 smtClean="0"/>
                        <a:t>PI-Online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&lt;Fachada&gt;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pdf’s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que se van a generar, son solo para recibos.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se almacena en ningún gestor documental.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r>
                        <a:rPr kumimoji="0" lang="fr-F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/>
                        </a:rPr>
                        <a:t></a:t>
                      </a:r>
                      <a:endParaRPr lang="es-ES" sz="17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IPF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Negocio Bancario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&lt;HTTPS/SOAP&gt;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consumo de negocio desde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IPF se realiza vía WS.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 ref. 1, para la estructura del SW.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017374-47F3-4DB9-B6D3-6E20EC65A282}" type="slidenum">
              <a:rPr lang="es-ES_tradnl" smtClean="0">
                <a:latin typeface="Arial" pitchFamily="34" charset="0"/>
              </a:rPr>
              <a:pPr/>
              <a:t>13</a:t>
            </a:fld>
            <a:endParaRPr lang="es-ES_tradnl" dirty="0" smtClean="0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PARTE II: </a:t>
            </a:r>
            <a:r>
              <a:rPr lang="es-ES" dirty="0"/>
              <a:t> Representación Gráfica de la Solución </a:t>
            </a:r>
            <a:r>
              <a:rPr lang="es-ES" dirty="0" smtClean="0">
                <a:solidFill>
                  <a:schemeClr val="tx1"/>
                </a:solidFill>
              </a:rPr>
              <a:t>(II)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1" y="998539"/>
            <a:ext cx="8512175" cy="414337"/>
          </a:xfrm>
        </p:spPr>
        <p:txBody>
          <a:bodyPr/>
          <a:lstStyle/>
          <a:p>
            <a:pPr>
              <a:buNone/>
            </a:pPr>
            <a:r>
              <a:rPr lang="es-ES" sz="2000" dirty="0"/>
              <a:t>Interfaces de la solución (I)</a:t>
            </a:r>
          </a:p>
        </p:txBody>
      </p:sp>
      <p:graphicFrame>
        <p:nvGraphicFramePr>
          <p:cNvPr id="91224" name="Group 8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8757974"/>
              </p:ext>
            </p:extLst>
          </p:nvPr>
        </p:nvGraphicFramePr>
        <p:xfrm>
          <a:off x="252001" y="1488644"/>
          <a:ext cx="8640001" cy="3954861"/>
        </p:xfrm>
        <a:graphic>
          <a:graphicData uri="http://schemas.openxmlformats.org/drawingml/2006/table">
            <a:tbl>
              <a:tblPr/>
              <a:tblGrid>
                <a:gridCol w="479475"/>
                <a:gridCol w="859381"/>
                <a:gridCol w="1110857"/>
                <a:gridCol w="3126857"/>
                <a:gridCol w="3063431"/>
              </a:tblGrid>
              <a:tr h="23138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Sistema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Sistema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Observaciones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38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/>
                        </a:rPr>
                        <a:t>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Negocio Bancario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Fachada Técnica SMS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&lt;Fachada&gt;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hay integración directa entre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IPF y la fachada de SMS.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92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/>
                        </a:rPr>
                        <a:t>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Negocio Bancario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Partenon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tcp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20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/>
                        </a:rPr>
                        <a:t>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Ofertas comerciales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DB2 (Ofertas comerciales)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jdbc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2000">
                <a:tc>
                  <a:txBody>
                    <a:bodyPr/>
                    <a:lstStyle/>
                    <a:p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/>
                        </a:rPr>
                        <a:t></a:t>
                      </a:r>
                      <a:endParaRPr lang="es-ES" sz="17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Herramienta de Administración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DB2 (Ofertas comerciales)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jdbc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Sistema fuera de perímetro, desarrollado en Java.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/>
                        </a:rPr>
                        <a:t>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Negocio Bancario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Fachada Técnica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eMail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&lt;Fachada&gt;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hay integración directa entre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IPF y la fachada de SMS.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017374-47F3-4DB9-B6D3-6E20EC65A282}" type="slidenum">
              <a:rPr lang="es-ES_tradnl" smtClean="0">
                <a:latin typeface="Arial" pitchFamily="34" charset="0"/>
              </a:rPr>
              <a:pPr/>
              <a:t>14</a:t>
            </a:fld>
            <a:endParaRPr lang="es-ES_tradnl" dirty="0" smtClean="0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PARTE II: </a:t>
            </a:r>
            <a:r>
              <a:rPr lang="es-ES" dirty="0"/>
              <a:t> Representación Gráfica de la Solución </a:t>
            </a:r>
            <a:r>
              <a:rPr lang="es-ES" dirty="0" smtClean="0">
                <a:solidFill>
                  <a:schemeClr val="tx1"/>
                </a:solidFill>
              </a:rPr>
              <a:t>(II)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1" y="998539"/>
            <a:ext cx="8512175" cy="414337"/>
          </a:xfrm>
        </p:spPr>
        <p:txBody>
          <a:bodyPr/>
          <a:lstStyle/>
          <a:p>
            <a:pPr>
              <a:buNone/>
            </a:pPr>
            <a:r>
              <a:rPr lang="es-ES" sz="2000" dirty="0"/>
              <a:t>Interfaces de la solución (I)</a:t>
            </a:r>
          </a:p>
        </p:txBody>
      </p:sp>
      <p:graphicFrame>
        <p:nvGraphicFramePr>
          <p:cNvPr id="91224" name="Group 8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303044"/>
              </p:ext>
            </p:extLst>
          </p:nvPr>
        </p:nvGraphicFramePr>
        <p:xfrm>
          <a:off x="252001" y="1457472"/>
          <a:ext cx="8640001" cy="4749517"/>
        </p:xfrm>
        <a:graphic>
          <a:graphicData uri="http://schemas.openxmlformats.org/drawingml/2006/table">
            <a:tbl>
              <a:tblPr/>
              <a:tblGrid>
                <a:gridCol w="479475"/>
                <a:gridCol w="859381"/>
                <a:gridCol w="1110857"/>
                <a:gridCol w="1558559"/>
                <a:gridCol w="4631729"/>
              </a:tblGrid>
              <a:tr h="3183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Sistema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Sistema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Observaciones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512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/>
                        </a:rPr>
                        <a:t>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IPF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Fatwire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&lt;https&gt;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Imágenes de ofertas comerciales.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69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Negocio Bancario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Fatwire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&lt;https/SOAP&gt;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Recupera información de “Tu Información”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Recupera teléfono de agentes de “Agrupación FW”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53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IPF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Google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Analitics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&lt;https&gt;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 las páginas se integrará la huella de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Tealium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y se registra la información en google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Analitycs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7986">
                <a:tc>
                  <a:txBody>
                    <a:bodyPr/>
                    <a:lstStyle/>
                    <a:p>
                      <a:endParaRPr lang="es-ES" sz="17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IPF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Desarrollos HTML + Phoenix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&lt;https&gt;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 desarrollos que estarán embebidos en un widget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iFrame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con los desarrollos montados con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HTML+Phoenix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son: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Posición Global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Formulario de Contratación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SICO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Contratación de préstamos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Seguimiento de remesas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Consulta de remesas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Envío de remesas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 Solicitudes de contratación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 de Remesas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Firma de solicitudes de Remesas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FICO-Cuentas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FICO-Descarga de movimientos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FICO-Transferencias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284288" y="2283605"/>
            <a:ext cx="325730" cy="246221"/>
            <a:chOff x="6940842" y="2746541"/>
            <a:chExt cx="325730" cy="246221"/>
          </a:xfrm>
        </p:grpSpPr>
        <p:sp>
          <p:nvSpPr>
            <p:cNvPr id="7" name="6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940842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11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279652" y="2822381"/>
            <a:ext cx="325730" cy="246221"/>
            <a:chOff x="6927963" y="2746541"/>
            <a:chExt cx="325730" cy="246221"/>
          </a:xfrm>
        </p:grpSpPr>
        <p:sp>
          <p:nvSpPr>
            <p:cNvPr id="10" name="9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6927963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12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  <p:grpSp>
        <p:nvGrpSpPr>
          <p:cNvPr id="14" name="8 Grupo"/>
          <p:cNvGrpSpPr/>
          <p:nvPr/>
        </p:nvGrpSpPr>
        <p:grpSpPr>
          <a:xfrm>
            <a:off x="272089" y="3456275"/>
            <a:ext cx="325730" cy="246221"/>
            <a:chOff x="6927963" y="2746541"/>
            <a:chExt cx="325730" cy="246221"/>
          </a:xfrm>
        </p:grpSpPr>
        <p:sp>
          <p:nvSpPr>
            <p:cNvPr id="15" name="9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10 CuadroTexto"/>
            <p:cNvSpPr txBox="1"/>
            <p:nvPr/>
          </p:nvSpPr>
          <p:spPr>
            <a:xfrm>
              <a:off x="6927963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13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8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017374-47F3-4DB9-B6D3-6E20EC65A282}" type="slidenum">
              <a:rPr lang="es-ES_tradnl" smtClean="0">
                <a:latin typeface="Arial" pitchFamily="34" charset="0"/>
              </a:rPr>
              <a:pPr/>
              <a:t>15</a:t>
            </a:fld>
            <a:endParaRPr lang="es-ES_tradnl" dirty="0" smtClean="0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PARTE II: </a:t>
            </a:r>
            <a:r>
              <a:rPr lang="es-ES" dirty="0"/>
              <a:t> Representación Gráfica de la Solución </a:t>
            </a:r>
            <a:r>
              <a:rPr lang="es-ES" dirty="0" smtClean="0">
                <a:solidFill>
                  <a:schemeClr val="tx1"/>
                </a:solidFill>
              </a:rPr>
              <a:t>(II)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1" y="998539"/>
            <a:ext cx="8512175" cy="414337"/>
          </a:xfrm>
        </p:spPr>
        <p:txBody>
          <a:bodyPr/>
          <a:lstStyle/>
          <a:p>
            <a:pPr>
              <a:buNone/>
            </a:pPr>
            <a:r>
              <a:rPr lang="es-ES" sz="2000" dirty="0"/>
              <a:t>Interfaces de la solución (I)</a:t>
            </a:r>
          </a:p>
        </p:txBody>
      </p:sp>
      <p:graphicFrame>
        <p:nvGraphicFramePr>
          <p:cNvPr id="91224" name="Group 8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521649"/>
              </p:ext>
            </p:extLst>
          </p:nvPr>
        </p:nvGraphicFramePr>
        <p:xfrm>
          <a:off x="252001" y="1457471"/>
          <a:ext cx="8640001" cy="3509384"/>
        </p:xfrm>
        <a:graphic>
          <a:graphicData uri="http://schemas.openxmlformats.org/drawingml/2006/table">
            <a:tbl>
              <a:tblPr/>
              <a:tblGrid>
                <a:gridCol w="479475"/>
                <a:gridCol w="859381"/>
                <a:gridCol w="1110857"/>
                <a:gridCol w="1371522"/>
                <a:gridCol w="4818766"/>
              </a:tblGrid>
              <a:tr h="27434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Sistema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Sistema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Observaciones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16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Front [Desarrollos HTML + Phoenix]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Google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Analitics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&lt;https&gt;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 las páginas se integrará la huella de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Tealium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y se registra la información en google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Analitycs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73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IPF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Desarrollos HTML + 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&lt;https&gt;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 desarrollos que estarán embebidos en un widget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iFrame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con los desarrollos montados con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HTML+Java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(no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phoenix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son: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Cuenta 1-2-3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Repositorio de contratos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Alertas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659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Front [Desarrollos HTML + Java]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Google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Analitics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&lt;https&gt;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 las páginas se integrará la huella de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Tealium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y se registra la información en google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Analitycs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9880">
                <a:tc>
                  <a:txBody>
                    <a:bodyPr/>
                    <a:lstStyle/>
                    <a:p>
                      <a:endParaRPr lang="es-ES" sz="17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334337" y="1905678"/>
            <a:ext cx="325730" cy="246221"/>
            <a:chOff x="6940842" y="2746541"/>
            <a:chExt cx="325730" cy="246221"/>
          </a:xfrm>
        </p:grpSpPr>
        <p:sp>
          <p:nvSpPr>
            <p:cNvPr id="7" name="6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940842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14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  <p:grpSp>
        <p:nvGrpSpPr>
          <p:cNvPr id="14" name="8 Grupo"/>
          <p:cNvGrpSpPr/>
          <p:nvPr/>
        </p:nvGrpSpPr>
        <p:grpSpPr>
          <a:xfrm>
            <a:off x="334435" y="3768005"/>
            <a:ext cx="325730" cy="246221"/>
            <a:chOff x="6927963" y="2746541"/>
            <a:chExt cx="325730" cy="246221"/>
          </a:xfrm>
        </p:grpSpPr>
        <p:sp>
          <p:nvSpPr>
            <p:cNvPr id="15" name="9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10 CuadroTexto"/>
            <p:cNvSpPr txBox="1"/>
            <p:nvPr/>
          </p:nvSpPr>
          <p:spPr>
            <a:xfrm>
              <a:off x="6927963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16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5 Grupo"/>
          <p:cNvGrpSpPr/>
          <p:nvPr/>
        </p:nvGrpSpPr>
        <p:grpSpPr>
          <a:xfrm>
            <a:off x="330872" y="2889354"/>
            <a:ext cx="325730" cy="246221"/>
            <a:chOff x="6940842" y="2746541"/>
            <a:chExt cx="325730" cy="246221"/>
          </a:xfrm>
        </p:grpSpPr>
        <p:sp>
          <p:nvSpPr>
            <p:cNvPr id="18" name="6 Elipse"/>
            <p:cNvSpPr/>
            <p:nvPr/>
          </p:nvSpPr>
          <p:spPr bwMode="auto">
            <a:xfrm>
              <a:off x="7021512" y="2792352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749" tIns="48875" rIns="97749" bIns="48875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779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es-E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7 CuadroTexto"/>
            <p:cNvSpPr txBox="1"/>
            <p:nvPr/>
          </p:nvSpPr>
          <p:spPr>
            <a:xfrm>
              <a:off x="6940842" y="274654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</a:rPr>
                <a:t>15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7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C0941F-E81D-4991-8982-5FA44B2143D1}" type="slidenum">
              <a:rPr lang="es-ES_tradnl" altLang="es-ES" sz="15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_tradnl" altLang="es-ES" sz="15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mtClean="0"/>
              <a:t>PARTE III: Volumetría (I)</a:t>
            </a:r>
          </a:p>
        </p:txBody>
      </p:sp>
      <p:graphicFrame>
        <p:nvGraphicFramePr>
          <p:cNvPr id="19484" name="Group 2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29679"/>
              </p:ext>
            </p:extLst>
          </p:nvPr>
        </p:nvGraphicFramePr>
        <p:xfrm>
          <a:off x="501650" y="1498601"/>
          <a:ext cx="8285163" cy="2089828"/>
        </p:xfrm>
        <a:graphic>
          <a:graphicData uri="http://schemas.openxmlformats.org/drawingml/2006/table">
            <a:tbl>
              <a:tblPr/>
              <a:tblGrid>
                <a:gridCol w="2546350"/>
                <a:gridCol w="2471738"/>
                <a:gridCol w="3267075"/>
              </a:tblGrid>
              <a:tr h="16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Dato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Valor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Observaciones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Nº usuarios activos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pt-PT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1.109.670</a:t>
                      </a:r>
                      <a:endParaRPr kumimoji="0" lang="es-E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eaLnBrk="1" hangingPunct="1">
                        <a:buFont typeface="Times"/>
                        <a:buNone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Nº de empresas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pt-PT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785.071</a:t>
                      </a:r>
                      <a:endParaRPr kumimoji="0" lang="es-E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Nº de </a:t>
                      </a:r>
                      <a:r>
                        <a:rPr kumimoji="0" lang="es-E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logins</a:t>
                      </a: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/día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250.000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Nº de visitas/mes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8 millones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Nº de páginas vistas/mes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160 millones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625" y="868710"/>
            <a:ext cx="2514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FF0000"/>
                </a:solidFill>
                <a:latin typeface="+mn-lt"/>
              </a:rPr>
              <a:t>Volumetría </a:t>
            </a:r>
            <a:r>
              <a:rPr lang="es-ES" sz="2000" b="1" dirty="0" err="1">
                <a:solidFill>
                  <a:srgbClr val="FF0000"/>
                </a:solidFill>
                <a:latin typeface="+mn-lt"/>
              </a:rPr>
              <a:t>On</a:t>
            </a:r>
            <a:r>
              <a:rPr lang="es-ES" sz="2000" b="1" dirty="0">
                <a:solidFill>
                  <a:srgbClr val="FF0000"/>
                </a:solidFill>
                <a:latin typeface="+mn-lt"/>
              </a:rPr>
              <a:t> Line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C0941F-E81D-4991-8982-5FA44B2143D1}" type="slidenum">
              <a:rPr lang="es-ES_tradnl" altLang="es-ES" sz="15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_tradnl" altLang="es-ES" sz="15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mtClean="0"/>
              <a:t>PARTE III: Volumetría (I)</a:t>
            </a:r>
          </a:p>
        </p:txBody>
      </p:sp>
      <p:graphicFrame>
        <p:nvGraphicFramePr>
          <p:cNvPr id="19484" name="Group 2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3624232"/>
              </p:ext>
            </p:extLst>
          </p:nvPr>
        </p:nvGraphicFramePr>
        <p:xfrm>
          <a:off x="501650" y="1683764"/>
          <a:ext cx="8285163" cy="1247829"/>
        </p:xfrm>
        <a:graphic>
          <a:graphicData uri="http://schemas.openxmlformats.org/drawingml/2006/table">
            <a:tbl>
              <a:tblPr/>
              <a:tblGrid>
                <a:gridCol w="2546350"/>
                <a:gridCol w="2471738"/>
                <a:gridCol w="3267075"/>
              </a:tblGrid>
              <a:tr h="237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Dato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Valor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Observaciones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Nº medio/pico de correos / día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1.000 / 10.000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eaLnBrk="1" hangingPunct="1">
                        <a:buFont typeface="Times"/>
                        <a:buNone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Se utiliza para transferencias, y en el caso de producirse errores en altas en </a:t>
                      </a: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Life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Ray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- IPF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Tamaño medio/pico por correo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9 kb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625" y="868710"/>
            <a:ext cx="2514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FF0000"/>
                </a:solidFill>
                <a:latin typeface="+mn-lt"/>
              </a:rPr>
              <a:t>Volumetría </a:t>
            </a:r>
            <a:r>
              <a:rPr lang="es-ES" sz="2000" b="1" dirty="0" err="1">
                <a:solidFill>
                  <a:srgbClr val="FF0000"/>
                </a:solidFill>
                <a:latin typeface="+mn-lt"/>
              </a:rPr>
              <a:t>On</a:t>
            </a:r>
            <a:r>
              <a:rPr lang="es-ES" sz="2000" b="1" dirty="0">
                <a:solidFill>
                  <a:srgbClr val="FF0000"/>
                </a:solidFill>
                <a:latin typeface="+mn-lt"/>
              </a:rPr>
              <a:t> Line</a:t>
            </a:r>
          </a:p>
        </p:txBody>
      </p:sp>
      <p:graphicFrame>
        <p:nvGraphicFramePr>
          <p:cNvPr id="6" name="Group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375092"/>
              </p:ext>
            </p:extLst>
          </p:nvPr>
        </p:nvGraphicFramePr>
        <p:xfrm>
          <a:off x="501650" y="3267940"/>
          <a:ext cx="8285163" cy="549316"/>
        </p:xfrm>
        <a:graphic>
          <a:graphicData uri="http://schemas.openxmlformats.org/drawingml/2006/table">
            <a:tbl>
              <a:tblPr/>
              <a:tblGrid>
                <a:gridCol w="2546350"/>
                <a:gridCol w="2471738"/>
                <a:gridCol w="3267075"/>
              </a:tblGrid>
              <a:tr h="16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Dato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Valor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Observaciones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Nº medio/pico de </a:t>
                      </a: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SMSs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/día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1.000 / 10.000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eaLnBrk="1" hangingPunct="1">
                        <a:buFont typeface="Times"/>
                        <a:buNone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Se utiliza para transferencias.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478140" y="29079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s-ES" b="1" dirty="0" smtClean="0">
                <a:solidFill>
                  <a:srgbClr val="FF0000"/>
                </a:solidFill>
              </a:rPr>
              <a:t>SMS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7544" y="126876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s-ES" b="1" dirty="0" smtClean="0">
                <a:solidFill>
                  <a:srgbClr val="FF0000"/>
                </a:solidFill>
              </a:rPr>
              <a:t>Correos</a:t>
            </a:r>
            <a:endParaRPr lang="es-E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Group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054588"/>
              </p:ext>
            </p:extLst>
          </p:nvPr>
        </p:nvGraphicFramePr>
        <p:xfrm>
          <a:off x="535309" y="4365104"/>
          <a:ext cx="8285163" cy="1189370"/>
        </p:xfrm>
        <a:graphic>
          <a:graphicData uri="http://schemas.openxmlformats.org/drawingml/2006/table">
            <a:tbl>
              <a:tblPr/>
              <a:tblGrid>
                <a:gridCol w="2546350"/>
                <a:gridCol w="2471738"/>
                <a:gridCol w="3267075"/>
              </a:tblGrid>
              <a:tr h="16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Dato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Valor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Observaciones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Nº medio/pico de recibos/día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1.000 / 10.000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eaLnBrk="1" hangingPunct="1">
                        <a:buFont typeface="Times"/>
                        <a:buNone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Se generan con PI </a:t>
                      </a: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OnLine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. </a:t>
                      </a:r>
                    </a:p>
                    <a:p>
                      <a:pPr algn="just" eaLnBrk="1" hangingPunct="1">
                        <a:buFont typeface="Times"/>
                        <a:buNone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No se almacenan en ningún gestor documental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Tamaño medio/pico por recibo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60 kb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eaLnBrk="1" hangingPunct="1">
                        <a:buFont typeface="Times"/>
                        <a:buNone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511799" y="400506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s-ES" b="1" dirty="0" smtClean="0">
                <a:solidFill>
                  <a:srgbClr val="FF0000"/>
                </a:solidFill>
              </a:rPr>
              <a:t>Generación de informes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C0941F-E81D-4991-8982-5FA44B2143D1}" type="slidenum">
              <a:rPr lang="es-ES_tradnl" altLang="es-ES" sz="15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_tradnl" altLang="es-ES" sz="15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mtClean="0"/>
              <a:t>PARTE III: Volumetría (I)</a:t>
            </a:r>
          </a:p>
        </p:txBody>
      </p:sp>
      <p:graphicFrame>
        <p:nvGraphicFramePr>
          <p:cNvPr id="19484" name="Group 2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1712778"/>
              </p:ext>
            </p:extLst>
          </p:nvPr>
        </p:nvGraphicFramePr>
        <p:xfrm>
          <a:off x="501650" y="1498601"/>
          <a:ext cx="8285163" cy="3895214"/>
        </p:xfrm>
        <a:graphic>
          <a:graphicData uri="http://schemas.openxmlformats.org/drawingml/2006/table">
            <a:tbl>
              <a:tblPr/>
              <a:tblGrid>
                <a:gridCol w="2546350"/>
                <a:gridCol w="2471738"/>
                <a:gridCol w="3267075"/>
              </a:tblGrid>
              <a:tr h="191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Dato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Valor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Observaciones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Perfilado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0’36 Mb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eaLnBrk="1" hangingPunct="1">
                        <a:buFont typeface="Times"/>
                        <a:buNone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No hay </a:t>
                      </a: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historificación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algn="just" eaLnBrk="1" hangingPunct="1">
                        <a:buFont typeface="Times"/>
                        <a:buNone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algn="just" eaLnBrk="1" hangingPunct="1">
                        <a:buFont typeface="Times"/>
                        <a:buNone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Contiene 4 tablas. </a:t>
                      </a:r>
                    </a:p>
                    <a:p>
                      <a:pPr algn="just" eaLnBrk="1" hangingPunct="1">
                        <a:buFont typeface="Times"/>
                        <a:buNone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Nº máximo de registros por tabla</a:t>
                      </a:r>
                    </a:p>
                    <a:p>
                      <a:pPr algn="just" eaLnBrk="1" hangingPunct="1">
                        <a:buFont typeface="Times"/>
                        <a:buNone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1) Perfiles:  Max 100 registros</a:t>
                      </a:r>
                    </a:p>
                    <a:p>
                      <a:pPr algn="just" eaLnBrk="1" hangingPunct="1">
                        <a:buFont typeface="Times"/>
                        <a:buNone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2) Perfiles-clientes: Máximo Nº  Empresas</a:t>
                      </a:r>
                    </a:p>
                    <a:p>
                      <a:pPr algn="just" eaLnBrk="1" hangingPunct="1">
                        <a:buFont typeface="Times"/>
                        <a:buNone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3) Perfiles-</a:t>
                      </a: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seg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. Estructurales: Max 100 registros</a:t>
                      </a:r>
                    </a:p>
                    <a:p>
                      <a:pPr algn="just" eaLnBrk="1" hangingPunct="1">
                        <a:buFont typeface="Times"/>
                        <a:buNone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4) Perfiles-contenidos: Max 100 registros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Tu información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Gb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No hay </a:t>
                      </a: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historificación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  <a:defRPr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* Máximo de registros: 5 * Nº usuarios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Agrupaciones FW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1’56 Mb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No hay </a:t>
                      </a: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historificación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  <a:defRPr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* Máximo de registros: 100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Ofertas Comerciales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Gb (</a:t>
                      </a: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retail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+ plataforma digital)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Aprox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30 millones de registros anuales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625" y="1071563"/>
            <a:ext cx="559499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FF0000"/>
                </a:solidFill>
                <a:latin typeface="+mn-lt"/>
              </a:rPr>
              <a:t>Volumetría </a:t>
            </a:r>
            <a:r>
              <a:rPr lang="es-ES" sz="2000" b="1" dirty="0" smtClean="0">
                <a:solidFill>
                  <a:srgbClr val="FF0000"/>
                </a:solidFill>
                <a:latin typeface="+mn-lt"/>
              </a:rPr>
              <a:t>BBDD de nuevos Sistemas (DB2)</a:t>
            </a:r>
            <a:endParaRPr lang="es-E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D73145-1958-4B85-AFE2-C44DA0BC5095}" type="slidenum">
              <a:rPr lang="es-ES_tradnl" altLang="es-ES" sz="15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_tradnl" altLang="es-ES" sz="15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998538"/>
            <a:ext cx="4137025" cy="4943475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</a:pPr>
            <a:endParaRPr lang="es-ES" alt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alt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alt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altLang="es-ES" sz="2000" b="0" smtClean="0">
              <a:solidFill>
                <a:srgbClr val="0000FF"/>
              </a:solidFill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50825" y="2205038"/>
            <a:ext cx="871378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buFont typeface="Times" pitchFamily="18" charset="0"/>
              <a:buNone/>
            </a:pPr>
            <a:endParaRPr lang="en-GB" altLang="es-ES" sz="1500" b="0">
              <a:solidFill>
                <a:srgbClr val="0000FF"/>
              </a:solidFill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23863" y="1179513"/>
            <a:ext cx="84375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200"/>
              <a:t>Sumario de Componentes de Infraestructura utilizados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236538" y="1328738"/>
            <a:ext cx="8439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441325" indent="-261938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endParaRPr lang="es-ES_tradnl" altLang="es-ES"/>
          </a:p>
          <a:p>
            <a:pPr lvl="1" algn="just" eaLnBrk="1" hangingPunct="1">
              <a:buFont typeface="Wingdings" pitchFamily="2" charset="2"/>
              <a:buNone/>
            </a:pPr>
            <a:r>
              <a:rPr lang="es-ES" altLang="es-ES" sz="1300" b="1" i="1">
                <a:solidFill>
                  <a:schemeClr val="accent2"/>
                </a:solidFill>
              </a:rPr>
              <a:t>Tabla con los componentes de infraestructura incluidos en el planteamiento, donde se muestre: </a:t>
            </a:r>
          </a:p>
          <a:p>
            <a:pPr lvl="1" algn="just" eaLnBrk="1" hangingPunct="1">
              <a:buFont typeface="Arial Narrow" pitchFamily="34" charset="0"/>
              <a:buChar char=""/>
            </a:pPr>
            <a:r>
              <a:rPr lang="es-ES" altLang="es-ES" sz="1300" b="1" i="1">
                <a:solidFill>
                  <a:schemeClr val="accent2"/>
                </a:solidFill>
              </a:rPr>
              <a:t>Breve </a:t>
            </a:r>
            <a:r>
              <a:rPr lang="es-ES" altLang="es-ES" sz="1300" b="1" i="1" u="sng">
                <a:solidFill>
                  <a:schemeClr val="accent2"/>
                </a:solidFill>
              </a:rPr>
              <a:t>descripción</a:t>
            </a:r>
            <a:r>
              <a:rPr lang="es-ES" altLang="es-ES" sz="1300" b="1" i="1">
                <a:solidFill>
                  <a:schemeClr val="accent2"/>
                </a:solidFill>
              </a:rPr>
              <a:t> de los componentes de infraestructura críticos y relevantes en la solución que se define. En esta columna “descripción” se incluirá enlace o referencia al “Manual de Uso” del componente existente, al documento de “Requerimientos Técnicos” o a cualquier otro documento que pueda dar el detalle (Ampliación de la </a:t>
            </a:r>
            <a:r>
              <a:rPr lang="es-ES" altLang="es-ES" sz="1300" b="1" i="1" u="sng">
                <a:solidFill>
                  <a:schemeClr val="accent2"/>
                </a:solidFill>
              </a:rPr>
              <a:t>descripción </a:t>
            </a:r>
            <a:r>
              <a:rPr lang="es-ES" altLang="es-ES" sz="1300" b="1" i="1">
                <a:solidFill>
                  <a:schemeClr val="accent2"/>
                </a:solidFill>
              </a:rPr>
              <a:t>de funcionalidad técnica, conectividad, u</a:t>
            </a:r>
            <a:r>
              <a:rPr lang="es-ES" altLang="es-ES" sz="1300" b="1" i="1" u="sng">
                <a:solidFill>
                  <a:schemeClr val="accent2"/>
                </a:solidFill>
              </a:rPr>
              <a:t>so:</a:t>
            </a:r>
            <a:r>
              <a:rPr lang="es-ES" altLang="es-ES" sz="1300" b="1" i="1">
                <a:solidFill>
                  <a:schemeClr val="accent2"/>
                </a:solidFill>
              </a:rPr>
              <a:t> Si la infraestructura aplica a local o a host , si la infraestructura permite ser utilizada con componentes on line o batch, etc) del componente de infraestructura.. </a:t>
            </a:r>
          </a:p>
          <a:p>
            <a:pPr lvl="1" algn="just" eaLnBrk="1" hangingPunct="1">
              <a:spcBef>
                <a:spcPct val="40000"/>
              </a:spcBef>
              <a:buFont typeface="Arial Narrow" pitchFamily="34" charset="0"/>
              <a:buChar char=""/>
            </a:pPr>
            <a:r>
              <a:rPr lang="es-ES_tradnl" altLang="es-ES" sz="1300" b="1" i="1" u="sng">
                <a:solidFill>
                  <a:schemeClr val="accent2"/>
                </a:solidFill>
              </a:rPr>
              <a:t>Aplicabilidad:</a:t>
            </a:r>
            <a:r>
              <a:rPr lang="es-ES_tradnl" altLang="es-ES" sz="1300" b="1" i="1">
                <a:solidFill>
                  <a:schemeClr val="accent2"/>
                </a:solidFill>
              </a:rPr>
              <a:t> indicar si el componente utilizado es nuevo o si se utiliza uno ya existente, en cuyo caso indicar si se utiliza modificando su funcionalidad actual </a:t>
            </a:r>
          </a:p>
        </p:txBody>
      </p:sp>
      <p:graphicFrame>
        <p:nvGraphicFramePr>
          <p:cNvPr id="60461" name="Group 45"/>
          <p:cNvGraphicFramePr>
            <a:graphicFrameLocks noGrp="1"/>
          </p:cNvGraphicFramePr>
          <p:nvPr>
            <p:ph sz="half" idx="2"/>
          </p:nvPr>
        </p:nvGraphicFramePr>
        <p:xfrm>
          <a:off x="349250" y="3933825"/>
          <a:ext cx="8480425" cy="1776413"/>
        </p:xfrm>
        <a:graphic>
          <a:graphicData uri="http://schemas.openxmlformats.org/drawingml/2006/table">
            <a:tbl>
              <a:tblPr/>
              <a:tblGrid>
                <a:gridCol w="1312863"/>
                <a:gridCol w="2554287"/>
                <a:gridCol w="2881313"/>
                <a:gridCol w="1731962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Componente infraestructura 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Descripción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Aplicabilidad (Nuevo,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Modificado, No Modificado)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Aplicación en la se ubica el componente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8" name="Rectangle 33"/>
          <p:cNvSpPr>
            <a:spLocks noChangeArrowheads="1"/>
          </p:cNvSpPr>
          <p:nvPr/>
        </p:nvSpPr>
        <p:spPr bwMode="auto">
          <a:xfrm>
            <a:off x="409575" y="342900"/>
            <a:ext cx="85344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>
                <a:solidFill>
                  <a:schemeClr val="tx1"/>
                </a:solidFill>
              </a:rPr>
              <a:t>PARTE IV: Componentes de Infraestructura y Conectividad</a:t>
            </a:r>
            <a:endParaRPr lang="es-ES" altLang="es-ES" b="0">
              <a:solidFill>
                <a:schemeClr val="tx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E89A5D-9CC0-4953-B623-B113FC917406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Información importante</a:t>
            </a:r>
            <a:endParaRPr lang="es-ES" smtClean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06413" y="1238250"/>
            <a:ext cx="8137525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252000" rIns="180000" bIns="252000">
            <a:spAutoFit/>
          </a:bodyPr>
          <a:lstStyle/>
          <a:p>
            <a:pPr algn="just">
              <a:lnSpc>
                <a:spcPts val="1600"/>
              </a:lnSpc>
            </a:pPr>
            <a:r>
              <a:rPr lang="es-ES_tradnl" sz="1300" dirty="0">
                <a:solidFill>
                  <a:srgbClr val="FF0000"/>
                </a:solidFill>
              </a:rPr>
              <a:t>Banco Santander Central Hispano S.A. advierte que esta presentación contiene manifestaciones sobre previsiones y estimaciones. Dichas previsiones y estimaciones están incluidas en diversos apartados de este documento e incluyen, entre otras, comentarios sobre el desarrollo de negocios futuros y rentabilidades futuras. Mientras estas previsiones y estimaciones representan nuestros juicios sobre expectativas futuras de negocios, puede que determinados riesgos, incertidumbres y otros factores relevantes ocasionen que los resultados sean materialmente diferentes a lo esperado. Entre estos factores se incluyen, (1) situación del mercado, factores macroeconómicos, directrices regulatorias y gubernamentales, (2) movimientos en los mercados bursátiles nacionales e internacionales, tipos de cambio y tipos de interés, (3) presiones competitivas, (4) desarrollos tecnológicos, (5) cambios en la posición financiera o de valor crediticio de nuestros clientes, deudores o contrapartes. Los factores de riesgo y otros factores fundamentales que hemos indicado podrían afectar adversamente a nuestro negocio y al comportamiento y resultados descritos y contenidos en nuestros informes pasados, o en los que presentaremos en el futuro, incluyendo aquéllos remitidos a las entidades reguladoras y supervisoras, incluida la </a:t>
            </a:r>
            <a:r>
              <a:rPr lang="es-ES_tradnl" sz="1300" dirty="0" err="1">
                <a:solidFill>
                  <a:srgbClr val="FF0000"/>
                </a:solidFill>
              </a:rPr>
              <a:t>Securities</a:t>
            </a:r>
            <a:r>
              <a:rPr lang="es-ES_tradnl" sz="1300" dirty="0">
                <a:solidFill>
                  <a:srgbClr val="FF0000"/>
                </a:solidFill>
              </a:rPr>
              <a:t> Exchange </a:t>
            </a:r>
            <a:r>
              <a:rPr lang="es-ES_tradnl" sz="1300" dirty="0" err="1">
                <a:solidFill>
                  <a:srgbClr val="FF0000"/>
                </a:solidFill>
              </a:rPr>
              <a:t>Commission</a:t>
            </a:r>
            <a:r>
              <a:rPr lang="es-ES_tradnl" sz="1300" dirty="0">
                <a:solidFill>
                  <a:srgbClr val="FF0000"/>
                </a:solidFill>
              </a:rPr>
              <a:t> de los Estados Unidos de América.</a:t>
            </a:r>
            <a:endParaRPr lang="es-ES" sz="1500" dirty="0">
              <a:solidFill>
                <a:schemeClr val="bg1"/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06413" y="4248150"/>
            <a:ext cx="8132762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252000" rIns="180000" bIns="252000">
            <a:spAutoFit/>
          </a:bodyPr>
          <a:lstStyle/>
          <a:p>
            <a:pPr algn="just"/>
            <a:r>
              <a:rPr lang="es-ES_tradnl" sz="1300">
                <a:solidFill>
                  <a:srgbClr val="FF0000"/>
                </a:solidFill>
              </a:rPr>
              <a:t>Nota.- la información contenida en esta publicación no está auditada. No obstante, la elaboración de las cuentas consolidadas se ha establecido sobre principios y criterios contables generalmente aceptados.</a:t>
            </a:r>
            <a:endParaRPr lang="es-ES" sz="15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803FBC-B266-45D1-A0E4-D8A9BB59FC10}" type="slidenum">
              <a:rPr lang="es-ES_tradnl" altLang="es-ES" sz="15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_tradnl" altLang="es-ES" sz="1500" smtClean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50825" y="2205038"/>
            <a:ext cx="871378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buFont typeface="Times" pitchFamily="18" charset="0"/>
              <a:buNone/>
            </a:pPr>
            <a:endParaRPr lang="en-GB" altLang="es-ES" sz="1500" b="0">
              <a:solidFill>
                <a:srgbClr val="0000FF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50825" y="1128713"/>
            <a:ext cx="8439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441325" indent="-261938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/>
            <a:endParaRPr lang="es-ES_tradnl" altLang="es-ES">
              <a:solidFill>
                <a:srgbClr val="5E5D5C"/>
              </a:solidFill>
            </a:endParaRPr>
          </a:p>
        </p:txBody>
      </p:sp>
      <p:graphicFrame>
        <p:nvGraphicFramePr>
          <p:cNvPr id="62512" name="Group 48"/>
          <p:cNvGraphicFramePr>
            <a:graphicFrameLocks noGrp="1"/>
          </p:cNvGraphicFramePr>
          <p:nvPr>
            <p:ph sz="half" idx="2"/>
          </p:nvPr>
        </p:nvGraphicFramePr>
        <p:xfrm>
          <a:off x="449263" y="3303588"/>
          <a:ext cx="8393112" cy="2695576"/>
        </p:xfrm>
        <a:graphic>
          <a:graphicData uri="http://schemas.openxmlformats.org/drawingml/2006/table">
            <a:tbl>
              <a:tblPr/>
              <a:tblGrid>
                <a:gridCol w="1949450"/>
                <a:gridCol w="4157662"/>
                <a:gridCol w="2286000"/>
              </a:tblGrid>
              <a:tr h="3983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SERVICIOS TÉCNICOS GENERALES REQUERIDOS EN LA SOLUCIÓN</a:t>
                      </a: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782" marB="46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59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Descripción/Servicio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Aplicabilidad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Comentarios del Uso del servicio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Link Documentación Referencia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01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449" name="Group 41"/>
          <p:cNvGrpSpPr>
            <a:grpSpLocks/>
          </p:cNvGrpSpPr>
          <p:nvPr/>
        </p:nvGrpSpPr>
        <p:grpSpPr bwMode="auto">
          <a:xfrm>
            <a:off x="409575" y="342900"/>
            <a:ext cx="8534400" cy="1136650"/>
            <a:chOff x="258" y="216"/>
            <a:chExt cx="5376" cy="716"/>
          </a:xfrm>
        </p:grpSpPr>
        <p:sp>
          <p:nvSpPr>
            <p:cNvPr id="17451" name="Rectangle 42"/>
            <p:cNvSpPr>
              <a:spLocks noChangeArrowheads="1"/>
            </p:cNvSpPr>
            <p:nvPr/>
          </p:nvSpPr>
          <p:spPr bwMode="auto">
            <a:xfrm>
              <a:off x="258" y="216"/>
              <a:ext cx="5376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2400" b="1">
                  <a:solidFill>
                    <a:srgbClr val="FF0000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sz="2200">
                  <a:solidFill>
                    <a:srgbClr val="7A6C7A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7A6C7A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>
                  <a:solidFill>
                    <a:schemeClr val="tx1"/>
                  </a:solidFill>
                </a:rPr>
                <a:t>PARTE V: Servicios Generales (I)</a:t>
              </a:r>
              <a:endParaRPr lang="es-ES" altLang="es-ES" b="0">
                <a:solidFill>
                  <a:schemeClr val="tx1"/>
                </a:solidFill>
              </a:endParaRPr>
            </a:p>
          </p:txBody>
        </p:sp>
        <p:sp>
          <p:nvSpPr>
            <p:cNvPr id="17452" name="Rectangle 43"/>
            <p:cNvSpPr>
              <a:spLocks noChangeArrowheads="1"/>
            </p:cNvSpPr>
            <p:nvPr/>
          </p:nvSpPr>
          <p:spPr bwMode="auto">
            <a:xfrm>
              <a:off x="267" y="527"/>
              <a:ext cx="531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SzPct val="25000"/>
                <a:buFont typeface="Times" pitchFamily="18" charset="0"/>
                <a:buChar char="•"/>
                <a:defRPr sz="2400" b="1">
                  <a:solidFill>
                    <a:srgbClr val="FF0000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65000"/>
                <a:buFont typeface="Wingdings" pitchFamily="2" charset="2"/>
                <a:buChar char="n"/>
                <a:defRPr sz="2200">
                  <a:solidFill>
                    <a:srgbClr val="7A6C7A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7A6C7A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2200"/>
                <a:t>Servicios Generales utilizados para dar la Solucion Técnica</a:t>
              </a:r>
            </a:p>
          </p:txBody>
        </p:sp>
      </p:grpSp>
      <p:sp>
        <p:nvSpPr>
          <p:cNvPr id="17450" name="Rectangle 44"/>
          <p:cNvSpPr>
            <a:spLocks noChangeArrowheads="1"/>
          </p:cNvSpPr>
          <p:nvPr/>
        </p:nvSpPr>
        <p:spPr bwMode="auto">
          <a:xfrm>
            <a:off x="466725" y="1228725"/>
            <a:ext cx="8439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441325" indent="-261938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algn="just" eaLnBrk="1" hangingPunct="1">
              <a:spcBef>
                <a:spcPct val="40000"/>
              </a:spcBef>
            </a:pPr>
            <a:r>
              <a:rPr lang="es-ES" altLang="es-ES" sz="1200" b="1" i="1">
                <a:solidFill>
                  <a:schemeClr val="accent2"/>
                </a:solidFill>
              </a:rPr>
              <a:t>La lista de </a:t>
            </a:r>
            <a:r>
              <a:rPr lang="es-ES" altLang="es-ES" sz="1200" b="1" i="1" u="sng">
                <a:solidFill>
                  <a:schemeClr val="accent2"/>
                </a:solidFill>
              </a:rPr>
              <a:t>servicios generales</a:t>
            </a:r>
            <a:r>
              <a:rPr lang="es-ES" altLang="es-ES" sz="1200" b="1" i="1">
                <a:solidFill>
                  <a:schemeClr val="accent2"/>
                </a:solidFill>
              </a:rPr>
              <a:t> que deben utilizarse para dar la solución técnica y breve </a:t>
            </a:r>
            <a:r>
              <a:rPr lang="es-ES" altLang="es-ES" sz="1200" b="1" i="1" u="sng">
                <a:solidFill>
                  <a:schemeClr val="accent2"/>
                </a:solidFill>
              </a:rPr>
              <a:t>descripción</a:t>
            </a:r>
            <a:r>
              <a:rPr lang="es-ES" altLang="es-ES" sz="1200" b="1" i="1">
                <a:solidFill>
                  <a:schemeClr val="accent2"/>
                </a:solidFill>
              </a:rPr>
              <a:t> del servicio.</a:t>
            </a:r>
          </a:p>
          <a:p>
            <a:pPr lvl="1" algn="just" eaLnBrk="1" hangingPunct="1">
              <a:spcBef>
                <a:spcPct val="40000"/>
              </a:spcBef>
            </a:pPr>
            <a:r>
              <a:rPr lang="es-ES_tradnl" altLang="es-ES" sz="1200" b="1" i="1" u="sng">
                <a:solidFill>
                  <a:schemeClr val="accent2"/>
                </a:solidFill>
              </a:rPr>
              <a:t>Comentarios</a:t>
            </a:r>
            <a:r>
              <a:rPr lang="es-ES_tradnl" altLang="es-ES" sz="1200" b="1" i="1">
                <a:solidFill>
                  <a:schemeClr val="accent2"/>
                </a:solidFill>
              </a:rPr>
              <a:t>: cualquier comentario relevante sobre servicio: </a:t>
            </a:r>
            <a:r>
              <a:rPr lang="es-ES" altLang="es-ES" sz="1200" b="1" i="1">
                <a:solidFill>
                  <a:schemeClr val="accent2"/>
                </a:solidFill>
              </a:rPr>
              <a:t>Características del servicio (Multidioma, etc.), Tipo de demanda (Individual o masiva), Uso puntual o Bajo Demanda, forma de resolución (por Fachada, por Arquitectura, etc) etc. </a:t>
            </a:r>
            <a:r>
              <a:rPr lang="es-ES_tradnl" altLang="es-ES" sz="1200" b="1" i="1">
                <a:solidFill>
                  <a:schemeClr val="accent2"/>
                </a:solidFill>
              </a:rPr>
              <a:t/>
            </a:r>
            <a:br>
              <a:rPr lang="es-ES_tradnl" altLang="es-ES" sz="1200" b="1" i="1">
                <a:solidFill>
                  <a:schemeClr val="accent2"/>
                </a:solidFill>
              </a:rPr>
            </a:br>
            <a:r>
              <a:rPr lang="es-ES_tradnl" altLang="es-ES" sz="1200" b="1" i="1">
                <a:solidFill>
                  <a:schemeClr val="accent2"/>
                </a:solidFill>
              </a:rPr>
              <a:t>También puede utilizarse para aclarar la aplicabilidad del servicio </a:t>
            </a:r>
            <a:r>
              <a:rPr lang="es-ES" altLang="es-ES" sz="1200" b="1" i="1">
                <a:solidFill>
                  <a:schemeClr val="accent2"/>
                </a:solidFill>
              </a:rPr>
              <a:t>(</a:t>
            </a:r>
            <a:r>
              <a:rPr lang="es-ES_tradnl" altLang="es-ES" sz="1200" b="1" i="1">
                <a:solidFill>
                  <a:schemeClr val="accent2"/>
                </a:solidFill>
              </a:rPr>
              <a:t>si el servicio requerido es nuevo o si se utiliza uno ya existente</a:t>
            </a:r>
            <a:r>
              <a:rPr lang="es-ES" altLang="es-ES" sz="1200" b="1" i="1">
                <a:solidFill>
                  <a:schemeClr val="accent2"/>
                </a:solidFill>
              </a:rPr>
              <a:t>)</a:t>
            </a:r>
            <a:r>
              <a:rPr lang="es-ES_tradnl" altLang="es-ES" sz="1200" b="1" i="1">
                <a:solidFill>
                  <a:schemeClr val="accent2"/>
                </a:solidFill>
              </a:rPr>
              <a:t>.</a:t>
            </a:r>
          </a:p>
          <a:p>
            <a:pPr lvl="1" algn="just" eaLnBrk="1" hangingPunct="1">
              <a:spcBef>
                <a:spcPct val="40000"/>
              </a:spcBef>
            </a:pPr>
            <a:r>
              <a:rPr lang="es-ES" altLang="es-ES" sz="1200" b="1" i="1" u="sng">
                <a:solidFill>
                  <a:schemeClr val="accent2"/>
                </a:solidFill>
              </a:rPr>
              <a:t>Link de Documentación</a:t>
            </a:r>
            <a:r>
              <a:rPr lang="es-ES" altLang="es-ES" sz="1200" b="1" i="1">
                <a:solidFill>
                  <a:schemeClr val="accent2"/>
                </a:solidFill>
              </a:rPr>
              <a:t> : link, enlace o referencia a la documentación referente para la descripción y el detalle de los Servicios en cuestión y de su funcionamiento.</a:t>
            </a:r>
            <a:r>
              <a:rPr lang="es-ES" altLang="es-ES" sz="1200" b="1">
                <a:solidFill>
                  <a:schemeClr val="accent2"/>
                </a:solidFill>
              </a:rPr>
              <a:t> </a:t>
            </a:r>
            <a:endParaRPr lang="es-ES_tradnl" altLang="es-ES" sz="1200" b="1">
              <a:solidFill>
                <a:schemeClr val="accent2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55F5EE-8067-4FFB-900B-860A45C9C469}" type="slidenum">
              <a:rPr lang="es-ES_tradnl" altLang="es-ES" sz="15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_tradnl" altLang="es-ES" sz="15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998538"/>
            <a:ext cx="4137025" cy="4943475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</a:pPr>
            <a:endParaRPr lang="es-ES" alt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alt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alt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altLang="es-ES" sz="2000" b="0" smtClean="0">
              <a:solidFill>
                <a:srgbClr val="0000FF"/>
              </a:solidFill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50825" y="1128713"/>
            <a:ext cx="8439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441325" indent="-261938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/>
            <a:endParaRPr lang="es-ES_tradnl" altLang="es-ES">
              <a:solidFill>
                <a:srgbClr val="5E5D5C"/>
              </a:solidFill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38150" y="1125538"/>
            <a:ext cx="8382000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355600" indent="-176213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Times" pitchFamily="18" charset="0"/>
              <a:buNone/>
            </a:pPr>
            <a:r>
              <a:rPr lang="es-ES" altLang="es-ES" sz="1400" i="1" dirty="0">
                <a:solidFill>
                  <a:schemeClr val="accent2"/>
                </a:solidFill>
              </a:rPr>
              <a:t>Repositorio de Usuarios</a:t>
            </a:r>
          </a:p>
          <a:p>
            <a:pPr lvl="1" eaLnBrk="1" hangingPunct="1">
              <a:spcBef>
                <a:spcPct val="40000"/>
              </a:spcBef>
            </a:pPr>
            <a:r>
              <a:rPr lang="es-ES" altLang="es-ES" sz="1200" b="1" i="1" dirty="0" smtClean="0">
                <a:solidFill>
                  <a:schemeClr val="accent2"/>
                </a:solidFill>
              </a:rPr>
              <a:t>Gestionado por Banca Electrónica</a:t>
            </a:r>
            <a:endParaRPr lang="es-ES" altLang="es-ES" sz="1200" b="1" i="1" dirty="0">
              <a:solidFill>
                <a:schemeClr val="accent2"/>
              </a:solidFill>
            </a:endParaRPr>
          </a:p>
          <a:p>
            <a:pPr algn="just" eaLnBrk="1" hangingPunct="1">
              <a:spcBef>
                <a:spcPct val="40000"/>
              </a:spcBef>
              <a:buFont typeface="Times" pitchFamily="18" charset="0"/>
              <a:buNone/>
            </a:pPr>
            <a:endParaRPr lang="es-ES" altLang="es-ES" sz="1400" i="1" dirty="0">
              <a:solidFill>
                <a:schemeClr val="accent2"/>
              </a:solidFill>
            </a:endParaRPr>
          </a:p>
          <a:p>
            <a:pPr algn="just" eaLnBrk="1" hangingPunct="1">
              <a:spcBef>
                <a:spcPct val="40000"/>
              </a:spcBef>
              <a:buFont typeface="Times" pitchFamily="18" charset="0"/>
              <a:buNone/>
            </a:pPr>
            <a:r>
              <a:rPr lang="es-ES" altLang="es-ES" sz="1400" i="1" dirty="0">
                <a:solidFill>
                  <a:schemeClr val="accent2"/>
                </a:solidFill>
              </a:rPr>
              <a:t>Mecanismos de Autenticación</a:t>
            </a:r>
          </a:p>
          <a:p>
            <a:pPr lvl="1" eaLnBrk="1" hangingPunct="1">
              <a:spcBef>
                <a:spcPct val="40000"/>
              </a:spcBef>
            </a:pPr>
            <a:r>
              <a:rPr lang="es-ES" altLang="es-ES" sz="1200" b="1" i="1" dirty="0" smtClean="0">
                <a:solidFill>
                  <a:schemeClr val="accent2"/>
                </a:solidFill>
              </a:rPr>
              <a:t>Gestionado por Banca Electrónica</a:t>
            </a:r>
            <a:endParaRPr lang="es-ES" altLang="es-ES" sz="1200" b="1" i="1" dirty="0">
              <a:solidFill>
                <a:schemeClr val="accent2"/>
              </a:solidFill>
            </a:endParaRPr>
          </a:p>
          <a:p>
            <a:pPr lvl="1" eaLnBrk="1" hangingPunct="1">
              <a:spcBef>
                <a:spcPct val="40000"/>
              </a:spcBef>
              <a:buFontTx/>
              <a:buNone/>
            </a:pPr>
            <a:endParaRPr lang="es-ES" altLang="es-ES" sz="1400" b="1" i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40000"/>
              </a:spcBef>
              <a:buFont typeface="Times" pitchFamily="18" charset="0"/>
              <a:buNone/>
            </a:pPr>
            <a:r>
              <a:rPr lang="es-ES" altLang="es-ES" sz="1400" i="1" dirty="0">
                <a:solidFill>
                  <a:schemeClr val="accent2"/>
                </a:solidFill>
              </a:rPr>
              <a:t>Políticas de Seguridad</a:t>
            </a:r>
          </a:p>
          <a:p>
            <a:pPr lvl="1" eaLnBrk="1" hangingPunct="1">
              <a:spcBef>
                <a:spcPct val="40000"/>
              </a:spcBef>
            </a:pPr>
            <a:r>
              <a:rPr lang="es-ES" altLang="es-ES" sz="1200" b="1" i="1" dirty="0" smtClean="0">
                <a:solidFill>
                  <a:schemeClr val="accent2"/>
                </a:solidFill>
              </a:rPr>
              <a:t>No cambian respecto a las existentes</a:t>
            </a:r>
            <a:endParaRPr lang="es-ES" altLang="es-ES" sz="1200" i="1" dirty="0">
              <a:solidFill>
                <a:srgbClr val="FF0000"/>
              </a:solidFill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09575" y="342900"/>
            <a:ext cx="85344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>
                <a:solidFill>
                  <a:schemeClr val="tx1"/>
                </a:solidFill>
              </a:rPr>
              <a:t>PARTE V: Servicios Generales (II)</a:t>
            </a:r>
            <a:endParaRPr lang="es-ES" altLang="es-ES" b="0">
              <a:solidFill>
                <a:schemeClr val="tx1"/>
              </a:solidFill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95288" y="765175"/>
            <a:ext cx="8437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200"/>
              <a:t>Seguridad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C6A69-1D74-4D43-97F5-277A6BDCF71C}" type="slidenum">
              <a:rPr lang="es-ES_tradnl" altLang="es-ES" sz="15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_tradnl" altLang="es-ES" sz="150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50825" y="1128713"/>
            <a:ext cx="8439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441325" indent="-261938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/>
            <a:endParaRPr lang="es-ES_tradnl" altLang="es-ES">
              <a:solidFill>
                <a:srgbClr val="5E5D5C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54025" y="1633538"/>
            <a:ext cx="8439150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441325" indent="-261938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355725" indent="-26193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3" algn="just" eaLnBrk="1" hangingPunct="1">
              <a:buSzPct val="65000"/>
              <a:buFontTx/>
              <a:buNone/>
            </a:pPr>
            <a:endParaRPr lang="es-ES" altLang="es-ES" sz="1500" b="1" i="1">
              <a:solidFill>
                <a:schemeClr val="accent2"/>
              </a:solidFill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9575" y="342900"/>
            <a:ext cx="85344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>
                <a:solidFill>
                  <a:schemeClr val="tx1"/>
                </a:solidFill>
              </a:rPr>
              <a:t>PARTE V: Servicios Generales (III)</a:t>
            </a:r>
            <a:endParaRPr lang="es-ES" altLang="es-ES" b="0">
              <a:solidFill>
                <a:schemeClr val="tx1"/>
              </a:solidFill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23863" y="1125538"/>
            <a:ext cx="84375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200"/>
              <a:t>Otros Servicios utilizados para el desarrollo de la Solución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E5C92E-2492-4F98-A4AB-F32219E3D41F}" type="slidenum">
              <a:rPr lang="es-ES_tradnl" altLang="es-ES" sz="15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_tradnl" altLang="es-ES" sz="150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50825" y="2205038"/>
            <a:ext cx="871378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buFont typeface="Times" pitchFamily="18" charset="0"/>
              <a:buNone/>
            </a:pPr>
            <a:endParaRPr lang="en-GB" altLang="es-ES" sz="1500" b="0">
              <a:solidFill>
                <a:srgbClr val="0000FF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66725" y="469900"/>
            <a:ext cx="84375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>
                <a:solidFill>
                  <a:schemeClr val="tx2"/>
                </a:solidFill>
              </a:rPr>
              <a:t>PARTE VI: Riesgos y Dependencias (I)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50825" y="1128713"/>
            <a:ext cx="8439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179388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s-ES_tradnl" altLang="es-ES" b="1">
                <a:solidFill>
                  <a:srgbClr val="FF3300"/>
                </a:solidFill>
              </a:rPr>
              <a:t>Convivencia</a:t>
            </a:r>
          </a:p>
          <a:p>
            <a:pPr lvl="1" algn="just" eaLnBrk="1" hangingPunct="1"/>
            <a:r>
              <a:rPr lang="es-ES" altLang="es-ES" sz="1300" b="1" i="1">
                <a:solidFill>
                  <a:schemeClr val="accent2"/>
                </a:solidFill>
              </a:rPr>
              <a:t>Necesario si para alcanzar la solución propuesta deben mantenerse convivencias entre componentes, comunicaciones, plataformas u otras partes de la infraestructura instalada o tienen que realizarse migraciones, configuraciones especiales, etc. </a:t>
            </a:r>
          </a:p>
          <a:p>
            <a:pPr lvl="1" algn="just" eaLnBrk="1" hangingPunct="1"/>
            <a:r>
              <a:rPr lang="es-ES" altLang="es-ES" sz="1300" b="1" i="1">
                <a:solidFill>
                  <a:schemeClr val="accent2"/>
                </a:solidFill>
              </a:rPr>
              <a:t>En este apartado se detallarán todas las necesidades de convivencias y migraciones detectadas. Se debe explicar la instanciación (usos particulares) y cómo se resuelve la convivencia para avanzar hasta la situación final definida que deba alcanzarse. </a:t>
            </a:r>
          </a:p>
          <a:p>
            <a:pPr lvl="1" algn="just" eaLnBrk="1" hangingPunct="1"/>
            <a:r>
              <a:rPr lang="es-ES" altLang="es-ES" sz="1300" b="1" i="1">
                <a:solidFill>
                  <a:schemeClr val="accent2"/>
                </a:solidFill>
              </a:rPr>
              <a:t>Si se considera más ilustrativo se puede incluir algún tipo de </a:t>
            </a:r>
            <a:r>
              <a:rPr lang="es-ES" altLang="es-ES" sz="1300" b="1" i="1" u="sng">
                <a:solidFill>
                  <a:schemeClr val="accent2"/>
                </a:solidFill>
              </a:rPr>
              <a:t>Diagrama </a:t>
            </a:r>
            <a:r>
              <a:rPr lang="es-ES" altLang="es-ES" sz="1300" b="1" i="1">
                <a:solidFill>
                  <a:schemeClr val="accent2"/>
                </a:solidFill>
              </a:rPr>
              <a:t>que represente la organización de componentes e infraestructura tecnológica para los se estima coexistencia.</a:t>
            </a:r>
          </a:p>
          <a:p>
            <a:pPr lvl="1" eaLnBrk="1" hangingPunct="1">
              <a:spcBef>
                <a:spcPct val="80000"/>
              </a:spcBef>
              <a:buFont typeface="Wingdings" pitchFamily="2" charset="2"/>
              <a:buNone/>
            </a:pPr>
            <a:r>
              <a:rPr lang="es-ES_tradnl" altLang="es-ES" b="1">
                <a:solidFill>
                  <a:srgbClr val="FF3300"/>
                </a:solidFill>
              </a:rPr>
              <a:t>Riesgos</a:t>
            </a:r>
          </a:p>
          <a:p>
            <a:pPr lvl="1" eaLnBrk="1" hangingPunct="1"/>
            <a:endParaRPr lang="es-ES_tradnl" altLang="es-ES" b="1">
              <a:solidFill>
                <a:srgbClr val="FF33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s-ES_tradnl" altLang="es-ES">
              <a:solidFill>
                <a:srgbClr val="FF3300"/>
              </a:solidFill>
            </a:endParaRPr>
          </a:p>
          <a:p>
            <a:pPr lvl="1" eaLnBrk="1" hangingPunct="1"/>
            <a:endParaRPr lang="es-ES_tradnl" altLang="es-ES">
              <a:solidFill>
                <a:srgbClr val="FF33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s-ES" altLang="es-ES" sz="1500" b="1" i="1">
              <a:solidFill>
                <a:schemeClr val="accent2"/>
              </a:solidFill>
            </a:endParaRPr>
          </a:p>
        </p:txBody>
      </p:sp>
      <p:graphicFrame>
        <p:nvGraphicFramePr>
          <p:cNvPr id="68613" name="Group 5"/>
          <p:cNvGraphicFramePr>
            <a:graphicFrameLocks noGrp="1"/>
          </p:cNvGraphicFramePr>
          <p:nvPr>
            <p:ph sz="half" idx="2"/>
          </p:nvPr>
        </p:nvGraphicFramePr>
        <p:xfrm>
          <a:off x="554038" y="4076700"/>
          <a:ext cx="8270875" cy="1804988"/>
        </p:xfrm>
        <a:graphic>
          <a:graphicData uri="http://schemas.openxmlformats.org/drawingml/2006/table">
            <a:tbl>
              <a:tblPr/>
              <a:tblGrid>
                <a:gridCol w="1412875"/>
                <a:gridCol w="1995487"/>
                <a:gridCol w="3379788"/>
                <a:gridCol w="720725"/>
                <a:gridCol w="762000"/>
              </a:tblGrid>
              <a:tr h="4900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Ámbito </a:t>
                      </a:r>
                    </a:p>
                  </a:txBody>
                  <a:tcPr marL="90000" marR="90000" marT="46820" marB="468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Riesgo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Impacto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Fecha</a:t>
                      </a: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Estado  (*)</a:t>
                      </a: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98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20" marB="46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8" name="Rectangle 37"/>
          <p:cNvSpPr>
            <a:spLocks noChangeArrowheads="1"/>
          </p:cNvSpPr>
          <p:nvPr/>
        </p:nvSpPr>
        <p:spPr bwMode="auto">
          <a:xfrm>
            <a:off x="558800" y="5848350"/>
            <a:ext cx="2717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000" b="0">
                <a:solidFill>
                  <a:schemeClr val="tx1"/>
                </a:solidFill>
              </a:rPr>
              <a:t> </a:t>
            </a:r>
            <a:r>
              <a:rPr lang="es-ES" altLang="es-ES" sz="1000">
                <a:solidFill>
                  <a:schemeClr val="accent2"/>
                </a:solidFill>
              </a:rPr>
              <a:t>(*) Estados: Abierto, Resuelto, Cancelado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E4F910-6A03-4E9B-B48C-DC62254FDEC3}" type="slidenum">
              <a:rPr lang="es-ES_tradnl" altLang="es-ES" sz="15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_tradnl" altLang="es-ES" sz="1500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50825" y="2205038"/>
            <a:ext cx="871378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buFont typeface="Times" pitchFamily="18" charset="0"/>
              <a:buNone/>
            </a:pPr>
            <a:endParaRPr lang="en-GB" altLang="es-ES" sz="1500" b="0">
              <a:solidFill>
                <a:srgbClr val="0000FF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50825" y="1128713"/>
            <a:ext cx="8439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441325" indent="-261938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s-ES_tradnl" altLang="es-ES" b="1">
                <a:solidFill>
                  <a:srgbClr val="FF3300"/>
                </a:solidFill>
              </a:rPr>
              <a:t>Dependencias</a:t>
            </a:r>
          </a:p>
          <a:p>
            <a:pPr lvl="1" algn="just" eaLnBrk="1" hangingPunct="1"/>
            <a:endParaRPr lang="es-ES" altLang="es-ES" sz="1400" b="1" i="1">
              <a:solidFill>
                <a:schemeClr val="accent2"/>
              </a:solidFill>
            </a:endParaRPr>
          </a:p>
          <a:p>
            <a:pPr lvl="1" algn="just" eaLnBrk="1" hangingPunct="1"/>
            <a:r>
              <a:rPr lang="es-ES" altLang="es-ES" sz="1400" b="1" i="1">
                <a:solidFill>
                  <a:schemeClr val="accent2"/>
                </a:solidFill>
              </a:rPr>
              <a:t>Para los componentes mostrados en la solución se especificarán las </a:t>
            </a:r>
            <a:r>
              <a:rPr lang="es-ES" altLang="es-ES" sz="1400" b="1" i="1" u="sng">
                <a:solidFill>
                  <a:schemeClr val="accent2"/>
                </a:solidFill>
              </a:rPr>
              <a:t>dependencias </a:t>
            </a:r>
            <a:r>
              <a:rPr lang="es-ES" altLang="es-ES" sz="1400" b="1" i="1">
                <a:solidFill>
                  <a:schemeClr val="accent2"/>
                </a:solidFill>
              </a:rPr>
              <a:t>que puedan existir; esto es, se indicará qué otros componentes e infraestructura (en los que se pueda estar ya trabajando para otros proyectos o hayan sido incluidos en otras propuestas técnicas) se requieren tener disponibles e incluso si se considera un requerimiento, las fechas estimadas en la que se necesitan tales componentes.</a:t>
            </a:r>
          </a:p>
        </p:txBody>
      </p:sp>
      <p:graphicFrame>
        <p:nvGraphicFramePr>
          <p:cNvPr id="70660" name="Group 4"/>
          <p:cNvGraphicFramePr>
            <a:graphicFrameLocks noGrp="1"/>
          </p:cNvGraphicFramePr>
          <p:nvPr>
            <p:ph sz="half" idx="2"/>
          </p:nvPr>
        </p:nvGraphicFramePr>
        <p:xfrm>
          <a:off x="793750" y="3551238"/>
          <a:ext cx="7713663" cy="2000251"/>
        </p:xfrm>
        <a:graphic>
          <a:graphicData uri="http://schemas.openxmlformats.org/drawingml/2006/table">
            <a:tbl>
              <a:tblPr/>
              <a:tblGrid>
                <a:gridCol w="2117725"/>
                <a:gridCol w="3836988"/>
                <a:gridCol w="1758950"/>
              </a:tblGrid>
              <a:tr h="687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Dependencia</a:t>
                      </a:r>
                    </a:p>
                  </a:txBody>
                  <a:tcPr marL="90000" marR="90000" marT="46779" marB="46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Componente externo a la solución que impacta </a:t>
                      </a:r>
                    </a:p>
                  </a:txBody>
                  <a:tcPr marL="90000" marR="9000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Fecha estimada en la que se requiere disponible</a:t>
                      </a:r>
                    </a:p>
                  </a:txBody>
                  <a:tcPr marL="90000" marR="9000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98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9" marB="46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9" marB="46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9" marB="46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1" name="Rectangle 26"/>
          <p:cNvSpPr>
            <a:spLocks noChangeArrowheads="1"/>
          </p:cNvSpPr>
          <p:nvPr/>
        </p:nvSpPr>
        <p:spPr bwMode="auto">
          <a:xfrm>
            <a:off x="466725" y="469900"/>
            <a:ext cx="84375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>
                <a:solidFill>
                  <a:schemeClr val="tx2"/>
                </a:solidFill>
              </a:rPr>
              <a:t>PARTE VI: Riesgos y Dependencias (II)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212F6E-18BC-4006-A26C-49AD0D3D17FC}" type="slidenum">
              <a:rPr lang="es-ES_tradnl" altLang="es-ES" sz="15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_tradnl" altLang="es-ES" sz="1500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50825" y="2205038"/>
            <a:ext cx="871378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buFont typeface="Times" pitchFamily="18" charset="0"/>
              <a:buNone/>
            </a:pPr>
            <a:endParaRPr lang="en-GB" altLang="es-ES" sz="1500" b="0">
              <a:solidFill>
                <a:srgbClr val="0000FF"/>
              </a:solidFill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95288" y="469900"/>
            <a:ext cx="8437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>
                <a:solidFill>
                  <a:schemeClr val="tx2"/>
                </a:solidFill>
              </a:rPr>
              <a:t>PARTE VII: Normas y Patrones para QA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22263" y="1138238"/>
            <a:ext cx="8439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441325" indent="-261938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s-ES_tradnl" altLang="es-ES"/>
              <a:t>Excepciones a Normas y Patrones de Arquitectura Técnica </a:t>
            </a:r>
            <a:endParaRPr lang="es-ES" altLang="es-ES"/>
          </a:p>
          <a:p>
            <a:pPr lvl="1" algn="just" eaLnBrk="1" hangingPunct="1">
              <a:buFont typeface="Wingdings" pitchFamily="2" charset="2"/>
              <a:buNone/>
            </a:pPr>
            <a:endParaRPr lang="es-ES" altLang="es-ES" sz="1200" b="1" i="1">
              <a:solidFill>
                <a:schemeClr val="accent2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D6E8A4-C2E5-4A29-898B-C54272DE2D52}" type="slidenum">
              <a:rPr lang="es-ES_tradnl" altLang="es-ES" sz="15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_tradnl" altLang="es-ES" sz="15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66725" y="469900"/>
            <a:ext cx="84375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>
                <a:solidFill>
                  <a:schemeClr val="tx2"/>
                </a:solidFill>
              </a:rPr>
              <a:t>REFERENCIAS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0825" y="1128713"/>
            <a:ext cx="8439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  <a:defRPr sz="2400" b="1">
                <a:solidFill>
                  <a:srgbClr val="FF0000"/>
                </a:solidFill>
                <a:latin typeface="Arial" pitchFamily="34" charset="0"/>
              </a:defRPr>
            </a:lvl1pPr>
            <a:lvl2pPr marL="441325" indent="-261938" eaLnBrk="0" hangingPunct="0">
              <a:spcBef>
                <a:spcPct val="20000"/>
              </a:spcBef>
              <a:buSzPct val="65000"/>
              <a:buFont typeface="Wingdings" pitchFamily="2" charset="2"/>
              <a:buChar char="n"/>
              <a:defRPr sz="2200">
                <a:solidFill>
                  <a:srgbClr val="7A6C7A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>
                <a:solidFill>
                  <a:srgbClr val="7A6C7A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algn="just" eaLnBrk="1" hangingPunct="1"/>
            <a:r>
              <a:rPr lang="es-ES" altLang="es-ES" sz="1400" b="1" i="1">
                <a:solidFill>
                  <a:schemeClr val="accent2"/>
                </a:solidFill>
              </a:rPr>
              <a:t>Referencias de otros documentos de apoyo a la elaboración</a:t>
            </a:r>
          </a:p>
          <a:p>
            <a:pPr lvl="1" algn="just" eaLnBrk="1" hangingPunct="1"/>
            <a:r>
              <a:rPr lang="es-ES" altLang="es-ES" sz="1400" b="1" i="1">
                <a:solidFill>
                  <a:schemeClr val="accent2"/>
                </a:solidFill>
              </a:rPr>
              <a:t>Referencias de otros Documentos con los que deba existir trazabilidad (Macro Arquitectura Funcional, Micro Funcional, Mapas de componentes Funcionales, Mapas de Sistemas, Planes de Producto, etc)</a:t>
            </a:r>
            <a:endParaRPr lang="es-ES_tradnl" altLang="es-ES" sz="2400" b="1">
              <a:solidFill>
                <a:srgbClr val="FF0000"/>
              </a:solidFill>
            </a:endParaRPr>
          </a:p>
        </p:txBody>
      </p:sp>
      <p:graphicFrame>
        <p:nvGraphicFramePr>
          <p:cNvPr id="74782" name="Group 3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912761509"/>
              </p:ext>
            </p:extLst>
          </p:nvPr>
        </p:nvGraphicFramePr>
        <p:xfrm>
          <a:off x="322263" y="2498725"/>
          <a:ext cx="8439150" cy="3845778"/>
        </p:xfrm>
        <a:graphic>
          <a:graphicData uri="http://schemas.openxmlformats.org/drawingml/2006/table">
            <a:tbl>
              <a:tblPr/>
              <a:tblGrid>
                <a:gridCol w="1970176"/>
                <a:gridCol w="1300767"/>
                <a:gridCol w="3291782"/>
                <a:gridCol w="1876425"/>
              </a:tblGrid>
              <a:tr h="540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n-GB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Nombre</a:t>
                      </a:r>
                      <a:r>
                        <a:rPr kumimoji="0" lang="en-GB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y version</a:t>
                      </a:r>
                    </a:p>
                  </a:txBody>
                  <a:tcPr marL="72000" marR="72000" marT="71988" marB="719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n-GB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n-GB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2000" marR="72000" marT="71988" marB="719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n-GB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Comentarios</a:t>
                      </a:r>
                      <a:endParaRPr kumimoji="0" lang="en-GB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n-GB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Rol</a:t>
                      </a:r>
                      <a:r>
                        <a:rPr kumimoji="0" lang="en-GB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en-GB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Departamento</a:t>
                      </a:r>
                      <a:endParaRPr kumimoji="0" lang="en-GB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2000" marR="72000" marT="71988" marB="719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82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[Ref 1] 20150113 ASW IMACC-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Plataforma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Digital -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Estructura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SW-v0.5.pptx</a:t>
                      </a: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Febrero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2015</a:t>
                      </a: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ASW –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Diseño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Técnico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fr-F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fr-FR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fr-F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2] DT SEP </a:t>
                      </a:r>
                      <a:r>
                        <a:rPr kumimoji="0" lang="fr-FR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LogIn</a:t>
                      </a:r>
                      <a:r>
                        <a:rPr kumimoji="0" lang="fr-F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LogOut</a:t>
                      </a:r>
                      <a:r>
                        <a:rPr kumimoji="0" lang="fr-F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V.0.4.pptx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Febrero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 2015</a:t>
                      </a: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ASW –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Diseño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Técnico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s-E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es-E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3] </a:t>
                      </a:r>
                      <a:r>
                        <a:rPr kumimoji="0" lang="es-E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DT SEP NMW Mantenimiento de </a:t>
                      </a:r>
                      <a:r>
                        <a:rPr kumimoji="0" lang="es-E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Sesion</a:t>
                      </a:r>
                      <a:r>
                        <a:rPr kumimoji="0" lang="es-E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V.1.1.pptx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Febrero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2015</a:t>
                      </a: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ASW –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Diseño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Técnico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[Ref 4] DT SEP NMW SSO V.0.6.pptx</a:t>
                      </a: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Noviembre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2014</a:t>
                      </a: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ASW –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Diseño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Técnico</a:t>
                      </a: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1988" marB="719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3 Objeto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066845"/>
              </p:ext>
            </p:extLst>
          </p:nvPr>
        </p:nvGraphicFramePr>
        <p:xfrm>
          <a:off x="4192074" y="4009163"/>
          <a:ext cx="88220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Presentación" showAsIcon="1" r:id="rId4" imgW="914400" imgH="771480" progId="PowerPoint.Show.12">
                  <p:embed/>
                </p:oleObj>
              </mc:Choice>
              <mc:Fallback>
                <p:oleObj name="Presentación" showAsIcon="1" r:id="rId4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2074" y="4009163"/>
                        <a:ext cx="882203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01544"/>
              </p:ext>
            </p:extLst>
          </p:nvPr>
        </p:nvGraphicFramePr>
        <p:xfrm>
          <a:off x="4114800" y="56190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Presentación" showAsIcon="1" r:id="rId6" imgW="914400" imgH="771480" progId="PowerPoint.Show.12">
                  <p:embed/>
                </p:oleObj>
              </mc:Choice>
              <mc:Fallback>
                <p:oleObj name="Presentación" showAsIcon="1" r:id="rId6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56190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3013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Presentación" showAsIcon="1" r:id="rId8" imgW="914400" imgH="771480" progId="PowerPoint.Show.12">
                  <p:embed/>
                </p:oleObj>
              </mc:Choice>
              <mc:Fallback>
                <p:oleObj name="Presentación" showAsIcon="1" r:id="rId8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730024"/>
              </p:ext>
            </p:extLst>
          </p:nvPr>
        </p:nvGraphicFramePr>
        <p:xfrm>
          <a:off x="4204013" y="473822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Presentation" showAsIcon="1" r:id="rId10" imgW="914400" imgH="771480" progId="PowerPoint.Show.12">
                  <p:embed/>
                </p:oleObj>
              </mc:Choice>
              <mc:Fallback>
                <p:oleObj name="Presentation" showAsIcon="1" r:id="rId10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04013" y="473822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9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720725" y="2957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_tradnl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6092825"/>
            <a:ext cx="9144000" cy="765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32772" name="Picture 4" descr="C:\Documents and Settings\rfernaal\Escritorio\Santander_negativo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2275" y="2538413"/>
            <a:ext cx="3395663" cy="1082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381000"/>
            <a:ext cx="8497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0" tIns="0" rIns="0" bIns="0"/>
          <a:lstStyle/>
          <a:p>
            <a:pPr>
              <a:lnSpc>
                <a:spcPct val="90000"/>
              </a:lnSpc>
              <a:defRPr/>
            </a:pPr>
            <a:r>
              <a:rPr lang="es-ES_tradnl" sz="3100" b="1" dirty="0"/>
              <a:t>Control de Cambios</a:t>
            </a:r>
            <a:endParaRPr lang="es-ES" sz="3100" b="1" dirty="0"/>
          </a:p>
        </p:txBody>
      </p:sp>
      <p:graphicFrame>
        <p:nvGraphicFramePr>
          <p:cNvPr id="10306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15808"/>
              </p:ext>
            </p:extLst>
          </p:nvPr>
        </p:nvGraphicFramePr>
        <p:xfrm>
          <a:off x="466725" y="1343025"/>
          <a:ext cx="8296275" cy="4292528"/>
        </p:xfrm>
        <a:graphic>
          <a:graphicData uri="http://schemas.openxmlformats.org/drawingml/2006/table">
            <a:tbl>
              <a:tblPr/>
              <a:tblGrid>
                <a:gridCol w="1143000"/>
                <a:gridCol w="1035050"/>
                <a:gridCol w="4273550"/>
                <a:gridCol w="18446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Versión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Descripción del Cambio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Autor/Departamento</a:t>
                      </a:r>
                      <a:endParaRPr kumimoji="0" lang="es-E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13-01-2015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Versión Inicial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Arq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SW (ASW)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0.3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16-01-2015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Actualización de volumetrías.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Slides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afectadas: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14, 16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ASW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20-02-2015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Actualización de volumetrías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Slides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afectadas: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ASW</a:t>
                      </a:r>
                      <a:endParaRPr kumimoji="0" lang="es-E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23-02-2015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Reflejado en DT, que se queda fuera del alcance la integración con google </a:t>
                      </a:r>
                      <a:r>
                        <a:rPr kumimoji="0" lang="es-E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Analytics</a:t>
                      </a: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, hasta que no esté homologado.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Slides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afectadas: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10, 13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ASW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0.6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09-03-2015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Actualizada referencia  [Ref.1]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Incluidas referencias: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s-E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2] DT SEP </a:t>
                      </a:r>
                      <a:r>
                        <a:rPr kumimoji="0" lang="es-E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LogIn</a:t>
                      </a: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LogOut</a:t>
                      </a: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V.0.4.pptx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s-E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3] DT SEP NMW Mantenimiento de </a:t>
                      </a:r>
                      <a:r>
                        <a:rPr kumimoji="0" lang="es-E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Sesion</a:t>
                      </a: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V.0.8.pptx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s-E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4] DT SEP NMW SSO V.0.6.pptx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Slides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afectadas: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ASW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381000"/>
            <a:ext cx="8497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0" tIns="0" rIns="0" bIns="0"/>
          <a:lstStyle/>
          <a:p>
            <a:pPr>
              <a:lnSpc>
                <a:spcPct val="90000"/>
              </a:lnSpc>
              <a:defRPr/>
            </a:pPr>
            <a:r>
              <a:rPr lang="es-ES_tradnl" sz="3100" b="1" dirty="0"/>
              <a:t>Control de Cambios</a:t>
            </a:r>
            <a:endParaRPr lang="es-ES" sz="3100" b="1" dirty="0"/>
          </a:p>
        </p:txBody>
      </p:sp>
      <p:graphicFrame>
        <p:nvGraphicFramePr>
          <p:cNvPr id="10306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75757"/>
              </p:ext>
            </p:extLst>
          </p:nvPr>
        </p:nvGraphicFramePr>
        <p:xfrm>
          <a:off x="466725" y="1343025"/>
          <a:ext cx="8296275" cy="3468915"/>
        </p:xfrm>
        <a:graphic>
          <a:graphicData uri="http://schemas.openxmlformats.org/drawingml/2006/table">
            <a:tbl>
              <a:tblPr/>
              <a:tblGrid>
                <a:gridCol w="1143000"/>
                <a:gridCol w="1035050"/>
                <a:gridCol w="4273550"/>
                <a:gridCol w="18446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Versión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Descripción del Cambio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Times" pitchFamily="18" charset="0"/>
                        <a:buNone/>
                        <a:tabLst>
                          <a:tab pos="450850" algn="l"/>
                          <a:tab pos="900113" algn="l"/>
                          <a:tab pos="1349375" algn="l"/>
                          <a:tab pos="2251075" algn="l"/>
                        </a:tabLst>
                      </a:pPr>
                      <a:r>
                        <a:rPr kumimoji="0" lang="es-E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Autor/Departamento</a:t>
                      </a:r>
                      <a:endParaRPr kumimoji="0" lang="es-E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0.7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21-01-2015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Todos los despliegues tienen que estar en el mismo dominio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Slides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afectadas: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Reflejado desarrollos realizados en Java y Phoenix, y su integración con google </a:t>
                      </a:r>
                      <a:r>
                        <a:rPr kumimoji="0" lang="es-E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Analitics</a:t>
                      </a:r>
                      <a:endParaRPr kumimoji="0" lang="es-E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Slides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afectadas: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10, 11, 14, 15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Actualizar referencia </a:t>
                      </a:r>
                      <a:r>
                        <a:rPr kumimoji="0" lang="es-E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3 (Mantenimiento de Sesión)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Slides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afectadas: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ASW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E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E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  <a:defRPr/>
                      </a:pPr>
                      <a:endParaRPr kumimoji="0" lang="es-E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1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EB9BD2-0141-4E1B-B89F-DF8B64DCC118}" type="slidenum">
              <a:rPr lang="es-ES_tradnl" smtClean="0"/>
              <a:pPr/>
              <a:t>5</a:t>
            </a:fld>
            <a:endParaRPr lang="es-ES_tradnl" smtClean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298575" y="1446213"/>
            <a:ext cx="7158038" cy="290512"/>
          </a:xfrm>
          <a:prstGeom prst="rect">
            <a:avLst/>
          </a:prstGeom>
          <a:solidFill>
            <a:srgbClr val="C0C0C0"/>
          </a:solidFill>
          <a:ln w="12700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737373"/>
            </a:prstShdw>
          </a:effectLst>
        </p:spPr>
        <p:txBody>
          <a:bodyPr wrap="none" anchor="ctr"/>
          <a:lstStyle/>
          <a:p>
            <a:pPr eaLnBrk="0" hangingPunct="0"/>
            <a:r>
              <a:rPr lang="es-ES" sz="1600" b="1" u="sng">
                <a:solidFill>
                  <a:srgbClr val="7A6C7A"/>
                </a:solidFill>
              </a:rPr>
              <a:t>PARTE I: NECESIDADES Y PROPUESTA DE SOLUCIÓN</a:t>
            </a:r>
          </a:p>
        </p:txBody>
      </p:sp>
      <p:sp>
        <p:nvSpPr>
          <p:cNvPr id="10244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7250" y="1449388"/>
            <a:ext cx="330200" cy="322262"/>
          </a:xfrm>
          <a:prstGeom prst="rect">
            <a:avLst/>
          </a:prstGeom>
          <a:solidFill>
            <a:srgbClr val="B2B2B2"/>
          </a:solidFill>
          <a:ln w="12700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eaLnBrk="0" hangingPunct="0"/>
            <a:r>
              <a:rPr lang="es-ES" sz="1600" b="1">
                <a:solidFill>
                  <a:srgbClr val="7A6C7A"/>
                </a:solidFill>
              </a:rPr>
              <a:t>1</a:t>
            </a:r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841375" y="2284413"/>
            <a:ext cx="7610475" cy="325437"/>
            <a:chOff x="530" y="1290"/>
            <a:chExt cx="4794" cy="205"/>
          </a:xfrm>
        </p:grpSpPr>
        <p:sp>
          <p:nvSpPr>
            <p:cNvPr id="10261" name="Rectangle 7"/>
            <p:cNvSpPr>
              <a:spLocks noChangeArrowheads="1"/>
            </p:cNvSpPr>
            <p:nvPr/>
          </p:nvSpPr>
          <p:spPr bwMode="auto">
            <a:xfrm>
              <a:off x="816" y="1290"/>
              <a:ext cx="4508" cy="202"/>
            </a:xfrm>
            <a:prstGeom prst="rect">
              <a:avLst/>
            </a:prstGeom>
            <a:solidFill>
              <a:srgbClr val="C0C0C0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737373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pt-BR" sz="1600" b="1" u="sng">
                  <a:solidFill>
                    <a:srgbClr val="7A6C7A"/>
                  </a:solidFill>
                </a:rPr>
                <a:t>PARTE III: </a:t>
              </a:r>
              <a:r>
                <a:rPr lang="es-ES" sz="1600" b="1" u="sng">
                  <a:solidFill>
                    <a:srgbClr val="7A6C7A"/>
                  </a:solidFill>
                </a:rPr>
                <a:t>COMPONENTES INFRAESTRUCTURA Y CONECTIVIDAD</a:t>
              </a:r>
              <a:r>
                <a:rPr lang="es-ES" sz="1600">
                  <a:solidFill>
                    <a:srgbClr val="7A6C7A"/>
                  </a:solidFill>
                </a:rPr>
                <a:t> </a:t>
              </a:r>
              <a:endParaRPr lang="es-ES" sz="1600" b="1" u="sng">
                <a:solidFill>
                  <a:srgbClr val="7A6C7A"/>
                </a:solidFill>
              </a:endParaRPr>
            </a:p>
          </p:txBody>
        </p:sp>
        <p:sp>
          <p:nvSpPr>
            <p:cNvPr id="10262" name="Rectangle 8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30" y="1292"/>
              <a:ext cx="208" cy="203"/>
            </a:xfrm>
            <a:prstGeom prst="rect">
              <a:avLst/>
            </a:prstGeom>
            <a:solidFill>
              <a:srgbClr val="C0C0C0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737373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es-ES" sz="1600" b="1">
                  <a:solidFill>
                    <a:schemeClr val="bg2"/>
                  </a:solidFill>
                </a:rPr>
                <a:t>3</a:t>
              </a:r>
            </a:p>
          </p:txBody>
        </p:sp>
      </p:grpSp>
      <p:grpSp>
        <p:nvGrpSpPr>
          <p:cNvPr id="10246" name="Group 9"/>
          <p:cNvGrpSpPr>
            <a:grpSpLocks/>
          </p:cNvGrpSpPr>
          <p:nvPr/>
        </p:nvGrpSpPr>
        <p:grpSpPr bwMode="auto">
          <a:xfrm>
            <a:off x="847725" y="1830388"/>
            <a:ext cx="7581900" cy="334962"/>
            <a:chOff x="534" y="1580"/>
            <a:chExt cx="4776" cy="211"/>
          </a:xfrm>
        </p:grpSpPr>
        <p:sp>
          <p:nvSpPr>
            <p:cNvPr id="10259" name="Rectangle 10"/>
            <p:cNvSpPr>
              <a:spLocks noChangeArrowheads="1"/>
            </p:cNvSpPr>
            <p:nvPr/>
          </p:nvSpPr>
          <p:spPr bwMode="auto">
            <a:xfrm>
              <a:off x="820" y="1580"/>
              <a:ext cx="4490" cy="211"/>
            </a:xfrm>
            <a:prstGeom prst="rect">
              <a:avLst/>
            </a:prstGeom>
            <a:solidFill>
              <a:srgbClr val="C0C0C0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737373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es-ES" sz="1600" b="1" u="sng">
                  <a:solidFill>
                    <a:srgbClr val="7A6C7A"/>
                  </a:solidFill>
                </a:rPr>
                <a:t>PARTE II: REPRESENTACIÓN GRÁFICA DE LA SOLUCIÓN TÉCNICA</a:t>
              </a:r>
            </a:p>
          </p:txBody>
        </p:sp>
        <p:sp>
          <p:nvSpPr>
            <p:cNvPr id="10260" name="Rectangle 1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34" y="1582"/>
              <a:ext cx="208" cy="203"/>
            </a:xfrm>
            <a:prstGeom prst="rect">
              <a:avLst/>
            </a:prstGeom>
            <a:solidFill>
              <a:srgbClr val="C0C0C0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737373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es-ES" sz="1600" b="1">
                  <a:solidFill>
                    <a:schemeClr val="bg2"/>
                  </a:solidFill>
                </a:rPr>
                <a:t>2</a:t>
              </a:r>
            </a:p>
          </p:txBody>
        </p:sp>
      </p:grpSp>
      <p:grpSp>
        <p:nvGrpSpPr>
          <p:cNvPr id="10247" name="Group 12"/>
          <p:cNvGrpSpPr>
            <a:grpSpLocks/>
          </p:cNvGrpSpPr>
          <p:nvPr/>
        </p:nvGrpSpPr>
        <p:grpSpPr bwMode="auto">
          <a:xfrm>
            <a:off x="855663" y="3575050"/>
            <a:ext cx="7519987" cy="338138"/>
            <a:chOff x="539" y="2580"/>
            <a:chExt cx="4737" cy="213"/>
          </a:xfrm>
        </p:grpSpPr>
        <p:sp>
          <p:nvSpPr>
            <p:cNvPr id="10257" name="Rectangle 13"/>
            <p:cNvSpPr>
              <a:spLocks noChangeArrowheads="1"/>
            </p:cNvSpPr>
            <p:nvPr/>
          </p:nvSpPr>
          <p:spPr bwMode="auto">
            <a:xfrm>
              <a:off x="825" y="2580"/>
              <a:ext cx="4451" cy="213"/>
            </a:xfrm>
            <a:prstGeom prst="rect">
              <a:avLst/>
            </a:prstGeom>
            <a:solidFill>
              <a:srgbClr val="C0C0C0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737373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es-ES" sz="1600" b="1" u="sng">
                  <a:solidFill>
                    <a:srgbClr val="7A6C7A"/>
                  </a:solidFill>
                </a:rPr>
                <a:t>PARTE VI: NORMAS Y PATRONES DE LA SOLUCIÓN</a:t>
              </a:r>
              <a:r>
                <a:rPr lang="es-ES" sz="1600"/>
                <a:t> </a:t>
              </a:r>
            </a:p>
          </p:txBody>
        </p:sp>
        <p:sp>
          <p:nvSpPr>
            <p:cNvPr id="10258" name="Rectangle 1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39" y="2582"/>
              <a:ext cx="208" cy="203"/>
            </a:xfrm>
            <a:prstGeom prst="rect">
              <a:avLst/>
            </a:prstGeom>
            <a:solidFill>
              <a:srgbClr val="C0C0C0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737373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es-ES" sz="1600" b="1">
                  <a:solidFill>
                    <a:schemeClr val="bg2"/>
                  </a:solidFill>
                </a:rPr>
                <a:t>6</a:t>
              </a:r>
            </a:p>
          </p:txBody>
        </p:sp>
      </p:grpSp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842963" y="2716213"/>
            <a:ext cx="7567612" cy="779462"/>
            <a:chOff x="531" y="2138"/>
            <a:chExt cx="4767" cy="491"/>
          </a:xfrm>
        </p:grpSpPr>
        <p:sp>
          <p:nvSpPr>
            <p:cNvPr id="10253" name="Rectangle 16"/>
            <p:cNvSpPr>
              <a:spLocks noChangeArrowheads="1"/>
            </p:cNvSpPr>
            <p:nvPr/>
          </p:nvSpPr>
          <p:spPr bwMode="auto">
            <a:xfrm>
              <a:off x="817" y="2424"/>
              <a:ext cx="4461" cy="192"/>
            </a:xfrm>
            <a:prstGeom prst="rect">
              <a:avLst/>
            </a:prstGeom>
            <a:solidFill>
              <a:srgbClr val="C0C0C0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737373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es-ES" sz="1600" b="1" u="sng">
                  <a:solidFill>
                    <a:srgbClr val="7A6C7A"/>
                  </a:solidFill>
                </a:rPr>
                <a:t>PARTE V: RIESGOS Y DEPENDENCIAS</a:t>
              </a:r>
            </a:p>
          </p:txBody>
        </p:sp>
        <p:sp>
          <p:nvSpPr>
            <p:cNvPr id="10254" name="Rectangle 1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31" y="2426"/>
              <a:ext cx="208" cy="203"/>
            </a:xfrm>
            <a:prstGeom prst="rect">
              <a:avLst/>
            </a:prstGeom>
            <a:solidFill>
              <a:srgbClr val="C0C0C0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737373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es-ES" sz="1600" b="1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0255" name="Rectangle 18"/>
            <p:cNvSpPr>
              <a:spLocks noChangeArrowheads="1"/>
            </p:cNvSpPr>
            <p:nvPr/>
          </p:nvSpPr>
          <p:spPr bwMode="auto">
            <a:xfrm>
              <a:off x="809" y="2138"/>
              <a:ext cx="4489" cy="213"/>
            </a:xfrm>
            <a:prstGeom prst="rect">
              <a:avLst/>
            </a:prstGeom>
            <a:solidFill>
              <a:srgbClr val="C0C0C0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737373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es-ES" sz="1600" b="1" u="sng">
                  <a:solidFill>
                    <a:srgbClr val="7A6C7A"/>
                  </a:solidFill>
                </a:rPr>
                <a:t>PARTE IV: SERVICIOS GENERALES</a:t>
              </a:r>
            </a:p>
          </p:txBody>
        </p:sp>
        <p:sp>
          <p:nvSpPr>
            <p:cNvPr id="10256" name="Rectangle 19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31" y="2140"/>
              <a:ext cx="208" cy="203"/>
            </a:xfrm>
            <a:prstGeom prst="rect">
              <a:avLst/>
            </a:prstGeom>
            <a:solidFill>
              <a:srgbClr val="B2B2B2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6B6B6B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es-ES" sz="1600" b="1">
                  <a:solidFill>
                    <a:srgbClr val="7A6C7A"/>
                  </a:solidFill>
                </a:rPr>
                <a:t>4</a:t>
              </a:r>
            </a:p>
          </p:txBody>
        </p:sp>
      </p:grpSp>
      <p:grpSp>
        <p:nvGrpSpPr>
          <p:cNvPr id="10249" name="Group 28"/>
          <p:cNvGrpSpPr>
            <a:grpSpLocks/>
          </p:cNvGrpSpPr>
          <p:nvPr/>
        </p:nvGrpSpPr>
        <p:grpSpPr bwMode="auto">
          <a:xfrm>
            <a:off x="849313" y="4002088"/>
            <a:ext cx="7534275" cy="325437"/>
            <a:chOff x="535" y="2521"/>
            <a:chExt cx="4746" cy="205"/>
          </a:xfrm>
        </p:grpSpPr>
        <p:sp>
          <p:nvSpPr>
            <p:cNvPr id="10251" name="Rectangle 21"/>
            <p:cNvSpPr>
              <a:spLocks noChangeArrowheads="1"/>
            </p:cNvSpPr>
            <p:nvPr/>
          </p:nvSpPr>
          <p:spPr bwMode="auto">
            <a:xfrm>
              <a:off x="821" y="2521"/>
              <a:ext cx="4460" cy="183"/>
            </a:xfrm>
            <a:prstGeom prst="rect">
              <a:avLst/>
            </a:prstGeom>
            <a:solidFill>
              <a:srgbClr val="C0C0C0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737373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es-ES" sz="1600" b="1" u="sng">
                  <a:solidFill>
                    <a:srgbClr val="7A6C7A"/>
                  </a:solidFill>
                </a:rPr>
                <a:t>PARTE VII: REFERENCIAS</a:t>
              </a:r>
            </a:p>
          </p:txBody>
        </p:sp>
        <p:sp>
          <p:nvSpPr>
            <p:cNvPr id="10252" name="Rectangle 22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35" y="2523"/>
              <a:ext cx="208" cy="203"/>
            </a:xfrm>
            <a:prstGeom prst="rect">
              <a:avLst/>
            </a:prstGeom>
            <a:solidFill>
              <a:srgbClr val="C0C0C0"/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prstShdw prst="shdw17" dist="17961" dir="2700000">
                <a:srgbClr val="737373"/>
              </a:prstShdw>
            </a:effectLst>
          </p:spPr>
          <p:txBody>
            <a:bodyPr wrap="none" anchor="ctr"/>
            <a:lstStyle/>
            <a:p>
              <a:pPr eaLnBrk="0" hangingPunct="0"/>
              <a:r>
                <a:rPr lang="es-ES" sz="1600" b="1">
                  <a:solidFill>
                    <a:schemeClr val="bg2"/>
                  </a:solidFill>
                </a:rPr>
                <a:t>7</a:t>
              </a:r>
            </a:p>
          </p:txBody>
        </p:sp>
      </p:grpSp>
      <p:sp>
        <p:nvSpPr>
          <p:cNvPr id="10250" name="Rectangle 26"/>
          <p:cNvSpPr>
            <a:spLocks noChangeArrowheads="1"/>
          </p:cNvSpPr>
          <p:nvPr/>
        </p:nvSpPr>
        <p:spPr bwMode="auto">
          <a:xfrm>
            <a:off x="598488" y="428625"/>
            <a:ext cx="8437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3100" b="1" u="sng"/>
              <a:t>Índice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1F9130-41EE-4B58-A066-53AEFB6118A4}" type="slidenum">
              <a:rPr lang="es-ES_tradnl" smtClean="0"/>
              <a:pPr/>
              <a:t>6</a:t>
            </a:fld>
            <a:endParaRPr lang="es-ES_tradnl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6550" y="2205038"/>
            <a:ext cx="8713788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None/>
            </a:pPr>
            <a:endParaRPr lang="en-GB" sz="1500">
              <a:solidFill>
                <a:srgbClr val="0000FF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95288" y="428625"/>
            <a:ext cx="8437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2400" b="1"/>
              <a:t>PARTE I: Necesidades y Propuesta de Solución (I)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36550" y="1022350"/>
            <a:ext cx="84391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</a:pPr>
            <a:r>
              <a:rPr lang="es-ES_tradnl" sz="2400" b="1" dirty="0">
                <a:solidFill>
                  <a:srgbClr val="FF0000"/>
                </a:solidFill>
              </a:rPr>
              <a:t>Situación Actual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None/>
            </a:pPr>
            <a:r>
              <a:rPr lang="es-ES_tradnl" sz="2400" b="1" dirty="0" smtClean="0">
                <a:solidFill>
                  <a:srgbClr val="5E5D5C"/>
                </a:solidFill>
              </a:rPr>
              <a:t>Internet SEP (Santander Empresas)</a:t>
            </a:r>
          </a:p>
          <a:p>
            <a:pPr marL="441325" lvl="1" indent="-261938" algn="just">
              <a:spcBef>
                <a:spcPct val="20000"/>
              </a:spcBef>
              <a:buSzPct val="65000"/>
              <a:buFont typeface="Wingdings" pitchFamily="2" charset="2"/>
              <a:buChar char="n"/>
            </a:pPr>
            <a:endParaRPr lang="es-ES" sz="1400" b="1" dirty="0" smtClean="0">
              <a:solidFill>
                <a:schemeClr val="accent2"/>
              </a:solidFill>
            </a:endParaRPr>
          </a:p>
          <a:p>
            <a:pPr marL="441325" lvl="1" indent="-261938" algn="just"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es-ES" sz="1400" b="1" dirty="0" smtClean="0">
                <a:solidFill>
                  <a:schemeClr val="accent2"/>
                </a:solidFill>
              </a:rPr>
              <a:t>La </a:t>
            </a:r>
            <a:r>
              <a:rPr lang="es-ES" sz="1400" b="1" dirty="0" err="1">
                <a:solidFill>
                  <a:schemeClr val="accent2"/>
                </a:solidFill>
              </a:rPr>
              <a:t>S</a:t>
            </a:r>
            <a:r>
              <a:rPr lang="es-ES" sz="1400" b="1" dirty="0" err="1" smtClean="0">
                <a:solidFill>
                  <a:schemeClr val="accent2"/>
                </a:solidFill>
              </a:rPr>
              <a:t>upernet</a:t>
            </a:r>
            <a:r>
              <a:rPr lang="es-ES" sz="1400" b="1" dirty="0" smtClean="0">
                <a:solidFill>
                  <a:schemeClr val="accent2"/>
                </a:solidFill>
              </a:rPr>
              <a:t> de Empresas actual está diseñada y realizada en tecnología obsoleta (BKS2 y </a:t>
            </a:r>
            <a:r>
              <a:rPr lang="es-ES" sz="1400" b="1" dirty="0" err="1" smtClean="0">
                <a:solidFill>
                  <a:schemeClr val="accent2"/>
                </a:solidFill>
              </a:rPr>
              <a:t>CGIs</a:t>
            </a:r>
            <a:r>
              <a:rPr lang="es-ES" sz="1400" b="1" dirty="0" smtClean="0">
                <a:solidFill>
                  <a:schemeClr val="accent2"/>
                </a:solidFill>
              </a:rPr>
              <a:t> en ANSI C), con soluciones locales (fuera de tecnología corporativa).</a:t>
            </a:r>
          </a:p>
          <a:p>
            <a:pPr marL="441325" lvl="1" indent="-261938" algn="just">
              <a:spcBef>
                <a:spcPct val="20000"/>
              </a:spcBef>
              <a:buSzPct val="65000"/>
              <a:buFont typeface="Wingdings" pitchFamily="2" charset="2"/>
              <a:buChar char="n"/>
            </a:pPr>
            <a:endParaRPr lang="es-ES" sz="1400" b="1" dirty="0">
              <a:solidFill>
                <a:schemeClr val="accent2"/>
              </a:solidFill>
            </a:endParaRPr>
          </a:p>
          <a:p>
            <a:pPr marL="441325" lvl="1" indent="-261938" algn="just"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es-ES" sz="1400" b="1" dirty="0" smtClean="0">
                <a:solidFill>
                  <a:schemeClr val="accent2"/>
                </a:solidFill>
              </a:rPr>
              <a:t>Se mantiene la sesión de la aplicación, a nivel de presentación, con un </a:t>
            </a:r>
            <a:r>
              <a:rPr lang="es-ES" sz="1400" b="1" dirty="0" err="1" smtClean="0">
                <a:solidFill>
                  <a:schemeClr val="accent2"/>
                </a:solidFill>
              </a:rPr>
              <a:t>token</a:t>
            </a:r>
            <a:r>
              <a:rPr lang="es-ES" sz="1400" b="1" dirty="0" smtClean="0">
                <a:solidFill>
                  <a:schemeClr val="accent2"/>
                </a:solidFill>
              </a:rPr>
              <a:t> (secreto) que se mantiene vivo en cada petición. No se utiliza seguridad corporativa.</a:t>
            </a:r>
          </a:p>
          <a:p>
            <a:pPr marL="441325" lvl="1" indent="-261938" algn="just">
              <a:spcBef>
                <a:spcPct val="20000"/>
              </a:spcBef>
              <a:buSzPct val="65000"/>
              <a:buFont typeface="Wingdings" pitchFamily="2" charset="2"/>
              <a:buChar char="n"/>
            </a:pPr>
            <a:endParaRPr lang="es-ES" sz="1400" b="1" dirty="0">
              <a:solidFill>
                <a:schemeClr val="accent2"/>
              </a:solidFill>
            </a:endParaRPr>
          </a:p>
          <a:p>
            <a:pPr marL="441325" lvl="1" indent="-261938" algn="just"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es-ES" sz="1400" b="1" dirty="0" smtClean="0">
                <a:solidFill>
                  <a:schemeClr val="accent2"/>
                </a:solidFill>
              </a:rPr>
              <a:t>Existe una aplicación de movilidad de empresas, cuyo negocio está expuesto vía Web Service (sin seguridad corporativa).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1F9130-41EE-4B58-A066-53AEFB6118A4}" type="slidenum">
              <a:rPr lang="es-ES_tradnl" smtClean="0"/>
              <a:pPr/>
              <a:t>7</a:t>
            </a:fld>
            <a:endParaRPr lang="es-ES_tradnl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6550" y="2205038"/>
            <a:ext cx="8713788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None/>
            </a:pPr>
            <a:endParaRPr lang="en-GB" sz="1500">
              <a:solidFill>
                <a:srgbClr val="0000FF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95288" y="428625"/>
            <a:ext cx="8437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2400" b="1"/>
              <a:t>PARTE I: Necesidades y Propuesta de Solución (I)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36550" y="1022350"/>
            <a:ext cx="84391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</a:pPr>
            <a:endParaRPr lang="es-ES" sz="1400" b="1" dirty="0" smtClean="0">
              <a:solidFill>
                <a:schemeClr val="accent2"/>
              </a:solidFill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50838" y="1022351"/>
            <a:ext cx="8439150" cy="4953446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</a:pPr>
            <a:r>
              <a:rPr lang="es-ES_tradnl" sz="2400" b="1" dirty="0" smtClean="0">
                <a:solidFill>
                  <a:srgbClr val="FF0000"/>
                </a:solidFill>
              </a:rPr>
              <a:t>Descripción de la Solución Técnica </a:t>
            </a:r>
            <a:r>
              <a:rPr lang="es-ES_tradnl" sz="2400" b="1" dirty="0">
                <a:solidFill>
                  <a:srgbClr val="FF0000"/>
                </a:solidFill>
              </a:rPr>
              <a:t>y su </a:t>
            </a:r>
            <a:r>
              <a:rPr lang="es-ES_tradnl" sz="2400" b="1" dirty="0" smtClean="0">
                <a:solidFill>
                  <a:srgbClr val="FF0000"/>
                </a:solidFill>
              </a:rPr>
              <a:t>Evolución</a:t>
            </a:r>
            <a:endParaRPr lang="es-ES_tradnl" sz="2400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None/>
            </a:pPr>
            <a:r>
              <a:rPr lang="es-ES_tradnl" sz="2400" b="1" dirty="0">
                <a:solidFill>
                  <a:srgbClr val="5E5D5C"/>
                </a:solidFill>
              </a:rPr>
              <a:t>Internet SEP (Santander Empresas)</a:t>
            </a: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endParaRPr lang="es-ES" sz="1400" b="1" dirty="0" smtClean="0">
              <a:solidFill>
                <a:schemeClr val="accent2"/>
              </a:solidFill>
            </a:endParaRP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es-ES" sz="1400" b="1" dirty="0" smtClean="0">
                <a:solidFill>
                  <a:schemeClr val="accent2"/>
                </a:solidFill>
              </a:rPr>
              <a:t>Se </a:t>
            </a:r>
            <a:r>
              <a:rPr lang="es-ES" sz="1400" b="1" dirty="0">
                <a:solidFill>
                  <a:schemeClr val="accent2"/>
                </a:solidFill>
              </a:rPr>
              <a:t>plantea definir un nuevo portal privado que permita evolucionar las aplicaciones transaccionales genéricas a portales que integren servicios relacionales, transaccionales y comerciales, con una visión específica por cada segmento.</a:t>
            </a: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endParaRPr lang="es-ES" sz="1400" b="1" dirty="0" smtClean="0">
              <a:solidFill>
                <a:schemeClr val="accent2"/>
              </a:solidFill>
            </a:endParaRP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es-ES" sz="1400" b="1" dirty="0">
                <a:solidFill>
                  <a:schemeClr val="accent2"/>
                </a:solidFill>
              </a:rPr>
              <a:t>No incluye la web de autónomos</a:t>
            </a:r>
            <a:r>
              <a:rPr lang="es-ES" sz="1400" b="1" dirty="0" smtClean="0">
                <a:solidFill>
                  <a:schemeClr val="accent2"/>
                </a:solidFill>
              </a:rPr>
              <a:t>.</a:t>
            </a: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endParaRPr lang="es-ES" sz="1400" b="1" dirty="0">
              <a:solidFill>
                <a:schemeClr val="accent2"/>
              </a:solidFill>
            </a:endParaRP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es-ES" sz="1400" b="1" dirty="0">
                <a:solidFill>
                  <a:schemeClr val="accent2"/>
                </a:solidFill>
              </a:rPr>
              <a:t>No incluye pasarela de pagos</a:t>
            </a:r>
            <a:r>
              <a:rPr lang="es-ES" sz="1400" b="1" dirty="0" smtClean="0">
                <a:solidFill>
                  <a:schemeClr val="accent2"/>
                </a:solidFill>
              </a:rPr>
              <a:t>.</a:t>
            </a: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endParaRPr lang="es-ES" sz="1400" b="1" dirty="0">
              <a:solidFill>
                <a:schemeClr val="accent2"/>
              </a:solidFill>
            </a:endParaRP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es-ES" sz="1400" b="1" dirty="0" smtClean="0">
                <a:solidFill>
                  <a:schemeClr val="accent2"/>
                </a:solidFill>
              </a:rPr>
              <a:t>Los nuevos desarrollos de negocio se quieren poder reutilizar para internet y movilidad (con despliegues distintos).</a:t>
            </a:r>
            <a:endParaRPr lang="es-ES" sz="1400" b="1" dirty="0">
              <a:solidFill>
                <a:schemeClr val="accent2"/>
              </a:solidFill>
            </a:endParaRP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endParaRPr lang="es-ES" sz="1400" b="1" dirty="0" smtClean="0">
              <a:solidFill>
                <a:schemeClr val="accent2"/>
              </a:solidFill>
            </a:endParaRP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es-ES" sz="1400" b="1" dirty="0" smtClean="0">
                <a:solidFill>
                  <a:schemeClr val="accent2"/>
                </a:solidFill>
              </a:rPr>
              <a:t>Se mantiene seguridad no corporativa, con las limitaciones que implica.</a:t>
            </a: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endParaRPr lang="es-ES" sz="1400" b="1" dirty="0" smtClean="0">
              <a:solidFill>
                <a:schemeClr val="accent2"/>
              </a:solidFill>
            </a:endParaRPr>
          </a:p>
          <a:p>
            <a:pPr marL="441325" lvl="1" indent="-261938"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es-ES" sz="1400" b="1" u="sng" dirty="0" smtClean="0">
                <a:solidFill>
                  <a:schemeClr val="accent2"/>
                </a:solidFill>
              </a:rPr>
              <a:t>Importante</a:t>
            </a:r>
            <a:r>
              <a:rPr lang="es-ES" sz="1400" b="1" dirty="0" smtClean="0">
                <a:solidFill>
                  <a:schemeClr val="accent2"/>
                </a:solidFill>
              </a:rPr>
              <a:t>: Todos los despliegues tienen que estar en el mismo dominio para cumplir la directiva de seguridad </a:t>
            </a:r>
            <a:r>
              <a:rPr lang="es-ES" sz="1400" b="1" dirty="0">
                <a:solidFill>
                  <a:schemeClr val="accent2"/>
                </a:solidFill>
              </a:rPr>
              <a:t>X-</a:t>
            </a:r>
            <a:r>
              <a:rPr lang="es-ES" sz="1400" b="1" dirty="0" err="1">
                <a:solidFill>
                  <a:schemeClr val="accent2"/>
                </a:solidFill>
              </a:rPr>
              <a:t>Frame</a:t>
            </a:r>
            <a:r>
              <a:rPr lang="es-ES" sz="1400" b="1" dirty="0">
                <a:solidFill>
                  <a:schemeClr val="accent2"/>
                </a:solidFill>
              </a:rPr>
              <a:t>-</a:t>
            </a:r>
            <a:r>
              <a:rPr lang="es-ES" sz="1400" b="1" dirty="0" err="1">
                <a:solidFill>
                  <a:schemeClr val="accent2"/>
                </a:solidFill>
              </a:rPr>
              <a:t>Options</a:t>
            </a:r>
            <a:r>
              <a:rPr lang="es-ES" sz="1400" b="1" dirty="0">
                <a:solidFill>
                  <a:schemeClr val="accent2"/>
                </a:solidFill>
              </a:rPr>
              <a:t> = </a:t>
            </a:r>
            <a:r>
              <a:rPr lang="es-ES" sz="1400" b="1" dirty="0" err="1">
                <a:solidFill>
                  <a:schemeClr val="accent2"/>
                </a:solidFill>
              </a:rPr>
              <a:t>samedomain</a:t>
            </a:r>
            <a:r>
              <a:rPr lang="es-ES" sz="1400" b="1" dirty="0">
                <a:solidFill>
                  <a:schemeClr val="accent2"/>
                </a:solidFill>
              </a:rPr>
              <a:t>, para evitar “</a:t>
            </a:r>
            <a:r>
              <a:rPr lang="es-ES" sz="1400" b="1" dirty="0" err="1">
                <a:solidFill>
                  <a:schemeClr val="accent2"/>
                </a:solidFill>
              </a:rPr>
              <a:t>Clickjacking</a:t>
            </a:r>
            <a:r>
              <a:rPr lang="es-ES" sz="1400" b="1" dirty="0">
                <a:solidFill>
                  <a:schemeClr val="accent2"/>
                </a:solidFill>
              </a:rPr>
              <a:t>”.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F0862E-BB27-465F-A2A6-B5B740C8F7EF}" type="slidenum">
              <a:rPr lang="es-ES_tradnl" smtClean="0"/>
              <a:pPr/>
              <a:t>8</a:t>
            </a:fld>
            <a:endParaRPr lang="es-ES_tradnl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140000"/>
              </a:lnSpc>
            </a:pPr>
            <a:endParaRPr 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sz="2000" b="0" smtClean="0">
              <a:solidFill>
                <a:srgbClr val="0000FF"/>
              </a:solidFill>
            </a:endParaRPr>
          </a:p>
        </p:txBody>
      </p:sp>
      <p:graphicFrame>
        <p:nvGraphicFramePr>
          <p:cNvPr id="491523" name="Group 3"/>
          <p:cNvGraphicFramePr>
            <a:graphicFrameLocks noGrp="1"/>
          </p:cNvGraphicFramePr>
          <p:nvPr>
            <p:ph sz="quarter" idx="3"/>
          </p:nvPr>
        </p:nvGraphicFramePr>
        <p:xfrm>
          <a:off x="611188" y="1893888"/>
          <a:ext cx="7993062" cy="1023938"/>
        </p:xfrm>
        <a:graphic>
          <a:graphicData uri="http://schemas.openxmlformats.org/drawingml/2006/table">
            <a:tbl>
              <a:tblPr/>
              <a:tblGrid>
                <a:gridCol w="1223962"/>
                <a:gridCol w="67691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Requisito/Prioridad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aplicación ha de ser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multiempresa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aplica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3" name="Rectangle 14"/>
          <p:cNvSpPr>
            <a:spLocks noChangeArrowheads="1"/>
          </p:cNvSpPr>
          <p:nvPr/>
        </p:nvSpPr>
        <p:spPr bwMode="auto">
          <a:xfrm>
            <a:off x="250825" y="2205038"/>
            <a:ext cx="8713788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None/>
            </a:pPr>
            <a:endParaRPr lang="en-GB" sz="1500">
              <a:solidFill>
                <a:srgbClr val="0000FF"/>
              </a:solidFill>
            </a:endParaRPr>
          </a:p>
        </p:txBody>
      </p:sp>
      <p:sp>
        <p:nvSpPr>
          <p:cNvPr id="12304" name="Rectangle 15"/>
          <p:cNvSpPr>
            <a:spLocks noChangeArrowheads="1"/>
          </p:cNvSpPr>
          <p:nvPr/>
        </p:nvSpPr>
        <p:spPr bwMode="auto">
          <a:xfrm>
            <a:off x="322263" y="981075"/>
            <a:ext cx="84391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</a:pPr>
            <a:r>
              <a:rPr lang="es-ES_tradnl" sz="2400" b="1">
                <a:solidFill>
                  <a:srgbClr val="FF0000"/>
                </a:solidFill>
              </a:rPr>
              <a:t>Principios </a:t>
            </a:r>
            <a:r>
              <a:rPr lang="es-ES" sz="2400" b="1">
                <a:solidFill>
                  <a:srgbClr val="FF0000"/>
                </a:solidFill>
              </a:rPr>
              <a:t>(I)</a:t>
            </a:r>
            <a:endParaRPr lang="es-ES" sz="1500">
              <a:solidFill>
                <a:srgbClr val="FF0000"/>
              </a:solidFill>
            </a:endParaRP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2306" name="Rectangle 17"/>
          <p:cNvSpPr>
            <a:spLocks noChangeArrowheads="1"/>
          </p:cNvSpPr>
          <p:nvPr/>
        </p:nvSpPr>
        <p:spPr bwMode="auto">
          <a:xfrm>
            <a:off x="395288" y="428625"/>
            <a:ext cx="8437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2400" b="1"/>
              <a:t>PARTE I: Necesidades y Propuesta de Solución (II)</a:t>
            </a:r>
          </a:p>
        </p:txBody>
      </p:sp>
      <p:graphicFrame>
        <p:nvGraphicFramePr>
          <p:cNvPr id="491538" name="Group 18"/>
          <p:cNvGraphicFramePr>
            <a:graphicFrameLocks noGrp="1"/>
          </p:cNvGraphicFramePr>
          <p:nvPr>
            <p:ph sz="quarter" idx="2"/>
          </p:nvPr>
        </p:nvGraphicFramePr>
        <p:xfrm>
          <a:off x="611188" y="3121025"/>
          <a:ext cx="7993062" cy="1092201"/>
        </p:xfrm>
        <a:graphic>
          <a:graphicData uri="http://schemas.openxmlformats.org/drawingml/2006/table">
            <a:tbl>
              <a:tblPr/>
              <a:tblGrid>
                <a:gridCol w="1225550"/>
                <a:gridCol w="6767512"/>
              </a:tblGrid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Requisito/Prioridad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aplicación ha de ser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multidivisa 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aplica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154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40015"/>
              </p:ext>
            </p:extLst>
          </p:nvPr>
        </p:nvGraphicFramePr>
        <p:xfrm>
          <a:off x="611188" y="4414838"/>
          <a:ext cx="7993062" cy="1023938"/>
        </p:xfrm>
        <a:graphic>
          <a:graphicData uri="http://schemas.openxmlformats.org/drawingml/2006/table">
            <a:tbl>
              <a:tblPr/>
              <a:tblGrid>
                <a:gridCol w="1223962"/>
                <a:gridCol w="67691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Requisito/Prioridad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análisis de la lógica de negocio de la aplicación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independiente del canal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Solo para Internet Empresas Santander (SEP).</a:t>
                      </a: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3D30AD-829B-4FAE-BF54-BF7F42B4F07C}" type="slidenum">
              <a:rPr lang="es-ES_tradnl" smtClean="0"/>
              <a:pPr/>
              <a:t>9</a:t>
            </a:fld>
            <a:r>
              <a:rPr lang="es-ES_tradnl" smtClean="0"/>
              <a:t>º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140000"/>
              </a:lnSpc>
            </a:pPr>
            <a:endParaRPr 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sz="2000" b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40000"/>
              </a:lnSpc>
            </a:pPr>
            <a:endParaRPr lang="es-ES" sz="2000" b="0" smtClean="0">
              <a:solidFill>
                <a:srgbClr val="0000FF"/>
              </a:solidFill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22263" y="981075"/>
            <a:ext cx="84391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ct val="20000"/>
              </a:spcBef>
              <a:buClr>
                <a:schemeClr val="bg1"/>
              </a:buClr>
              <a:buSzPct val="25000"/>
              <a:buFont typeface="Times" pitchFamily="18" charset="0"/>
              <a:buChar char="•"/>
            </a:pPr>
            <a:r>
              <a:rPr lang="es-ES_tradnl" sz="2400" b="1">
                <a:solidFill>
                  <a:srgbClr val="FF0000"/>
                </a:solidFill>
              </a:rPr>
              <a:t>Principios </a:t>
            </a:r>
            <a:r>
              <a:rPr lang="es-ES" sz="2400" b="1">
                <a:solidFill>
                  <a:srgbClr val="FF0000"/>
                </a:solidFill>
              </a:rPr>
              <a:t>(II)</a:t>
            </a:r>
            <a:endParaRPr lang="es-ES" sz="1500">
              <a:solidFill>
                <a:srgbClr val="FF0000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216025" y="6405563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</a:rPr>
              <a:t>España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95288" y="428625"/>
            <a:ext cx="843756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2400" b="1"/>
              <a:t>PARTE I: Necesidades y Propuesta de Solución (III)</a:t>
            </a:r>
          </a:p>
        </p:txBody>
      </p:sp>
      <p:graphicFrame>
        <p:nvGraphicFramePr>
          <p:cNvPr id="492550" name="Group 6"/>
          <p:cNvGraphicFramePr>
            <a:graphicFrameLocks noGrp="1"/>
          </p:cNvGraphicFramePr>
          <p:nvPr>
            <p:ph sz="quarter" idx="2"/>
          </p:nvPr>
        </p:nvGraphicFramePr>
        <p:xfrm>
          <a:off x="611188" y="1484313"/>
          <a:ext cx="7993062" cy="865188"/>
        </p:xfrm>
        <a:graphic>
          <a:graphicData uri="http://schemas.openxmlformats.org/drawingml/2006/table">
            <a:tbl>
              <a:tblPr/>
              <a:tblGrid>
                <a:gridCol w="1225550"/>
                <a:gridCol w="6767512"/>
              </a:tblGrid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Requisito/Prioridad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aplicación ha de ser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multilengua 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aplica por ser local. 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561" name="Group 17"/>
          <p:cNvGraphicFramePr>
            <a:graphicFrameLocks noGrp="1"/>
          </p:cNvGraphicFramePr>
          <p:nvPr/>
        </p:nvGraphicFramePr>
        <p:xfrm>
          <a:off x="611188" y="2565400"/>
          <a:ext cx="7993062" cy="1019176"/>
        </p:xfrm>
        <a:graphic>
          <a:graphicData uri="http://schemas.openxmlformats.org/drawingml/2006/table">
            <a:tbl>
              <a:tblPr/>
              <a:tblGrid>
                <a:gridCol w="1225550"/>
                <a:gridCol w="6767512"/>
              </a:tblGrid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Requisito/Prioridad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aplicación ha de ser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24 horas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aplicación tiene que soportar operativa ininterrumpida para que los usuarios puedan acceder en cualquier momento. Pueden existir distintos niveles de operatividad : recogida de peticiones, ejecución,..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572" name="Group 2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11030460"/>
              </p:ext>
            </p:extLst>
          </p:nvPr>
        </p:nvGraphicFramePr>
        <p:xfrm>
          <a:off x="611188" y="3789363"/>
          <a:ext cx="7993062" cy="849885"/>
        </p:xfrm>
        <a:graphic>
          <a:graphicData uri="http://schemas.openxmlformats.org/drawingml/2006/table">
            <a:tbl>
              <a:tblPr/>
              <a:tblGrid>
                <a:gridCol w="1223962"/>
                <a:gridCol w="67691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Requisito/Prioridad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Integración en los sistemas corporativos del banco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 integra con los aplicativos locales actuales LR, BKS3 y BKS2, </a:t>
                      </a:r>
                      <a:r>
                        <a:rPr kumimoji="0" lang="es-E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CGIs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 las fachadas y WS  correspondientes.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58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61189"/>
              </p:ext>
            </p:extLst>
          </p:nvPr>
        </p:nvGraphicFramePr>
        <p:xfrm>
          <a:off x="611188" y="5050212"/>
          <a:ext cx="7993062" cy="936625"/>
        </p:xfrm>
        <a:graphic>
          <a:graphicData uri="http://schemas.openxmlformats.org/drawingml/2006/table">
            <a:tbl>
              <a:tblPr/>
              <a:tblGrid>
                <a:gridCol w="1225550"/>
                <a:gridCol w="676751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Requisito/Prioridad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Compatibilidad de navegadores en aplicaciones de Internet 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25000"/>
                        <a:buFont typeface="Times" pitchFamily="18" charset="0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Toda aplicación Internet debe ser compatible en los navegadores: actualmente soportados. 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2613</Words>
  <Application>Microsoft Office PowerPoint</Application>
  <PresentationFormat>Presentación en pantalla (4:3)</PresentationFormat>
  <Paragraphs>578</Paragraphs>
  <Slides>27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Times</vt:lpstr>
      <vt:lpstr>Times New Roman</vt:lpstr>
      <vt:lpstr>Wingdings</vt:lpstr>
      <vt:lpstr>Diseño predeterminado</vt:lpstr>
      <vt:lpstr>Visio</vt:lpstr>
      <vt:lpstr>Presentación</vt:lpstr>
      <vt:lpstr>Microsoft PowerPoint Presentation</vt:lpstr>
      <vt:lpstr>Presentación de PowerPoint</vt:lpstr>
      <vt:lpstr>Información importante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II:  Representación Gráfica de la Solución (II)</vt:lpstr>
      <vt:lpstr>PARTE II:  Representación Gráfica de la Solución (II)</vt:lpstr>
      <vt:lpstr>PARTE II:  Representación Gráfica de la Solución (II)</vt:lpstr>
      <vt:lpstr>PARTE II:  Representación Gráfica de la Solución (II)</vt:lpstr>
      <vt:lpstr>PARTE III: Volumetría (I)</vt:lpstr>
      <vt:lpstr>PARTE III: Volumetría (I)</vt:lpstr>
      <vt:lpstr>PARTE III: Volumetría (I)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Vitruvio Leo Burnett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tejedor</dc:creator>
  <cp:lastModifiedBy>TRIGO MARTIN ALVARO</cp:lastModifiedBy>
  <cp:revision>568</cp:revision>
  <cp:lastPrinted>2015-02-05T16:57:35Z</cp:lastPrinted>
  <dcterms:created xsi:type="dcterms:W3CDTF">2004-10-29T10:10:45Z</dcterms:created>
  <dcterms:modified xsi:type="dcterms:W3CDTF">2016-01-22T16:44:25Z</dcterms:modified>
</cp:coreProperties>
</file>