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93" r:id="rId2"/>
    <p:sldId id="258" r:id="rId3"/>
    <p:sldId id="259" r:id="rId4"/>
    <p:sldId id="362" r:id="rId5"/>
    <p:sldId id="363" r:id="rId6"/>
    <p:sldId id="441" r:id="rId7"/>
    <p:sldId id="365" r:id="rId8"/>
    <p:sldId id="447" r:id="rId9"/>
    <p:sldId id="449" r:id="rId10"/>
    <p:sldId id="468" r:id="rId11"/>
    <p:sldId id="451" r:id="rId12"/>
    <p:sldId id="469" r:id="rId13"/>
    <p:sldId id="452" r:id="rId14"/>
    <p:sldId id="470" r:id="rId15"/>
    <p:sldId id="473" r:id="rId16"/>
    <p:sldId id="472" r:id="rId17"/>
    <p:sldId id="474" r:id="rId18"/>
    <p:sldId id="475" r:id="rId19"/>
    <p:sldId id="476" r:id="rId20"/>
    <p:sldId id="477" r:id="rId21"/>
    <p:sldId id="478" r:id="rId22"/>
    <p:sldId id="289" r:id="rId23"/>
    <p:sldId id="294" r:id="rId24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008000"/>
    <a:srgbClr val="FF9933"/>
    <a:srgbClr val="009900"/>
    <a:srgbClr val="FF9900"/>
    <a:srgbClr val="37D149"/>
    <a:srgbClr val="669AE8"/>
    <a:srgbClr val="45DAFF"/>
    <a:srgbClr val="7E40DA"/>
    <a:srgbClr val="0066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624" y="-96"/>
      </p:cViewPr>
      <p:guideLst>
        <p:guide orient="horz" pos="1636"/>
        <p:guide pos="28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11550"/>
    </p:cViewPr>
  </p:sorterViewPr>
  <p:gridSpacing cx="73734613" cy="7373461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5953805E-AE53-43B6-86CA-AC79EFAC43EA}" type="datetime1">
              <a:rPr lang="zh-CN" altLang="en-US"/>
              <a:pPr>
                <a:defRPr/>
              </a:pPr>
              <a:t>2019/5/28</a:t>
            </a:fld>
            <a:endParaRPr lang="zh-CN" altLang="en-US" sz="1200"/>
          </a:p>
        </p:txBody>
      </p:sp>
      <p:sp>
        <p:nvSpPr>
          <p:cNvPr id="1028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bevel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smtClean="0"/>
              <a:t>单击此处编辑母版文本样式</a:t>
            </a:r>
          </a:p>
          <a:p>
            <a:pPr>
              <a:defRPr/>
            </a:pPr>
            <a:r>
              <a:rPr lang="zh-CN" altLang="en-US" smtClean="0"/>
              <a:t>第二级</a:t>
            </a:r>
          </a:p>
          <a:p>
            <a:pPr>
              <a:defRPr/>
            </a:pPr>
            <a:r>
              <a:rPr lang="zh-CN" altLang="en-US" smtClean="0"/>
              <a:t>第三级</a:t>
            </a:r>
          </a:p>
          <a:p>
            <a:pPr>
              <a:defRPr/>
            </a:pPr>
            <a:r>
              <a:rPr lang="zh-CN" altLang="en-US" smtClean="0"/>
              <a:t>第四级</a:t>
            </a:r>
          </a:p>
          <a:p>
            <a:pPr>
              <a:defRPr/>
            </a:pPr>
            <a:r>
              <a:rPr lang="zh-CN" altLang="en-US" smtClean="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BBD0B325-9A12-4906-8FFA-B9F2E070951A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等腰三角形 3"/>
          <p:cNvSpPr>
            <a:spLocks noChangeArrowheads="1"/>
          </p:cNvSpPr>
          <p:nvPr/>
        </p:nvSpPr>
        <p:spPr bwMode="auto">
          <a:xfrm flipV="1">
            <a:off x="48895" y="352425"/>
            <a:ext cx="3510280" cy="2068830"/>
          </a:xfrm>
          <a:prstGeom prst="triangle">
            <a:avLst>
              <a:gd name="adj" fmla="val 50000"/>
            </a:avLst>
          </a:prstGeom>
          <a:solidFill>
            <a:srgbClr val="00B0F0"/>
          </a:solidFill>
          <a:ln w="25400">
            <a:solidFill>
              <a:srgbClr val="00B0F0"/>
            </a:solidFill>
            <a:beve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6" name="TextBox 19"/>
          <p:cNvSpPr>
            <a:spLocks noChangeArrowheads="1"/>
          </p:cNvSpPr>
          <p:nvPr/>
        </p:nvSpPr>
        <p:spPr bwMode="auto">
          <a:xfrm>
            <a:off x="3441383" y="3417887"/>
            <a:ext cx="4789487" cy="388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时</a:t>
            </a:r>
            <a:r>
              <a:rPr lang="zh-CN" altLang="en-US" sz="1400" dirty="0">
                <a:solidFill>
                  <a:schemeClr val="bg1"/>
                </a:solidFill>
                <a:latin typeface="宋体" panose="02010600030101010101" pitchFamily="2" charset="-122"/>
              </a:rPr>
              <a:t>间：</a:t>
            </a:r>
            <a:r>
              <a:rPr lang="en-US" altLang="zh-CN" sz="14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2019</a:t>
            </a:r>
            <a:r>
              <a:rPr lang="zh-CN" altLang="en-US" sz="14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年</a:t>
            </a:r>
            <a:r>
              <a:rPr lang="en-US" altLang="zh-CN" sz="14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5</a:t>
            </a:r>
            <a:r>
              <a:rPr lang="zh-CN" altLang="en-US" sz="14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月</a:t>
            </a:r>
            <a:r>
              <a:rPr lang="en-US" altLang="zh-CN" sz="14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27</a:t>
            </a:r>
            <a:r>
              <a:rPr lang="zh-CN" altLang="en-US" sz="14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日</a:t>
            </a:r>
            <a:endParaRPr lang="zh-CN" altLang="en-US" sz="1400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3078" name="TextBox 21"/>
          <p:cNvSpPr>
            <a:spLocks noChangeArrowheads="1"/>
          </p:cNvSpPr>
          <p:nvPr/>
        </p:nvSpPr>
        <p:spPr bwMode="auto">
          <a:xfrm>
            <a:off x="1907540" y="2121627"/>
            <a:ext cx="7167880" cy="900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3600" b="1" dirty="0" smtClean="0">
                <a:solidFill>
                  <a:schemeClr val="bg1"/>
                </a:solidFill>
                <a:latin typeface="+mj-ea"/>
                <a:ea typeface="+mj-ea"/>
              </a:rPr>
              <a:t>Xapy1807-FQS</a:t>
            </a:r>
            <a:r>
              <a:rPr lang="zh-CN" altLang="en-US" sz="3600" b="1" dirty="0" smtClean="0">
                <a:solidFill>
                  <a:schemeClr val="bg1"/>
                </a:solidFill>
                <a:latin typeface="+mj-ea"/>
                <a:ea typeface="+mj-ea"/>
              </a:rPr>
              <a:t>组 </a:t>
            </a:r>
            <a:r>
              <a:rPr lang="en-US" altLang="zh-CN" sz="3600" b="1" dirty="0" smtClean="0">
                <a:solidFill>
                  <a:schemeClr val="bg1"/>
                </a:solidFill>
                <a:latin typeface="+mj-ea"/>
                <a:ea typeface="+mj-ea"/>
              </a:rPr>
              <a:t>– </a:t>
            </a:r>
            <a:r>
              <a:rPr lang="zh-CN" altLang="en-US" sz="3600" b="1" dirty="0" smtClean="0">
                <a:solidFill>
                  <a:schemeClr val="bg1"/>
                </a:solidFill>
                <a:latin typeface="+mj-ea"/>
                <a:ea typeface="+mj-ea"/>
              </a:rPr>
              <a:t>项目介绍</a:t>
            </a:r>
            <a:endParaRPr lang="zh-CN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079" name="TextBox 4"/>
          <p:cNvSpPr>
            <a:spLocks noChangeArrowheads="1"/>
          </p:cNvSpPr>
          <p:nvPr/>
        </p:nvSpPr>
        <p:spPr bwMode="auto">
          <a:xfrm>
            <a:off x="947420" y="509270"/>
            <a:ext cx="2286635" cy="1005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6000" b="1" dirty="0" smtClean="0">
                <a:solidFill>
                  <a:schemeClr val="bg1"/>
                </a:solidFill>
                <a:sym typeface="Arial" panose="020B0604020202020204" pitchFamily="34" charset="0"/>
              </a:rPr>
              <a:t>2019</a:t>
            </a:r>
            <a:endParaRPr lang="en-US" sz="6000" b="1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195"/>
                            </p:stCondLst>
                            <p:childTnLst>
                              <p:par>
                                <p:cTn id="1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145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bldLvl="0" animBg="1" autoUpdateAnimBg="0"/>
      <p:bldP spid="3076" grpId="0" bldLvl="0" autoUpdateAnimBg="0"/>
      <p:bldP spid="3078" grpId="0" bldLvl="0" autoUpdateAnimBg="0"/>
      <p:bldP spid="3079" grpId="0" bldLvl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1"/>
          <p:cNvSpPr>
            <a:spLocks noChangeArrowheads="1"/>
          </p:cNvSpPr>
          <p:nvPr/>
        </p:nvSpPr>
        <p:spPr bwMode="auto">
          <a:xfrm>
            <a:off x="0" y="1350963"/>
            <a:ext cx="3228975" cy="11874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99" name="文本框 2"/>
          <p:cNvSpPr>
            <a:spLocks noChangeArrowheads="1"/>
          </p:cNvSpPr>
          <p:nvPr/>
        </p:nvSpPr>
        <p:spPr bwMode="auto">
          <a:xfrm>
            <a:off x="1352550" y="1663700"/>
            <a:ext cx="1683794" cy="53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000" b="1" dirty="0" smtClean="0">
                <a:solidFill>
                  <a:schemeClr val="bg1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第四部</a:t>
            </a:r>
            <a:r>
              <a:rPr lang="zh-CN" altLang="en-US" sz="3000" b="1" dirty="0">
                <a:solidFill>
                  <a:schemeClr val="bg1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分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4110" name="文本框 8"/>
          <p:cNvSpPr>
            <a:spLocks noChangeArrowheads="1"/>
          </p:cNvSpPr>
          <p:nvPr/>
        </p:nvSpPr>
        <p:spPr bwMode="auto">
          <a:xfrm>
            <a:off x="3779934" y="1347648"/>
            <a:ext cx="1376018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3F3F3F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数据处理</a:t>
            </a:r>
            <a:endParaRPr lang="zh-CN" altLang="en-US" sz="2400" b="1" dirty="0">
              <a:solidFill>
                <a:srgbClr val="3F3F3F"/>
              </a:solidFill>
              <a:latin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5130" name="矩形 9"/>
          <p:cNvSpPr>
            <a:spLocks noChangeArrowheads="1"/>
          </p:cNvSpPr>
          <p:nvPr/>
        </p:nvSpPr>
        <p:spPr bwMode="auto">
          <a:xfrm>
            <a:off x="3825875" y="3281363"/>
            <a:ext cx="5318125" cy="20002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31" name="矩形 10"/>
          <p:cNvSpPr>
            <a:spLocks noChangeArrowheads="1"/>
          </p:cNvSpPr>
          <p:nvPr/>
        </p:nvSpPr>
        <p:spPr bwMode="auto">
          <a:xfrm>
            <a:off x="3302000" y="1350963"/>
            <a:ext cx="306388" cy="11874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ldLvl="0" animBg="1" autoUpdateAnimBg="0"/>
      <p:bldP spid="5130" grpId="0" bldLvl="0" animBg="1" autoUpdateAnimBg="0"/>
      <p:bldP spid="5131" grpId="0" bldLvl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8" name="TextBox 108"/>
          <p:cNvSpPr>
            <a:spLocks noChangeArrowheads="1"/>
          </p:cNvSpPr>
          <p:nvPr/>
        </p:nvSpPr>
        <p:spPr bwMode="auto">
          <a:xfrm>
            <a:off x="539750" y="266700"/>
            <a:ext cx="14221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sym typeface="微软雅黑" panose="020B0503020204020204" pitchFamily="34" charset="-122"/>
              </a:rPr>
              <a:t>数据处理</a:t>
            </a:r>
            <a:endParaRPr lang="zh-CN" altLang="en-US"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29"/>
          <p:cNvGrpSpPr/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5129" name="矩形 30"/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30" name="矩形 31"/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7E4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87718" y="1563666"/>
            <a:ext cx="653255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zh-CN" altLang="en-US" dirty="0" smtClean="0"/>
              <a:t>读取获取数据的</a:t>
            </a:r>
            <a:r>
              <a:rPr lang="en-US" altLang="zh-CN" dirty="0" smtClean="0"/>
              <a:t>CSV</a:t>
            </a:r>
            <a:r>
              <a:rPr lang="zh-CN" altLang="en-US" dirty="0" smtClean="0"/>
              <a:t>文件或者创建</a:t>
            </a:r>
            <a:r>
              <a:rPr lang="en-US" altLang="zh-CN" dirty="0" smtClean="0"/>
              <a:t>MongoDB</a:t>
            </a:r>
            <a:r>
              <a:rPr lang="zh-CN" altLang="en-US" dirty="0" smtClean="0"/>
              <a:t>连接（连接</a:t>
            </a:r>
            <a:endParaRPr lang="en-US" altLang="zh-CN" dirty="0" smtClean="0"/>
          </a:p>
          <a:p>
            <a:r>
              <a:rPr lang="en-US" altLang="zh-CN" dirty="0" smtClean="0"/>
              <a:t>      </a:t>
            </a:r>
            <a:r>
              <a:rPr lang="zh-CN" altLang="en-US" dirty="0" smtClean="0"/>
              <a:t>到相应的集合获取数据）；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zh-CN" altLang="en-US" dirty="0" smtClean="0"/>
              <a:t>把需要的</a:t>
            </a:r>
            <a:r>
              <a:rPr lang="en-US" altLang="zh-CN" dirty="0" smtClean="0"/>
              <a:t>columns</a:t>
            </a:r>
            <a:r>
              <a:rPr lang="zh-CN" altLang="en-US" dirty="0" smtClean="0"/>
              <a:t>字段提取出来，并对缺失值进行处理；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drop_duplicates</a:t>
            </a:r>
            <a:r>
              <a:rPr lang="zh-CN" altLang="en-US" dirty="0" smtClean="0"/>
              <a:t>（）将数据进行去重处理；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zh-CN" altLang="en-US" dirty="0" smtClean="0"/>
              <a:t>字段的清洗整理；</a:t>
            </a:r>
          </a:p>
          <a:p>
            <a:pPr lvl="0"/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zh-CN" altLang="en-US" dirty="0" smtClean="0"/>
              <a:t>把需求的数据进行数据类型的转换，转换为</a:t>
            </a:r>
            <a:r>
              <a:rPr lang="en-US" altLang="zh-CN" dirty="0" smtClean="0"/>
              <a:t>int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类型；</a:t>
            </a:r>
            <a:endParaRPr lang="en-US" altLang="zh-CN" dirty="0" smtClean="0"/>
          </a:p>
          <a:p>
            <a:pPr lvl="0"/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merge</a:t>
            </a:r>
            <a:r>
              <a:rPr lang="zh-CN" altLang="en-US" dirty="0" smtClean="0"/>
              <a:t>（）进行两个表的合并操作（数据表和城市表）</a:t>
            </a: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1" dur="400" tmFilter="0,0; .5, 1; 1, 1"/>
                                        <p:tgtEl>
                                          <p:spTgt spid="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8" grpId="0" bldLvl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1"/>
          <p:cNvSpPr>
            <a:spLocks noChangeArrowheads="1"/>
          </p:cNvSpPr>
          <p:nvPr/>
        </p:nvSpPr>
        <p:spPr bwMode="auto">
          <a:xfrm>
            <a:off x="0" y="1350963"/>
            <a:ext cx="3228975" cy="11874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99" name="文本框 2"/>
          <p:cNvSpPr>
            <a:spLocks noChangeArrowheads="1"/>
          </p:cNvSpPr>
          <p:nvPr/>
        </p:nvSpPr>
        <p:spPr bwMode="auto">
          <a:xfrm>
            <a:off x="1352550" y="1663700"/>
            <a:ext cx="1683794" cy="53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000" b="1" dirty="0" smtClean="0">
                <a:solidFill>
                  <a:schemeClr val="bg1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第五部</a:t>
            </a:r>
            <a:r>
              <a:rPr lang="zh-CN" altLang="en-US" sz="3000" b="1" dirty="0">
                <a:solidFill>
                  <a:schemeClr val="bg1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分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4110" name="文本框 8"/>
          <p:cNvSpPr>
            <a:spLocks noChangeArrowheads="1"/>
          </p:cNvSpPr>
          <p:nvPr/>
        </p:nvSpPr>
        <p:spPr bwMode="auto">
          <a:xfrm>
            <a:off x="3779934" y="1347648"/>
            <a:ext cx="1376018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3F3F3F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数据分析</a:t>
            </a:r>
            <a:endParaRPr lang="zh-CN" altLang="en-US" sz="2400" b="1" dirty="0">
              <a:solidFill>
                <a:srgbClr val="3F3F3F"/>
              </a:solidFill>
              <a:latin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5130" name="矩形 9"/>
          <p:cNvSpPr>
            <a:spLocks noChangeArrowheads="1"/>
          </p:cNvSpPr>
          <p:nvPr/>
        </p:nvSpPr>
        <p:spPr bwMode="auto">
          <a:xfrm>
            <a:off x="3825875" y="3281363"/>
            <a:ext cx="5318125" cy="20002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31" name="矩形 10"/>
          <p:cNvSpPr>
            <a:spLocks noChangeArrowheads="1"/>
          </p:cNvSpPr>
          <p:nvPr/>
        </p:nvSpPr>
        <p:spPr bwMode="auto">
          <a:xfrm>
            <a:off x="3302000" y="1350963"/>
            <a:ext cx="306388" cy="11874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文本框 8"/>
          <p:cNvSpPr>
            <a:spLocks noChangeArrowheads="1"/>
          </p:cNvSpPr>
          <p:nvPr/>
        </p:nvSpPr>
        <p:spPr bwMode="auto">
          <a:xfrm>
            <a:off x="3851940" y="2067708"/>
            <a:ext cx="3084819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b="1" dirty="0" smtClean="0">
                <a:solidFill>
                  <a:srgbClr val="3F3F3F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Pyecharts</a:t>
            </a:r>
            <a:r>
              <a:rPr lang="zh-CN" altLang="en-US" sz="2400" b="1" dirty="0" smtClean="0">
                <a:solidFill>
                  <a:srgbClr val="3F3F3F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可视化处理</a:t>
            </a:r>
            <a:endParaRPr lang="zh-CN" altLang="en-US" sz="2400" b="1" dirty="0">
              <a:solidFill>
                <a:srgbClr val="3F3F3F"/>
              </a:solidFill>
              <a:latin typeface="宋体" panose="02010600030101010101" pitchFamily="2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ldLvl="0" animBg="1" autoUpdateAnimBg="0"/>
      <p:bldP spid="5130" grpId="0" bldLvl="0" animBg="1" autoUpdateAnimBg="0"/>
      <p:bldP spid="5131" grpId="0" bldLvl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8" name="TextBox 108"/>
          <p:cNvSpPr>
            <a:spLocks noChangeArrowheads="1"/>
          </p:cNvSpPr>
          <p:nvPr/>
        </p:nvSpPr>
        <p:spPr bwMode="auto">
          <a:xfrm>
            <a:off x="551815" y="244475"/>
            <a:ext cx="12234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sym typeface="微软雅黑" panose="020B0503020204020204" pitchFamily="34" charset="-122"/>
              </a:rPr>
              <a:t>Pyecharts</a:t>
            </a:r>
            <a:endParaRPr lang="en-US" altLang="zh-CN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29"/>
          <p:cNvGrpSpPr/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5129" name="矩形 30"/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30" name="矩形 31"/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7E4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572000" y="483576"/>
            <a:ext cx="38779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我们都希望自己在有限的时间里面可以</a:t>
            </a:r>
            <a:endParaRPr lang="en-US" altLang="zh-CN" sz="1600" dirty="0" smtClean="0"/>
          </a:p>
          <a:p>
            <a:r>
              <a:rPr lang="zh-CN" altLang="en-US" sz="1600" dirty="0" smtClean="0"/>
              <a:t>获得不同的旅游体验。景点越多的地方，</a:t>
            </a:r>
            <a:endParaRPr lang="en-US" altLang="zh-CN" sz="1600" dirty="0" smtClean="0"/>
          </a:p>
          <a:p>
            <a:r>
              <a:rPr lang="zh-CN" altLang="en-US" sz="1600" dirty="0" smtClean="0"/>
              <a:t>当然旅游选择就越多，可以获得的体验</a:t>
            </a:r>
            <a:endParaRPr lang="en-US" altLang="zh-CN" sz="1600" dirty="0" smtClean="0"/>
          </a:p>
          <a:p>
            <a:r>
              <a:rPr lang="zh-CN" altLang="en-US" sz="1600" dirty="0" smtClean="0"/>
              <a:t>就更具选择性。我们首先筛选出了全国</a:t>
            </a:r>
            <a:endParaRPr lang="en-US" altLang="zh-CN" sz="1600" dirty="0" smtClean="0"/>
          </a:p>
          <a:p>
            <a:r>
              <a:rPr lang="zh-CN" altLang="en-US" sz="1600" dirty="0" smtClean="0"/>
              <a:t>旅游选择最多的</a:t>
            </a:r>
            <a:r>
              <a:rPr lang="en-US" altLang="zh-CN" sz="1600" dirty="0" smtClean="0"/>
              <a:t>12</a:t>
            </a:r>
            <a:r>
              <a:rPr lang="zh-CN" altLang="en-US" sz="1600" dirty="0" smtClean="0"/>
              <a:t>个城市。</a:t>
            </a:r>
          </a:p>
        </p:txBody>
      </p:sp>
      <p:pic>
        <p:nvPicPr>
          <p:cNvPr id="10" name="图片 9" descr="C:\Users\ADMINI~1\AppData\Local\Temp\WeChat Files\29f1094dcc3b506f4dd173b1d2fc6a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95652" y="915612"/>
            <a:ext cx="3888324" cy="34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572000" y="2571750"/>
            <a:ext cx="38779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看来</a:t>
            </a:r>
            <a:r>
              <a:rPr lang="zh-CN" altLang="en-US" sz="1600" dirty="0" smtClean="0">
                <a:solidFill>
                  <a:srgbClr val="FF0000"/>
                </a:solidFill>
              </a:rPr>
              <a:t>三亚</a:t>
            </a:r>
            <a:r>
              <a:rPr lang="zh-CN" altLang="en-US" sz="1600" dirty="0" smtClean="0"/>
              <a:t>是目前某猪上最火的旅游城市</a:t>
            </a:r>
            <a:endParaRPr lang="en-US" altLang="zh-CN" sz="1600" dirty="0" smtClean="0"/>
          </a:p>
          <a:p>
            <a:r>
              <a:rPr lang="zh-CN" altLang="en-US" sz="1600" dirty="0" smtClean="0"/>
              <a:t>了，接着是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</a:rPr>
              <a:t>杭州、上海、北京、桂林</a:t>
            </a:r>
            <a:r>
              <a:rPr lang="zh-CN" altLang="en-US" sz="1600" dirty="0" smtClean="0"/>
              <a:t>等。</a:t>
            </a:r>
            <a:endParaRPr lang="en-US" altLang="zh-CN" sz="1600" dirty="0" smtClean="0"/>
          </a:p>
          <a:p>
            <a:r>
              <a:rPr lang="zh-CN" altLang="en-US" sz="1600" dirty="0" smtClean="0"/>
              <a:t>广州、厦门和香港等老牌旅游城市分别</a:t>
            </a:r>
            <a:endParaRPr lang="en-US" altLang="zh-CN" sz="1600" dirty="0" smtClean="0"/>
          </a:p>
          <a:p>
            <a:r>
              <a:rPr lang="zh-CN" altLang="en-US" sz="1600" dirty="0" smtClean="0"/>
              <a:t>排名</a:t>
            </a:r>
            <a:r>
              <a:rPr lang="en-US" altLang="zh-CN" sz="1600" dirty="0" smtClean="0"/>
              <a:t>6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7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8</a:t>
            </a:r>
            <a:r>
              <a:rPr lang="zh-CN" altLang="en-US" sz="1600" dirty="0" smtClean="0"/>
              <a:t>。我们印象中的网红城市</a:t>
            </a:r>
            <a:endParaRPr lang="en-US" altLang="zh-CN" sz="1600" dirty="0" smtClean="0"/>
          </a:p>
          <a:p>
            <a:r>
              <a:rPr lang="zh-CN" altLang="en-US" sz="1600" dirty="0" smtClean="0"/>
              <a:t>苏州和成都排名</a:t>
            </a:r>
            <a:r>
              <a:rPr lang="en-US" altLang="zh-CN" sz="1600" dirty="0" smtClean="0"/>
              <a:t>10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11</a:t>
            </a:r>
            <a:r>
              <a:rPr lang="zh-CN" altLang="en-US" sz="1600" dirty="0" smtClean="0"/>
              <a:t>。</a:t>
            </a: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1" dur="400" tmFilter="0,0; .5, 1; 1, 1"/>
                                        <p:tgtEl>
                                          <p:spTgt spid="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8" grpId="0" bldLvl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8" name="TextBox 108"/>
          <p:cNvSpPr>
            <a:spLocks noChangeArrowheads="1"/>
          </p:cNvSpPr>
          <p:nvPr/>
        </p:nvSpPr>
        <p:spPr bwMode="auto">
          <a:xfrm>
            <a:off x="551815" y="244475"/>
            <a:ext cx="12234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sym typeface="微软雅黑" panose="020B0503020204020204" pitchFamily="34" charset="-122"/>
              </a:rPr>
              <a:t>Pyecharts</a:t>
            </a:r>
            <a:endParaRPr lang="en-US" altLang="zh-CN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sym typeface="微软雅黑" panose="020B0503020204020204" pitchFamily="34" charset="-122"/>
            </a:endParaRPr>
          </a:p>
        </p:txBody>
      </p:sp>
      <p:grpSp>
        <p:nvGrpSpPr>
          <p:cNvPr id="2" name="组合 29"/>
          <p:cNvGrpSpPr/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5129" name="矩形 30"/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30" name="矩形 31"/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7E4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11670" y="699594"/>
            <a:ext cx="785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我们以省份为单位，计算了每个省份在某猪上能搜索到的的景点门票项数</a:t>
            </a:r>
            <a:r>
              <a:rPr lang="zh-CN" altLang="en-US" dirty="0" smtClean="0"/>
              <a:t>。</a:t>
            </a:r>
          </a:p>
        </p:txBody>
      </p:sp>
      <p:pic>
        <p:nvPicPr>
          <p:cNvPr id="13" name="图片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83676" y="1131630"/>
            <a:ext cx="5274310" cy="3778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5868108" y="3651840"/>
            <a:ext cx="305724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可以看到，</a:t>
            </a:r>
            <a:r>
              <a:rPr lang="zh-CN" altLang="en-US" sz="1400" dirty="0" smtClean="0">
                <a:solidFill>
                  <a:srgbClr val="FF0000"/>
                </a:solidFill>
              </a:rPr>
              <a:t>旅游选择最多的省份主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r>
              <a:rPr lang="zh-CN" altLang="en-US" sz="1400" dirty="0" smtClean="0">
                <a:solidFill>
                  <a:srgbClr val="FF0000"/>
                </a:solidFill>
              </a:rPr>
              <a:t>要集中在沿海，包括广东、浙江、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r>
              <a:rPr lang="zh-CN" altLang="en-US" sz="1400" dirty="0" smtClean="0">
                <a:solidFill>
                  <a:srgbClr val="FF0000"/>
                </a:solidFill>
              </a:rPr>
              <a:t>江苏、山东、福建、广西</a:t>
            </a:r>
            <a:r>
              <a:rPr lang="zh-CN" altLang="en-US" sz="1400" b="1" dirty="0" smtClean="0"/>
              <a:t>等。</a:t>
            </a:r>
            <a:r>
              <a:rPr lang="zh-CN" altLang="en-US" sz="1400" dirty="0" smtClean="0"/>
              <a:t>相反，</a:t>
            </a:r>
            <a:endParaRPr lang="en-US" altLang="zh-CN" sz="1400" dirty="0" smtClean="0"/>
          </a:p>
          <a:p>
            <a:r>
              <a:rPr lang="zh-CN" altLang="en-US" sz="1400" dirty="0" smtClean="0"/>
              <a:t>内陆地区的省份旅游选择较少。</a:t>
            </a:r>
          </a:p>
          <a:p>
            <a:endParaRPr lang="zh-CN" altLang="en-US" sz="1400" dirty="0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1" dur="400" tmFilter="0,0; .5, 1; 1, 1"/>
                                        <p:tgtEl>
                                          <p:spTgt spid="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8" grpId="0" bldLvl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8" name="TextBox 108"/>
          <p:cNvSpPr>
            <a:spLocks noChangeArrowheads="1"/>
          </p:cNvSpPr>
          <p:nvPr/>
        </p:nvSpPr>
        <p:spPr bwMode="auto">
          <a:xfrm>
            <a:off x="551815" y="244475"/>
            <a:ext cx="12234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sym typeface="微软雅黑" panose="020B0503020204020204" pitchFamily="34" charset="-122"/>
              </a:rPr>
              <a:t>Pyecharts</a:t>
            </a:r>
            <a:endParaRPr lang="en-US" altLang="zh-CN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sym typeface="微软雅黑" panose="020B0503020204020204" pitchFamily="34" charset="-122"/>
            </a:endParaRPr>
          </a:p>
        </p:txBody>
      </p:sp>
      <p:grpSp>
        <p:nvGrpSpPr>
          <p:cNvPr id="2" name="组合 29"/>
          <p:cNvGrpSpPr/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5129" name="矩形 30"/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30" name="矩形 31"/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7E4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1670" y="699594"/>
            <a:ext cx="70070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当然，旅游选择数量多少只能作为其中一个维度给我们提供参考。我们更感兴趣的是，</a:t>
            </a:r>
            <a:endParaRPr lang="en-US" altLang="zh-CN" sz="1400" dirty="0" smtClean="0"/>
          </a:p>
          <a:p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</a:rPr>
              <a:t>哪些城市最受游客欢迎呢？这里我们通过两个指标来确定，一是城市最近一个月售出</a:t>
            </a:r>
            <a:endParaRPr lang="en-US" altLang="zh-CN" sz="14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CN" altLang="en-US" sz="1400" dirty="0" smtClean="0">
                <a:solidFill>
                  <a:schemeClr val="bg2">
                    <a:lumMod val="50000"/>
                  </a:schemeClr>
                </a:solidFill>
              </a:rPr>
              <a:t>门票数量，二是城市景点的平均分</a:t>
            </a:r>
            <a:r>
              <a:rPr lang="zh-CN" altLang="en-US" sz="1400" b="1" dirty="0" smtClean="0"/>
              <a:t>。</a:t>
            </a:r>
            <a:endParaRPr lang="zh-CN" altLang="en-US" sz="1400" dirty="0" smtClean="0"/>
          </a:p>
          <a:p>
            <a:endParaRPr lang="zh-CN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658" y="1419654"/>
            <a:ext cx="5420218" cy="3213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012120" y="3219804"/>
            <a:ext cx="289694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可见上海和北京遥遥领先。说明这</a:t>
            </a:r>
            <a:endParaRPr lang="en-US" altLang="zh-CN" sz="1400" dirty="0" smtClean="0"/>
          </a:p>
          <a:p>
            <a:r>
              <a:rPr lang="zh-CN" altLang="en-US" sz="1400" dirty="0" smtClean="0"/>
              <a:t>两个城市一定有很吸引人并且很火</a:t>
            </a:r>
            <a:endParaRPr lang="en-US" altLang="zh-CN" sz="1400" dirty="0" smtClean="0"/>
          </a:p>
          <a:p>
            <a:r>
              <a:rPr lang="zh-CN" altLang="en-US" sz="1400" dirty="0" smtClean="0"/>
              <a:t>爆的旅游景点。我们接着把平均评</a:t>
            </a:r>
            <a:endParaRPr lang="en-US" altLang="zh-CN" sz="1400" dirty="0" smtClean="0"/>
          </a:p>
          <a:p>
            <a:r>
              <a:rPr lang="zh-CN" altLang="en-US" sz="1400" dirty="0" smtClean="0"/>
              <a:t>分最高的</a:t>
            </a:r>
            <a:r>
              <a:rPr lang="en-US" altLang="zh-CN" sz="1400" dirty="0" smtClean="0"/>
              <a:t>20</a:t>
            </a:r>
            <a:r>
              <a:rPr lang="zh-CN" altLang="en-US" sz="1400" dirty="0" smtClean="0"/>
              <a:t>个城市挑了出来（字体</a:t>
            </a:r>
            <a:endParaRPr lang="en-US" altLang="zh-CN" sz="1400" dirty="0" smtClean="0"/>
          </a:p>
          <a:p>
            <a:r>
              <a:rPr lang="zh-CN" altLang="en-US" sz="1400" dirty="0" smtClean="0"/>
              <a:t>越大，平均评分越高）。</a:t>
            </a:r>
          </a:p>
          <a:p>
            <a:endParaRPr lang="zh-CN" altLang="en-US" sz="1400" dirty="0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1" dur="400" tmFilter="0,0; .5, 1; 1, 1"/>
                                        <p:tgtEl>
                                          <p:spTgt spid="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8" grpId="0" bldLvl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8" name="TextBox 108"/>
          <p:cNvSpPr>
            <a:spLocks noChangeArrowheads="1"/>
          </p:cNvSpPr>
          <p:nvPr/>
        </p:nvSpPr>
        <p:spPr bwMode="auto">
          <a:xfrm>
            <a:off x="551815" y="244475"/>
            <a:ext cx="12234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sym typeface="微软雅黑" panose="020B0503020204020204" pitchFamily="34" charset="-122"/>
              </a:rPr>
              <a:t>Pyecharts</a:t>
            </a:r>
            <a:endParaRPr lang="en-US" altLang="zh-CN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sym typeface="微软雅黑" panose="020B0503020204020204" pitchFamily="34" charset="-122"/>
            </a:endParaRPr>
          </a:p>
        </p:txBody>
      </p:sp>
      <p:grpSp>
        <p:nvGrpSpPr>
          <p:cNvPr id="2" name="组合 29"/>
          <p:cNvGrpSpPr/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5129" name="矩形 30"/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30" name="矩形 31"/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7E4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6" name="图片 5" descr="C:\Users\ADMINI~1\AppData\Local\Temp\WeChat Files\8137f5e87f6a43722c6a2a2f3bff2b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707928" y="843606"/>
            <a:ext cx="5117214" cy="329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83676" y="1707678"/>
            <a:ext cx="29738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可以发现，</a:t>
            </a:r>
            <a:r>
              <a:rPr lang="zh-CN" altLang="en-US" b="1" dirty="0" smtClean="0"/>
              <a:t>游客们对酒泉、</a:t>
            </a:r>
            <a:endParaRPr lang="en-US" altLang="zh-CN" b="1" dirty="0" smtClean="0"/>
          </a:p>
          <a:p>
            <a:r>
              <a:rPr lang="zh-CN" altLang="en-US" b="1" dirty="0" smtClean="0"/>
              <a:t>宜昌、济南、海口、杭州、</a:t>
            </a:r>
            <a:endParaRPr lang="en-US" altLang="zh-CN" b="1" dirty="0" smtClean="0"/>
          </a:p>
          <a:p>
            <a:r>
              <a:rPr lang="zh-CN" altLang="en-US" b="1" dirty="0" smtClean="0"/>
              <a:t>南京等城市旅游景点的口</a:t>
            </a:r>
            <a:endParaRPr lang="en-US" altLang="zh-CN" b="1" dirty="0" smtClean="0"/>
          </a:p>
          <a:p>
            <a:r>
              <a:rPr lang="zh-CN" altLang="en-US" b="1" dirty="0" smtClean="0"/>
              <a:t>碑很不错。</a:t>
            </a:r>
            <a:r>
              <a:rPr lang="zh-CN" altLang="en-US" dirty="0" smtClean="0"/>
              <a:t>在两个指标中</a:t>
            </a:r>
            <a:endParaRPr lang="en-US" altLang="zh-CN" dirty="0" smtClean="0"/>
          </a:p>
          <a:p>
            <a:r>
              <a:rPr lang="zh-CN" altLang="en-US" dirty="0" smtClean="0"/>
              <a:t>都出现的城市有：杭州。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1" dur="400" tmFilter="0,0; .5, 1; 1, 1"/>
                                        <p:tgtEl>
                                          <p:spTgt spid="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8" grpId="0" bldLvl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8" name="TextBox 108"/>
          <p:cNvSpPr>
            <a:spLocks noChangeArrowheads="1"/>
          </p:cNvSpPr>
          <p:nvPr/>
        </p:nvSpPr>
        <p:spPr bwMode="auto">
          <a:xfrm>
            <a:off x="551815" y="244475"/>
            <a:ext cx="12234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sym typeface="微软雅黑" panose="020B0503020204020204" pitchFamily="34" charset="-122"/>
              </a:rPr>
              <a:t>Pyecharts</a:t>
            </a:r>
            <a:endParaRPr lang="en-US" altLang="zh-CN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sym typeface="微软雅黑" panose="020B0503020204020204" pitchFamily="34" charset="-122"/>
            </a:endParaRPr>
          </a:p>
        </p:txBody>
      </p:sp>
      <p:grpSp>
        <p:nvGrpSpPr>
          <p:cNvPr id="2" name="组合 29"/>
          <p:cNvGrpSpPr/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5129" name="矩形 30"/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30" name="矩形 31"/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7E4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796102" y="1635672"/>
          <a:ext cx="302425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252"/>
              </a:tblGrid>
              <a:tr h="17281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接下来是大家最关心的问题，哪些景点是最热门的呢？一方面大家可以去人气景点旅游打卡，另一方面，如果不是很喜欢凑热闹的话，可以提前避免去这些景点经历人挤人的状况。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图片 6" descr="C:\Users\ADMINI~1\AppData\Local\Temp\WeChat Files\b03585804abc277c75321fd6601cec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79634" y="771600"/>
            <a:ext cx="5544462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95652" y="4227888"/>
            <a:ext cx="82638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从最近一个月卖出的门票数据可以看到，</a:t>
            </a:r>
            <a:r>
              <a:rPr lang="zh-CN" altLang="en-US" sz="1400" b="1" dirty="0" smtClean="0"/>
              <a:t>杭州的灵隐飞来峰、上海迪士尼是最热门的景点。</a:t>
            </a:r>
            <a:r>
              <a:rPr lang="zh-CN" altLang="en-US" sz="1400" dirty="0" smtClean="0"/>
              <a:t>另外还有香</a:t>
            </a:r>
            <a:endParaRPr lang="en-US" altLang="zh-CN" sz="1400" dirty="0" smtClean="0"/>
          </a:p>
          <a:p>
            <a:r>
              <a:rPr lang="zh-CN" altLang="en-US" sz="1400" dirty="0" smtClean="0"/>
              <a:t>港迪士尼、广州长隆、故宫博物院、珠海长隆、上海野生动物园、东方明珠、乌镇等。希望大家可以合</a:t>
            </a:r>
            <a:endParaRPr lang="en-US" altLang="zh-CN" sz="1400" dirty="0" smtClean="0"/>
          </a:p>
          <a:p>
            <a:r>
              <a:rPr lang="zh-CN" altLang="en-US" sz="1400" dirty="0" smtClean="0"/>
              <a:t>理安排出行，以免出现我在景区看人，景区里的人在挤人的情况。</a:t>
            </a: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1" dur="400" tmFilter="0,0; .5, 1; 1, 1"/>
                                        <p:tgtEl>
                                          <p:spTgt spid="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8" grpId="0" bldLvl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8" name="TextBox 108"/>
          <p:cNvSpPr>
            <a:spLocks noChangeArrowheads="1"/>
          </p:cNvSpPr>
          <p:nvPr/>
        </p:nvSpPr>
        <p:spPr bwMode="auto">
          <a:xfrm>
            <a:off x="551815" y="244475"/>
            <a:ext cx="12234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sym typeface="微软雅黑" panose="020B0503020204020204" pitchFamily="34" charset="-122"/>
              </a:rPr>
              <a:t>Pyecharts</a:t>
            </a:r>
            <a:endParaRPr lang="en-US" altLang="zh-CN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sym typeface="微软雅黑" panose="020B0503020204020204" pitchFamily="34" charset="-122"/>
            </a:endParaRPr>
          </a:p>
        </p:txBody>
      </p:sp>
      <p:grpSp>
        <p:nvGrpSpPr>
          <p:cNvPr id="2" name="组合 29"/>
          <p:cNvGrpSpPr/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5129" name="矩形 30"/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30" name="矩形 31"/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7E4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55682" y="771600"/>
          <a:ext cx="7488624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862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那省</a:t>
                      </a:r>
                      <a:r>
                        <a:rPr lang="zh-CN" altLang="en-US" sz="1800" dirty="0" smtClean="0"/>
                        <a:t>级行政区为单位，筛选出了每个省级行政区最受好</a:t>
                      </a:r>
                      <a:r>
                        <a:rPr lang="zh-CN" altLang="en-US" sz="1800" dirty="0" smtClean="0"/>
                        <a:t>评各省份有没有</a:t>
                      </a:r>
                      <a:r>
                        <a:rPr lang="zh-CN" altLang="en-US" sz="1800" b="1" dirty="0" smtClean="0"/>
                        <a:t>备受好评又热门的景点</a:t>
                      </a:r>
                      <a:r>
                        <a:rPr lang="zh-CN" altLang="en-US" sz="1800" dirty="0" smtClean="0"/>
                        <a:t>呢？我们把这些景点门票数据以且</a:t>
                      </a:r>
                      <a:r>
                        <a:rPr lang="zh-CN" altLang="en-US" sz="1800" dirty="0" smtClean="0"/>
                        <a:t>销量最高的景点，看下图。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646" y="1707678"/>
            <a:ext cx="3816318" cy="3240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76" y="1851690"/>
            <a:ext cx="4427988" cy="3096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1" dur="400" tmFilter="0,0; .5, 1; 1, 1"/>
                                        <p:tgtEl>
                                          <p:spTgt spid="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8" grpId="0" bldLvl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8" name="TextBox 108"/>
          <p:cNvSpPr>
            <a:spLocks noChangeArrowheads="1"/>
          </p:cNvSpPr>
          <p:nvPr/>
        </p:nvSpPr>
        <p:spPr bwMode="auto">
          <a:xfrm>
            <a:off x="551815" y="244475"/>
            <a:ext cx="12234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sym typeface="微软雅黑" panose="020B0503020204020204" pitchFamily="34" charset="-122"/>
              </a:rPr>
              <a:t>Pyecharts</a:t>
            </a:r>
            <a:endParaRPr lang="en-US" altLang="zh-CN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sym typeface="微软雅黑" panose="020B0503020204020204" pitchFamily="34" charset="-122"/>
            </a:endParaRPr>
          </a:p>
        </p:txBody>
      </p:sp>
      <p:grpSp>
        <p:nvGrpSpPr>
          <p:cNvPr id="2" name="组合 29"/>
          <p:cNvGrpSpPr/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5129" name="矩形 30"/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30" name="矩形 31"/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7E4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012120" y="1419654"/>
            <a:ext cx="215956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有最受好评的景点门票，</a:t>
            </a:r>
            <a:endParaRPr lang="en-US" altLang="zh-CN" sz="1400" dirty="0" smtClean="0"/>
          </a:p>
          <a:p>
            <a:r>
              <a:rPr lang="zh-CN" altLang="en-US" sz="1400" dirty="0" smtClean="0"/>
              <a:t>相应就有</a:t>
            </a:r>
            <a:r>
              <a:rPr lang="zh-CN" altLang="en-US" sz="1400" b="1" dirty="0" smtClean="0"/>
              <a:t>最不受好评的</a:t>
            </a:r>
            <a:endParaRPr lang="en-US" altLang="zh-CN" sz="1400" b="1" dirty="0" smtClean="0"/>
          </a:p>
          <a:p>
            <a:r>
              <a:rPr lang="zh-CN" altLang="en-US" sz="1400" b="1" dirty="0" smtClean="0"/>
              <a:t>景点</a:t>
            </a:r>
            <a:r>
              <a:rPr lang="zh-CN" altLang="en-US" sz="1400" dirty="0" smtClean="0"/>
              <a:t>门票。我们挑选出</a:t>
            </a:r>
            <a:endParaRPr lang="en-US" altLang="zh-CN" sz="1400" dirty="0" smtClean="0"/>
          </a:p>
          <a:p>
            <a:r>
              <a:rPr lang="zh-CN" altLang="en-US" sz="1400" dirty="0" smtClean="0"/>
              <a:t>了一些虽然热门但是评</a:t>
            </a:r>
            <a:endParaRPr lang="en-US" altLang="zh-CN" sz="1400" dirty="0" smtClean="0"/>
          </a:p>
          <a:p>
            <a:r>
              <a:rPr lang="zh-CN" altLang="en-US" sz="1400" dirty="0" smtClean="0"/>
              <a:t>分不太高的，希望可以</a:t>
            </a:r>
            <a:endParaRPr lang="en-US" altLang="zh-CN" sz="1400" dirty="0" smtClean="0"/>
          </a:p>
          <a:p>
            <a:r>
              <a:rPr lang="zh-CN" altLang="en-US" sz="1400" dirty="0" smtClean="0"/>
              <a:t>帮助大家避开雷（但是</a:t>
            </a:r>
            <a:endParaRPr lang="en-US" altLang="zh-CN" sz="1400" dirty="0" smtClean="0"/>
          </a:p>
          <a:p>
            <a:r>
              <a:rPr lang="zh-CN" altLang="en-US" sz="1400" dirty="0" smtClean="0"/>
              <a:t>由于数据是特定的景点</a:t>
            </a:r>
            <a:endParaRPr lang="en-US" altLang="zh-CN" sz="1400" dirty="0" smtClean="0"/>
          </a:p>
          <a:p>
            <a:r>
              <a:rPr lang="zh-CN" altLang="en-US" sz="1400" dirty="0" smtClean="0"/>
              <a:t>门票数据，所以结果仅</a:t>
            </a:r>
            <a:endParaRPr lang="en-US" altLang="zh-CN" sz="1400" dirty="0" smtClean="0"/>
          </a:p>
          <a:p>
            <a:r>
              <a:rPr lang="zh-CN" altLang="en-US" sz="1400" dirty="0" smtClean="0"/>
              <a:t>供参考，具体还是以自</a:t>
            </a:r>
            <a:endParaRPr lang="en-US" altLang="zh-CN" sz="1400" dirty="0" smtClean="0"/>
          </a:p>
          <a:p>
            <a:r>
              <a:rPr lang="zh-CN" altLang="en-US" sz="1400" dirty="0" smtClean="0"/>
              <a:t>己旅行体验为准哦）。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664" y="699594"/>
            <a:ext cx="5144562" cy="4245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1" dur="400" tmFilter="0,0; .5, 1; 1, 1"/>
                                        <p:tgtEl>
                                          <p:spTgt spid="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8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91"/>
          <p:cNvSpPr>
            <a:spLocks noChangeArrowheads="1"/>
          </p:cNvSpPr>
          <p:nvPr/>
        </p:nvSpPr>
        <p:spPr bwMode="auto">
          <a:xfrm flipV="1">
            <a:off x="6915785" y="1887538"/>
            <a:ext cx="5181600" cy="1293812"/>
          </a:xfrm>
          <a:prstGeom prst="parallelogram">
            <a:avLst>
              <a:gd name="adj" fmla="val 55160"/>
            </a:avLst>
          </a:prstGeom>
          <a:solidFill>
            <a:srgbClr val="0070C0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099" name="AutoShape 292"/>
          <p:cNvSpPr>
            <a:spLocks noChangeArrowheads="1"/>
          </p:cNvSpPr>
          <p:nvPr/>
        </p:nvSpPr>
        <p:spPr bwMode="auto">
          <a:xfrm flipV="1">
            <a:off x="-990600" y="1887538"/>
            <a:ext cx="5181600" cy="1293812"/>
          </a:xfrm>
          <a:prstGeom prst="parallelogram">
            <a:avLst>
              <a:gd name="adj" fmla="val 55160"/>
            </a:avLst>
          </a:prstGeom>
          <a:solidFill>
            <a:srgbClr val="0070C0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00" name="WordArt 293"/>
          <p:cNvSpPr>
            <a:spLocks noChangeArrowheads="1" noChangeShapeType="1" noTextEdit="1"/>
          </p:cNvSpPr>
          <p:nvPr/>
        </p:nvSpPr>
        <p:spPr bwMode="auto">
          <a:xfrm>
            <a:off x="1752600" y="2111375"/>
            <a:ext cx="1143000" cy="5334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blipFill dpi="0" rotWithShape="1">
                  <a:blip r:embed="rId2"/>
                  <a:srcRect/>
                  <a:tile tx="0" ty="0" sx="100000" sy="100000" flip="none" algn="tl"/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4101" name="WordArt 294"/>
          <p:cNvSpPr>
            <a:spLocks noChangeArrowheads="1" noChangeShapeType="1" noTextEdit="1"/>
          </p:cNvSpPr>
          <p:nvPr/>
        </p:nvSpPr>
        <p:spPr bwMode="auto">
          <a:xfrm>
            <a:off x="1763713" y="2779713"/>
            <a:ext cx="1143000" cy="1524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600" kern="1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2" name="WordArt 20"/>
          <p:cNvSpPr>
            <a:spLocks noChangeArrowheads="1" noChangeShapeType="1" noTextEdit="1"/>
          </p:cNvSpPr>
          <p:nvPr/>
        </p:nvSpPr>
        <p:spPr bwMode="auto">
          <a:xfrm>
            <a:off x="3348038" y="771525"/>
            <a:ext cx="2286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>
                <a:solidFill>
                  <a:srgbClr val="414455"/>
                </a:solidFill>
                <a:latin typeface="宋体" panose="02010600030101010101" pitchFamily="2" charset="-122"/>
              </a:rPr>
              <a:t>1</a:t>
            </a:r>
          </a:p>
        </p:txBody>
      </p:sp>
      <p:sp>
        <p:nvSpPr>
          <p:cNvPr id="4103" name="Rectangle 22"/>
          <p:cNvSpPr>
            <a:spLocks noChangeArrowheads="1"/>
          </p:cNvSpPr>
          <p:nvPr/>
        </p:nvSpPr>
        <p:spPr bwMode="auto">
          <a:xfrm>
            <a:off x="3805238" y="700088"/>
            <a:ext cx="2971800" cy="394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bevel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b="1" dirty="0" smtClean="0"/>
              <a:t>成员介绍及分工</a:t>
            </a:r>
            <a:endParaRPr lang="zh-CN" altLang="en-US" b="1" dirty="0"/>
          </a:p>
        </p:txBody>
      </p:sp>
      <p:sp>
        <p:nvSpPr>
          <p:cNvPr id="4104" name="WordArt 20"/>
          <p:cNvSpPr>
            <a:spLocks noChangeArrowheads="1" noChangeShapeType="1" noTextEdit="1"/>
          </p:cNvSpPr>
          <p:nvPr/>
        </p:nvSpPr>
        <p:spPr bwMode="auto">
          <a:xfrm>
            <a:off x="3652838" y="1457325"/>
            <a:ext cx="3048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>
                <a:solidFill>
                  <a:srgbClr val="414455"/>
                </a:solidFill>
                <a:latin typeface="宋体" panose="02010600030101010101" pitchFamily="2" charset="-122"/>
              </a:rPr>
              <a:t>2</a:t>
            </a:r>
          </a:p>
        </p:txBody>
      </p:sp>
      <p:sp>
        <p:nvSpPr>
          <p:cNvPr id="4105" name="Rectangle 22"/>
          <p:cNvSpPr>
            <a:spLocks noChangeArrowheads="1"/>
          </p:cNvSpPr>
          <p:nvPr/>
        </p:nvSpPr>
        <p:spPr bwMode="auto">
          <a:xfrm>
            <a:off x="4110038" y="1384300"/>
            <a:ext cx="2971800" cy="380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bevel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800" b="1" dirty="0" smtClean="0">
                <a:latin typeface="宋体" panose="02010600030101010101" pitchFamily="2" charset="-122"/>
              </a:rPr>
              <a:t>项目说明</a:t>
            </a:r>
            <a:endParaRPr lang="zh-CN" altLang="zh-CN" sz="1800" b="1" dirty="0">
              <a:latin typeface="宋体" panose="02010600030101010101" pitchFamily="2" charset="-122"/>
            </a:endParaRPr>
          </a:p>
        </p:txBody>
      </p:sp>
      <p:sp>
        <p:nvSpPr>
          <p:cNvPr id="4106" name="WordArt 20"/>
          <p:cNvSpPr>
            <a:spLocks noChangeArrowheads="1" noChangeShapeType="1" noTextEdit="1"/>
          </p:cNvSpPr>
          <p:nvPr/>
        </p:nvSpPr>
        <p:spPr bwMode="auto">
          <a:xfrm>
            <a:off x="4033838" y="2136775"/>
            <a:ext cx="3048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>
                <a:solidFill>
                  <a:srgbClr val="414455"/>
                </a:solidFill>
                <a:latin typeface="宋体" panose="02010600030101010101" pitchFamily="2" charset="-122"/>
              </a:rPr>
              <a:t>3</a:t>
            </a:r>
          </a:p>
        </p:txBody>
      </p:sp>
      <p:sp>
        <p:nvSpPr>
          <p:cNvPr id="4107" name="Rectangle 22"/>
          <p:cNvSpPr>
            <a:spLocks noChangeArrowheads="1"/>
          </p:cNvSpPr>
          <p:nvPr/>
        </p:nvSpPr>
        <p:spPr bwMode="auto">
          <a:xfrm>
            <a:off x="4491038" y="2065338"/>
            <a:ext cx="2971800" cy="380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bevel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800" b="1" dirty="0" smtClean="0">
                <a:latin typeface="宋体" panose="02010600030101010101" pitchFamily="2" charset="-122"/>
              </a:rPr>
              <a:t>数据爬取</a:t>
            </a:r>
            <a:endParaRPr lang="zh-CN" altLang="en-US" sz="1800" b="1" dirty="0">
              <a:latin typeface="宋体" panose="02010600030101010101" pitchFamily="2" charset="-122"/>
            </a:endParaRPr>
          </a:p>
        </p:txBody>
      </p:sp>
      <p:sp>
        <p:nvSpPr>
          <p:cNvPr id="4108" name="WordArt 20"/>
          <p:cNvSpPr>
            <a:spLocks noChangeArrowheads="1" noChangeShapeType="1" noTextEdit="1"/>
          </p:cNvSpPr>
          <p:nvPr/>
        </p:nvSpPr>
        <p:spPr bwMode="auto">
          <a:xfrm>
            <a:off x="4414838" y="2832100"/>
            <a:ext cx="3048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>
                <a:solidFill>
                  <a:srgbClr val="414455"/>
                </a:solidFill>
                <a:latin typeface="宋体" panose="02010600030101010101" pitchFamily="2" charset="-122"/>
              </a:rPr>
              <a:t>4</a:t>
            </a:r>
          </a:p>
        </p:txBody>
      </p:sp>
      <p:sp>
        <p:nvSpPr>
          <p:cNvPr id="4109" name="Rectangle 22"/>
          <p:cNvSpPr>
            <a:spLocks noChangeArrowheads="1"/>
          </p:cNvSpPr>
          <p:nvPr/>
        </p:nvSpPr>
        <p:spPr bwMode="auto">
          <a:xfrm>
            <a:off x="4948238" y="2760663"/>
            <a:ext cx="2971800" cy="380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bevel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800" b="1" dirty="0" smtClean="0">
                <a:latin typeface="宋体" panose="02010600030101010101" pitchFamily="2" charset="-122"/>
              </a:rPr>
              <a:t>数据处理</a:t>
            </a:r>
            <a:endParaRPr lang="zh-CN" altLang="en-US" sz="1800" b="1" dirty="0">
              <a:latin typeface="宋体" panose="02010600030101010101" pitchFamily="2" charset="-122"/>
            </a:endParaRPr>
          </a:p>
        </p:txBody>
      </p:sp>
      <p:sp>
        <p:nvSpPr>
          <p:cNvPr id="4110" name="WordArt 20"/>
          <p:cNvSpPr>
            <a:spLocks noChangeArrowheads="1" noChangeShapeType="1" noTextEdit="1"/>
          </p:cNvSpPr>
          <p:nvPr/>
        </p:nvSpPr>
        <p:spPr bwMode="auto">
          <a:xfrm>
            <a:off x="4757738" y="3594100"/>
            <a:ext cx="3048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b="1" kern="10">
                <a:solidFill>
                  <a:srgbClr val="414455"/>
                </a:solidFill>
                <a:latin typeface="宋体" panose="02010600030101010101" pitchFamily="2" charset="-122"/>
              </a:rPr>
              <a:t>5</a:t>
            </a:r>
          </a:p>
        </p:txBody>
      </p:sp>
      <p:sp>
        <p:nvSpPr>
          <p:cNvPr id="4111" name="Rectangle 22"/>
          <p:cNvSpPr>
            <a:spLocks noChangeArrowheads="1"/>
          </p:cNvSpPr>
          <p:nvPr/>
        </p:nvSpPr>
        <p:spPr bwMode="auto">
          <a:xfrm>
            <a:off x="5291138" y="3522663"/>
            <a:ext cx="2971800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bevel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800" b="1" dirty="0" smtClean="0">
                <a:latin typeface="宋体" panose="02010600030101010101" pitchFamily="2" charset="-122"/>
              </a:rPr>
              <a:t>数据分析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-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使用</a:t>
            </a:r>
            <a:r>
              <a:rPr lang="en-US" altLang="zh-CN" b="1" dirty="0" smtClean="0">
                <a:latin typeface="宋体" panose="02010600030101010101" pitchFamily="2" charset="-122"/>
              </a:rPr>
              <a:t>P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yecharts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工具对分析结果可视化处理</a:t>
            </a:r>
            <a:endParaRPr lang="zh-CN" altLang="en-US" sz="18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(#ppt_x)" calcmode="lin" valueType="num">
                                      <p:cBhvr>
                                        <p:cTn id="1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to="-1.0" calcmode="lin" valueType="num">
                                      <p:cBhvr>
                                        <p:cTn id="1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>
                                        <p:cTn id="1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(#ppt_x)" calcmode="lin" valueType="num">
                                      <p:cBhvr>
                                        <p:cTn id="2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to="-1.0" calcmode="lin" valueType="num">
                                      <p:cBhvr>
                                        <p:cTn id="2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2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10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44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7" dur="10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6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9" dur="10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8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1" dur="10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80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3" dur="10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bldLvl="0" animBg="1" autoUpdateAnimBg="0"/>
      <p:bldP spid="4099" grpId="0" bldLvl="0" animBg="1" autoUpdateAnimBg="0"/>
      <p:bldP spid="4100" grpId="0" animBg="1"/>
      <p:bldP spid="4101" grpId="0" animBg="1"/>
      <p:bldP spid="4102" grpId="0" animBg="1"/>
      <p:bldP spid="4103" grpId="0" bldLvl="0" autoUpdateAnimBg="0"/>
      <p:bldP spid="4104" grpId="0" animBg="1"/>
      <p:bldP spid="4105" grpId="0" bldLvl="0" autoUpdateAnimBg="0"/>
      <p:bldP spid="4106" grpId="0" animBg="1"/>
      <p:bldP spid="4107" grpId="0" bldLvl="0" autoUpdateAnimBg="0"/>
      <p:bldP spid="4108" grpId="0" animBg="1"/>
      <p:bldP spid="4109" grpId="0" bldLvl="0" autoUpdateAnimBg="0"/>
      <p:bldP spid="4110" grpId="0" animBg="1"/>
      <p:bldP spid="4111" grpId="0" bldLvl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8" name="TextBox 108"/>
          <p:cNvSpPr>
            <a:spLocks noChangeArrowheads="1"/>
          </p:cNvSpPr>
          <p:nvPr/>
        </p:nvSpPr>
        <p:spPr bwMode="auto">
          <a:xfrm>
            <a:off x="551815" y="244475"/>
            <a:ext cx="12234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sym typeface="微软雅黑" panose="020B0503020204020204" pitchFamily="34" charset="-122"/>
              </a:rPr>
              <a:t>Pyecharts</a:t>
            </a:r>
            <a:endParaRPr lang="en-US" altLang="zh-CN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sym typeface="微软雅黑" panose="020B0503020204020204" pitchFamily="34" charset="-122"/>
            </a:endParaRPr>
          </a:p>
        </p:txBody>
      </p:sp>
      <p:grpSp>
        <p:nvGrpSpPr>
          <p:cNvPr id="2" name="组合 29"/>
          <p:cNvGrpSpPr/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5129" name="矩形 30"/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30" name="矩形 31"/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7E4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331730" y="699594"/>
          <a:ext cx="6096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对于月光族来说，门票是否打折很大程度上会影响购买决策。为此，我们计算了一下每个景点门票的打折状况。先来看一看所有景点门票打折状况分布图。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图片 6" descr="C:\Users\ADMINI~1\AppData\Local\Temp\WeChat Files\7ac31bb63f720a3bd2fdd6c36dedab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411820" y="1923696"/>
            <a:ext cx="358140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1" dur="400" tmFilter="0,0; .5, 1; 1, 1"/>
                                        <p:tgtEl>
                                          <p:spTgt spid="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8" grpId="0" bldLvl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8" name="TextBox 108"/>
          <p:cNvSpPr>
            <a:spLocks noChangeArrowheads="1"/>
          </p:cNvSpPr>
          <p:nvPr/>
        </p:nvSpPr>
        <p:spPr bwMode="auto">
          <a:xfrm>
            <a:off x="551815" y="244475"/>
            <a:ext cx="12234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sym typeface="微软雅黑" panose="020B0503020204020204" pitchFamily="34" charset="-122"/>
              </a:rPr>
              <a:t>Pyecharts</a:t>
            </a:r>
            <a:endParaRPr lang="en-US" altLang="zh-CN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sym typeface="微软雅黑" panose="020B0503020204020204" pitchFamily="34" charset="-122"/>
            </a:endParaRPr>
          </a:p>
        </p:txBody>
      </p:sp>
      <p:grpSp>
        <p:nvGrpSpPr>
          <p:cNvPr id="2" name="组合 29"/>
          <p:cNvGrpSpPr/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5129" name="矩形 30"/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30" name="矩形 31"/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7E4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39664" y="843606"/>
          <a:ext cx="2448204" cy="3312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04"/>
              </a:tblGrid>
              <a:tr h="3312276">
                <a:tc>
                  <a:txBody>
                    <a:bodyPr/>
                    <a:lstStyle/>
                    <a:p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可以看到，绝大多数景点门票折扣都在</a:t>
                      </a: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折到无折扣。不过，最低折扣的景点门票竟然能打到</a:t>
                      </a: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2.7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折。打</a:t>
                      </a: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到</a:t>
                      </a: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折的景点门票也是有一些的。</a:t>
                      </a:r>
                    </a:p>
                    <a:p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现在的旅游景区分为</a:t>
                      </a: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AA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AAA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4A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5A</a:t>
                      </a:r>
                      <a:r>
                        <a:rPr lang="zh-CN" alt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这五个级别，到底这个分级有什么区别呢，这五个级别的景区门票价格有什么不一样？是否级别越高，门票就越高呢？我们按照景区的级别计算出了同一级别各景区门票的平均价格。</a:t>
                      </a:r>
                    </a:p>
                    <a:p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图片 6" descr="C:\Users\ADMINI~1\AppData\Local\Temp\WeChat Files\8b4831152ac78e12e9098f55e878dd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203886" y="771600"/>
            <a:ext cx="5143500" cy="3281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39664" y="4189393"/>
            <a:ext cx="80730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总体来说，级别越高，景区门票的价格就越高。不过，</a:t>
            </a:r>
            <a:r>
              <a:rPr lang="en-US" altLang="zh-CN" sz="1400" b="1" dirty="0" smtClean="0"/>
              <a:t>A</a:t>
            </a:r>
            <a:r>
              <a:rPr lang="zh-CN" altLang="en-US" sz="1400" b="1" dirty="0" smtClean="0"/>
              <a:t>级和</a:t>
            </a:r>
            <a:r>
              <a:rPr lang="en-US" altLang="zh-CN" sz="1400" b="1" dirty="0" smtClean="0"/>
              <a:t>AA</a:t>
            </a:r>
            <a:r>
              <a:rPr lang="zh-CN" altLang="en-US" sz="1400" b="1" dirty="0" smtClean="0"/>
              <a:t>级的平均价格差不多，都在</a:t>
            </a:r>
            <a:r>
              <a:rPr lang="en-US" altLang="zh-CN" sz="1400" b="1" dirty="0" smtClean="0"/>
              <a:t>60-70</a:t>
            </a:r>
            <a:r>
              <a:rPr lang="zh-CN" altLang="en-US" sz="1400" b="1" dirty="0" smtClean="0"/>
              <a:t>元</a:t>
            </a:r>
            <a:endParaRPr lang="en-US" altLang="zh-CN" sz="1400" b="1" dirty="0" smtClean="0"/>
          </a:p>
          <a:p>
            <a:r>
              <a:rPr lang="zh-CN" altLang="en-US" sz="1400" b="1" dirty="0" smtClean="0"/>
              <a:t>左右。</a:t>
            </a:r>
            <a:r>
              <a:rPr lang="en-US" altLang="zh-CN" sz="1400" b="1" dirty="0" smtClean="0"/>
              <a:t>A</a:t>
            </a:r>
            <a:r>
              <a:rPr lang="zh-CN" altLang="en-US" sz="1400" b="1" dirty="0" smtClean="0"/>
              <a:t>级景区的门票平均价格最低</a:t>
            </a:r>
            <a:r>
              <a:rPr lang="zh-CN" altLang="en-US" sz="1400" dirty="0" smtClean="0"/>
              <a:t>，这个值得我们去思考是什么原因。</a:t>
            </a:r>
            <a:r>
              <a:rPr lang="en-US" altLang="zh-CN" sz="1400" b="1" dirty="0" smtClean="0"/>
              <a:t>4A</a:t>
            </a:r>
            <a:r>
              <a:rPr lang="zh-CN" altLang="en-US" sz="1400" b="1" dirty="0" smtClean="0"/>
              <a:t>景区门票均价在</a:t>
            </a:r>
            <a:r>
              <a:rPr lang="en-US" altLang="zh-CN" sz="1400" b="1" dirty="0" smtClean="0"/>
              <a:t>79.5</a:t>
            </a:r>
            <a:r>
              <a:rPr lang="zh-CN" altLang="en-US" sz="1400" b="1" dirty="0" smtClean="0"/>
              <a:t>元，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5A</a:t>
            </a:r>
            <a:r>
              <a:rPr lang="zh-CN" altLang="en-US" sz="1400" b="1" dirty="0" smtClean="0"/>
              <a:t>景区门票均价在</a:t>
            </a:r>
            <a:r>
              <a:rPr lang="en-US" altLang="zh-CN" sz="1400" b="1" dirty="0" smtClean="0"/>
              <a:t>122.7</a:t>
            </a:r>
            <a:r>
              <a:rPr lang="zh-CN" altLang="en-US" sz="1400" b="1" dirty="0" smtClean="0"/>
              <a:t>元，比</a:t>
            </a:r>
            <a:r>
              <a:rPr lang="en-US" altLang="zh-CN" sz="1400" b="1" dirty="0" smtClean="0"/>
              <a:t>4A</a:t>
            </a:r>
            <a:r>
              <a:rPr lang="zh-CN" altLang="en-US" sz="1400" b="1" dirty="0" smtClean="0"/>
              <a:t>的价格高出了整整</a:t>
            </a:r>
            <a:r>
              <a:rPr lang="en-US" altLang="zh-CN" sz="1400" b="1" dirty="0" smtClean="0"/>
              <a:t>43.3</a:t>
            </a:r>
            <a:r>
              <a:rPr lang="zh-CN" altLang="en-US" sz="1400" b="1" dirty="0" smtClean="0"/>
              <a:t>元！</a:t>
            </a:r>
            <a:endParaRPr lang="zh-CN" altLang="en-US" sz="1400" dirty="0" smtClean="0"/>
          </a:p>
          <a:p>
            <a:endParaRPr lang="zh-CN" altLang="en-US" sz="1400" dirty="0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1" dur="400" tmFilter="0,0; .5, 1; 1, 1"/>
                                        <p:tgtEl>
                                          <p:spTgt spid="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8" grpId="0" bldLvl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67" name="TextBox 108"/>
          <p:cNvSpPr>
            <a:spLocks noChangeArrowheads="1"/>
          </p:cNvSpPr>
          <p:nvPr/>
        </p:nvSpPr>
        <p:spPr bwMode="auto">
          <a:xfrm>
            <a:off x="539750" y="266700"/>
            <a:ext cx="110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完成方法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6174" name="组合 29"/>
          <p:cNvGrpSpPr/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5129" name="矩形 30"/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30" name="矩形 31"/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7E4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2" name="图片 1" descr="5555555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7835" y="986790"/>
            <a:ext cx="3994785" cy="3686810"/>
          </a:xfrm>
          <a:prstGeom prst="rect">
            <a:avLst/>
          </a:prstGeom>
        </p:spPr>
      </p:pic>
      <p:pic>
        <p:nvPicPr>
          <p:cNvPr id="3" name="图片 2" descr="77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195" y="2517140"/>
            <a:ext cx="1691640" cy="253873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152515" y="1988185"/>
            <a:ext cx="264541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普通人特别担心结果好不好，</a:t>
            </a:r>
          </a:p>
          <a:p>
            <a:endParaRPr lang="zh-CN" altLang="en-US" sz="1200" dirty="0"/>
          </a:p>
          <a:p>
            <a:r>
              <a:rPr lang="zh-CN" altLang="en-US" sz="1200" dirty="0"/>
              <a:t>但是牛人更担心做事的方向对不对！</a:t>
            </a:r>
            <a:endParaRPr lang="en-US" altLang="zh-CN" sz="1200" dirty="0"/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35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5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5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35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1" dur="400" tmFilter="0,0; .5, 1; 1, 1"/>
                                        <p:tgtEl>
                                          <p:spTgt spid="35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50" fill="hold"/>
                                        <p:tgtEl>
                                          <p:spTgt spid="6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50" fill="hold"/>
                                        <p:tgtEl>
                                          <p:spTgt spid="6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67" grpId="0" bldLvl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等腰三角形 3"/>
          <p:cNvSpPr>
            <a:spLocks noChangeArrowheads="1"/>
          </p:cNvSpPr>
          <p:nvPr/>
        </p:nvSpPr>
        <p:spPr bwMode="auto">
          <a:xfrm flipV="1">
            <a:off x="73819" y="915612"/>
            <a:ext cx="4535487" cy="3919538"/>
          </a:xfrm>
          <a:prstGeom prst="triangle">
            <a:avLst>
              <a:gd name="adj" fmla="val 50000"/>
            </a:avLst>
          </a:prstGeom>
          <a:solidFill>
            <a:srgbClr val="00B0F0"/>
          </a:solidFill>
          <a:ln w="25400">
            <a:solidFill>
              <a:srgbClr val="00B0F0"/>
            </a:solidFill>
            <a:beve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6" name="TextBox 19"/>
          <p:cNvSpPr>
            <a:spLocks noChangeArrowheads="1"/>
          </p:cNvSpPr>
          <p:nvPr/>
        </p:nvSpPr>
        <p:spPr bwMode="auto">
          <a:xfrm>
            <a:off x="4860024" y="3507828"/>
            <a:ext cx="234046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5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间：</a:t>
            </a:r>
            <a:r>
              <a:rPr lang="en-US" altLang="zh-CN" sz="15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15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5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5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5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</a:t>
            </a:r>
            <a:r>
              <a:rPr lang="zh-CN" altLang="en-US" sz="15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8" name="TextBox 21"/>
          <p:cNvSpPr>
            <a:spLocks noChangeArrowheads="1"/>
          </p:cNvSpPr>
          <p:nvPr/>
        </p:nvSpPr>
        <p:spPr bwMode="auto">
          <a:xfrm>
            <a:off x="5069205" y="1996440"/>
            <a:ext cx="4255770" cy="1165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汇报完毕</a:t>
            </a:r>
          </a:p>
        </p:txBody>
      </p:sp>
      <p:sp>
        <p:nvSpPr>
          <p:cNvPr id="3079" name="TextBox 4"/>
          <p:cNvSpPr>
            <a:spLocks noChangeArrowheads="1"/>
          </p:cNvSpPr>
          <p:nvPr/>
        </p:nvSpPr>
        <p:spPr bwMode="auto">
          <a:xfrm>
            <a:off x="1043706" y="1234842"/>
            <a:ext cx="3311525" cy="131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8000" b="1" dirty="0" smtClean="0">
                <a:solidFill>
                  <a:schemeClr val="bg1"/>
                </a:solidFill>
                <a:sym typeface="Arial" panose="020B0604020202020204" pitchFamily="34" charset="0"/>
              </a:rPr>
              <a:t>2019</a:t>
            </a:r>
            <a:endParaRPr lang="zh-CN" altLang="en-US" sz="8000" b="1" dirty="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195"/>
                            </p:stCondLst>
                            <p:childTnLst>
                              <p:par>
                                <p:cTn id="1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45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bldLvl="0" animBg="1" autoUpdateAnimBg="0"/>
      <p:bldP spid="3076" grpId="0" bldLvl="0" autoUpdateAnimBg="0"/>
      <p:bldP spid="3078" grpId="0" bldLvl="0" autoUpdateAnimBg="0"/>
      <p:bldP spid="3079" grpId="0" bldLvl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1"/>
          <p:cNvSpPr>
            <a:spLocks noChangeArrowheads="1"/>
          </p:cNvSpPr>
          <p:nvPr/>
        </p:nvSpPr>
        <p:spPr bwMode="auto">
          <a:xfrm>
            <a:off x="0" y="1350963"/>
            <a:ext cx="3228975" cy="11874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99" name="文本框 2"/>
          <p:cNvSpPr>
            <a:spLocks noChangeArrowheads="1"/>
          </p:cNvSpPr>
          <p:nvPr/>
        </p:nvSpPr>
        <p:spPr bwMode="auto">
          <a:xfrm>
            <a:off x="1352550" y="1663700"/>
            <a:ext cx="1668780" cy="52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000" b="1">
                <a:solidFill>
                  <a:schemeClr val="bg1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第一部分</a:t>
            </a:r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4110" name="文本框 8"/>
          <p:cNvSpPr>
            <a:spLocks noChangeArrowheads="1"/>
          </p:cNvSpPr>
          <p:nvPr/>
        </p:nvSpPr>
        <p:spPr bwMode="auto">
          <a:xfrm>
            <a:off x="3779934" y="1347648"/>
            <a:ext cx="1376018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3F3F3F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组员介绍</a:t>
            </a:r>
            <a:endParaRPr lang="zh-CN" altLang="en-US" sz="2400" b="1" dirty="0">
              <a:solidFill>
                <a:srgbClr val="3F3F3F"/>
              </a:solidFill>
              <a:latin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5130" name="矩形 9"/>
          <p:cNvSpPr>
            <a:spLocks noChangeArrowheads="1"/>
          </p:cNvSpPr>
          <p:nvPr/>
        </p:nvSpPr>
        <p:spPr bwMode="auto">
          <a:xfrm>
            <a:off x="3825875" y="3281363"/>
            <a:ext cx="5318125" cy="20002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31" name="矩形 10"/>
          <p:cNvSpPr>
            <a:spLocks noChangeArrowheads="1"/>
          </p:cNvSpPr>
          <p:nvPr/>
        </p:nvSpPr>
        <p:spPr bwMode="auto">
          <a:xfrm>
            <a:off x="3302000" y="1350963"/>
            <a:ext cx="306388" cy="11874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79934" y="213971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人员分工</a:t>
            </a:r>
            <a:endParaRPr lang="zh-CN" altLang="en-US" sz="2400" b="1" dirty="0"/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ldLvl="0" animBg="1" autoUpdateAnimBg="0"/>
      <p:bldP spid="5130" grpId="0" bldLvl="0" animBg="1" autoUpdateAnimBg="0"/>
      <p:bldP spid="5131" grpId="0" bldLvl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7" name="TextBox 103"/>
          <p:cNvSpPr>
            <a:spLocks noChangeArrowheads="1"/>
          </p:cNvSpPr>
          <p:nvPr/>
        </p:nvSpPr>
        <p:spPr bwMode="auto">
          <a:xfrm>
            <a:off x="4716463" y="4276725"/>
            <a:ext cx="5032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15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238" name="TextBox 108"/>
          <p:cNvSpPr>
            <a:spLocks noChangeArrowheads="1"/>
          </p:cNvSpPr>
          <p:nvPr/>
        </p:nvSpPr>
        <p:spPr bwMode="auto">
          <a:xfrm>
            <a:off x="539750" y="266700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组员介绍</a:t>
            </a:r>
            <a:endParaRPr lang="zh-CN" altLang="en-US" sz="2000" b="1" dirty="0">
              <a:solidFill>
                <a:srgbClr val="000000"/>
              </a:solidFill>
              <a:latin typeface="宋体" panose="02010600030101010101" pitchFamily="2" charset="-122"/>
              <a:sym typeface="微软雅黑" panose="020B0503020204020204" pitchFamily="34" charset="-122"/>
            </a:endParaRPr>
          </a:p>
        </p:txBody>
      </p:sp>
      <p:grpSp>
        <p:nvGrpSpPr>
          <p:cNvPr id="6174" name="组合 29"/>
          <p:cNvGrpSpPr/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5129" name="矩形 30"/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30" name="矩形 31"/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7E4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547748" y="1491660"/>
          <a:ext cx="5976498" cy="2448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2166"/>
                <a:gridCol w="1992166"/>
                <a:gridCol w="1992166"/>
              </a:tblGrid>
              <a:tr h="612052">
                <a:tc>
                  <a:txBody>
                    <a:bodyPr/>
                    <a:lstStyle/>
                    <a:p>
                      <a:pPr marL="342900" indent="-342900" algn="ctr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zh-CN" altLang="en-US" dirty="0" smtClean="0"/>
                        <a:t>组名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zh-CN" altLang="en-US" dirty="0" smtClean="0"/>
                        <a:t>成员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zh-CN" altLang="en-US" dirty="0" smtClean="0"/>
                        <a:t>姓名</a:t>
                      </a:r>
                      <a:endParaRPr lang="zh-CN" altLang="en-US" dirty="0"/>
                    </a:p>
                  </a:txBody>
                  <a:tcPr/>
                </a:tc>
              </a:tr>
              <a:tr h="612052">
                <a:tc rowSpan="3">
                  <a:txBody>
                    <a:bodyPr/>
                    <a:lstStyle/>
                    <a:p>
                      <a:pPr marL="342900" indent="-342900" algn="ctr">
                        <a:lnSpc>
                          <a:spcPct val="150000"/>
                        </a:lnSpc>
                        <a:buFont typeface="+mj-lt"/>
                        <a:buNone/>
                      </a:pPr>
                      <a:endParaRPr lang="en-US" altLang="zh-CN" b="1" dirty="0" smtClean="0"/>
                    </a:p>
                    <a:p>
                      <a:pPr marL="342900" indent="-342900" algn="ctr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zh-CN" b="1" dirty="0" smtClean="0"/>
                        <a:t>FQS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zh-CN" altLang="en-US" dirty="0" smtClean="0"/>
                        <a:t>组长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zh-CN" altLang="en-US" dirty="0" smtClean="0"/>
                        <a:t>程飞</a:t>
                      </a:r>
                      <a:endParaRPr lang="zh-CN" altLang="en-US" dirty="0"/>
                    </a:p>
                  </a:txBody>
                  <a:tcPr/>
                </a:tc>
              </a:tr>
              <a:tr h="612052">
                <a:tc vMerge="1"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zh-CN" altLang="en-US" dirty="0" smtClean="0"/>
                        <a:t>组员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zh-CN" altLang="en-US" dirty="0" smtClean="0"/>
                        <a:t>张奇</a:t>
                      </a:r>
                      <a:endParaRPr lang="zh-CN" altLang="en-US" dirty="0"/>
                    </a:p>
                  </a:txBody>
                  <a:tcPr/>
                </a:tc>
              </a:tr>
              <a:tr h="612052">
                <a:tc vMerge="1"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zh-CN" altLang="en-US" dirty="0" smtClean="0"/>
                        <a:t>组员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zh-CN" altLang="en-US" dirty="0" smtClean="0"/>
                        <a:t>从帅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1" dur="400" tmFilter="0,0; .5, 1; 1, 1"/>
                                        <p:tgtEl>
                                          <p:spTgt spid="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50" fill="hold"/>
                                        <p:tgtEl>
                                          <p:spTgt spid="6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50" fill="hold"/>
                                        <p:tgtEl>
                                          <p:spTgt spid="6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8" grpId="0" bldLvl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7" name="TextBox 103"/>
          <p:cNvSpPr>
            <a:spLocks noChangeArrowheads="1"/>
          </p:cNvSpPr>
          <p:nvPr/>
        </p:nvSpPr>
        <p:spPr bwMode="auto">
          <a:xfrm>
            <a:off x="4716463" y="4276725"/>
            <a:ext cx="5032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15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238" name="TextBox 108"/>
          <p:cNvSpPr>
            <a:spLocks noChangeArrowheads="1"/>
          </p:cNvSpPr>
          <p:nvPr/>
        </p:nvSpPr>
        <p:spPr bwMode="auto">
          <a:xfrm>
            <a:off x="539750" y="266700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成员分工</a:t>
            </a:r>
            <a:endParaRPr lang="zh-CN" altLang="en-US" sz="1400" dirty="0">
              <a:solidFill>
                <a:srgbClr val="000000"/>
              </a:solidFill>
              <a:latin typeface="宋体" panose="02010600030101010101" pitchFamily="2" charset="-122"/>
              <a:sym typeface="微软雅黑" panose="020B0503020204020204" pitchFamily="34" charset="-122"/>
            </a:endParaRPr>
          </a:p>
        </p:txBody>
      </p:sp>
      <p:grpSp>
        <p:nvGrpSpPr>
          <p:cNvPr id="6174" name="组合 29"/>
          <p:cNvGrpSpPr/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5129" name="矩形 30"/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30" name="矩形 31"/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7E4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547748" y="843606"/>
          <a:ext cx="648054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334"/>
                <a:gridCol w="4758206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dirty="0" smtClean="0"/>
                        <a:t>姓名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dirty="0" smtClean="0"/>
                        <a:t>分工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altLang="zh-CN" sz="1600" dirty="0" smtClean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dirty="0" smtClean="0"/>
                        <a:t>张奇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1600" dirty="0" smtClean="0"/>
                        <a:t>1</a:t>
                      </a:r>
                      <a:r>
                        <a:rPr lang="zh-CN" altLang="en-US" sz="1600" dirty="0" smtClean="0"/>
                        <a:t>、读取数据；</a:t>
                      </a:r>
                      <a:endParaRPr lang="en-US" altLang="zh-CN" sz="1600" dirty="0" smtClean="0"/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1600" dirty="0" smtClean="0"/>
                        <a:t>2</a:t>
                      </a:r>
                      <a:r>
                        <a:rPr lang="zh-CN" altLang="en-US" sz="1600" dirty="0" smtClean="0"/>
                        <a:t>、挑选所需要字段，数据去重，缺失值处理</a:t>
                      </a:r>
                      <a:endParaRPr lang="en-US" altLang="zh-CN" sz="1600" dirty="0" smtClean="0"/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1600" dirty="0" smtClean="0"/>
                        <a:t>3</a:t>
                      </a:r>
                      <a:r>
                        <a:rPr lang="zh-CN" altLang="en-US" sz="1600" dirty="0" smtClean="0"/>
                        <a:t>、整理字段中数据结构复杂的数据</a:t>
                      </a:r>
                      <a:endParaRPr lang="en-US" altLang="zh-CN" sz="1600" dirty="0" smtClean="0"/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1600" dirty="0" smtClean="0"/>
                        <a:t>4</a:t>
                      </a:r>
                      <a:r>
                        <a:rPr lang="zh-CN" altLang="en-US" sz="1600" dirty="0" smtClean="0"/>
                        <a:t>、把省份和数据连接起来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从帅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、分析网页数据，选择数据爬取所用模块；</a:t>
                      </a:r>
                    </a:p>
                    <a:p>
                      <a:pPr lvl="0" algn="l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、根据需求选择数据库；</a:t>
                      </a:r>
                    </a:p>
                    <a:p>
                      <a:pPr lvl="0" algn="l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、完成数据的爬取工作；</a:t>
                      </a:r>
                    </a:p>
                    <a:p>
                      <a:pPr lvl="0" algn="l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、将获取的数据储存到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MongoDB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数据库和</a:t>
                      </a: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CSV</a:t>
                      </a:r>
                      <a:r>
                        <a:rPr lang="zh-CN" alt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文件中。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程飞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zh-CN" sz="1600" dirty="0" smtClean="0"/>
                        <a:t>1</a:t>
                      </a:r>
                      <a:r>
                        <a:rPr lang="zh-CN" altLang="en-US" sz="1600" dirty="0" smtClean="0"/>
                        <a:t>、对清洗完的数据进行分析；</a:t>
                      </a:r>
                      <a:endParaRPr lang="en-US" altLang="zh-CN" sz="1600" dirty="0" smtClean="0"/>
                    </a:p>
                    <a:p>
                      <a:pPr lvl="0" algn="l"/>
                      <a:r>
                        <a:rPr lang="en-US" altLang="zh-CN" sz="1600" dirty="0" smtClean="0"/>
                        <a:t>2</a:t>
                      </a:r>
                      <a:r>
                        <a:rPr lang="zh-CN" altLang="en-US" sz="1600" dirty="0" smtClean="0"/>
                        <a:t>、按照需求，使用</a:t>
                      </a:r>
                      <a:r>
                        <a:rPr lang="en-US" altLang="zh-CN" sz="1600" dirty="0" smtClean="0"/>
                        <a:t>pyechart</a:t>
                      </a:r>
                      <a:r>
                        <a:rPr lang="zh-CN" altLang="en-US" sz="1600" dirty="0" smtClean="0"/>
                        <a:t>进行可视化处理，生成</a:t>
                      </a:r>
                      <a:endParaRPr lang="en-US" altLang="zh-CN" sz="1600" dirty="0" smtClean="0"/>
                    </a:p>
                    <a:p>
                      <a:pPr lvl="0" algn="l"/>
                      <a:r>
                        <a:rPr lang="zh-CN" altLang="en-US" sz="1600" dirty="0" smtClean="0"/>
                        <a:t>       漏斗图、条形图、</a:t>
                      </a:r>
                      <a:r>
                        <a:rPr lang="en-US" altLang="zh-CN" sz="1600" dirty="0" smtClean="0"/>
                        <a:t>map</a:t>
                      </a:r>
                      <a:r>
                        <a:rPr lang="zh-CN" altLang="en-US" sz="1600" dirty="0" smtClean="0"/>
                        <a:t>图、词云图、饼图，更加</a:t>
                      </a:r>
                      <a:endParaRPr lang="en-US" altLang="zh-CN" sz="1600" dirty="0" smtClean="0"/>
                    </a:p>
                    <a:p>
                      <a:pPr lvl="0" algn="l"/>
                      <a:r>
                        <a:rPr lang="en-US" altLang="zh-CN" sz="1600" dirty="0" smtClean="0"/>
                        <a:t>       </a:t>
                      </a:r>
                      <a:r>
                        <a:rPr lang="zh-CN" altLang="en-US" sz="1600" dirty="0" smtClean="0"/>
                        <a:t>形象地描述出各变量之间的关系。</a:t>
                      </a:r>
                      <a:endParaRPr lang="en-US" altLang="zh-CN" sz="1600" dirty="0" smtClean="0"/>
                    </a:p>
                    <a:p>
                      <a:pPr lvl="0" algn="l"/>
                      <a:r>
                        <a:rPr lang="en-US" altLang="zh-CN" sz="1600" dirty="0" smtClean="0"/>
                        <a:t>3</a:t>
                      </a:r>
                      <a:r>
                        <a:rPr lang="zh-CN" altLang="en-US" sz="1600" dirty="0" smtClean="0"/>
                        <a:t>、对项目分析生成</a:t>
                      </a:r>
                      <a:r>
                        <a:rPr lang="en-US" altLang="zh-CN" sz="1600" dirty="0" smtClean="0"/>
                        <a:t>pdf</a:t>
                      </a:r>
                      <a:r>
                        <a:rPr lang="zh-CN" altLang="en-US" sz="1600" dirty="0" smtClean="0"/>
                        <a:t>文件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1" dur="400" tmFilter="0,0; .5, 1; 1, 1"/>
                                        <p:tgtEl>
                                          <p:spTgt spid="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50" fill="hold"/>
                                        <p:tgtEl>
                                          <p:spTgt spid="6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50" fill="hold"/>
                                        <p:tgtEl>
                                          <p:spTgt spid="6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8" grpId="0" bldLvl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1"/>
          <p:cNvSpPr>
            <a:spLocks noChangeArrowheads="1"/>
          </p:cNvSpPr>
          <p:nvPr/>
        </p:nvSpPr>
        <p:spPr bwMode="auto">
          <a:xfrm>
            <a:off x="0" y="1350963"/>
            <a:ext cx="3228975" cy="11874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99" name="文本框 2"/>
          <p:cNvSpPr>
            <a:spLocks noChangeArrowheads="1"/>
          </p:cNvSpPr>
          <p:nvPr/>
        </p:nvSpPr>
        <p:spPr bwMode="auto">
          <a:xfrm>
            <a:off x="1352550" y="1663700"/>
            <a:ext cx="1683794" cy="53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000" b="1" dirty="0" smtClean="0">
                <a:solidFill>
                  <a:schemeClr val="bg1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第二部</a:t>
            </a:r>
            <a:r>
              <a:rPr lang="zh-CN" altLang="en-US" sz="3000" b="1" dirty="0">
                <a:solidFill>
                  <a:schemeClr val="bg1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分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4110" name="文本框 8"/>
          <p:cNvSpPr>
            <a:spLocks noChangeArrowheads="1"/>
          </p:cNvSpPr>
          <p:nvPr/>
        </p:nvSpPr>
        <p:spPr bwMode="auto">
          <a:xfrm>
            <a:off x="3779934" y="1347648"/>
            <a:ext cx="1376018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3F3F3F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项目介绍</a:t>
            </a:r>
            <a:endParaRPr lang="zh-CN" altLang="en-US" sz="2400" b="1" dirty="0">
              <a:solidFill>
                <a:srgbClr val="3F3F3F"/>
              </a:solidFill>
              <a:latin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5130" name="矩形 9"/>
          <p:cNvSpPr>
            <a:spLocks noChangeArrowheads="1"/>
          </p:cNvSpPr>
          <p:nvPr/>
        </p:nvSpPr>
        <p:spPr bwMode="auto">
          <a:xfrm>
            <a:off x="3825875" y="3281363"/>
            <a:ext cx="5318125" cy="20002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31" name="矩形 10"/>
          <p:cNvSpPr>
            <a:spLocks noChangeArrowheads="1"/>
          </p:cNvSpPr>
          <p:nvPr/>
        </p:nvSpPr>
        <p:spPr bwMode="auto">
          <a:xfrm>
            <a:off x="3302000" y="1350963"/>
            <a:ext cx="306388" cy="11874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ldLvl="0" animBg="1" autoUpdateAnimBg="0"/>
      <p:bldP spid="5130" grpId="0" bldLvl="0" animBg="1" autoUpdateAnimBg="0"/>
      <p:bldP spid="5131" grpId="0" bldLvl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8" name="TextBox 108"/>
          <p:cNvSpPr>
            <a:spLocks noChangeArrowheads="1"/>
          </p:cNvSpPr>
          <p:nvPr/>
        </p:nvSpPr>
        <p:spPr bwMode="auto">
          <a:xfrm>
            <a:off x="466725" y="160655"/>
            <a:ext cx="14221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3F3F3F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项目介绍</a:t>
            </a:r>
            <a:endParaRPr lang="zh-CN" altLang="en-US" sz="2400" b="1" dirty="0">
              <a:solidFill>
                <a:srgbClr val="3F3F3F"/>
              </a:solidFill>
              <a:latin typeface="宋体" panose="02010600030101010101" pitchFamily="2" charset="-122"/>
              <a:sym typeface="微软雅黑" panose="020B0503020204020204" pitchFamily="34" charset="-122"/>
            </a:endParaRPr>
          </a:p>
        </p:txBody>
      </p:sp>
      <p:grpSp>
        <p:nvGrpSpPr>
          <p:cNvPr id="6174" name="组合 29"/>
          <p:cNvGrpSpPr/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5129" name="矩形 30"/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30" name="矩形 31"/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7E4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1475742" y="1635672"/>
            <a:ext cx="597649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</a:rPr>
              <a:t>节假日不看人人人人，哪儿耍更合适。</a:t>
            </a:r>
            <a:endParaRPr lang="en-US" altLang="zh-CN" sz="24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</a:endParaRPr>
          </a:p>
          <a:p>
            <a:r>
              <a:rPr lang="zh-CN" altLang="en-US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</a:rPr>
              <a:t>为了规划好自己的节假日，</a:t>
            </a:r>
            <a:endParaRPr lang="en-US" altLang="zh-CN" sz="24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</a:endParaRPr>
          </a:p>
          <a:p>
            <a:r>
              <a:rPr lang="zh-CN" altLang="en-US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</a:rPr>
              <a:t>爬取飞猪旅游网</a:t>
            </a:r>
            <a:r>
              <a:rPr lang="en-US" altLang="zh-CN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</a:rPr>
              <a:t>56494</a:t>
            </a:r>
            <a:r>
              <a:rPr lang="zh-CN" altLang="en-US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</a:rPr>
              <a:t>条全国的门票数据，</a:t>
            </a:r>
            <a:endParaRPr lang="en-US" altLang="zh-CN" sz="24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</a:endParaRPr>
          </a:p>
          <a:p>
            <a:r>
              <a:rPr lang="zh-CN" altLang="en-US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</a:rPr>
              <a:t>通过分析数据找出答案</a:t>
            </a:r>
            <a:r>
              <a:rPr lang="zh-CN" altLang="en-US" sz="2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</a:rPr>
              <a:t>。</a:t>
            </a:r>
            <a:endParaRPr lang="zh-CN" altLang="en-US" sz="20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1" dur="400" tmFilter="0,0; .5, 1; 1, 1"/>
                                        <p:tgtEl>
                                          <p:spTgt spid="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50" fill="hold"/>
                                        <p:tgtEl>
                                          <p:spTgt spid="6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50" fill="hold"/>
                                        <p:tgtEl>
                                          <p:spTgt spid="6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8" grpId="0" bldLvl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1"/>
          <p:cNvSpPr>
            <a:spLocks noChangeArrowheads="1"/>
          </p:cNvSpPr>
          <p:nvPr/>
        </p:nvSpPr>
        <p:spPr bwMode="auto">
          <a:xfrm>
            <a:off x="0" y="1350963"/>
            <a:ext cx="3228975" cy="11874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99" name="文本框 2"/>
          <p:cNvSpPr>
            <a:spLocks noChangeArrowheads="1"/>
          </p:cNvSpPr>
          <p:nvPr/>
        </p:nvSpPr>
        <p:spPr bwMode="auto">
          <a:xfrm>
            <a:off x="1352550" y="1663700"/>
            <a:ext cx="1683794" cy="53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000" b="1" dirty="0" smtClean="0">
                <a:solidFill>
                  <a:schemeClr val="bg1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第三部</a:t>
            </a:r>
            <a:r>
              <a:rPr lang="zh-CN" altLang="en-US" sz="3000" b="1" dirty="0">
                <a:solidFill>
                  <a:schemeClr val="bg1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分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4110" name="文本框 8"/>
          <p:cNvSpPr>
            <a:spLocks noChangeArrowheads="1"/>
          </p:cNvSpPr>
          <p:nvPr/>
        </p:nvSpPr>
        <p:spPr bwMode="auto">
          <a:xfrm>
            <a:off x="3779934" y="1347648"/>
            <a:ext cx="1376018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3F3F3F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数据爬取</a:t>
            </a:r>
            <a:endParaRPr lang="zh-CN" altLang="en-US" sz="2400" b="1" dirty="0">
              <a:solidFill>
                <a:srgbClr val="3F3F3F"/>
              </a:solidFill>
              <a:latin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5130" name="矩形 9"/>
          <p:cNvSpPr>
            <a:spLocks noChangeArrowheads="1"/>
          </p:cNvSpPr>
          <p:nvPr/>
        </p:nvSpPr>
        <p:spPr bwMode="auto">
          <a:xfrm>
            <a:off x="3825875" y="3281363"/>
            <a:ext cx="5318125" cy="20002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31" name="矩形 10"/>
          <p:cNvSpPr>
            <a:spLocks noChangeArrowheads="1"/>
          </p:cNvSpPr>
          <p:nvPr/>
        </p:nvSpPr>
        <p:spPr bwMode="auto">
          <a:xfrm>
            <a:off x="3302000" y="1350963"/>
            <a:ext cx="306388" cy="11874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ldLvl="0" animBg="1" autoUpdateAnimBg="0"/>
      <p:bldP spid="5130" grpId="0" bldLvl="0" animBg="1" autoUpdateAnimBg="0"/>
      <p:bldP spid="5131" grpId="0" bldLvl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8" name="TextBox 108"/>
          <p:cNvSpPr>
            <a:spLocks noChangeArrowheads="1"/>
          </p:cNvSpPr>
          <p:nvPr/>
        </p:nvSpPr>
        <p:spPr bwMode="auto">
          <a:xfrm>
            <a:off x="539750" y="244475"/>
            <a:ext cx="27533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数据爬取</a:t>
            </a:r>
            <a:endParaRPr lang="zh-CN" alt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sym typeface="微软雅黑" panose="020B0503020204020204" pitchFamily="34" charset="-122"/>
            </a:endParaRPr>
          </a:p>
        </p:txBody>
      </p:sp>
      <p:grpSp>
        <p:nvGrpSpPr>
          <p:cNvPr id="2" name="组合 29"/>
          <p:cNvGrpSpPr/>
          <p:nvPr/>
        </p:nvGrpSpPr>
        <p:grpSpPr bwMode="auto">
          <a:xfrm>
            <a:off x="107950" y="244475"/>
            <a:ext cx="358775" cy="360363"/>
            <a:chOff x="0" y="0"/>
            <a:chExt cx="302558" cy="314067"/>
          </a:xfrm>
        </p:grpSpPr>
        <p:sp>
          <p:nvSpPr>
            <p:cNvPr id="5129" name="矩形 30"/>
            <p:cNvSpPr>
              <a:spLocks noChangeArrowheads="1"/>
            </p:cNvSpPr>
            <p:nvPr/>
          </p:nvSpPr>
          <p:spPr bwMode="auto">
            <a:xfrm>
              <a:off x="0" y="0"/>
              <a:ext cx="252000" cy="252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130" name="矩形 31"/>
            <p:cNvSpPr>
              <a:spLocks noChangeArrowheads="1"/>
            </p:cNvSpPr>
            <p:nvPr/>
          </p:nvSpPr>
          <p:spPr bwMode="auto">
            <a:xfrm>
              <a:off x="122558" y="134067"/>
              <a:ext cx="180000" cy="180000"/>
            </a:xfrm>
            <a:prstGeom prst="rect">
              <a:avLst/>
            </a:prstGeom>
            <a:solidFill>
              <a:srgbClr val="7E4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7" name="文本框 8"/>
          <p:cNvSpPr>
            <a:spLocks noChangeArrowheads="1"/>
          </p:cNvSpPr>
          <p:nvPr/>
        </p:nvSpPr>
        <p:spPr bwMode="auto">
          <a:xfrm>
            <a:off x="1259724" y="1563666"/>
            <a:ext cx="6336528" cy="2285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/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zh-CN" altLang="en-US" dirty="0" smtClean="0"/>
              <a:t>项目基于</a:t>
            </a:r>
            <a:r>
              <a:rPr lang="en-US" altLang="zh-CN" dirty="0" smtClean="0"/>
              <a:t>Requests</a:t>
            </a:r>
            <a:r>
              <a:rPr lang="zh-CN" altLang="en-US" dirty="0" smtClean="0"/>
              <a:t>模块实现，使用</a:t>
            </a:r>
            <a:r>
              <a:rPr lang="en-US" altLang="zh-CN" dirty="0" smtClean="0"/>
              <a:t>get</a:t>
            </a:r>
            <a:r>
              <a:rPr lang="zh-CN" altLang="en-US" dirty="0" smtClean="0"/>
              <a:t>获取网页信息，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     </a:t>
            </a:r>
            <a:r>
              <a:rPr lang="zh-CN" altLang="en-US" dirty="0" smtClean="0"/>
              <a:t>分析网页信息；</a:t>
            </a:r>
            <a:endParaRPr lang="en-US" altLang="zh-CN" dirty="0" smtClean="0"/>
          </a:p>
          <a:p>
            <a:pPr lvl="0"/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zh-CN" altLang="en-US" dirty="0" smtClean="0"/>
              <a:t>通过分析，使用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把网页信息转换成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数据，分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     </a:t>
            </a:r>
            <a:r>
              <a:rPr lang="zh-CN" altLang="en-US" dirty="0" smtClean="0"/>
              <a:t>析数据，获取需要的字段；</a:t>
            </a:r>
          </a:p>
          <a:p>
            <a:pPr lvl="0"/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MongoDB</a:t>
            </a:r>
            <a:r>
              <a:rPr lang="zh-CN" altLang="en-US" dirty="0" smtClean="0"/>
              <a:t>数据库连接，连接到指定的</a:t>
            </a:r>
            <a:r>
              <a:rPr lang="en-US" altLang="zh-CN" dirty="0" smtClean="0"/>
              <a:t>db</a:t>
            </a:r>
            <a:r>
              <a:rPr lang="zh-CN" altLang="en-US" dirty="0" smtClean="0"/>
              <a:t>下的集合中；</a:t>
            </a:r>
            <a:endParaRPr lang="en-US" altLang="zh-CN" dirty="0" smtClean="0"/>
          </a:p>
          <a:p>
            <a:pPr lvl="0"/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zh-CN" altLang="en-US" dirty="0" smtClean="0"/>
              <a:t>把获取到的数据保存到</a:t>
            </a:r>
            <a:r>
              <a:rPr lang="en-US" altLang="zh-CN" dirty="0" smtClean="0"/>
              <a:t>MongoDB </a:t>
            </a:r>
            <a:r>
              <a:rPr lang="zh-CN" altLang="en-US" dirty="0" smtClean="0"/>
              <a:t>数据库，使用</a:t>
            </a:r>
            <a:r>
              <a:rPr lang="en-US" altLang="zh-CN" dirty="0" smtClean="0"/>
              <a:t>MongoDB</a:t>
            </a:r>
          </a:p>
          <a:p>
            <a:pPr lvl="0"/>
            <a:r>
              <a:rPr lang="en-US" altLang="zh-CN" dirty="0" smtClean="0"/>
              <a:t>     </a:t>
            </a:r>
            <a:r>
              <a:rPr lang="zh-CN" altLang="en-US" dirty="0" smtClean="0"/>
              <a:t>因为存储灵活；</a:t>
            </a:r>
          </a:p>
          <a:p>
            <a:pPr lvl="0"/>
            <a:r>
              <a:rPr lang="en-US" altLang="zh-CN" dirty="0" smtClean="0">
                <a:solidFill>
                  <a:srgbClr val="FF0000"/>
                </a:solidFill>
              </a:rPr>
              <a:t>5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zh-CN" altLang="en-US" dirty="0" smtClean="0"/>
              <a:t>初始化</a:t>
            </a:r>
            <a:r>
              <a:rPr lang="en-US" altLang="zh-CN" dirty="0" smtClean="0"/>
              <a:t>CSV</a:t>
            </a:r>
            <a:r>
              <a:rPr lang="zh-CN" altLang="en-US" dirty="0" smtClean="0"/>
              <a:t>文件，把获取的数据一并写入到</a:t>
            </a:r>
            <a:r>
              <a:rPr lang="en-US" altLang="zh-CN" dirty="0" smtClean="0"/>
              <a:t>CSV</a:t>
            </a:r>
            <a:r>
              <a:rPr lang="zh-CN" altLang="en-US" dirty="0" smtClean="0"/>
              <a:t>文件中。</a:t>
            </a: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1" dur="400" tmFilter="0,0; .5, 1; 1, 1"/>
                                        <p:tgtEl>
                                          <p:spTgt spid="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8" grpId="0" bldLvl="0" autoUpdateAnimBg="0"/>
    </p:bldLst>
  </p:timing>
</p:sld>
</file>

<file path=ppt/theme/theme1.xml><?xml version="1.0" encoding="utf-8"?>
<a:theme xmlns:a="http://schemas.openxmlformats.org/drawingml/2006/main" name="第一PPT，www.1ppt.com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1936</Words>
  <Application>Microsoft Office PowerPoint</Application>
  <PresentationFormat>全屏显示(16:9)</PresentationFormat>
  <Paragraphs>151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第一PPT，www.1ppt.com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keywords>www.1ppt.com</cp:keywords>
  <cp:lastModifiedBy>Administrator</cp:lastModifiedBy>
  <cp:revision>108</cp:revision>
  <dcterms:created xsi:type="dcterms:W3CDTF">2014-09-01T11:16:00Z</dcterms:created>
  <dcterms:modified xsi:type="dcterms:W3CDTF">2019-05-28T06:35:25Z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2052-10.1.0.6235</vt:lpwstr>
  </property>
</Properties>
</file>