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8" r:id="rId6"/>
    <p:sldId id="268" r:id="rId7"/>
    <p:sldId id="269" r:id="rId8"/>
    <p:sldId id="270" r:id="rId9"/>
    <p:sldId id="27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66" r:id="rId2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52" autoAdjust="0"/>
  </p:normalViewPr>
  <p:slideViewPr>
    <p:cSldViewPr snapToGrid="0" showGuides="1">
      <p:cViewPr varScale="1">
        <p:scale>
          <a:sx n="159" d="100"/>
          <a:sy n="159" d="100"/>
        </p:scale>
        <p:origin x="76" y="-2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12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2A1DC4-D084-4D36-8E69-FB9F3D1AB8BD}" type="datetime1">
              <a:rPr lang="es-MX" smtClean="0"/>
              <a:t>05/12/2022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2C51-2FE0-4ACA-B4DE-2F104D2E9349}" type="datetime1">
              <a:rPr lang="es-MX" noProof="0" smtClean="0"/>
              <a:pPr/>
              <a:t>05/12/2022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132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269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498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238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077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530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37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227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05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45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6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054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MX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5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97799F-D0BF-4501-8EDB-2FB770C445B3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DF705-B31C-4AC9-85AF-9DDAD571CFF2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44B55-9FB4-48D8-B433-260537613264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98CA6-9288-4C96-85C5-1032EE816C00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FB6B3-EF3F-4B01-AEA9-24B26AD80F49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BE29C-D2DC-4D9E-A97C-6C093FC683CC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938C7-7932-4BF3-B887-2B307DB36A4C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469631-569B-4D86-A94F-4E94EEA70A8E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21037C-1DA5-488A-A75E-78667D72C71E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27B63-44A4-409E-BDE6-9E4EB71187C5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0AF424-9CBD-4FF2-9F07-1B52AFA4DE94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BBCB67-B20E-4743-9523-9FEA4F98809B}" type="datetime1">
              <a:rPr lang="es-MX" noProof="0" smtClean="0"/>
              <a:t>05/12/2022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1</a:t>
            </a:r>
          </a:p>
        </p:txBody>
      </p:sp>
      <p:grpSp>
        <p:nvGrpSpPr>
          <p:cNvPr id="56" name="Grupo 55" descr="Esta imagen es un icono de tres figuras humanos conectada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1122014" y="637130"/>
            <a:ext cx="2503353" cy="2513071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orma libre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a libre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a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a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a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a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a libre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a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a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MX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r>
              <a:rPr lang="es-MX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-Predicción de renuncias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1995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19174" y="5348914"/>
            <a:ext cx="3536195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400" b="1" i="1" dirty="0">
                <a:latin typeface="+mj-lt"/>
                <a:cs typeface="Segoe UI" panose="020B0502040204020203" pitchFamily="34" charset="0"/>
              </a:rPr>
              <a:t>Francisco Quintero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3439" y="2764389"/>
            <a:ext cx="3649618" cy="2400873"/>
            <a:chOff x="995237" y="1790009"/>
            <a:chExt cx="3649618" cy="24008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87594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6</a:t>
              </a:r>
              <a:r>
                <a:rPr lang="es-E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 Los datos nos confirman que tienen un 34.39% de bajas totales con respecto al total de contrataciones.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14ED14B-D5C8-1A52-9699-5E9742CC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1758008"/>
            <a:ext cx="4807974" cy="4807974"/>
          </a:xfrm>
          <a:prstGeom prst="rect">
            <a:avLst/>
          </a:prstGeom>
        </p:spPr>
      </p:pic>
      <p:sp>
        <p:nvSpPr>
          <p:cNvPr id="5" name="Cuadro de texto 1">
            <a:extLst>
              <a:ext uri="{FF2B5EF4-FFF2-40B4-BE49-F238E27FC236}">
                <a16:creationId xmlns:a16="http://schemas.microsoft.com/office/drawing/2014/main" id="{393DDFFC-BC57-8609-20F4-6A4EF2FB6F8A}"/>
              </a:ext>
            </a:extLst>
          </p:cNvPr>
          <p:cNvSpPr txBox="1"/>
          <p:nvPr/>
        </p:nvSpPr>
        <p:spPr>
          <a:xfrm>
            <a:off x="766606" y="37698"/>
            <a:ext cx="3919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exploratorio</a:t>
            </a:r>
          </a:p>
        </p:txBody>
      </p:sp>
    </p:spTree>
    <p:extLst>
      <p:ext uri="{BB962C8B-B14F-4D97-AF65-F5344CB8AC3E}">
        <p14:creationId xmlns:p14="http://schemas.microsoft.com/office/powerpoint/2010/main" val="7515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Tratamiento y preparación de los datos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5237" y="1979775"/>
            <a:ext cx="3649618" cy="3411960"/>
            <a:chOff x="995237" y="1790009"/>
            <a:chExt cx="3649618" cy="3411960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3411960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Recibí </a:t>
              </a:r>
              <a:r>
                <a:rPr lang="es-CL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DataSet</a:t>
              </a: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(</a:t>
              </a:r>
              <a:r>
                <a:rPr lang="es-CL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kaggle</a:t>
              </a:r>
              <a:r>
                <a:rPr lang="es-CL" sz="14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)</a:t>
              </a: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con 4653 registros, con las siguientes columnas que representan las características generales de cada miembro contratado desde los inicios (</a:t>
              </a:r>
              <a:r>
                <a:rPr lang="es-CL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Features</a:t>
              </a: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o X):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</a:t>
              </a:r>
              <a:r>
                <a:rPr lang="es-CL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Education</a:t>
              </a: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’-Nivel de educación profesional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‘City’-Ciudad que gestiona la contratación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</a:t>
              </a:r>
              <a:r>
                <a:rPr lang="es-ES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PaymentTier</a:t>
              </a: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’-Rango de sueldos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‘Age’-Edad del empleado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</a:t>
              </a:r>
              <a:r>
                <a:rPr lang="es-ES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ExperienceInCurrentDomain</a:t>
              </a: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’-Experiencia en el cargo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‘</a:t>
              </a:r>
              <a:r>
                <a:rPr lang="es-ES" sz="14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LeaveOrNot</a:t>
              </a:r>
              <a:r>
                <a:rPr lang="es-ES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’-Columna de decisión final Se va o No. (Target)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1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099D44FD-B569-EC16-0C05-DC83E230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93" y="2731402"/>
            <a:ext cx="5039502" cy="31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68235"/>
            <a:ext cx="48457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Tratamiento y preparación de los datos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6244" y="1041778"/>
            <a:ext cx="3732170" cy="3779561"/>
            <a:chOff x="995237" y="1506840"/>
            <a:chExt cx="3732170" cy="377956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91212" y="1506840"/>
              <a:ext cx="3536195" cy="377956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Una vez analizado los datos, exploramos que tipos de datos teníamos, si sus valores estaban dentro de una estructura similar, y que tan relevantes eran para entrenar un modelo de machine </a:t>
              </a:r>
              <a:r>
                <a:rPr lang="es-E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learning</a:t>
              </a: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2286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Procedo a hacer los siguientes tratamientos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Dividimos en Train y Test las muestras.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buFont typeface="+mj-lt"/>
                <a:buAutoNum type="arabicPeriod"/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tratamos con las variables categóricas aplicando ‘</a:t>
              </a:r>
              <a:r>
                <a:rPr lang="es-E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getdummies</a:t>
              </a: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’, ya que las categorías en cada una de ellas no superaban la cantidad de 3, así que no se agregarían tantas columnas a nuestros </a:t>
              </a:r>
              <a:r>
                <a:rPr lang="es-E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dataset</a:t>
              </a: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Verificamos y Balanceamos el número de muestras en Train respecto a nuestro Target para evitar SESGAR a nuestro algoritmo </a:t>
              </a:r>
              <a:r>
                <a:rPr lang="es-E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desde el entrenamiento. Esto lo hicimos mediante un SMOTE(</a:t>
              </a:r>
              <a:r>
                <a:rPr lang="es-ES" sz="1100" dirty="0">
                  <a:highlight>
                    <a:srgbClr val="FFFF00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sintetiza las nuevas instancias minoritarias similares a las instancias</a:t>
              </a:r>
              <a:r>
                <a:rPr lang="es-E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) dándole relevancia a las clases minoritarias, tomando las más importantes matemáticamente.</a:t>
              </a:r>
              <a:endParaRPr 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9233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1C577DFD-78A8-4AF1-5724-CD469ED7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512" y="2642911"/>
            <a:ext cx="5009691" cy="27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3852" y="1523852"/>
            <a:ext cx="4194407" cy="5438605"/>
            <a:chOff x="995237" y="1506840"/>
            <a:chExt cx="3732170" cy="6419196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91212" y="1506840"/>
              <a:ext cx="3536195" cy="641919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Para este proyecto, probe 3 modelos </a:t>
              </a:r>
              <a:r>
                <a:rPr lang="es-ES" sz="9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SUPERVISADOS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tanto clasificadores como regresores, y nos quedaremos con el de mejor ‘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Accuracy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’ (GSCV)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¿Por qué modelo Clasificatorio?: Deseo predecir 2 clases, (Si o No)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¿Porque modelos Regresores?: Deseo predecir 2 números, (0 o 1)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Ambos casos me funcionan.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Probaremos 3 modelos en concreto.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+mj-lt"/>
                <a:buAutoNum type="arabicPeriod"/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Regresión logística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Imputer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: </a:t>
              </a:r>
              <a:r>
                <a:rPr lang="es-ES" sz="900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ean,Median</a:t>
              </a: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</a:t>
              </a:r>
              <a:r>
                <a:rPr lang="es-ES" sz="900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Most_freq</a:t>
              </a:r>
              <a:endParaRPr lang="es-ES" sz="9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Pen</a:t>
              </a:r>
              <a:r>
                <a:rPr lang="es-ES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alty</a:t>
              </a:r>
              <a:r>
                <a:rPr lang="es-E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L1 L2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C: (0</a:t>
              </a:r>
              <a:r>
                <a:rPr lang="es-E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,1,4,5)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+mj-lt"/>
                <a:buAutoNum type="arabicPeriod"/>
              </a:pP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2.          Vector Soporte Clasificador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SelectKbest:1,2,3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C:0.1,0.9,0.1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</a:t>
              </a:r>
              <a:r>
                <a:rPr lang="es-ES" sz="900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Kernel</a:t>
              </a: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: </a:t>
              </a:r>
              <a:r>
                <a:rPr lang="es-ES" sz="900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Linear,Poly</a:t>
              </a:r>
              <a:r>
                <a:rPr lang="es-ES" sz="9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,Gauss</a:t>
              </a:r>
              <a:endParaRPr lang="es-ES" sz="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342900" lvl="0" indent="-342900">
                <a:lnSpc>
                  <a:spcPct val="107000"/>
                </a:lnSpc>
                <a:buFont typeface="+mj-lt"/>
                <a:buAutoNum type="arabicPeriod"/>
              </a:pP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3.          Random Forest Clasificador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s-ES" sz="9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n_estimadores</a:t>
              </a:r>
              <a:r>
                <a:rPr lang="es-ES" sz="9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10,100,500</a:t>
              </a:r>
            </a:p>
            <a:p>
              <a:pPr lvl="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max_features</a:t>
              </a:r>
              <a:r>
                <a:rPr lang="es-E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2 y 3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07000"/>
                </a:lnSpc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Para el preprocesado, en cada modelo fijamos pipeline con escalado, estandarizado y rellenado de datos faltantes con mean, moda, 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most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frequent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antes de cada modelo. 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Cada uno tendrá 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hyper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parámetros que nos ayudan a identificar el modelo que mas encaja con nuestra búsqueda de predicción.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Por último, ya con el pipeline y los 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hyper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parámetros definidos aleatoriamente, aplicamos el GSCV para cada uno de los modelos y así encontrar el mejor </a:t>
              </a:r>
              <a:r>
                <a:rPr lang="es-ES" sz="9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accuracy</a:t>
              </a:r>
              <a:r>
                <a:rPr lang="es-ES" sz="9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9"/>
              <a:ext cx="3536195" cy="10898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52E62367-6DC9-554D-A094-0206C4D5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10" y="3246412"/>
            <a:ext cx="5158878" cy="2487316"/>
          </a:xfrm>
          <a:prstGeom prst="rect">
            <a:avLst/>
          </a:prstGeom>
        </p:spPr>
      </p:pic>
      <p:sp>
        <p:nvSpPr>
          <p:cNvPr id="10" name="Cuadro de texto 1">
            <a:extLst>
              <a:ext uri="{FF2B5EF4-FFF2-40B4-BE49-F238E27FC236}">
                <a16:creationId xmlns:a16="http://schemas.microsoft.com/office/drawing/2014/main" id="{55249FC5-D8F2-7744-E47D-AFAD2BD9899F}"/>
              </a:ext>
            </a:extLst>
          </p:cNvPr>
          <p:cNvSpPr txBox="1"/>
          <p:nvPr/>
        </p:nvSpPr>
        <p:spPr>
          <a:xfrm>
            <a:off x="1183821" y="738390"/>
            <a:ext cx="48457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MX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s-MX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7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3852" y="2605690"/>
            <a:ext cx="4182608" cy="2623166"/>
            <a:chOff x="995237" y="1002422"/>
            <a:chExt cx="3721671" cy="3096127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80713" y="1002422"/>
              <a:ext cx="3536195" cy="305342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Con un </a:t>
              </a:r>
              <a:r>
                <a:rPr lang="es-ES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0.68</a:t>
              </a:r>
              <a:r>
                <a:rPr lang="es-E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de </a:t>
              </a:r>
              <a:r>
                <a:rPr lang="es-ES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</a:t>
              </a:r>
              <a:r>
                <a:rPr lang="es-ES" sz="18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ccuracy</a:t>
              </a:r>
              <a:r>
                <a:rPr lang="es-E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el modelo que mejor encaja es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Random Forest Clasificador.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Max_features</a:t>
              </a:r>
              <a:r>
                <a:rPr lang="es-E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3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n_estimator:10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" name="Cuadro de texto 1">
            <a:extLst>
              <a:ext uri="{FF2B5EF4-FFF2-40B4-BE49-F238E27FC236}">
                <a16:creationId xmlns:a16="http://schemas.microsoft.com/office/drawing/2014/main" id="{55249FC5-D8F2-7744-E47D-AFAD2BD9899F}"/>
              </a:ext>
            </a:extLst>
          </p:cNvPr>
          <p:cNvSpPr txBox="1"/>
          <p:nvPr/>
        </p:nvSpPr>
        <p:spPr>
          <a:xfrm>
            <a:off x="804410" y="0"/>
            <a:ext cx="48457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MX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s-MX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B28E76-BF2A-B3EC-02E8-FB7B5536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5100" y="1271031"/>
            <a:ext cx="4194407" cy="2195802"/>
            <a:chOff x="995237" y="1506840"/>
            <a:chExt cx="3732170" cy="2591709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51A89E6-54EC-0DE9-F78B-B83C922D7685}"/>
                </a:ext>
              </a:extLst>
            </p:cNvPr>
            <p:cNvSpPr/>
            <p:nvPr/>
          </p:nvSpPr>
          <p:spPr>
            <a:xfrm>
              <a:off x="1191212" y="1506840"/>
              <a:ext cx="3536195" cy="112840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El </a:t>
              </a:r>
              <a:r>
                <a:rPr lang="en-US" sz="2800" b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mejor</a:t>
              </a:r>
              <a:r>
                <a: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score es:</a:t>
              </a:r>
              <a:endPara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7223076-D657-4C6D-6BF7-5702B74890C7}"/>
                </a:ext>
              </a:extLst>
            </p:cNvPr>
            <p:cNvSpPr/>
            <p:nvPr/>
          </p:nvSpPr>
          <p:spPr>
            <a:xfrm>
              <a:off x="995237" y="3975438"/>
              <a:ext cx="3536195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82CF19BA-DEA1-23E2-759A-A3E4AD6E5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84" y="1415981"/>
            <a:ext cx="3147483" cy="19986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088E0B-0233-B211-02A3-567473071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077" y="3620360"/>
            <a:ext cx="6331598" cy="77956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61EF9B-65D3-9BAA-B484-040912604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178" y="4717877"/>
            <a:ext cx="2913493" cy="20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6581" y="2014237"/>
            <a:ext cx="4198575" cy="3765262"/>
            <a:chOff x="995237" y="1320786"/>
            <a:chExt cx="3735878" cy="4444146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94920" y="1320786"/>
              <a:ext cx="3536195" cy="444414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Básicamente le ense</a:t>
              </a:r>
              <a:r>
                <a:rPr lang="es-CL" sz="16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ñamos con datos a nuestro algoritmo a solucionar un problema, llenos de supuestos. Predecir si un nuevo empleado tiene el perfil de los que se van al termino de 2 años o se queda.</a:t>
              </a:r>
              <a:endParaRPr lang="es-CL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Estas predicciones ayudaran a tomar decisiones más acertadas a la hora de ejecutar las visiones profesionales según el perfil del individuo, así como mejorar las condiciones y estrategias de contratación del cliente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5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" name="Cuadro de texto 1">
            <a:extLst>
              <a:ext uri="{FF2B5EF4-FFF2-40B4-BE49-F238E27FC236}">
                <a16:creationId xmlns:a16="http://schemas.microsoft.com/office/drawing/2014/main" id="{55249FC5-D8F2-7744-E47D-AFAD2BD9899F}"/>
              </a:ext>
            </a:extLst>
          </p:cNvPr>
          <p:cNvSpPr txBox="1"/>
          <p:nvPr/>
        </p:nvSpPr>
        <p:spPr>
          <a:xfrm>
            <a:off x="804410" y="0"/>
            <a:ext cx="48457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</a:t>
            </a:r>
            <a:r>
              <a:rPr lang="es-MX" sz="16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s-MX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B28E76-BF2A-B3EC-02E8-FB7B5536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8789" y="1022355"/>
            <a:ext cx="4350996" cy="2131250"/>
            <a:chOff x="995237" y="1583031"/>
            <a:chExt cx="3871502" cy="251551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51A89E6-54EC-0DE9-F78B-B83C922D7685}"/>
                </a:ext>
              </a:extLst>
            </p:cNvPr>
            <p:cNvSpPr/>
            <p:nvPr/>
          </p:nvSpPr>
          <p:spPr>
            <a:xfrm>
              <a:off x="1330544" y="1583031"/>
              <a:ext cx="3536195" cy="112840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Conclusi</a:t>
              </a:r>
              <a:r>
                <a:rPr lang="es-CL" sz="2800" b="1" dirty="0" err="1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ó</a:t>
              </a:r>
              <a:r>
                <a:rPr lang="en-US" sz="2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n</a:t>
              </a:r>
              <a:endPara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7223076-D657-4C6D-6BF7-5702B74890C7}"/>
                </a:ext>
              </a:extLst>
            </p:cNvPr>
            <p:cNvSpPr/>
            <p:nvPr/>
          </p:nvSpPr>
          <p:spPr>
            <a:xfrm>
              <a:off x="995237" y="3975438"/>
              <a:ext cx="3536195" cy="12311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E2180E01-793A-89CE-0C92-4E6B1B07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88" y="2014237"/>
            <a:ext cx="5647331" cy="26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1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10</a:t>
            </a:r>
          </a:p>
        </p:txBody>
      </p:sp>
      <p:grpSp>
        <p:nvGrpSpPr>
          <p:cNvPr id="5" name="Grupo 4" descr="Esta imagen es un icono de tres persona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0" y="2526968"/>
            <a:ext cx="1781559" cy="1554026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orma libre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7" name="Forma libre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8" name="Forma libre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9" name="Forma libre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10" name="Forma libre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11" name="Forma libre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12" name="Forma libre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13" name="Forma libre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  <p:sp>
          <p:nvSpPr>
            <p:cNvPr id="14" name="Forma libre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dirty="0">
                <a:latin typeface="+mj-lt"/>
              </a:rPr>
              <a:t>Francisco Quintero</a:t>
            </a:r>
            <a:endParaRPr lang="es-MX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upo 22" descr="Esta imagen es de una forma abstrac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a libre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21" name="Forma libre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22" name="Forma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5521" y="-160035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056" y="2321814"/>
            <a:ext cx="4167941" cy="2311748"/>
            <a:chOff x="492056" y="2132048"/>
            <a:chExt cx="4167941" cy="2311748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3725" y="2132048"/>
              <a:ext cx="4146272" cy="279993"/>
              <a:chOff x="513725" y="2291125"/>
              <a:chExt cx="4146272" cy="279993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3725" y="233882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23802" y="229112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MX" sz="1600" i="1" dirty="0">
                    <a:latin typeface="+mj-lt"/>
                    <a:cs typeface="Segoe UI" panose="020B0502040204020203" pitchFamily="34" charset="0"/>
                  </a:rPr>
                  <a:t>Introducción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3725" y="2889233"/>
              <a:ext cx="4146272" cy="254830"/>
              <a:chOff x="513725" y="2831371"/>
              <a:chExt cx="4146272" cy="254830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3725" y="2831371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23802" y="283998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MX" sz="1600" i="1" dirty="0">
                    <a:latin typeface="+mj-lt"/>
                    <a:cs typeface="Segoe UI" panose="020B0502040204020203" pitchFamily="34" charset="0"/>
                  </a:rPr>
                  <a:t>Planteamiento del problema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492056" y="3555381"/>
              <a:ext cx="4159057" cy="259139"/>
              <a:chOff x="492056" y="3294505"/>
              <a:chExt cx="4159057" cy="259139"/>
            </a:xfrm>
          </p:grpSpPr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492056" y="3294505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14918" y="3307423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MX" sz="1600" i="1" dirty="0">
                    <a:latin typeface="+mj-lt"/>
                    <a:cs typeface="Segoe UI" panose="020B0502040204020203" pitchFamily="34" charset="0"/>
                  </a:rPr>
                  <a:t>Análisis exploratorio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3725" y="3975438"/>
              <a:ext cx="4017707" cy="468358"/>
              <a:chOff x="513725" y="3511549"/>
              <a:chExt cx="4017707" cy="468358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3725" y="3747611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995237" y="351154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endParaRPr lang="es-MX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46" name="Forma lib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47" name="Forma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48" name="Forma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49" name="Forma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b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MX" dirty="0"/>
              </a:p>
            </p:txBody>
          </p:sp>
          <p:sp>
            <p:nvSpPr>
              <p:cNvPr id="53" name="Forma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MX" dirty="0"/>
              </a:p>
            </p:txBody>
          </p:sp>
        </p:grp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sp>
        <p:nvSpPr>
          <p:cNvPr id="7" name="Rectángulo: Esquinas redondeadas 12">
            <a:extLst>
              <a:ext uri="{FF2B5EF4-FFF2-40B4-BE49-F238E27FC236}">
                <a16:creationId xmlns:a16="http://schemas.microsoft.com/office/drawing/2014/main" id="{443DAF39-B0DD-6EA9-19CE-FE5C0E4B277F}"/>
              </a:ext>
            </a:extLst>
          </p:cNvPr>
          <p:cNvSpPr/>
          <p:nvPr/>
        </p:nvSpPr>
        <p:spPr>
          <a:xfrm>
            <a:off x="513725" y="505513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80A8C42-A8D7-156A-CC2E-5284BCD95ABA}"/>
              </a:ext>
            </a:extLst>
          </p:cNvPr>
          <p:cNvSpPr/>
          <p:nvPr/>
        </p:nvSpPr>
        <p:spPr>
          <a:xfrm>
            <a:off x="1071537" y="440074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i="1" dirty="0">
                <a:latin typeface="+mj-lt"/>
                <a:cs typeface="Segoe UI" panose="020B0502040204020203" pitchFamily="34" charset="0"/>
              </a:rPr>
              <a:t>Tratamiento y preparación de los datos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D7F9AC-1F4A-A116-28B6-E3AC8CDF17DE}"/>
              </a:ext>
            </a:extLst>
          </p:cNvPr>
          <p:cNvSpPr/>
          <p:nvPr/>
        </p:nvSpPr>
        <p:spPr>
          <a:xfrm>
            <a:off x="1071537" y="502740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i="1" dirty="0">
                <a:latin typeface="+mj-lt"/>
                <a:cs typeface="Segoe UI" panose="020B0502040204020203" pitchFamily="34" charset="0"/>
              </a:rPr>
              <a:t>Machine </a:t>
            </a:r>
            <a:r>
              <a:rPr lang="es-MX" sz="1600" i="1" dirty="0" err="1">
                <a:latin typeface="+mj-lt"/>
                <a:cs typeface="Segoe UI" panose="020B0502040204020203" pitchFamily="34" charset="0"/>
              </a:rPr>
              <a:t>Learning</a:t>
            </a:r>
            <a:endParaRPr lang="es-MX" sz="1600" i="1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Rectángulo: Esquinas redondeadas 12">
            <a:extLst>
              <a:ext uri="{FF2B5EF4-FFF2-40B4-BE49-F238E27FC236}">
                <a16:creationId xmlns:a16="http://schemas.microsoft.com/office/drawing/2014/main" id="{9E35C45D-88B1-9E00-A572-478B88A269B0}"/>
              </a:ext>
            </a:extLst>
          </p:cNvPr>
          <p:cNvSpPr/>
          <p:nvPr/>
        </p:nvSpPr>
        <p:spPr>
          <a:xfrm>
            <a:off x="517315" y="572353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0CFD27-C7E2-6122-21C0-D15A054F34BA}"/>
              </a:ext>
            </a:extLst>
          </p:cNvPr>
          <p:cNvSpPr/>
          <p:nvPr/>
        </p:nvSpPr>
        <p:spPr>
          <a:xfrm>
            <a:off x="1081852" y="5725362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i="1" dirty="0">
                <a:latin typeface="+mj-lt"/>
                <a:cs typeface="Segoe UI" panose="020B0502040204020203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5237" y="1979775"/>
            <a:ext cx="3649618" cy="2872453"/>
            <a:chOff x="995237" y="1790009"/>
            <a:chExt cx="3649618" cy="287245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287245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Empresa de reclutamiento con más de 6 </a:t>
              </a: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años en el mercado Espa</a:t>
              </a:r>
              <a:r>
                <a:rPr lang="es-CL" sz="16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ñol</a:t>
              </a: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y con 3 Sucursales en funcionamiento: Barcelona (Principal), Valencia, Madrid.</a:t>
              </a:r>
              <a:endParaRPr lang="es-E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ES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Nombre de la empresa = “</a:t>
              </a:r>
              <a:r>
                <a:rPr lang="es-ES" sz="16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X_Recruit_HR</a:t>
              </a: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”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Años de experiencia = 6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ES" sz="16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</a:t>
              </a: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ucursales = 3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40" name="Imagen 39">
            <a:extLst>
              <a:ext uri="{FF2B5EF4-FFF2-40B4-BE49-F238E27FC236}">
                <a16:creationId xmlns:a16="http://schemas.microsoft.com/office/drawing/2014/main" id="{027EC047-D820-53A1-DE65-02040DDD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95" y="2845363"/>
            <a:ext cx="3035775" cy="291667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A1D282E4-E35C-A3FA-D3BD-F9437C9AF9F5}"/>
              </a:ext>
            </a:extLst>
          </p:cNvPr>
          <p:cNvSpPr/>
          <p:nvPr/>
        </p:nvSpPr>
        <p:spPr>
          <a:xfrm>
            <a:off x="7884695" y="5424530"/>
            <a:ext cx="3035775" cy="337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054281" y="620592"/>
            <a:ext cx="48457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Planteamiento del problema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5237" y="1979775"/>
            <a:ext cx="3649618" cy="2905988"/>
            <a:chOff x="995237" y="1790009"/>
            <a:chExt cx="3649618" cy="290598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29059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Considerando que el número total de bajas con respecto al total de contrataciones es bastante alto. Los datos indican que el 34% del total de sus contrataciones renuncian al termino de 2 años o antes.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Quieren predecir si los nuevos miembros seleccionados son potencialmente propensos ha abandonar sus posiciones al termino de 2 años. </a:t>
              </a:r>
              <a:r>
                <a:rPr lang="es-E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Tomando en consideración</a:t>
              </a:r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CL" sz="1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ciertas variables profesionales ya estudiadas por el área respectiva.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05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169277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1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323FF89-ABA4-D765-99A1-8F21EF56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68" y="1558282"/>
            <a:ext cx="4148832" cy="41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EDA-Análisis exploratorio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5395" y="1778443"/>
            <a:ext cx="3649618" cy="4229556"/>
            <a:chOff x="995237" y="1790009"/>
            <a:chExt cx="3649618" cy="4229556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422955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Según la información suministrada por la empresa(</a:t>
              </a:r>
              <a:r>
                <a:rPr lang="es-CL" sz="16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kaggle</a:t>
              </a: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), que las siguientes variables son determinantes a la hora de predecir</a:t>
              </a:r>
              <a:r>
                <a:rPr lang="es-E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: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La empresa nos muestra la sucursal donde se producen la mayor cantidad de contrataciones:</a:t>
              </a:r>
              <a:endParaRPr lang="es-C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6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Barcelona</a:t>
              </a:r>
              <a:r>
                <a:rPr lang="es-CL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es la sucursal con más mayor número de contrataciones, con un </a:t>
              </a:r>
              <a:r>
                <a:rPr lang="es-CL" sz="16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47.88%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6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Valencia 27.25%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6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Madrid 24.87%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483145B5-094A-D51F-2AA1-D5F5A5BD6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54" y="1842962"/>
            <a:ext cx="4256971" cy="42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5237" y="1979775"/>
            <a:ext cx="3649618" cy="3562898"/>
            <a:chOff x="995237" y="1790009"/>
            <a:chExt cx="3649618" cy="3562898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35628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Sucursal y la distribución de renuncias.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s-E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Valencia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presenta un </a:t>
              </a:r>
              <a:r>
                <a:rPr lang="es-ES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renuncia con respecto al total de contrataciones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s-E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Madrid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 un </a:t>
              </a:r>
              <a:r>
                <a:rPr lang="es-ES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46%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sobre el total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E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Barcelona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con un </a:t>
              </a:r>
              <a:r>
                <a:rPr lang="es-ES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36%</a:t>
              </a:r>
              <a:r>
                <a:rPr lang="es-E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sobre el total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 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97966CFB-667A-370B-595C-7E3B23B0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96" y="2440033"/>
            <a:ext cx="3959407" cy="3450341"/>
          </a:xfrm>
          <a:prstGeom prst="rect">
            <a:avLst/>
          </a:prstGeom>
        </p:spPr>
      </p:pic>
      <p:sp>
        <p:nvSpPr>
          <p:cNvPr id="5" name="Cuadro de texto 1">
            <a:extLst>
              <a:ext uri="{FF2B5EF4-FFF2-40B4-BE49-F238E27FC236}">
                <a16:creationId xmlns:a16="http://schemas.microsoft.com/office/drawing/2014/main" id="{107ED30A-CFB4-E8C6-4BBD-65A3B730FC81}"/>
              </a:ext>
            </a:extLst>
          </p:cNvPr>
          <p:cNvSpPr txBox="1"/>
          <p:nvPr/>
        </p:nvSpPr>
        <p:spPr>
          <a:xfrm>
            <a:off x="766606" y="37698"/>
            <a:ext cx="3919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exploratorio</a:t>
            </a:r>
          </a:p>
        </p:txBody>
      </p:sp>
    </p:spTree>
    <p:extLst>
      <p:ext uri="{BB962C8B-B14F-4D97-AF65-F5344CB8AC3E}">
        <p14:creationId xmlns:p14="http://schemas.microsoft.com/office/powerpoint/2010/main" val="235779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8" y="-528622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5237" y="1979775"/>
            <a:ext cx="3649618" cy="3072764"/>
            <a:chOff x="995237" y="1790009"/>
            <a:chExt cx="3649618" cy="3072764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30727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CL" dirty="0">
                  <a:latin typeface="Calibri" panose="020F0502020204030204" pitchFamily="34" charset="0"/>
                  <a:ea typeface="Times New Roman" panose="02020603050405020304" pitchFamily="18" charset="0"/>
                </a:rPr>
                <a:t>3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 Los datos nos muestra el nivel de educación con más contrataciones:</a:t>
              </a:r>
            </a:p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endParaRPr lang="es-C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800" b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Bachelors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es el perfil profesional con mayor número de contrataciones, con un </a:t>
              </a: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77,39%.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Master’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18,76%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PHD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3,85%.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37698"/>
            <a:ext cx="3919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exploratorio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FB108E7-A0A9-D09E-D2FC-93F299B0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82" y="2779795"/>
            <a:ext cx="5902072" cy="28935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C4D187-B745-194F-ADE5-942BEB67D732}"/>
              </a:ext>
            </a:extLst>
          </p:cNvPr>
          <p:cNvSpPr txBox="1"/>
          <p:nvPr/>
        </p:nvSpPr>
        <p:spPr>
          <a:xfrm>
            <a:off x="11887956" y="29787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77,39%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1BB581-F904-A80A-1CAD-20CA8549251E}"/>
              </a:ext>
            </a:extLst>
          </p:cNvPr>
          <p:cNvSpPr txBox="1"/>
          <p:nvPr/>
        </p:nvSpPr>
        <p:spPr>
          <a:xfrm>
            <a:off x="8758107" y="40113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18,76%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39BB95-B259-E26F-46D2-B8C04C692ADE}"/>
              </a:ext>
            </a:extLst>
          </p:cNvPr>
          <p:cNvSpPr txBox="1"/>
          <p:nvPr/>
        </p:nvSpPr>
        <p:spPr>
          <a:xfrm>
            <a:off x="7751211" y="5192102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3,85%</a:t>
            </a:r>
          </a:p>
        </p:txBody>
      </p:sp>
    </p:spTree>
    <p:extLst>
      <p:ext uri="{BB962C8B-B14F-4D97-AF65-F5344CB8AC3E}">
        <p14:creationId xmlns:p14="http://schemas.microsoft.com/office/powerpoint/2010/main" val="15999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1386" y="-532785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3439" y="2764389"/>
            <a:ext cx="3649618" cy="2400873"/>
            <a:chOff x="995237" y="1790009"/>
            <a:chExt cx="3649618" cy="24008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87594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CL" dirty="0">
                  <a:latin typeface="Calibri" panose="020F0502020204030204" pitchFamily="34" charset="0"/>
                  <a:ea typeface="Times New Roman" panose="02020603050405020304" pitchFamily="18" charset="0"/>
                </a:rPr>
                <a:t>4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 Nos indican que el promedio de edad de las contrataciones es de 29 años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37698"/>
            <a:ext cx="3919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exploratorio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BEECA9-560D-72C0-FEE9-869B0A06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48" y="2189500"/>
            <a:ext cx="4541680" cy="37420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982AE5B-D5C6-339A-4A35-3872D9723663}"/>
              </a:ext>
            </a:extLst>
          </p:cNvPr>
          <p:cNvSpPr txBox="1"/>
          <p:nvPr/>
        </p:nvSpPr>
        <p:spPr>
          <a:xfrm>
            <a:off x="8804235" y="289458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</a:t>
            </a:r>
            <a:r>
              <a:rPr lang="en-US" sz="1400" dirty="0"/>
              <a:t> </a:t>
            </a:r>
            <a:r>
              <a:rPr lang="es-CL" sz="1400" dirty="0"/>
              <a:t>años</a:t>
            </a:r>
          </a:p>
        </p:txBody>
      </p:sp>
    </p:spTree>
    <p:extLst>
      <p:ext uri="{BB962C8B-B14F-4D97-AF65-F5344CB8AC3E}">
        <p14:creationId xmlns:p14="http://schemas.microsoft.com/office/powerpoint/2010/main" val="26011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229409" y="-540653"/>
            <a:ext cx="8739665" cy="8346238"/>
            <a:chOff x="4597682" y="-439156"/>
            <a:chExt cx="7594319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Diapositiva de recursos humanos 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CA81C41-8E7E-F094-D245-0CB326CFC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3439" y="2764389"/>
            <a:ext cx="3649618" cy="2400873"/>
            <a:chOff x="995237" y="1790009"/>
            <a:chExt cx="3649618" cy="24008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D17A352-6A09-53F1-A0F3-DC2601129B8C}"/>
                </a:ext>
              </a:extLst>
            </p:cNvPr>
            <p:cNvSpPr/>
            <p:nvPr/>
          </p:nvSpPr>
          <p:spPr>
            <a:xfrm>
              <a:off x="1108660" y="1790009"/>
              <a:ext cx="3536195" cy="117230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07000"/>
                </a:lnSpc>
              </a:pPr>
              <a:r>
                <a:rPr lang="es-CL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5</a:t>
              </a:r>
              <a:r>
                <a:rPr lang="es-CL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. Nivel de sueldos, donde: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algn="just">
                <a:lnSpc>
                  <a:spcPct val="107000"/>
                </a:lnSpc>
              </a:pP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1=Alto</a:t>
              </a:r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algn="just">
                <a:lnSpc>
                  <a:spcPct val="107000"/>
                </a:lnSpc>
              </a:pP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2=Medio</a:t>
              </a:r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CL" sz="1800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3=Bajo</a:t>
              </a:r>
              <a:endPara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46D6E543-5523-5ECD-E508-363AA74504F4}"/>
                </a:ext>
              </a:extLst>
            </p:cNvPr>
            <p:cNvSpPr/>
            <p:nvPr/>
          </p:nvSpPr>
          <p:spPr>
            <a:xfrm>
              <a:off x="995237" y="3975438"/>
              <a:ext cx="3536195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es-MX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766606" y="37698"/>
            <a:ext cx="39191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MX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 exploratorio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5FAD79-641C-1855-757C-986D956A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69" y="2138449"/>
            <a:ext cx="4239130" cy="33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4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48_TF33668227_Win32" id="{DD0F3EF6-4604-423B-816B-6CAA8E805F2D}" vid="{C6012F41-CFEF-4019-98E8-9DF2FF5A7655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1035</Words>
  <Application>Microsoft Office PowerPoint</Application>
  <PresentationFormat>Panorámica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Tema de Office</vt:lpstr>
      <vt:lpstr>Diapositiva de Recursos Humanos 1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2</vt:lpstr>
      <vt:lpstr>Diapositiva de recursos humanos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de Recursos Humanos 1</dc:title>
  <dc:creator>Francisco Quintero</dc:creator>
  <cp:lastModifiedBy>Francisco Quintero</cp:lastModifiedBy>
  <cp:revision>11</cp:revision>
  <dcterms:created xsi:type="dcterms:W3CDTF">2022-12-03T10:37:23Z</dcterms:created>
  <dcterms:modified xsi:type="dcterms:W3CDTF">2022-12-05T12:39:23Z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