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3" r:id="rId8"/>
    <p:sldId id="262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97E3A-92D7-0646-5648-DC7D8A5B3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67DA5C-5584-97F9-7158-42DDAFD3B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AC3AF8-C48E-1FDE-0A67-3A3E2392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70DC-C9E1-4854-A365-388CA6FA50DA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C9CCA-25AC-12ED-01B1-454A6794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2A0ECE-9BC9-9D6E-B0D1-35530986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E542-D1D3-4A17-8470-B9CF9A16B9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45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84207-B6B4-86DB-5361-D52B5C29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DF6223-EE59-3372-CC64-44F65989D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B5F5F-E949-4D17-32E3-0F8A1760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70DC-C9E1-4854-A365-388CA6FA50DA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9BB86C-92D1-986A-E630-DC1C83B4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0CBBFD-DDEC-20C5-DF05-A9AA5578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E542-D1D3-4A17-8470-B9CF9A16B9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85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AA66871-372D-6AB4-19FB-8B8EB3DBA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FC616F-B9CE-54BF-26CC-D16629185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48373A-3801-65C3-3E70-56D99F9B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70DC-C9E1-4854-A365-388CA6FA50DA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EA4E7E-130B-20F7-E0FC-92243525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6BC877-6F60-2785-E78D-1DFD2002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E542-D1D3-4A17-8470-B9CF9A16B9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74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997BD-5077-63E4-1C1E-7614E00C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70555B-D70B-BE4E-AB8F-F226F1E8F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CB312C-4E6D-72D8-4FDE-29BAFA5A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70DC-C9E1-4854-A365-388CA6FA50DA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23D3D-9B13-E166-938F-55AC241B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F34845-90B5-6FF8-2462-C4592164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E542-D1D3-4A17-8470-B9CF9A16B9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23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923DF-298E-2E51-8418-E3BF60D98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45D6B4-D75B-F613-0823-E8224E69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977934-62DB-4A59-D905-159341AF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70DC-C9E1-4854-A365-388CA6FA50DA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938A80-A309-43C5-DF67-DBF77B46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C0EAE-7EE2-E95D-45F2-389E03B6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E542-D1D3-4A17-8470-B9CF9A16B9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71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6B4C2C-C288-5BD0-122E-AFC7BE29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1EDA09-EBF6-99F9-5E1C-01EAAE3DE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FD3D64-9DAF-1492-3320-F4E19BEB5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ACF9D4-8AD6-EA2A-4E0A-AA0C1712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70DC-C9E1-4854-A365-388CA6FA50DA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57AA0B-642A-E6CB-7CDF-07654874D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8CA7D0-C40A-A96A-6560-3FB2AFFC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E542-D1D3-4A17-8470-B9CF9A16B9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92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7978E-AAA8-3602-558F-C0ADD581B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FFB3F8-C0AB-CDB3-DB5F-5D1484BC5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0432C7-A3F4-457A-BBEB-70E6CF113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F06EDF-FCF0-E761-8D43-C0D30E1D5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23CC5A-0ADC-8533-4EC7-EF745C5D6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2C92DD-E860-AAA6-4035-40AF8B72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70DC-C9E1-4854-A365-388CA6FA50DA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BAFD02-6548-FF6F-3227-628D1B0B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9DF319-5F76-38C6-381B-9376CDE3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E542-D1D3-4A17-8470-B9CF9A16B9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58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9551F-B945-5789-5656-1C5DCEBD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41FD96-E0FD-D9DA-5AE4-70AB763D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70DC-C9E1-4854-A365-388CA6FA50DA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17F0C7-C1DA-6C48-A955-4741663E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E81E82-4A7F-7C6C-4AF2-4F39E1FE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E542-D1D3-4A17-8470-B9CF9A16B9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92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8CE885-6151-5F36-7235-BAFD0F53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70DC-C9E1-4854-A365-388CA6FA50DA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763BC2-702C-944E-FD4F-9FA97D91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76AB23-2240-0575-FB0B-3735E5DB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E542-D1D3-4A17-8470-B9CF9A16B9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29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CBA8F-FBCE-EFAE-5055-111F515D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0D7581-54DC-54E2-6F5D-AEC2DDF3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EB8769-1B1D-057D-50E1-04D277375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90DF67-A2F7-2080-59CD-AF2B6095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70DC-C9E1-4854-A365-388CA6FA50DA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05A517-D766-5CD5-B844-C3681A74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F69771-6E96-8F95-7EC2-69388C83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E542-D1D3-4A17-8470-B9CF9A16B9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80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E4B8A-D5DF-8B61-1FD0-0A53FA2B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29566C-A4D3-6373-74CF-2E2BB2BB1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C25D72-2607-3D3F-BC8B-A7AC0F933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00CBB5-D751-D19B-D7A3-62EF308E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70DC-C9E1-4854-A365-388CA6FA50DA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BAF4CB-A597-A2A8-894C-AAAF3A09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6D45B2-0C62-6A7B-18A2-24B0DF8D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E542-D1D3-4A17-8470-B9CF9A16B9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21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FD61AC-C36C-6327-7E7B-FB7330CD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0AE714-F059-2EE0-1C25-3A25E2FAF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2B899-8DA5-6F3C-DF10-75E8C9271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E70DC-C9E1-4854-A365-388CA6FA50DA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F8D731-54F5-4E6F-123B-8FA81D913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9D0914-C218-EAAC-D04B-DBB69D51E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7E542-D1D3-4A17-8470-B9CF9A16B9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18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3A9C1-2FFF-2CE9-3918-A290F3235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38530"/>
            <a:ext cx="9144000" cy="1104693"/>
          </a:xfrm>
        </p:spPr>
        <p:txBody>
          <a:bodyPr>
            <a:normAutofit/>
          </a:bodyPr>
          <a:lstStyle/>
          <a:p>
            <a:r>
              <a:rPr lang="de-DE" sz="6600" dirty="0"/>
              <a:t>Suchen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AABF9B0-DD1A-319E-767C-88B74D5A0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508" y="1016277"/>
            <a:ext cx="6370983" cy="398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2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98474-25B8-179B-8FF3-ECF228FB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der binären Suche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D2C9E82-24E7-12B0-129E-64E4EAD478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816632"/>
          <a:ext cx="10515596" cy="12555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100399875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4585739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29029279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63441081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04746882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6201055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389269701"/>
                    </a:ext>
                  </a:extLst>
                </a:gridCol>
              </a:tblGrid>
              <a:tr h="1255505"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203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443191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1937D66A-B3F6-CFCD-DD06-6B74C3C8E7F5}"/>
              </a:ext>
            </a:extLst>
          </p:cNvPr>
          <p:cNvSpPr txBox="1"/>
          <p:nvPr/>
        </p:nvSpPr>
        <p:spPr>
          <a:xfrm>
            <a:off x="1162874" y="2555381"/>
            <a:ext cx="744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links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ABB38A2-8241-7086-651D-4FB1C474AFC7}"/>
              </a:ext>
            </a:extLst>
          </p:cNvPr>
          <p:cNvSpPr txBox="1"/>
          <p:nvPr/>
        </p:nvSpPr>
        <p:spPr>
          <a:xfrm>
            <a:off x="4117117" y="2541858"/>
            <a:ext cx="953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rechts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2E759F-2C2A-9890-05BA-300901CD6432}"/>
              </a:ext>
            </a:extLst>
          </p:cNvPr>
          <p:cNvSpPr txBox="1"/>
          <p:nvPr/>
        </p:nvSpPr>
        <p:spPr>
          <a:xfrm>
            <a:off x="2720162" y="2555381"/>
            <a:ext cx="85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mitte</a:t>
            </a:r>
            <a:endParaRPr lang="de-DE" sz="24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AC2BA8-190E-525F-4315-6590A804E513}"/>
              </a:ext>
            </a:extLst>
          </p:cNvPr>
          <p:cNvSpPr/>
          <p:nvPr/>
        </p:nvSpPr>
        <p:spPr>
          <a:xfrm>
            <a:off x="722239" y="3568147"/>
            <a:ext cx="4641895" cy="175922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9CEAB9B-ED0B-1980-1E27-D041820573CF}"/>
              </a:ext>
            </a:extLst>
          </p:cNvPr>
          <p:cNvCxnSpPr>
            <a:stCxn id="3" idx="2"/>
          </p:cNvCxnSpPr>
          <p:nvPr/>
        </p:nvCxnSpPr>
        <p:spPr>
          <a:xfrm>
            <a:off x="1535092" y="3017046"/>
            <a:ext cx="5469" cy="7995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66F4143-A906-0ABA-481C-7AF90A987808}"/>
              </a:ext>
            </a:extLst>
          </p:cNvPr>
          <p:cNvCxnSpPr/>
          <p:nvPr/>
        </p:nvCxnSpPr>
        <p:spPr>
          <a:xfrm>
            <a:off x="3159141" y="3041374"/>
            <a:ext cx="5469" cy="7995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E0A8538-3866-0172-7B58-058D91D5AE06}"/>
              </a:ext>
            </a:extLst>
          </p:cNvPr>
          <p:cNvCxnSpPr/>
          <p:nvPr/>
        </p:nvCxnSpPr>
        <p:spPr>
          <a:xfrm>
            <a:off x="4575197" y="3003523"/>
            <a:ext cx="5469" cy="7995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ADAB3B6A-2733-8EA8-6E59-AED681A89675}"/>
              </a:ext>
            </a:extLst>
          </p:cNvPr>
          <p:cNvSpPr txBox="1"/>
          <p:nvPr/>
        </p:nvSpPr>
        <p:spPr>
          <a:xfrm>
            <a:off x="838200" y="1747570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/>
              <a:t>Frage: </a:t>
            </a:r>
            <a:r>
              <a:rPr lang="de-DE" sz="2400" dirty="0"/>
              <a:t>Ist die Zahl 8 in dem Array?</a:t>
            </a:r>
          </a:p>
        </p:txBody>
      </p:sp>
    </p:spTree>
    <p:extLst>
      <p:ext uri="{BB962C8B-B14F-4D97-AF65-F5344CB8AC3E}">
        <p14:creationId xmlns:p14="http://schemas.microsoft.com/office/powerpoint/2010/main" val="351273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98474-25B8-179B-8FF3-ECF228FB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der binären Suche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D2C9E82-24E7-12B0-129E-64E4EAD478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816632"/>
          <a:ext cx="10515596" cy="12555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100399875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4585739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29029279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63441081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04746882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6201055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389269701"/>
                    </a:ext>
                  </a:extLst>
                </a:gridCol>
              </a:tblGrid>
              <a:tr h="1255505"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203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443191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1937D66A-B3F6-CFCD-DD06-6B74C3C8E7F5}"/>
              </a:ext>
            </a:extLst>
          </p:cNvPr>
          <p:cNvSpPr txBox="1"/>
          <p:nvPr/>
        </p:nvSpPr>
        <p:spPr>
          <a:xfrm>
            <a:off x="3574725" y="2594501"/>
            <a:ext cx="744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links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ABB38A2-8241-7086-651D-4FB1C474AFC7}"/>
              </a:ext>
            </a:extLst>
          </p:cNvPr>
          <p:cNvSpPr txBox="1"/>
          <p:nvPr/>
        </p:nvSpPr>
        <p:spPr>
          <a:xfrm>
            <a:off x="4775719" y="2579703"/>
            <a:ext cx="953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rechts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2E759F-2C2A-9890-05BA-300901CD6432}"/>
              </a:ext>
            </a:extLst>
          </p:cNvPr>
          <p:cNvSpPr txBox="1"/>
          <p:nvPr/>
        </p:nvSpPr>
        <p:spPr>
          <a:xfrm>
            <a:off x="4122282" y="2269263"/>
            <a:ext cx="85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mitte</a:t>
            </a:r>
            <a:endParaRPr lang="de-DE" sz="24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AC2BA8-190E-525F-4315-6590A804E513}"/>
              </a:ext>
            </a:extLst>
          </p:cNvPr>
          <p:cNvSpPr/>
          <p:nvPr/>
        </p:nvSpPr>
        <p:spPr>
          <a:xfrm>
            <a:off x="3861502" y="3568147"/>
            <a:ext cx="1502632" cy="175922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9CEAB9B-ED0B-1980-1E27-D041820573CF}"/>
              </a:ext>
            </a:extLst>
          </p:cNvPr>
          <p:cNvCxnSpPr>
            <a:stCxn id="3" idx="2"/>
          </p:cNvCxnSpPr>
          <p:nvPr/>
        </p:nvCxnSpPr>
        <p:spPr>
          <a:xfrm>
            <a:off x="3946943" y="3056166"/>
            <a:ext cx="5469" cy="7995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66F4143-A906-0ABA-481C-7AF90A98780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548200" y="2730928"/>
            <a:ext cx="5469" cy="1159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E0A8538-3866-0172-7B58-058D91D5AE06}"/>
              </a:ext>
            </a:extLst>
          </p:cNvPr>
          <p:cNvCxnSpPr/>
          <p:nvPr/>
        </p:nvCxnSpPr>
        <p:spPr>
          <a:xfrm>
            <a:off x="5233799" y="3041368"/>
            <a:ext cx="5469" cy="7995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ADAB3B6A-2733-8EA8-6E59-AED681A89675}"/>
              </a:ext>
            </a:extLst>
          </p:cNvPr>
          <p:cNvSpPr txBox="1"/>
          <p:nvPr/>
        </p:nvSpPr>
        <p:spPr>
          <a:xfrm>
            <a:off x="838200" y="1747570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/>
              <a:t>Frage: </a:t>
            </a:r>
            <a:r>
              <a:rPr lang="de-DE" sz="2400" dirty="0"/>
              <a:t>Ist die Zahl 8 in dem Array?</a:t>
            </a:r>
          </a:p>
        </p:txBody>
      </p:sp>
    </p:spTree>
    <p:extLst>
      <p:ext uri="{BB962C8B-B14F-4D97-AF65-F5344CB8AC3E}">
        <p14:creationId xmlns:p14="http://schemas.microsoft.com/office/powerpoint/2010/main" val="2961886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2F0E7-FFA0-08D3-BA2B-1F8E1B50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6670"/>
            <a:ext cx="10515600" cy="1978093"/>
          </a:xfrm>
        </p:spPr>
        <p:txBody>
          <a:bodyPr>
            <a:noAutofit/>
          </a:bodyPr>
          <a:lstStyle/>
          <a:p>
            <a:pPr algn="ctr"/>
            <a:r>
              <a:rPr lang="de-DE" dirty="0"/>
              <a:t>Implementierung </a:t>
            </a:r>
            <a:br>
              <a:rPr lang="de-DE" dirty="0"/>
            </a:br>
            <a:r>
              <a:rPr lang="de-DE" dirty="0"/>
              <a:t>der binären Suche</a:t>
            </a:r>
          </a:p>
        </p:txBody>
      </p:sp>
    </p:spTree>
    <p:extLst>
      <p:ext uri="{BB962C8B-B14F-4D97-AF65-F5344CB8AC3E}">
        <p14:creationId xmlns:p14="http://schemas.microsoft.com/office/powerpoint/2010/main" val="183800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2F0E7-FFA0-08D3-BA2B-1F8E1B50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4721"/>
            <a:ext cx="10515600" cy="1451527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Lineare Suche</a:t>
            </a:r>
          </a:p>
        </p:txBody>
      </p:sp>
    </p:spTree>
    <p:extLst>
      <p:ext uri="{BB962C8B-B14F-4D97-AF65-F5344CB8AC3E}">
        <p14:creationId xmlns:p14="http://schemas.microsoft.com/office/powerpoint/2010/main" val="184051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D41DA-3570-FB0B-3E3A-50B43D8B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Algorithmus der linearen Suche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1B55F60-017A-D67A-90EC-70A1BD5BB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9348"/>
            <a:ext cx="10363200" cy="38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6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56BE4-F788-5C1E-377B-43069F88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Algorithmus der linearen Suche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CA26A-A8A4-B14F-85E5-339499EB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Exemplarisches Durchlaufen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Effizienzbetrachtung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78668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56BE4-F788-5C1E-377B-43069F88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Algorithmus der linearen Suche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CA26A-A8A4-B14F-85E5-339499EB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Exemplarisches Durchlaufen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Effizienzbetrachtung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Implementierung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Problem</a:t>
            </a:r>
            <a:r>
              <a:rPr lang="de-DE" dirty="0"/>
              <a:t>: Sehr viele Elemente</a:t>
            </a:r>
          </a:p>
          <a:p>
            <a:r>
              <a:rPr lang="de-DE" dirty="0"/>
              <a:t>Was ist, wenn ich 10.000 Vokabeln durchsuchen muss?</a:t>
            </a:r>
          </a:p>
          <a:p>
            <a:r>
              <a:rPr lang="de-DE" dirty="0"/>
              <a:t>Was ist, wenn ich 50.000 Vokabeln durchsuchen muss?</a:t>
            </a:r>
          </a:p>
          <a:p>
            <a:r>
              <a:rPr lang="de-DE" dirty="0"/>
              <a:t>Gibt es nicht eine effizientere Möglichkeit mit weniger Vergleichen?</a:t>
            </a:r>
          </a:p>
        </p:txBody>
      </p:sp>
    </p:spTree>
    <p:extLst>
      <p:ext uri="{BB962C8B-B14F-4D97-AF65-F5344CB8AC3E}">
        <p14:creationId xmlns:p14="http://schemas.microsoft.com/office/powerpoint/2010/main" val="42021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2F0E7-FFA0-08D3-BA2B-1F8E1B50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4721"/>
            <a:ext cx="10515600" cy="1451527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Binäre Suche</a:t>
            </a:r>
          </a:p>
        </p:txBody>
      </p:sp>
    </p:spTree>
    <p:extLst>
      <p:ext uri="{BB962C8B-B14F-4D97-AF65-F5344CB8AC3E}">
        <p14:creationId xmlns:p14="http://schemas.microsoft.com/office/powerpoint/2010/main" val="409684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98474-25B8-179B-8FF3-ECF228FB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der binären Suche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D2C9E82-24E7-12B0-129E-64E4EAD47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237878"/>
              </p:ext>
            </p:extLst>
          </p:nvPr>
        </p:nvGraphicFramePr>
        <p:xfrm>
          <a:off x="838200" y="3985597"/>
          <a:ext cx="10515596" cy="12555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100399875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4585739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29029279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63441081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04746882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6201055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389269701"/>
                    </a:ext>
                  </a:extLst>
                </a:gridCol>
              </a:tblGrid>
              <a:tr h="1255505"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443191"/>
                  </a:ext>
                </a:extLst>
              </a:tr>
            </a:tbl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99E6D371-3319-F665-F86F-60CFD1EB03F9}"/>
              </a:ext>
            </a:extLst>
          </p:cNvPr>
          <p:cNvSpPr/>
          <p:nvPr/>
        </p:nvSpPr>
        <p:spPr>
          <a:xfrm>
            <a:off x="5470245" y="3965094"/>
            <a:ext cx="1252334" cy="1255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2BABA9-C122-FFF7-922C-B5802A69F8CB}"/>
              </a:ext>
            </a:extLst>
          </p:cNvPr>
          <p:cNvSpPr/>
          <p:nvPr/>
        </p:nvSpPr>
        <p:spPr>
          <a:xfrm>
            <a:off x="3966533" y="3985597"/>
            <a:ext cx="1252334" cy="1255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9B723A-EDF9-BD99-0057-EEF37F04F6F2}"/>
              </a:ext>
            </a:extLst>
          </p:cNvPr>
          <p:cNvSpPr/>
          <p:nvPr/>
        </p:nvSpPr>
        <p:spPr>
          <a:xfrm>
            <a:off x="2421830" y="3985597"/>
            <a:ext cx="1252334" cy="1255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13C3C7-16E4-C3D3-7521-9A5306BBEF31}"/>
              </a:ext>
            </a:extLst>
          </p:cNvPr>
          <p:cNvSpPr/>
          <p:nvPr/>
        </p:nvSpPr>
        <p:spPr>
          <a:xfrm>
            <a:off x="981479" y="3985597"/>
            <a:ext cx="1252334" cy="1255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75F9C42-7CB7-8CC0-83D7-9D2C7D9C9159}"/>
              </a:ext>
            </a:extLst>
          </p:cNvPr>
          <p:cNvSpPr/>
          <p:nvPr/>
        </p:nvSpPr>
        <p:spPr>
          <a:xfrm>
            <a:off x="6952823" y="3985596"/>
            <a:ext cx="1252334" cy="1255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F22FAE5-7ED5-A98B-8823-75B7A8D4920D}"/>
              </a:ext>
            </a:extLst>
          </p:cNvPr>
          <p:cNvSpPr/>
          <p:nvPr/>
        </p:nvSpPr>
        <p:spPr>
          <a:xfrm>
            <a:off x="8458605" y="3985596"/>
            <a:ext cx="1252334" cy="1255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6B5C1FA-FC46-3CB3-F4A8-F83ABDA41997}"/>
              </a:ext>
            </a:extLst>
          </p:cNvPr>
          <p:cNvSpPr/>
          <p:nvPr/>
        </p:nvSpPr>
        <p:spPr>
          <a:xfrm>
            <a:off x="9958187" y="3985596"/>
            <a:ext cx="1252334" cy="1255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8CA0711-3725-2F41-5A8A-F59130DA5028}"/>
              </a:ext>
            </a:extLst>
          </p:cNvPr>
          <p:cNvSpPr txBox="1"/>
          <p:nvPr/>
        </p:nvSpPr>
        <p:spPr>
          <a:xfrm>
            <a:off x="6665585" y="1786917"/>
            <a:ext cx="452918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2400" dirty="0"/>
              <a:t>Voraussetzungen: </a:t>
            </a:r>
          </a:p>
          <a:p>
            <a:pPr marL="342900" indent="-342900">
              <a:buAutoNum type="arabicPeriod"/>
            </a:pPr>
            <a:r>
              <a:rPr lang="de-DE" sz="2400" dirty="0"/>
              <a:t>Sortierte Elemente</a:t>
            </a:r>
          </a:p>
          <a:p>
            <a:pPr marL="342900" indent="-342900">
              <a:buAutoNum type="arabicPeriod"/>
            </a:pPr>
            <a:r>
              <a:rPr lang="de-DE" sz="2400" dirty="0"/>
              <a:t>Array mit konstanter Zugriffszeit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A7BAE22-D19A-D0E3-48F6-D9EA3FBC32F2}"/>
              </a:ext>
            </a:extLst>
          </p:cNvPr>
          <p:cNvSpPr txBox="1"/>
          <p:nvPr/>
        </p:nvSpPr>
        <p:spPr>
          <a:xfrm>
            <a:off x="1116495" y="1848472"/>
            <a:ext cx="4910127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3200" b="1" dirty="0"/>
              <a:t>Frage: </a:t>
            </a:r>
          </a:p>
          <a:p>
            <a:r>
              <a:rPr lang="de-DE" sz="3200" dirty="0"/>
              <a:t>Ist die Zahl 12 in dem Array?</a:t>
            </a:r>
          </a:p>
        </p:txBody>
      </p:sp>
    </p:spTree>
    <p:extLst>
      <p:ext uri="{BB962C8B-B14F-4D97-AF65-F5344CB8AC3E}">
        <p14:creationId xmlns:p14="http://schemas.microsoft.com/office/powerpoint/2010/main" val="278752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98474-25B8-179B-8FF3-ECF228FB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der binären Suche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D2C9E82-24E7-12B0-129E-64E4EAD47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084751"/>
              </p:ext>
            </p:extLst>
          </p:nvPr>
        </p:nvGraphicFramePr>
        <p:xfrm>
          <a:off x="838200" y="3985597"/>
          <a:ext cx="10515596" cy="12555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100399875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4585739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29029279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63441081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04746882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6201055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389269701"/>
                    </a:ext>
                  </a:extLst>
                </a:gridCol>
              </a:tblGrid>
              <a:tr h="1255505"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203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443191"/>
                  </a:ext>
                </a:extLst>
              </a:tr>
            </a:tbl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99E6D371-3319-F665-F86F-60CFD1EB03F9}"/>
              </a:ext>
            </a:extLst>
          </p:cNvPr>
          <p:cNvSpPr/>
          <p:nvPr/>
        </p:nvSpPr>
        <p:spPr>
          <a:xfrm>
            <a:off x="5469831" y="3985594"/>
            <a:ext cx="1252334" cy="1255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2BABA9-C122-FFF7-922C-B5802A69F8CB}"/>
              </a:ext>
            </a:extLst>
          </p:cNvPr>
          <p:cNvSpPr/>
          <p:nvPr/>
        </p:nvSpPr>
        <p:spPr>
          <a:xfrm>
            <a:off x="3942518" y="3985594"/>
            <a:ext cx="1252334" cy="1255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9B723A-EDF9-BD99-0057-EEF37F04F6F2}"/>
              </a:ext>
            </a:extLst>
          </p:cNvPr>
          <p:cNvSpPr/>
          <p:nvPr/>
        </p:nvSpPr>
        <p:spPr>
          <a:xfrm>
            <a:off x="2415205" y="3985594"/>
            <a:ext cx="1252334" cy="1255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13C3C7-16E4-C3D3-7521-9A5306BBEF31}"/>
              </a:ext>
            </a:extLst>
          </p:cNvPr>
          <p:cNvSpPr/>
          <p:nvPr/>
        </p:nvSpPr>
        <p:spPr>
          <a:xfrm>
            <a:off x="1000536" y="3985594"/>
            <a:ext cx="1252334" cy="1255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75F9C42-7CB7-8CC0-83D7-9D2C7D9C9159}"/>
              </a:ext>
            </a:extLst>
          </p:cNvPr>
          <p:cNvSpPr/>
          <p:nvPr/>
        </p:nvSpPr>
        <p:spPr>
          <a:xfrm>
            <a:off x="6997144" y="3985594"/>
            <a:ext cx="1252334" cy="1255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F22FAE5-7ED5-A98B-8823-75B7A8D4920D}"/>
              </a:ext>
            </a:extLst>
          </p:cNvPr>
          <p:cNvSpPr/>
          <p:nvPr/>
        </p:nvSpPr>
        <p:spPr>
          <a:xfrm>
            <a:off x="8415127" y="3985593"/>
            <a:ext cx="1252334" cy="1255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6B5C1FA-FC46-3CB3-F4A8-F83ABDA41997}"/>
              </a:ext>
            </a:extLst>
          </p:cNvPr>
          <p:cNvSpPr/>
          <p:nvPr/>
        </p:nvSpPr>
        <p:spPr>
          <a:xfrm>
            <a:off x="9942440" y="3985592"/>
            <a:ext cx="1252334" cy="1255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8CA0711-3725-2F41-5A8A-F59130DA5028}"/>
              </a:ext>
            </a:extLst>
          </p:cNvPr>
          <p:cNvSpPr txBox="1"/>
          <p:nvPr/>
        </p:nvSpPr>
        <p:spPr>
          <a:xfrm>
            <a:off x="6665585" y="1786917"/>
            <a:ext cx="452918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2400" dirty="0"/>
              <a:t>Voraussetzungen: </a:t>
            </a:r>
          </a:p>
          <a:p>
            <a:pPr marL="342900" indent="-342900">
              <a:buAutoNum type="arabicPeriod"/>
            </a:pPr>
            <a:r>
              <a:rPr lang="de-DE" sz="2400" dirty="0"/>
              <a:t>Sortierte Elemente</a:t>
            </a:r>
          </a:p>
          <a:p>
            <a:pPr marL="342900" indent="-342900">
              <a:buAutoNum type="arabicPeriod"/>
            </a:pPr>
            <a:r>
              <a:rPr lang="de-DE" sz="2400" dirty="0"/>
              <a:t>Array mit konstanter Zugriffszeit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A7BAE22-D19A-D0E3-48F6-D9EA3FBC32F2}"/>
              </a:ext>
            </a:extLst>
          </p:cNvPr>
          <p:cNvSpPr txBox="1"/>
          <p:nvPr/>
        </p:nvSpPr>
        <p:spPr>
          <a:xfrm>
            <a:off x="1116495" y="1848472"/>
            <a:ext cx="4701736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3200" b="1" dirty="0"/>
              <a:t>Frage: </a:t>
            </a:r>
          </a:p>
          <a:p>
            <a:r>
              <a:rPr lang="de-DE" sz="3200" dirty="0"/>
              <a:t>Ist die Zahl 8 in dem Array?</a:t>
            </a:r>
          </a:p>
        </p:txBody>
      </p:sp>
    </p:spTree>
    <p:extLst>
      <p:ext uri="{BB962C8B-B14F-4D97-AF65-F5344CB8AC3E}">
        <p14:creationId xmlns:p14="http://schemas.microsoft.com/office/powerpoint/2010/main" val="2945992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98474-25B8-179B-8FF3-ECF228FB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der binären Suche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D2C9E82-24E7-12B0-129E-64E4EAD47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042425"/>
              </p:ext>
            </p:extLst>
          </p:nvPr>
        </p:nvGraphicFramePr>
        <p:xfrm>
          <a:off x="838200" y="3816632"/>
          <a:ext cx="10515596" cy="12555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100399875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4585739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29029279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63441081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04746882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6201055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389269701"/>
                    </a:ext>
                  </a:extLst>
                </a:gridCol>
              </a:tblGrid>
              <a:tr h="1255505"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203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443191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1937D66A-B3F6-CFCD-DD06-6B74C3C8E7F5}"/>
              </a:ext>
            </a:extLst>
          </p:cNvPr>
          <p:cNvSpPr txBox="1"/>
          <p:nvPr/>
        </p:nvSpPr>
        <p:spPr>
          <a:xfrm>
            <a:off x="1162874" y="2555381"/>
            <a:ext cx="744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links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ABB38A2-8241-7086-651D-4FB1C474AFC7}"/>
              </a:ext>
            </a:extLst>
          </p:cNvPr>
          <p:cNvSpPr txBox="1"/>
          <p:nvPr/>
        </p:nvSpPr>
        <p:spPr>
          <a:xfrm>
            <a:off x="10151161" y="2531053"/>
            <a:ext cx="953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rechts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2E759F-2C2A-9890-05BA-300901CD6432}"/>
              </a:ext>
            </a:extLst>
          </p:cNvPr>
          <p:cNvSpPr txBox="1"/>
          <p:nvPr/>
        </p:nvSpPr>
        <p:spPr>
          <a:xfrm>
            <a:off x="5657017" y="2531053"/>
            <a:ext cx="85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mitte</a:t>
            </a:r>
            <a:endParaRPr lang="de-DE" sz="24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AC2BA8-190E-525F-4315-6590A804E513}"/>
              </a:ext>
            </a:extLst>
          </p:cNvPr>
          <p:cNvSpPr/>
          <p:nvPr/>
        </p:nvSpPr>
        <p:spPr>
          <a:xfrm>
            <a:off x="722239" y="3568147"/>
            <a:ext cx="10747514" cy="175922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9CEAB9B-ED0B-1980-1E27-D041820573CF}"/>
              </a:ext>
            </a:extLst>
          </p:cNvPr>
          <p:cNvCxnSpPr>
            <a:stCxn id="3" idx="2"/>
          </p:cNvCxnSpPr>
          <p:nvPr/>
        </p:nvCxnSpPr>
        <p:spPr>
          <a:xfrm>
            <a:off x="1535092" y="3017046"/>
            <a:ext cx="5469" cy="7995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66F4143-A906-0ABA-481C-7AF90A987808}"/>
              </a:ext>
            </a:extLst>
          </p:cNvPr>
          <p:cNvCxnSpPr/>
          <p:nvPr/>
        </p:nvCxnSpPr>
        <p:spPr>
          <a:xfrm>
            <a:off x="6095996" y="3017046"/>
            <a:ext cx="5469" cy="7995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E0A8538-3866-0172-7B58-058D91D5AE06}"/>
              </a:ext>
            </a:extLst>
          </p:cNvPr>
          <p:cNvCxnSpPr/>
          <p:nvPr/>
        </p:nvCxnSpPr>
        <p:spPr>
          <a:xfrm>
            <a:off x="10609241" y="2992718"/>
            <a:ext cx="5469" cy="7995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ADAB3B6A-2733-8EA8-6E59-AED681A89675}"/>
              </a:ext>
            </a:extLst>
          </p:cNvPr>
          <p:cNvSpPr txBox="1"/>
          <p:nvPr/>
        </p:nvSpPr>
        <p:spPr>
          <a:xfrm>
            <a:off x="838200" y="1747570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/>
              <a:t>Frage: </a:t>
            </a:r>
            <a:r>
              <a:rPr lang="de-DE" sz="2400" dirty="0"/>
              <a:t>Ist die Zahl 8 in dem Array?</a:t>
            </a:r>
          </a:p>
        </p:txBody>
      </p:sp>
    </p:spTree>
    <p:extLst>
      <p:ext uri="{BB962C8B-B14F-4D97-AF65-F5344CB8AC3E}">
        <p14:creationId xmlns:p14="http://schemas.microsoft.com/office/powerpoint/2010/main" val="151745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Breitbild</PresentationFormat>
  <Paragraphs>80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Suchen </vt:lpstr>
      <vt:lpstr>Lineare Suche</vt:lpstr>
      <vt:lpstr>Algorithmus der linearen Suche</vt:lpstr>
      <vt:lpstr>Algorithmus der linearen Suche</vt:lpstr>
      <vt:lpstr>Algorithmus der linearen Suche</vt:lpstr>
      <vt:lpstr>Binäre Suche</vt:lpstr>
      <vt:lpstr>Idee der binären Suche</vt:lpstr>
      <vt:lpstr>Idee der binären Suche</vt:lpstr>
      <vt:lpstr>Idee der binären Suche</vt:lpstr>
      <vt:lpstr>Idee der binären Suche</vt:lpstr>
      <vt:lpstr>Idee der binären Suche</vt:lpstr>
      <vt:lpstr>Implementierung  der binären Suche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Suchen </dc:title>
  <dc:creator>Marvin Kleinert</dc:creator>
  <cp:lastModifiedBy>Marvin Kleinert</cp:lastModifiedBy>
  <cp:revision>1</cp:revision>
  <dcterms:created xsi:type="dcterms:W3CDTF">2024-01-07T18:05:58Z</dcterms:created>
  <dcterms:modified xsi:type="dcterms:W3CDTF">2024-01-07T19:41:25Z</dcterms:modified>
</cp:coreProperties>
</file>