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10"/>
  </p:notesMasterIdLst>
  <p:handoutMasterIdLst>
    <p:handoutMasterId r:id="rId11"/>
  </p:handoutMasterIdLst>
  <p:sldIdLst>
    <p:sldId id="10500" r:id="rId2"/>
    <p:sldId id="2147307650" r:id="rId3"/>
    <p:sldId id="10495" r:id="rId4"/>
    <p:sldId id="10496" r:id="rId5"/>
    <p:sldId id="2688" r:id="rId6"/>
    <p:sldId id="10497" r:id="rId7"/>
    <p:sldId id="2684" r:id="rId8"/>
    <p:sldId id="214730764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E187AD-D5CA-EB42-816A-B09606767A82}">
          <p14:sldIdLst>
            <p14:sldId id="10500"/>
            <p14:sldId id="2147307650"/>
            <p14:sldId id="10495"/>
            <p14:sldId id="10496"/>
            <p14:sldId id="2688"/>
            <p14:sldId id="10497"/>
            <p14:sldId id="2684"/>
            <p14:sldId id="21473076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/>
    <p:restoredTop sz="94731"/>
  </p:normalViewPr>
  <p:slideViewPr>
    <p:cSldViewPr snapToGrid="0" snapToObjects="1">
      <p:cViewPr varScale="1">
        <p:scale>
          <a:sx n="148" d="100"/>
          <a:sy n="148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nevmw-my.sharepoint.com/personal/ttwyman_vmware_com/Documents/Collateral/sizing/simple-vsan-cal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nevmw-my.sharepoint.com/personal/ttwyman_vmware_com/Documents/Collateral/sizing/simple-vsan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i3.metal Cluster capacities (TiB)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'capacity charts'!$B$1:$B$2</c:f>
              <c:strCache>
                <c:ptCount val="2"/>
                <c:pt idx="0">
                  <c:v>i3</c:v>
                </c:pt>
                <c:pt idx="1">
                  <c:v>Ftt1/R1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charts'!$B$3:$B$16</c:f>
              <c:numCache>
                <c:formatCode>0</c:formatCode>
                <c:ptCount val="14"/>
                <c:pt idx="0">
                  <c:v>12.441600000000001</c:v>
                </c:pt>
                <c:pt idx="1">
                  <c:v>18.662400000000002</c:v>
                </c:pt>
                <c:pt idx="2">
                  <c:v>24.883200000000002</c:v>
                </c:pt>
                <c:pt idx="3">
                  <c:v>31.104000000000003</c:v>
                </c:pt>
                <c:pt idx="4">
                  <c:v>37.324800000000003</c:v>
                </c:pt>
                <c:pt idx="5">
                  <c:v>43.545600000000007</c:v>
                </c:pt>
                <c:pt idx="6">
                  <c:v>49.766400000000004</c:v>
                </c:pt>
                <c:pt idx="7">
                  <c:v>55.987200000000001</c:v>
                </c:pt>
                <c:pt idx="8">
                  <c:v>62.208000000000006</c:v>
                </c:pt>
                <c:pt idx="9">
                  <c:v>68.42880000000001</c:v>
                </c:pt>
                <c:pt idx="10">
                  <c:v>74.649600000000007</c:v>
                </c:pt>
                <c:pt idx="11">
                  <c:v>80.870400000000004</c:v>
                </c:pt>
                <c:pt idx="12">
                  <c:v>87.091200000000015</c:v>
                </c:pt>
                <c:pt idx="13">
                  <c:v>93.312000000000012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0-EF4D-8219-3C743480D801}"/>
            </c:ext>
          </c:extLst>
        </c:ser>
        <c:ser>
          <c:idx val="1"/>
          <c:order val="1"/>
          <c:tx>
            <c:strRef>
              <c:f>'capacity charts'!$C$1:$C$2</c:f>
              <c:strCache>
                <c:ptCount val="2"/>
                <c:pt idx="0">
                  <c:v>i3</c:v>
                </c:pt>
                <c:pt idx="1">
                  <c:v>FTT1R5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charts'!$C$3:$C$16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37.418345864661653</c:v>
                </c:pt>
                <c:pt idx="3">
                  <c:v>46.772932330827075</c:v>
                </c:pt>
                <c:pt idx="4">
                  <c:v>56.127518796992469</c:v>
                </c:pt>
                <c:pt idx="5">
                  <c:v>65.482105263157905</c:v>
                </c:pt>
                <c:pt idx="6">
                  <c:v>74.836691729323306</c:v>
                </c:pt>
                <c:pt idx="7">
                  <c:v>84.191278195488721</c:v>
                </c:pt>
                <c:pt idx="8">
                  <c:v>93.54586466165415</c:v>
                </c:pt>
                <c:pt idx="9">
                  <c:v>102.90045112781955</c:v>
                </c:pt>
                <c:pt idx="10">
                  <c:v>112.25503759398494</c:v>
                </c:pt>
                <c:pt idx="11">
                  <c:v>121.60962406015038</c:v>
                </c:pt>
                <c:pt idx="12">
                  <c:v>130.96421052631581</c:v>
                </c:pt>
                <c:pt idx="13">
                  <c:v>140.3187969924812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0-EF4D-8219-3C743480D801}"/>
            </c:ext>
          </c:extLst>
        </c:ser>
        <c:ser>
          <c:idx val="2"/>
          <c:order val="2"/>
          <c:tx>
            <c:strRef>
              <c:f>'capacity charts'!$D$1:$D$2</c:f>
              <c:strCache>
                <c:ptCount val="2"/>
                <c:pt idx="0">
                  <c:v>i3</c:v>
                </c:pt>
                <c:pt idx="1">
                  <c:v>FTT2R1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charts'!$D$3:$D$16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24.883200000000002</c:v>
                </c:pt>
                <c:pt idx="5">
                  <c:v>29.030400000000004</c:v>
                </c:pt>
                <c:pt idx="6">
                  <c:v>33.177600000000005</c:v>
                </c:pt>
                <c:pt idx="7">
                  <c:v>37.324800000000003</c:v>
                </c:pt>
                <c:pt idx="8">
                  <c:v>41.472000000000008</c:v>
                </c:pt>
                <c:pt idx="9">
                  <c:v>45.619200000000006</c:v>
                </c:pt>
                <c:pt idx="10">
                  <c:v>49.766400000000004</c:v>
                </c:pt>
                <c:pt idx="11">
                  <c:v>53.913600000000002</c:v>
                </c:pt>
                <c:pt idx="12">
                  <c:v>58.060800000000008</c:v>
                </c:pt>
                <c:pt idx="13">
                  <c:v>62.208000000000006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0-EF4D-8219-3C743480D801}"/>
            </c:ext>
          </c:extLst>
        </c:ser>
        <c:ser>
          <c:idx val="3"/>
          <c:order val="3"/>
          <c:tx>
            <c:strRef>
              <c:f>'capacity charts'!$E$1:$E$2</c:f>
              <c:strCache>
                <c:ptCount val="2"/>
                <c:pt idx="0">
                  <c:v>i3</c:v>
                </c:pt>
                <c:pt idx="1">
                  <c:v>FTT2R6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charts'!$E$3:$E$16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41.472000000000008</c:v>
                </c:pt>
                <c:pt idx="4">
                  <c:v>49.766400000000004</c:v>
                </c:pt>
                <c:pt idx="5">
                  <c:v>58.060800000000008</c:v>
                </c:pt>
                <c:pt idx="6">
                  <c:v>66.355200000000011</c:v>
                </c:pt>
                <c:pt idx="7">
                  <c:v>74.649600000000007</c:v>
                </c:pt>
                <c:pt idx="8">
                  <c:v>82.944000000000017</c:v>
                </c:pt>
                <c:pt idx="9">
                  <c:v>91.238400000000013</c:v>
                </c:pt>
                <c:pt idx="10">
                  <c:v>99.532800000000009</c:v>
                </c:pt>
                <c:pt idx="11">
                  <c:v>107.8272</c:v>
                </c:pt>
                <c:pt idx="12">
                  <c:v>116.12160000000002</c:v>
                </c:pt>
                <c:pt idx="13">
                  <c:v>124.41600000000001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10-EF4D-8219-3C743480D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476112"/>
        <c:axId val="984558784"/>
      </c:barChart>
      <c:catAx>
        <c:axId val="98447611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558784"/>
        <c:crosses val="autoZero"/>
        <c:auto val="1"/>
        <c:lblAlgn val="ctr"/>
        <c:lblOffset val="100"/>
        <c:noMultiLvlLbl val="0"/>
      </c:catAx>
      <c:valAx>
        <c:axId val="98455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4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i3en.metal Cluster capacities (TiB)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'capacity charts'!$B$26:$B$27</c:f>
              <c:strCache>
                <c:ptCount val="2"/>
                <c:pt idx="0">
                  <c:v>i3en</c:v>
                </c:pt>
                <c:pt idx="1">
                  <c:v>Ftt1/R1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charts'!$B$28:$B$41</c:f>
              <c:numCache>
                <c:formatCode>0</c:formatCode>
                <c:ptCount val="14"/>
                <c:pt idx="0">
                  <c:v>55.003199999999993</c:v>
                </c:pt>
                <c:pt idx="1">
                  <c:v>82.504799999999989</c:v>
                </c:pt>
                <c:pt idx="2">
                  <c:v>110.00639999999999</c:v>
                </c:pt>
                <c:pt idx="3">
                  <c:v>137.50800000000001</c:v>
                </c:pt>
                <c:pt idx="4">
                  <c:v>165.00959999999998</c:v>
                </c:pt>
                <c:pt idx="5">
                  <c:v>192.5112</c:v>
                </c:pt>
                <c:pt idx="6">
                  <c:v>220.01279999999997</c:v>
                </c:pt>
                <c:pt idx="7">
                  <c:v>247.51440000000002</c:v>
                </c:pt>
                <c:pt idx="8">
                  <c:v>275.01600000000002</c:v>
                </c:pt>
                <c:pt idx="9">
                  <c:v>302.51760000000002</c:v>
                </c:pt>
                <c:pt idx="10">
                  <c:v>330.01919999999996</c:v>
                </c:pt>
                <c:pt idx="11">
                  <c:v>357.52080000000001</c:v>
                </c:pt>
                <c:pt idx="12">
                  <c:v>385.0224</c:v>
                </c:pt>
                <c:pt idx="13">
                  <c:v>412.524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8-8D47-B621-AD77E29C32D9}"/>
            </c:ext>
          </c:extLst>
        </c:ser>
        <c:ser>
          <c:idx val="1"/>
          <c:order val="1"/>
          <c:tx>
            <c:strRef>
              <c:f>'capacity charts'!$C$26:$C$27</c:f>
              <c:strCache>
                <c:ptCount val="2"/>
                <c:pt idx="0">
                  <c:v>i3en</c:v>
                </c:pt>
                <c:pt idx="1">
                  <c:v>FTT1R5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charts'!$C$28:$C$41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165.42315789473685</c:v>
                </c:pt>
                <c:pt idx="3">
                  <c:v>206.77894736842109</c:v>
                </c:pt>
                <c:pt idx="4">
                  <c:v>248.13473684210521</c:v>
                </c:pt>
                <c:pt idx="5">
                  <c:v>289.49052631578945</c:v>
                </c:pt>
                <c:pt idx="6">
                  <c:v>330.84631578947369</c:v>
                </c:pt>
                <c:pt idx="7">
                  <c:v>372.20210526315788</c:v>
                </c:pt>
                <c:pt idx="8">
                  <c:v>413.55789473684217</c:v>
                </c:pt>
                <c:pt idx="9">
                  <c:v>454.91368421052624</c:v>
                </c:pt>
                <c:pt idx="10">
                  <c:v>496.26947368421042</c:v>
                </c:pt>
                <c:pt idx="11">
                  <c:v>537.62526315789466</c:v>
                </c:pt>
                <c:pt idx="12">
                  <c:v>578.9810526315789</c:v>
                </c:pt>
                <c:pt idx="13">
                  <c:v>620.33684210526326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8-8D47-B621-AD77E29C32D9}"/>
            </c:ext>
          </c:extLst>
        </c:ser>
        <c:ser>
          <c:idx val="2"/>
          <c:order val="2"/>
          <c:tx>
            <c:strRef>
              <c:f>'capacity charts'!$D$26:$D$27</c:f>
              <c:strCache>
                <c:ptCount val="2"/>
                <c:pt idx="0">
                  <c:v>i3en</c:v>
                </c:pt>
                <c:pt idx="1">
                  <c:v>FTT2R1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charts'!$D$28:$D$41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110.00639999999999</c:v>
                </c:pt>
                <c:pt idx="5">
                  <c:v>128.3408</c:v>
                </c:pt>
                <c:pt idx="6">
                  <c:v>146.67519999999999</c:v>
                </c:pt>
                <c:pt idx="7">
                  <c:v>165.00960000000001</c:v>
                </c:pt>
                <c:pt idx="8">
                  <c:v>183.34400000000002</c:v>
                </c:pt>
                <c:pt idx="9">
                  <c:v>201.67839999999998</c:v>
                </c:pt>
                <c:pt idx="10">
                  <c:v>220.01279999999997</c:v>
                </c:pt>
                <c:pt idx="11">
                  <c:v>238.34719999999999</c:v>
                </c:pt>
                <c:pt idx="12">
                  <c:v>256.6816</c:v>
                </c:pt>
                <c:pt idx="13">
                  <c:v>275.01600000000002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8-8D47-B621-AD77E29C32D9}"/>
            </c:ext>
          </c:extLst>
        </c:ser>
        <c:ser>
          <c:idx val="3"/>
          <c:order val="3"/>
          <c:tx>
            <c:strRef>
              <c:f>'capacity charts'!$E$26:$E$27</c:f>
              <c:strCache>
                <c:ptCount val="2"/>
                <c:pt idx="0">
                  <c:v>i3en</c:v>
                </c:pt>
                <c:pt idx="1">
                  <c:v>FTT2R6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charts'!$E$28:$E$41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183.34400000000002</c:v>
                </c:pt>
                <c:pt idx="4">
                  <c:v>220.01279999999997</c:v>
                </c:pt>
                <c:pt idx="5">
                  <c:v>256.6816</c:v>
                </c:pt>
                <c:pt idx="6">
                  <c:v>293.35039999999998</c:v>
                </c:pt>
                <c:pt idx="7">
                  <c:v>330.01920000000001</c:v>
                </c:pt>
                <c:pt idx="8">
                  <c:v>366.68800000000005</c:v>
                </c:pt>
                <c:pt idx="9">
                  <c:v>403.35679999999996</c:v>
                </c:pt>
                <c:pt idx="10">
                  <c:v>440.02559999999994</c:v>
                </c:pt>
                <c:pt idx="11">
                  <c:v>476.69439999999997</c:v>
                </c:pt>
                <c:pt idx="12">
                  <c:v>513.36320000000001</c:v>
                </c:pt>
                <c:pt idx="13">
                  <c:v>550.03200000000004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D8-8D47-B621-AD77E29C3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422224"/>
        <c:axId val="985423872"/>
      </c:barChart>
      <c:catAx>
        <c:axId val="98542222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423872"/>
        <c:crosses val="autoZero"/>
        <c:auto val="1"/>
        <c:lblAlgn val="ctr"/>
        <c:lblOffset val="100"/>
        <c:noMultiLvlLbl val="0"/>
      </c:catAx>
      <c:valAx>
        <c:axId val="98542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4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4/7/22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©2020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3" r:id="rId2"/>
    <p:sldLayoutId id="2147483956" r:id="rId3"/>
    <p:sldLayoutId id="2147483957" r:id="rId4"/>
    <p:sldLayoutId id="2147483958" r:id="rId5"/>
    <p:sldLayoutId id="2147483979" r:id="rId6"/>
    <p:sldLayoutId id="21474839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mware.com/en/VMware-Cloud-on-AWS/services/com.vmware.vmc-aws-operations/GUID-DE8E80A3-5EED-474C-AECD-D30534926615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06DC-0B3F-B94E-B671-AE8915E2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F7AD-9AC3-F349-AE3A-99FD94779D3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2C8B8-7501-1E4F-9870-C75DE054E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631B-1586-024D-B854-A5CF0D43B4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Cloud Solutions Architect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86667-2EBC-464C-913F-E203F692A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4E5E5D2B-AE30-B645-9F96-F189017CC82B}" type="datetime4">
              <a:rPr lang="en-US" smtClean="0"/>
              <a:t>April 7,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FA9FE-3E4F-584D-8FE8-097BB52D388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62277453"/>
              </p:ext>
            </p:extLst>
          </p:nvPr>
        </p:nvGraphicFramePr>
        <p:xfrm>
          <a:off x="615950" y="1600200"/>
          <a:ext cx="10972800" cy="222504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1886324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4991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technical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2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VMware Solutions </a:t>
                      </a:r>
                      <a:r>
                        <a:rPr lang="en-US" dirty="0"/>
                        <a:t>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4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Solutions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67400"/>
                  </a:ext>
                </a:extLst>
              </a:tr>
            </a:tbl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C64ACBD8-4524-3741-B300-2FDFF5D79E9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781A12-AC8B-2B42-9FD0-FC6C98FE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Validation Effort</a:t>
            </a:r>
          </a:p>
        </p:txBody>
      </p:sp>
    </p:spTree>
    <p:extLst>
      <p:ext uri="{BB962C8B-B14F-4D97-AF65-F5344CB8AC3E}">
        <p14:creationId xmlns:p14="http://schemas.microsoft.com/office/powerpoint/2010/main" val="3050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37E968-8AE3-7B42-9C9C-EDF7ABDFB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45001687"/>
              </p:ext>
            </p:extLst>
          </p:nvPr>
        </p:nvGraphicFramePr>
        <p:xfrm>
          <a:off x="615950" y="1600200"/>
          <a:ext cx="10972798" cy="34642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94992973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952392452"/>
                    </a:ext>
                  </a:extLst>
                </a:gridCol>
                <a:gridCol w="1647460">
                  <a:extLst>
                    <a:ext uri="{9D8B030D-6E8A-4147-A177-3AD203B41FA5}">
                      <a16:colId xmlns:a16="http://schemas.microsoft.com/office/drawing/2014/main" val="2015079907"/>
                    </a:ext>
                  </a:extLst>
                </a:gridCol>
                <a:gridCol w="3838940">
                  <a:extLst>
                    <a:ext uri="{9D8B030D-6E8A-4147-A177-3AD203B41FA5}">
                      <a16:colId xmlns:a16="http://schemas.microsoft.com/office/drawing/2014/main" val="1407502468"/>
                    </a:ext>
                  </a:extLst>
                </a:gridCol>
              </a:tblGrid>
              <a:tr h="908647">
                <a:tc>
                  <a:txBody>
                    <a:bodyPr/>
                    <a:lstStyle/>
                    <a:p>
                      <a:r>
                        <a:rPr lang="en-US" sz="2200"/>
                        <a:t>Account 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Purpose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Provided by…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83908361"/>
                  </a:ext>
                </a:extLst>
              </a:tr>
              <a:tr h="1277784">
                <a:tc>
                  <a:txBody>
                    <a:bodyPr/>
                    <a:lstStyle/>
                    <a:p>
                      <a:r>
                        <a:rPr lang="en-US" sz="1600"/>
                        <a:t>VMware Cloud (</a:t>
                      </a:r>
                      <a:r>
                        <a:rPr lang="en-US" sz="1600" err="1"/>
                        <a:t>MyVMware</a:t>
                      </a:r>
                      <a:r>
                        <a:rPr lang="en-US" sz="1600"/>
                        <a:t>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VMware Cloud org. owner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email attached to SPP funds.  Required to provision VMware Cloud on AWS SDDC 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001002075"/>
                  </a:ext>
                </a:extLst>
              </a:tr>
              <a:tr h="127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 resource owner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necessary VPC / AZ / subnet resources; preferably admin role.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See this document for permissions.</a:t>
                      </a:r>
                      <a:endParaRPr 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026795313"/>
                  </a:ext>
                </a:extLst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DF28BDDA-B194-6448-9212-1442D35783A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28279B-0601-9D40-99AE-66B7EF1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Accounts</a:t>
            </a:r>
          </a:p>
        </p:txBody>
      </p:sp>
    </p:spTree>
    <p:extLst>
      <p:ext uri="{BB962C8B-B14F-4D97-AF65-F5344CB8AC3E}">
        <p14:creationId xmlns:p14="http://schemas.microsoft.com/office/powerpoint/2010/main" val="42333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37E968-8AE3-7B42-9C9C-EDF7ABDFB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10386499"/>
              </p:ext>
            </p:extLst>
          </p:nvPr>
        </p:nvGraphicFramePr>
        <p:xfrm>
          <a:off x="615950" y="1600200"/>
          <a:ext cx="11161920" cy="44459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8041">
                  <a:extLst>
                    <a:ext uri="{9D8B030D-6E8A-4147-A177-3AD203B41FA5}">
                      <a16:colId xmlns:a16="http://schemas.microsoft.com/office/drawing/2014/main" val="1949929735"/>
                    </a:ext>
                  </a:extLst>
                </a:gridCol>
                <a:gridCol w="3945835">
                  <a:extLst>
                    <a:ext uri="{9D8B030D-6E8A-4147-A177-3AD203B41FA5}">
                      <a16:colId xmlns:a16="http://schemas.microsoft.com/office/drawing/2014/main" val="2952392452"/>
                    </a:ext>
                  </a:extLst>
                </a:gridCol>
                <a:gridCol w="2912165">
                  <a:extLst>
                    <a:ext uri="{9D8B030D-6E8A-4147-A177-3AD203B41FA5}">
                      <a16:colId xmlns:a16="http://schemas.microsoft.com/office/drawing/2014/main" val="201507990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407502468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r>
                        <a:rPr lang="en-US" sz="1300" dirty="0"/>
                        <a:t>Resource 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Purpose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Provided by…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83908361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AWS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Private namespace for provisioning networks and infrastructure resources for proof of concept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 in desired region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001002075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AWS VPC Subnet / AZ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VMware Cloud on AWS ENI instantiation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/26 required for VMC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08353900"/>
                  </a:ext>
                </a:extLst>
              </a:tr>
              <a:tr h="845881">
                <a:tc>
                  <a:txBody>
                    <a:bodyPr/>
                    <a:lstStyle/>
                    <a:p>
                      <a:r>
                        <a:rPr lang="en-US" sz="1200"/>
                        <a:t>VMware Cloud on AWS management subnet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range required for VMware Cloud management assets (vCenter, </a:t>
                      </a:r>
                      <a:r>
                        <a:rPr lang="en-US" sz="1200" dirty="0" err="1"/>
                        <a:t>vSAN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/16, /20, /23 required</a:t>
                      </a:r>
                      <a:b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(Reserved CIDRs: 10.0.0.0/15, 172.31.0.0/16)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113494151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VMware Cloud on AWS workload subnet(s)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range(s) required for workloads recovered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by customer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79131969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Large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Deploys large-sized appliances for vCenter, NSX Manager, Edge and controllers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during SDDC deployment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56078760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Multi-Edge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Dedicated NSX-T Tier 0 edge used for specific traffic flows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for “Large”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239861336"/>
                  </a:ext>
                </a:extLst>
              </a:tr>
            </a:tbl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492C8D42-D7BF-7B46-9309-DBB1DC31B5E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28279B-0601-9D40-99AE-66B7EF1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421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F384DDF9-7885-8549-8B33-973F51D87A7D}"/>
              </a:ext>
            </a:extLst>
          </p:cNvPr>
          <p:cNvSpPr/>
          <p:nvPr/>
        </p:nvSpPr>
        <p:spPr>
          <a:xfrm>
            <a:off x="2730879" y="4275196"/>
            <a:ext cx="6583680" cy="21945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247" tIns="41123" rIns="82247" bIns="41123" rtlCol="0" anchor="b" anchorCtr="0"/>
          <a:lstStyle/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rPr>
              <a:t>networks advertised over VPN??</a:t>
            </a:r>
          </a:p>
          <a:p>
            <a:pPr algn="ctr">
              <a:spcAft>
                <a:spcPts val="540"/>
              </a:spcAft>
            </a:pPr>
            <a:endParaRPr lang="en-US" sz="1264" dirty="0">
              <a:solidFill>
                <a:schemeClr val="tx2"/>
              </a:solidFill>
              <a:sym typeface="Wingdings" pitchFamily="2" charset="2"/>
            </a:endParaRPr>
          </a:p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sym typeface="Wingdings" pitchFamily="2" charset="2"/>
              </a:rPr>
              <a:t>on-prem-networks  local</a:t>
            </a:r>
          </a:p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sym typeface="Wingdings" pitchFamily="2" charset="2"/>
              </a:rPr>
              <a:t>0.0.0.0/0  Local egress</a:t>
            </a:r>
          </a:p>
          <a:p>
            <a:pPr algn="ctr">
              <a:spcAft>
                <a:spcPts val="540"/>
              </a:spcAft>
            </a:pPr>
            <a:br>
              <a:rPr lang="en-US" sz="1264" b="1" i="1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sz="1264" b="1" i="1" dirty="0">
                <a:solidFill>
                  <a:schemeClr val="tx2"/>
                </a:solidFill>
                <a:sym typeface="Wingdings" pitchFamily="2" charset="2"/>
              </a:rPr>
              <a:t>CUSTOMER Datacenter</a:t>
            </a:r>
          </a:p>
        </p:txBody>
      </p:sp>
      <p:pic>
        <p:nvPicPr>
          <p:cNvPr id="156" name="Picture 26" descr="ICON_Building_Q308">
            <a:extLst>
              <a:ext uri="{FF2B5EF4-FFF2-40B4-BE49-F238E27FC236}">
                <a16:creationId xmlns:a16="http://schemas.microsoft.com/office/drawing/2014/main" id="{37C915C8-F19B-AB42-B621-1390423D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676" y="4144343"/>
            <a:ext cx="578408" cy="50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50C62-9BAA-0F4F-8EC3-22C0A9C92445}"/>
              </a:ext>
            </a:extLst>
          </p:cNvPr>
          <p:cNvGrpSpPr/>
          <p:nvPr/>
        </p:nvGrpSpPr>
        <p:grpSpPr>
          <a:xfrm>
            <a:off x="912267" y="1433913"/>
            <a:ext cx="10364290" cy="2286001"/>
            <a:chOff x="476190" y="535590"/>
            <a:chExt cx="8636908" cy="1905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58A996-BA6F-A246-A7A6-71560557E54F}"/>
                </a:ext>
              </a:extLst>
            </p:cNvPr>
            <p:cNvSpPr/>
            <p:nvPr/>
          </p:nvSpPr>
          <p:spPr>
            <a:xfrm>
              <a:off x="476190" y="535590"/>
              <a:ext cx="3657600" cy="190499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82318" tIns="82318" rIns="82318" bIns="82318" rtlCol="0" anchor="b" anchorCtr="0"/>
            <a:lstStyle/>
            <a:p>
              <a:pPr algn="ctr">
                <a:spcAft>
                  <a:spcPts val="540"/>
                </a:spcAft>
              </a:pPr>
              <a:r>
                <a:rPr lang="en-US" sz="1264" b="1" i="1" dirty="0">
                  <a:solidFill>
                    <a:schemeClr val="tx2"/>
                  </a:solidFill>
                  <a:sym typeface="Wingdings" pitchFamily="2" charset="2"/>
                </a:rPr>
                <a:t>These networks will be part of the SDDC route table:</a:t>
              </a:r>
            </a:p>
            <a:p>
              <a:pPr algn="ctr">
                <a:spcAft>
                  <a:spcPts val="540"/>
                </a:spcAft>
              </a:pPr>
              <a:endParaRPr lang="en-US" sz="1264" dirty="0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/23 local SDDC Mgt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Local network for VM Direct Engine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Local networks for restored VM</a:t>
              </a: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264" b="1" i="1" dirty="0">
                  <a:solidFill>
                    <a:schemeClr val="tx2"/>
                  </a:solidFill>
                </a:rPr>
                <a:t>VMware Cloud on AWS SDDC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47C50027-A6A3-D045-8DBC-2D76D16D9599}"/>
                </a:ext>
              </a:extLst>
            </p:cNvPr>
            <p:cNvSpPr/>
            <p:nvPr/>
          </p:nvSpPr>
          <p:spPr>
            <a:xfrm>
              <a:off x="5455498" y="535591"/>
              <a:ext cx="3657600" cy="1904999"/>
            </a:xfrm>
            <a:prstGeom prst="roundRect">
              <a:avLst/>
            </a:prstGeom>
            <a:noFill/>
            <a:ln w="38100">
              <a:solidFill>
                <a:srgbClr val="F8981D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318" tIns="82318" rIns="82318" bIns="82318" rtlCol="0" anchor="b" anchorCtr="0"/>
            <a:lstStyle/>
            <a:p>
              <a:pPr algn="ctr">
                <a:spcAft>
                  <a:spcPts val="540"/>
                </a:spcAft>
              </a:pPr>
              <a: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  <a:t>These networks should be part of the </a:t>
              </a:r>
              <a:b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  <a:t>main VPC route table:</a:t>
              </a:r>
            </a:p>
            <a:p>
              <a:pPr algn="ctr">
                <a:spcAft>
                  <a:spcPts val="540"/>
                </a:spcAft>
              </a:pPr>
              <a:endParaRPr lang="en-US" sz="1264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Dell resources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>
                  <a:solidFill>
                    <a:schemeClr val="bg2">
                      <a:lumMod val="10000"/>
                    </a:schemeClr>
                  </a:solidFill>
                  <a:highlight>
                    <a:srgbClr val="FFFF00"/>
                  </a:highlight>
                  <a:sym typeface="Wingdings" pitchFamily="2" charset="2"/>
                </a:rPr>
                <a:t>Subnet /26 (minimum) local VPC ENI network</a:t>
              </a:r>
            </a:p>
            <a:p>
              <a:pPr algn="ctr">
                <a:spcAft>
                  <a:spcPts val="540"/>
                </a:spcAft>
              </a:pPr>
              <a:endParaRPr lang="en-US" sz="1264">
                <a:solidFill>
                  <a:schemeClr val="bg2">
                    <a:lumMod val="10000"/>
                  </a:schemeClr>
                </a:solidFill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endParaRPr lang="en-US" sz="1264" b="1" i="1">
                <a:solidFill>
                  <a:schemeClr val="bg2">
                    <a:lumMod val="10000"/>
                  </a:schemeClr>
                </a:solidFill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 b="1" i="1">
                  <a:solidFill>
                    <a:schemeClr val="bg2">
                      <a:lumMod val="10000"/>
                    </a:schemeClr>
                  </a:solidFill>
                </a:rPr>
                <a:t>Target VPC</a:t>
              </a: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2D0C59D-4C1A-4540-B712-FFED35B10B39}"/>
                </a:ext>
              </a:extLst>
            </p:cNvPr>
            <p:cNvCxnSpPr>
              <a:stCxn id="151" idx="3"/>
              <a:endCxn id="116" idx="1"/>
            </p:cNvCxnSpPr>
            <p:nvPr/>
          </p:nvCxnSpPr>
          <p:spPr bwMode="gray">
            <a:xfrm>
              <a:off x="4133790" y="1488090"/>
              <a:ext cx="1321708" cy="1"/>
            </a:xfrm>
            <a:prstGeom prst="bentConnector3">
              <a:avLst/>
            </a:prstGeom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674222A-E4C2-B846-B825-CAC17AF98923}"/>
              </a:ext>
            </a:extLst>
          </p:cNvPr>
          <p:cNvCxnSpPr>
            <a:cxnSpLocks/>
            <a:stCxn id="151" idx="2"/>
            <a:endCxn id="240" idx="0"/>
          </p:cNvCxnSpPr>
          <p:nvPr/>
        </p:nvCxnSpPr>
        <p:spPr bwMode="gray">
          <a:xfrm rot="16200000" flipH="1">
            <a:off x="4287132" y="2539608"/>
            <a:ext cx="555283" cy="2915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7EB3543-DE1C-CC4A-ADE4-A0DA359347AB}"/>
              </a:ext>
            </a:extLst>
          </p:cNvPr>
          <p:cNvCxnSpPr>
            <a:cxnSpLocks/>
            <a:stCxn id="116" idx="2"/>
            <a:endCxn id="240" idx="0"/>
          </p:cNvCxnSpPr>
          <p:nvPr/>
        </p:nvCxnSpPr>
        <p:spPr bwMode="gray">
          <a:xfrm rot="5400000">
            <a:off x="7274717" y="2467916"/>
            <a:ext cx="555282" cy="3059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9E5B0082-B5B2-9544-B5AF-2A4623B8643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TO BE UPDATED WITH CUSTOMER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BF1F04E-857D-384A-A999-160594EC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Route Table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E8BD7-FCFC-0848-9149-E86064ED2DCA}"/>
              </a:ext>
            </a:extLst>
          </p:cNvPr>
          <p:cNvSpPr txBox="1"/>
          <p:nvPr/>
        </p:nvSpPr>
        <p:spPr>
          <a:xfrm>
            <a:off x="2597910" y="3843866"/>
            <a:ext cx="39754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/>
              <a:t>VPN1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E51FC-81F5-4843-ACA8-6F274DD2B95C}"/>
              </a:ext>
            </a:extLst>
          </p:cNvPr>
          <p:cNvSpPr txBox="1"/>
          <p:nvPr/>
        </p:nvSpPr>
        <p:spPr>
          <a:xfrm>
            <a:off x="9161310" y="3843866"/>
            <a:ext cx="42960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/>
              <a:t>VPN2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F2B7A22-D66C-4144-83B8-27C5BCE59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480" y="2342024"/>
            <a:ext cx="469778" cy="4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DFE8E3-A40E-8547-8EF7-B9F3B50F81D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60265094"/>
              </p:ext>
            </p:extLst>
          </p:nvPr>
        </p:nvGraphicFramePr>
        <p:xfrm>
          <a:off x="615950" y="1600200"/>
          <a:ext cx="10972798" cy="47334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61251">
                  <a:extLst>
                    <a:ext uri="{9D8B030D-6E8A-4147-A177-3AD203B41FA5}">
                      <a16:colId xmlns:a16="http://schemas.microsoft.com/office/drawing/2014/main" val="2261316822"/>
                    </a:ext>
                  </a:extLst>
                </a:gridCol>
                <a:gridCol w="2168624">
                  <a:extLst>
                    <a:ext uri="{9D8B030D-6E8A-4147-A177-3AD203B41FA5}">
                      <a16:colId xmlns:a16="http://schemas.microsoft.com/office/drawing/2014/main" val="2631382883"/>
                    </a:ext>
                  </a:extLst>
                </a:gridCol>
                <a:gridCol w="1424838">
                  <a:extLst>
                    <a:ext uri="{9D8B030D-6E8A-4147-A177-3AD203B41FA5}">
                      <a16:colId xmlns:a16="http://schemas.microsoft.com/office/drawing/2014/main" val="1898013937"/>
                    </a:ext>
                  </a:extLst>
                </a:gridCol>
                <a:gridCol w="4518085">
                  <a:extLst>
                    <a:ext uri="{9D8B030D-6E8A-4147-A177-3AD203B41FA5}">
                      <a16:colId xmlns:a16="http://schemas.microsoft.com/office/drawing/2014/main" val="1928399905"/>
                    </a:ext>
                  </a:extLst>
                </a:gridCol>
              </a:tblGrid>
              <a:tr h="4717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Source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Target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 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592746295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On-prem vSphere environment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 VMware Cloud on AWS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L3 / </a:t>
                      </a:r>
                      <a:r>
                        <a:rPr lang="en-US" sz="1600" err="1"/>
                        <a:t>IPSec</a:t>
                      </a:r>
                      <a:r>
                        <a:rPr lang="en-US" sz="1600"/>
                        <a:t> VPN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Required for private connectivity for management of, as well as communications on-prem for recovered VMware workloads 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35736557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VMware Cloud on 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AWS Target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ENI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East-west communications between recovered vSphere workloads and recovered physical SQL/ORCL workloads.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373896153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AWS Target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VMware Cloud on 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ENI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East-west communications between recovered vSphere workloads and recovered physical SQL/ORCL workloads.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565503674"/>
                  </a:ext>
                </a:extLst>
              </a:tr>
              <a:tr h="47175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48290237"/>
                  </a:ext>
                </a:extLst>
              </a:tr>
            </a:tbl>
          </a:graphicData>
        </a:graphic>
      </p:graphicFrame>
      <p:sp>
        <p:nvSpPr>
          <p:cNvPr id="9" name="Subtitle 8">
            <a:extLst>
              <a:ext uri="{FF2B5EF4-FFF2-40B4-BE49-F238E27FC236}">
                <a16:creationId xmlns:a16="http://schemas.microsoft.com/office/drawing/2014/main" id="{07E5FC81-00E6-DE42-AC1F-9DC0DA9F9B7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0AC1A3-226E-5E46-B682-26CB448D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 to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3913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7C93B4-2C6D-F04A-AC7A-46FF70C99B0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15789" y="1600676"/>
          <a:ext cx="10965024" cy="448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229">
                  <a:extLst>
                    <a:ext uri="{9D8B030D-6E8A-4147-A177-3AD203B41FA5}">
                      <a16:colId xmlns:a16="http://schemas.microsoft.com/office/drawing/2014/main" val="188352756"/>
                    </a:ext>
                  </a:extLst>
                </a:gridCol>
                <a:gridCol w="3728548">
                  <a:extLst>
                    <a:ext uri="{9D8B030D-6E8A-4147-A177-3AD203B41FA5}">
                      <a16:colId xmlns:a16="http://schemas.microsoft.com/office/drawing/2014/main" val="1081051432"/>
                    </a:ext>
                  </a:extLst>
                </a:gridCol>
                <a:gridCol w="4257247">
                  <a:extLst>
                    <a:ext uri="{9D8B030D-6E8A-4147-A177-3AD203B41FA5}">
                      <a16:colId xmlns:a16="http://schemas.microsoft.com/office/drawing/2014/main" val="338605772"/>
                    </a:ext>
                  </a:extLst>
                </a:gridCol>
              </a:tblGrid>
              <a:tr h="47565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i3.Metal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i3en.Metal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27734599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sockets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Dual socket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Dual socket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985614958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CPU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  <a:defRPr/>
                      </a:pPr>
                      <a:r>
                        <a:rPr lang="en-US" sz="1600" dirty="0"/>
                        <a:t>Intel Xeon E5-2686 v4 (Broadwell)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Xeon® Scalable 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(Cascade Lake)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868295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Cores per 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 cores at 2.3GHz*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 cores at 3.1 GHz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81054333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RAM per 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512 GB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768 GB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2281319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Network bandwidth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 </a:t>
                      </a:r>
                      <a:r>
                        <a:rPr lang="en-US" sz="1600" dirty="0" err="1"/>
                        <a:t>GBps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</a:t>
                      </a:r>
                      <a:r>
                        <a:rPr lang="en-US" sz="1600" dirty="0" err="1"/>
                        <a:t>GBps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56532234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Storage type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</a:t>
                      </a:r>
                      <a:r>
                        <a:rPr lang="en-US" sz="1600" dirty="0" err="1"/>
                        <a:t>NVMe</a:t>
                      </a:r>
                      <a:r>
                        <a:rPr lang="en-US" sz="1600" dirty="0"/>
                        <a:t> disks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</a:t>
                      </a:r>
                      <a:r>
                        <a:rPr lang="en-US" sz="1600" dirty="0" err="1"/>
                        <a:t>NVMe</a:t>
                      </a:r>
                      <a:r>
                        <a:rPr lang="en-US" sz="1600" dirty="0"/>
                        <a:t> disks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26380975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Raw capacity /host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 TB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 TB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9219765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Avaibility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 regions globally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Many US, London &amp; Frankfurt : 21Q2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1400370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B2A1DBD-1B56-41FB-968B-78BC6A81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 Cloud on AWS Hosts types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C1BAEEA-581A-E044-B324-DC10D75866D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9785-31EC-4DED-BC16-ED3065B28264}"/>
              </a:ext>
            </a:extLst>
          </p:cNvPr>
          <p:cNvSpPr txBox="1"/>
          <p:nvPr/>
        </p:nvSpPr>
        <p:spPr>
          <a:xfrm>
            <a:off x="6080310" y="6249734"/>
            <a:ext cx="5500502" cy="1615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i="1" dirty="0"/>
              <a:t>* Hyperthreading disabled because of security vulnerabilities (</a:t>
            </a:r>
            <a:r>
              <a:rPr lang="en-US" sz="1050" i="1" dirty="0" err="1"/>
              <a:t>Spectre</a:t>
            </a:r>
            <a:r>
              <a:rPr lang="en-US" sz="1050" i="1" dirty="0"/>
              <a:t> &amp; Meltdown)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3FEA-071A-7A42-8F51-4144CED0BD3C}"/>
              </a:ext>
            </a:extLst>
          </p:cNvPr>
          <p:cNvSpPr txBox="1"/>
          <p:nvPr/>
        </p:nvSpPr>
        <p:spPr>
          <a:xfrm>
            <a:off x="-1140823" y="801189"/>
            <a:ext cx="6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415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EFA29A-88AF-E14F-9349-9862156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Cloud on AWS </a:t>
            </a:r>
            <a:r>
              <a:rPr lang="en-US" dirty="0" err="1"/>
              <a:t>vSAN</a:t>
            </a:r>
            <a:r>
              <a:rPr lang="en-US" dirty="0"/>
              <a:t> Cluster Capacities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BD60F9-DBB6-2E43-BD14-5A39225D2EA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Useable capacity shown, not including </a:t>
            </a:r>
            <a:r>
              <a:rPr lang="en-US"/>
              <a:t>management workloads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DA994299-3580-AB4C-A533-F159F68B3D4B}"/>
              </a:ext>
            </a:extLst>
          </p:cNvPr>
          <p:cNvGraphicFramePr>
            <a:graphicFrameLocks noGrp="1"/>
          </p:cNvGraphicFramePr>
          <p:nvPr>
            <p:ph sz="quarter" idx="17"/>
          </p:nvPr>
        </p:nvGraphicFramePr>
        <p:xfrm>
          <a:off x="0" y="1600200"/>
          <a:ext cx="589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0B31302-23EE-1B4D-8A22-AC612A5B9CB6}"/>
              </a:ext>
            </a:extLst>
          </p:cNvPr>
          <p:cNvGraphicFramePr>
            <a:graphicFrameLocks noGrp="1"/>
          </p:cNvGraphicFramePr>
          <p:nvPr>
            <p:ph sz="quarter" idx="18"/>
          </p:nvPr>
        </p:nvGraphicFramePr>
        <p:xfrm>
          <a:off x="6321425" y="1600200"/>
          <a:ext cx="5867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79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Quick - VMware Light Template 2020" id="{9A8435F5-9DD4-CC45-9CAE-FCB23F4898C0}" vid="{59B80945-6952-0042-A24E-924BF74D4366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127</TotalTime>
  <Words>536</Words>
  <Application>Microsoft Macintosh PowerPoint</Application>
  <PresentationFormat>Custom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Camphor Std</vt:lpstr>
      <vt:lpstr>Metropolis</vt:lpstr>
      <vt:lpstr>Metropolis Light</vt:lpstr>
      <vt:lpstr>Wingdings</vt:lpstr>
      <vt:lpstr>VMware_white_16x9</vt:lpstr>
      <vt:lpstr>PowerPoint Presentation</vt:lpstr>
      <vt:lpstr>Technical Validation Effort</vt:lpstr>
      <vt:lpstr>Cloud Accounts</vt:lpstr>
      <vt:lpstr>Required Cloud Resources</vt:lpstr>
      <vt:lpstr>Sample Route Table Configuration</vt:lpstr>
      <vt:lpstr>Connectivity to Cloud Resources</vt:lpstr>
      <vt:lpstr>VMware  Cloud on AWS Hosts types</vt:lpstr>
      <vt:lpstr>VMware Cloud on AWS vSAN Cluster Capacities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Cleveland Clinic Disaster Recovery</dc:title>
  <dc:creator>Tom Twyman</dc:creator>
  <cp:lastModifiedBy>Tom Twyman</cp:lastModifiedBy>
  <cp:revision>12</cp:revision>
  <dcterms:created xsi:type="dcterms:W3CDTF">2021-05-19T18:32:43Z</dcterms:created>
  <dcterms:modified xsi:type="dcterms:W3CDTF">2022-04-07T22:18:55Z</dcterms:modified>
</cp:coreProperties>
</file>