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20.jpeg" ContentType="image/jpeg"/>
  <Override PartName="/ppt/media/image19.jpeg" ContentType="image/jpeg"/>
  <Override PartName="/ppt/media/image5.gif" ContentType="image/gif"/>
  <Override PartName="/ppt/media/image3.png" ContentType="image/png"/>
  <Override PartName="/ppt/media/image8.png" ContentType="image/png"/>
  <Override PartName="/ppt/media/image2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.jpeg" ContentType="image/jpeg"/>
  <Override PartName="/ppt/media/image6.jpeg" ContentType="image/jpeg"/>
  <Override PartName="/ppt/media/image16.png" ContentType="image/png"/>
  <Override PartName="/ppt/media/image7.jpeg" ContentType="image/jpe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3B91FF2-C55C-42A2-BF8C-B863691DC41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4240" cy="313596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6AEBA55-7368-4884-A8AF-A180B9F1F45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3880" cy="31356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Text sp gồm  MT và  AT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AT là text sản phẩm 1 cách tự động hóa, dựa vào phần mềm( Selenium)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Cụ  thể như: click link, submit nút, vào URL, click check box, radio button, … bằng code.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Tác dụng: nhanh hơn, tiện lợi vs đoạn code lặp đi lặp lại nhiều lần, ít thủ công hơn.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737EEF-06DF-45AA-95BD-F744E90A8F3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3880" cy="313560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Text sp gồm  MT và  AT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AT là text sản phẩm 1 cách tự động hóa, dựa vào phần mềm( Selenium)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Cụ  thể như: click link, submit nút, vào URL, click check box, radio button, … bằng code.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Tác dụng: nhanh hơn, tiện lợi vs đoạn code lặp đi lặp lại nhiều lần, ít thủ công hơn.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6B3AFB7-AEB6-4F30-B4EF-E7227779815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3880" cy="313560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Text sp gồm  MT và  AT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AT là text sản phẩm 1 cách tự động hóa, dựa vào phần mềm( Selenium)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Cụ  thể như: click link, submit nút, vào URL, click check box, radio button, … bằng code.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Tác dụng: nhanh hơn, tiện lợi vs đoạn code lặp đi lặp lại nhiều lần, ít thủ công hơn.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F0888C2-C213-4684-BED3-8E21BB9514C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3880" cy="3135600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Text sp gồm  MT và  AT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AT là text sản phẩm 1 cách tự động hóa, dựa vào phần mềm( Selenium)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Cụ  thể như: click link, submit nút, vào URL, click check box, radio button, … bằng code.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Tác dụng: nhanh hơn, tiện lợi vs đoạn code lặp đi lặp lại nhiều lần, ít thủ công hơn.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D00115D-11E2-41FC-B3F0-A7B3379137B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3880" cy="313560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Text sp gồm  MT và  AT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AT là text sản phẩm 1 cách tự động hóa, dựa vào phần mềm( Selenium)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Cụ  thể như: click link, submit nút, vào URL, click check box, radio button, … bằng code.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Tác dụng: nhanh hơn, tiện lợi vs đoạn code lặp đi lặp lại nhiều lần, ít thủ công hơn.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49DB8D-5A87-440A-BAB2-0ECA8DA72D3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3880" cy="313560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Text sp gồm  MT và  AT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AT là text sản phẩm 1 cách tự động hóa, dựa vào phần mềm( Selenium)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Cụ  thể như: click link, submit nút, vào URL, click check box, radio button, … bằng code.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Tác dụng: nhanh hơn, tiện lợi vs đoạn code lặp đi lặp lại nhiều lần, ít thủ công hơn.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B30B5C6-2FCD-43E9-990E-EC5E0E038BC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4240" cy="3135960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Text sp gồm  MT và  AT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AT là text sản phẩm 1 cách tự động hóa, dựa vào phần mềm( Selenium)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Cụ  thể như: click link, submit nút, vào URL, click check box, radio button, … bằng code.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Tác dụng: nhanh hơn, tiện lợi vs đoạn code lặp đi lặp lại nhiều lần, ít thủ công hơn.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2E33DE8-0874-4840-B30F-0C5E64A6995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4240" cy="313596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Text sp gồm  MT và  AT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AT là text sản phẩm 1 cách tự động hóa, dựa vào phần mềm( Selenium)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Cụ  thể như: click link, submit nút, vào URL, click check box, radio button, … bằng code.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Tác dụng: nhanh hơn, tiện lợi vs đoạn code lặp đi lặp lại nhiều lần, ít thủ công hơn.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835B9EC-8752-4161-B06F-AD14BDBADB9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4240" cy="313596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Text sp gồm  MT và  AT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AT là text sản phẩm 1 cách tự động hóa, dựa vào phần mềm( Selenium)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Cụ  thể như: click link, submit nút, vào URL, click check box, radio button, … bằng code.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Tác dụng: nhanh hơn, tiện lợi vs đoạn code lặp đi lặp lại nhiều lần, ít thủ công hơn.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2954A06-4A9C-4962-B9B0-EB22835A64D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4240" cy="313596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F80484-29E6-4A32-8731-BDAD2F66E3A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4240" cy="3135960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5BE8A0F-5731-4421-A20E-7C0E3E26399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4240" cy="313596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0D4F99-C7CB-4849-955B-AFE4FE55ED0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4240" cy="313596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A3E2669-9995-46CE-8B8A-EFBCEF127B9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4240" cy="313596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5D4F9F3-EC18-47FF-9E2D-7210621FA8D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4240" cy="313596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FE28034-8590-486B-B3C1-6E35B6356BF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4240" cy="313596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Text sp gồm  MT và  AT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AT là text sản phẩm 1 cách tự động hóa, dựa vào phần mềm( Selenium)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Cụ  thể như: click link, submit nút, vào URL, click check box, radio button, … bằng code.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Tác dụng: nhanh hơn, tiện lợi vs đoạn code lặp đi lặp lại nhiều lần, ít thủ công hơn.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9AB9FCA-2E11-4AE3-8CE8-D48BCF300C3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3880" cy="313560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Text sp gồm  MT và  AT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AT là text sản phẩm 1 cách tự động hóa, dựa vào phần mềm( Selenium)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Cụ  thể như: click link, submit nút, vào URL, click check box, radio button, … bằng code.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Tác dụng: nhanh hơn, tiện lợi vs đoạn code lặp đi lặp lại nhiều lần, ít thủ công hơn.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0B25E4A-6B06-4752-A235-DE768318A86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641520" y="1162080"/>
            <a:ext cx="5574240" cy="313596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4600" cy="365868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Text sp gồm  MT và  AT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AT là text sản phẩm 1 cách tự động hóa, dựa vào phần mềm( Selenium)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Cụ  thể như: click link, submit nút, vào URL, click check box, radio button, … bằng code.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Tác dụng: nhanh hơn, tiện lợi vs đoạn code lặp đi lặp lại nhiều lần, ít thủ công hơn.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3884760" y="8830080"/>
            <a:ext cx="2970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A8A1EAC-7A69-42AF-957E-EC17DCFC08F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4760" y="6435720"/>
            <a:ext cx="12247200" cy="437760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16280" y="6465960"/>
            <a:ext cx="384192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TMA Solutions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399960" y="648324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46673044-E1DB-4EF6-9430-E6FF140B470F}" type="slidenum">
              <a:rPr b="0" lang="en-US" sz="1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" name="Picture 10" descr=""/>
          <p:cNvPicPr/>
          <p:nvPr/>
        </p:nvPicPr>
        <p:blipFill>
          <a:blip r:embed="rId2"/>
          <a:stretch/>
        </p:blipFill>
        <p:spPr>
          <a:xfrm>
            <a:off x="0" y="0"/>
            <a:ext cx="12232440" cy="685620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-14400" y="4815720"/>
            <a:ext cx="12247200" cy="160164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algn="bl" dir="5400000" endPos="0" rotWithShape="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-14400" y="-8640"/>
            <a:ext cx="12247200" cy="10465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algn="bl" dir="5400000" endPos="0" rotWithShape="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-14760" y="6418440"/>
            <a:ext cx="12247200" cy="437760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8849880" y="6459480"/>
            <a:ext cx="384192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www.tmasolutions.com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116280" y="6465960"/>
            <a:ext cx="384192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TMA Solutions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" name="Picture 11" descr=""/>
          <p:cNvPicPr/>
          <p:nvPr/>
        </p:nvPicPr>
        <p:blipFill>
          <a:blip r:embed="rId3"/>
          <a:stretch/>
        </p:blipFill>
        <p:spPr>
          <a:xfrm>
            <a:off x="378360" y="180720"/>
            <a:ext cx="1611000" cy="560520"/>
          </a:xfrm>
          <a:prstGeom prst="rect">
            <a:avLst/>
          </a:prstGeom>
          <a:ln>
            <a:noFill/>
          </a:ln>
        </p:spPr>
      </p:pic>
      <p:sp>
        <p:nvSpPr>
          <p:cNvPr id="10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-14760" y="6435720"/>
            <a:ext cx="12247200" cy="437760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116280" y="6465960"/>
            <a:ext cx="384192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TMA Solutions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9399960" y="648324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5B45BD71-D072-43B6-B6F8-B9083D3C3276}" type="slidenum">
              <a:rPr b="0" lang="en-US" sz="1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0" y="334800"/>
            <a:ext cx="476640" cy="355320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-14760" y="6435720"/>
            <a:ext cx="12247200" cy="437760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116280" y="6465960"/>
            <a:ext cx="384192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TMA Solutions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9399960" y="648324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1D8B334F-8107-4F62-9EDD-EF4639738783}" type="slidenum">
              <a:rPr b="0" lang="en-US" sz="1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0" y="334800"/>
            <a:ext cx="476640" cy="355320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14760" y="6435720"/>
            <a:ext cx="12247200" cy="437760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116280" y="6465960"/>
            <a:ext cx="384192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TMA Solutions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399960" y="648324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D591601F-46C1-487C-A20C-0E8471E20384}" type="slidenum">
              <a:rPr b="0" lang="en-US" sz="1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grpSp>
        <p:nvGrpSpPr>
          <p:cNvPr id="135" name="Group 4"/>
          <p:cNvGrpSpPr/>
          <p:nvPr/>
        </p:nvGrpSpPr>
        <p:grpSpPr>
          <a:xfrm>
            <a:off x="597600" y="5270400"/>
            <a:ext cx="5063400" cy="911160"/>
            <a:chOff x="597600" y="5270400"/>
            <a:chExt cx="5063400" cy="911160"/>
          </a:xfrm>
        </p:grpSpPr>
        <p:sp>
          <p:nvSpPr>
            <p:cNvPr id="136" name="CustomShape 5"/>
            <p:cNvSpPr/>
            <p:nvPr/>
          </p:nvSpPr>
          <p:spPr>
            <a:xfrm>
              <a:off x="2036880" y="5270400"/>
              <a:ext cx="3624120" cy="91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350" spc="-1" strike="noStrike">
                  <a:solidFill>
                    <a:srgbClr val="249dd8"/>
                  </a:solidFill>
                  <a:latin typeface="Century Gothic"/>
                  <a:ea typeface="DejaVu Sans"/>
                </a:rPr>
                <a:t>+84 8 3997-8000</a:t>
              </a:r>
              <a:endParaRPr b="0" lang="en-US" sz="13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350" spc="-1" strike="noStrike">
                  <a:solidFill>
                    <a:srgbClr val="249dd8"/>
                  </a:solidFill>
                  <a:latin typeface="Century Gothic"/>
                  <a:ea typeface="DejaVu Sans"/>
                </a:rPr>
                <a:t>+84 908-676-212</a:t>
              </a:r>
              <a:endParaRPr b="0" lang="en-US" sz="13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350" spc="-1" strike="noStrike">
                  <a:solidFill>
                    <a:srgbClr val="249dd8"/>
                  </a:solidFill>
                  <a:latin typeface="Century Gothic"/>
                  <a:ea typeface="DejaVu Sans"/>
                </a:rPr>
                <a:t>+84 8 3990-3303</a:t>
              </a:r>
              <a:endParaRPr b="0" lang="en-US" sz="13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350" spc="-1" strike="noStrike">
                  <a:solidFill>
                    <a:srgbClr val="249dd8"/>
                  </a:solidFill>
                  <a:latin typeface="Century Gothic"/>
                  <a:ea typeface="DejaVu Sans"/>
                </a:rPr>
                <a:t>sales@tmasolutions.com</a:t>
              </a:r>
              <a:endParaRPr b="0" lang="en-US" sz="1350" spc="-1" strike="noStrike">
                <a:latin typeface="Arial"/>
              </a:endParaRPr>
            </a:p>
          </p:txBody>
        </p:sp>
        <p:sp>
          <p:nvSpPr>
            <p:cNvPr id="137" name="CustomShape 6"/>
            <p:cNvSpPr/>
            <p:nvPr/>
          </p:nvSpPr>
          <p:spPr>
            <a:xfrm>
              <a:off x="597600" y="5270400"/>
              <a:ext cx="1541160" cy="91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350" spc="-1" strike="noStrike">
                  <a:solidFill>
                    <a:srgbClr val="249dd8"/>
                  </a:solidFill>
                  <a:latin typeface="Century Gothic"/>
                  <a:ea typeface="DejaVu Sans"/>
                </a:rPr>
                <a:t>Tel:</a:t>
              </a:r>
              <a:endParaRPr b="0" lang="en-US" sz="13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350" spc="-1" strike="noStrike">
                  <a:solidFill>
                    <a:srgbClr val="249dd8"/>
                  </a:solidFill>
                  <a:latin typeface="Century Gothic"/>
                  <a:ea typeface="DejaVu Sans"/>
                </a:rPr>
                <a:t>Mobile:</a:t>
              </a:r>
              <a:endParaRPr b="0" lang="en-US" sz="13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350" spc="-1" strike="noStrike">
                  <a:solidFill>
                    <a:srgbClr val="249dd8"/>
                  </a:solidFill>
                  <a:latin typeface="Century Gothic"/>
                  <a:ea typeface="DejaVu Sans"/>
                </a:rPr>
                <a:t>Fax:</a:t>
              </a:r>
              <a:endParaRPr b="0" lang="en-US" sz="13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350" spc="-1" strike="noStrike">
                  <a:solidFill>
                    <a:srgbClr val="249dd8"/>
                  </a:solidFill>
                  <a:latin typeface="Century Gothic"/>
                  <a:ea typeface="DejaVu Sans"/>
                </a:rPr>
                <a:t>Email:</a:t>
              </a:r>
              <a:endParaRPr b="0" lang="en-US" sz="1350" spc="-1" strike="noStrike">
                <a:latin typeface="Arial"/>
              </a:endParaRPr>
            </a:p>
          </p:txBody>
        </p:sp>
      </p:grpSp>
      <p:sp>
        <p:nvSpPr>
          <p:cNvPr id="138" name="CustomShape 7"/>
          <p:cNvSpPr/>
          <p:nvPr/>
        </p:nvSpPr>
        <p:spPr>
          <a:xfrm>
            <a:off x="5786280" y="5270400"/>
            <a:ext cx="5935320" cy="9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249dd8"/>
                </a:solidFill>
                <a:latin typeface="Century Gothic"/>
                <a:ea typeface="DejaVu Sans"/>
              </a:rPr>
              <a:t>North America number:</a:t>
            </a:r>
            <a:endParaRPr b="0" lang="en-US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249dd8"/>
                </a:solidFill>
                <a:latin typeface="Century Gothic"/>
                <a:ea typeface="DejaVu Sans"/>
              </a:rPr>
              <a:t>Australia number:</a:t>
            </a:r>
            <a:endParaRPr b="0" lang="en-US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249dd8"/>
                </a:solidFill>
                <a:latin typeface="Century Gothic"/>
                <a:ea typeface="DejaVu Sans"/>
              </a:rPr>
              <a:t>Japan number:</a:t>
            </a:r>
            <a:endParaRPr b="0" lang="en-US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249dd8"/>
                </a:solidFill>
                <a:latin typeface="Century Gothic"/>
                <a:ea typeface="DejaVu Sans"/>
              </a:rPr>
              <a:t>Website: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8755920" y="5270400"/>
            <a:ext cx="3088440" cy="9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249dd8"/>
                </a:solidFill>
                <a:latin typeface="Century Gothic"/>
                <a:ea typeface="DejaVu Sans"/>
              </a:rPr>
              <a:t>+ 1 802-735-1392</a:t>
            </a:r>
            <a:endParaRPr b="0" lang="en-US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249dd8"/>
                </a:solidFill>
                <a:latin typeface="Century Gothic"/>
                <a:ea typeface="DejaVu Sans"/>
              </a:rPr>
              <a:t>+ 61 414-734-277</a:t>
            </a:r>
            <a:endParaRPr b="0" lang="en-US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249dd8"/>
                </a:solidFill>
                <a:latin typeface="Century Gothic"/>
                <a:ea typeface="DejaVu Sans"/>
              </a:rPr>
              <a:t>+81 3-6432-4994</a:t>
            </a:r>
            <a:endParaRPr b="0" lang="en-US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249dd8"/>
                </a:solidFill>
                <a:latin typeface="Century Gothic"/>
                <a:ea typeface="DejaVu Sans"/>
              </a:rPr>
              <a:t>www.tmasolutions.com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40" name="Picture 1" descr=""/>
          <p:cNvPicPr/>
          <p:nvPr/>
        </p:nvPicPr>
        <p:blipFill>
          <a:blip r:embed="rId2"/>
          <a:stretch/>
        </p:blipFill>
        <p:spPr>
          <a:xfrm>
            <a:off x="4521600" y="1287000"/>
            <a:ext cx="3422520" cy="1189080"/>
          </a:xfrm>
          <a:prstGeom prst="rect">
            <a:avLst/>
          </a:prstGeom>
          <a:ln>
            <a:noFill/>
          </a:ln>
        </p:spPr>
      </p:pic>
      <p:sp>
        <p:nvSpPr>
          <p:cNvPr id="141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gi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627200" y="284760"/>
            <a:ext cx="105519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JAVA Presentation – 8</a:t>
            </a:r>
            <a:r>
              <a:rPr b="1" lang="en-US" sz="4000" spc="-1" strike="noStrike" baseline="30000">
                <a:solidFill>
                  <a:srgbClr val="000000"/>
                </a:solidFill>
                <a:latin typeface="Century Gothic"/>
                <a:ea typeface="DejaVu Sans"/>
              </a:rPr>
              <a:t>th</a:t>
            </a:r>
            <a:r>
              <a:rPr b="1" lang="en-US" sz="40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training weeks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0" y="4420800"/>
            <a:ext cx="6583680" cy="17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0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Presenter: Le Huu Hien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0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Mentor: Phan Tue Anh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66560" y="284760"/>
            <a:ext cx="117126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Introduce Java – Java advance (Collection Framework)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061160" y="1781280"/>
            <a:ext cx="812952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Picture 1" descr=""/>
          <p:cNvPicPr/>
          <p:nvPr/>
        </p:nvPicPr>
        <p:blipFill>
          <a:blip r:embed="rId1"/>
          <a:stretch/>
        </p:blipFill>
        <p:spPr>
          <a:xfrm>
            <a:off x="1250640" y="1188720"/>
            <a:ext cx="9553680" cy="489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66560" y="284760"/>
            <a:ext cx="117126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Maven</a:t>
            </a:r>
            <a:endParaRPr b="0" lang="en-US" sz="33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061160" y="1781280"/>
            <a:ext cx="812952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8" name="Picture 2" descr=""/>
          <p:cNvPicPr/>
          <p:nvPr/>
        </p:nvPicPr>
        <p:blipFill>
          <a:blip r:embed="rId1"/>
          <a:stretch/>
        </p:blipFill>
        <p:spPr>
          <a:xfrm>
            <a:off x="974160" y="2079000"/>
            <a:ext cx="10056960" cy="249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8" dur="indefinite" restart="never" nodeType="tmRoot">
          <p:childTnLst>
            <p:seq>
              <p:cTn id="10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2190680" cy="645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0" dur="indefinite" restart="never" nodeType="tmRoot">
          <p:childTnLst>
            <p:seq>
              <p:cTn id="111" dur="indefinite" nodeType="mainSeq">
                <p:childTnLst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16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78080" y="311760"/>
            <a:ext cx="117126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Spring Framework Architecture</a:t>
            </a:r>
            <a:endParaRPr b="0" lang="en-US" sz="33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061160" y="1781280"/>
            <a:ext cx="812952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Picture 1" descr=""/>
          <p:cNvPicPr/>
          <p:nvPr/>
        </p:nvPicPr>
        <p:blipFill>
          <a:blip r:embed="rId1"/>
          <a:stretch/>
        </p:blipFill>
        <p:spPr>
          <a:xfrm>
            <a:off x="2526480" y="752400"/>
            <a:ext cx="6856560" cy="552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2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78080" y="311760"/>
            <a:ext cx="117126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Spring MVC DispatcherServlet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24" name="Picture 2" descr=""/>
          <p:cNvPicPr/>
          <p:nvPr/>
        </p:nvPicPr>
        <p:blipFill>
          <a:blip r:embed="rId1"/>
          <a:stretch/>
        </p:blipFill>
        <p:spPr>
          <a:xfrm>
            <a:off x="1828800" y="1390680"/>
            <a:ext cx="8051760" cy="4904280"/>
          </a:xfrm>
          <a:prstGeom prst="rect">
            <a:avLst/>
          </a:prstGeom>
          <a:ln>
            <a:noFill/>
          </a:ln>
        </p:spPr>
      </p:pic>
      <p:sp>
        <p:nvSpPr>
          <p:cNvPr id="225" name="CustomShape 2"/>
          <p:cNvSpPr/>
          <p:nvPr/>
        </p:nvSpPr>
        <p:spPr>
          <a:xfrm>
            <a:off x="478080" y="1049040"/>
            <a:ext cx="502776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Century Gothic"/>
                <a:ea typeface="DejaVu Sans"/>
              </a:rPr>
              <a:t>How DispatcherServlet work?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24" dur="indefinite" restart="never" nodeType="tmRoot">
          <p:childTnLst>
            <p:seq>
              <p:cTn id="125" dur="indefinite" nodeType="mainSeq">
                <p:childTnLst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78080" y="311760"/>
            <a:ext cx="117126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Spring MVC Hibernate</a:t>
            </a:r>
            <a:endParaRPr b="0" lang="en-US" sz="33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300" spc="-1" strike="noStrike">
              <a:latin typeface="Arial"/>
            </a:endParaRPr>
          </a:p>
        </p:txBody>
      </p:sp>
      <p:pic>
        <p:nvPicPr>
          <p:cNvPr id="227" name="Picture 2" descr=""/>
          <p:cNvPicPr/>
          <p:nvPr/>
        </p:nvPicPr>
        <p:blipFill>
          <a:blip r:embed="rId1"/>
          <a:stretch/>
        </p:blipFill>
        <p:spPr>
          <a:xfrm>
            <a:off x="1411920" y="984960"/>
            <a:ext cx="8470080" cy="54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6" dur="indefinite" restart="never" nodeType="tmRoot">
          <p:childTnLst>
            <p:seq>
              <p:cTn id="137" dur="indefinite" nodeType="mainSeq">
                <p:childTnLst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78080" y="311760"/>
            <a:ext cx="117126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Spring MVC Security</a:t>
            </a:r>
            <a:endParaRPr b="0" lang="en-US" sz="33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300" spc="-1" strike="noStrike">
              <a:latin typeface="Arial"/>
            </a:endParaRPr>
          </a:p>
        </p:txBody>
      </p:sp>
      <p:pic>
        <p:nvPicPr>
          <p:cNvPr id="229" name="Picture 1" descr=""/>
          <p:cNvPicPr/>
          <p:nvPr/>
        </p:nvPicPr>
        <p:blipFill>
          <a:blip r:embed="rId1"/>
          <a:stretch/>
        </p:blipFill>
        <p:spPr>
          <a:xfrm>
            <a:off x="4879800" y="914400"/>
            <a:ext cx="6846120" cy="554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5" dur="indefinite" restart="never" nodeType="tmRoot">
          <p:childTnLst>
            <p:seq>
              <p:cTn id="146" dur="indefinite" nodeType="mainSeq">
                <p:childTnLst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66560" y="284760"/>
            <a:ext cx="117126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RESTful API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061160" y="1781280"/>
            <a:ext cx="812952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"/>
          <p:cNvSpPr/>
          <p:nvPr/>
        </p:nvSpPr>
        <p:spPr>
          <a:xfrm>
            <a:off x="466560" y="1250640"/>
            <a:ext cx="1121760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70c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70c0"/>
                </a:solidFill>
                <a:latin typeface="Century Gothic"/>
                <a:ea typeface="DejaVu Sans"/>
              </a:rPr>
              <a:t>What is Web services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33" name="Picture 1" descr=""/>
          <p:cNvPicPr/>
          <p:nvPr/>
        </p:nvPicPr>
        <p:blipFill>
          <a:blip r:embed="rId1"/>
          <a:stretch/>
        </p:blipFill>
        <p:spPr>
          <a:xfrm>
            <a:off x="466560" y="2313000"/>
            <a:ext cx="5474160" cy="3179520"/>
          </a:xfrm>
          <a:prstGeom prst="rect">
            <a:avLst/>
          </a:prstGeom>
          <a:ln>
            <a:noFill/>
          </a:ln>
        </p:spPr>
      </p:pic>
      <p:pic>
        <p:nvPicPr>
          <p:cNvPr id="234" name="Picture 2" descr=""/>
          <p:cNvPicPr/>
          <p:nvPr/>
        </p:nvPicPr>
        <p:blipFill>
          <a:blip r:embed="rId2"/>
          <a:stretch/>
        </p:blipFill>
        <p:spPr>
          <a:xfrm>
            <a:off x="6513120" y="2313000"/>
            <a:ext cx="5361480" cy="283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4" dur="indefinite" restart="never" nodeType="tmRoot">
          <p:childTnLst>
            <p:seq>
              <p:cTn id="155" dur="indefinite" nodeType="mainSeq">
                <p:childTnLst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78080" y="311760"/>
            <a:ext cx="117126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API</a:t>
            </a:r>
            <a:endParaRPr b="0" lang="en-US" sz="33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300" spc="-1" strike="noStrike">
              <a:latin typeface="Arial"/>
            </a:endParaRPr>
          </a:p>
        </p:txBody>
      </p:sp>
      <p:pic>
        <p:nvPicPr>
          <p:cNvPr id="236" name="Picture 2" descr=""/>
          <p:cNvPicPr/>
          <p:nvPr/>
        </p:nvPicPr>
        <p:blipFill>
          <a:blip r:embed="rId1"/>
          <a:stretch/>
        </p:blipFill>
        <p:spPr>
          <a:xfrm>
            <a:off x="726120" y="1204200"/>
            <a:ext cx="10904400" cy="451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1" dur="indefinite" restart="never" nodeType="tmRoot">
          <p:childTnLst>
            <p:seq>
              <p:cTn id="1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66560" y="284760"/>
            <a:ext cx="117126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RESTful API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061160" y="1781280"/>
            <a:ext cx="812952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"/>
          <p:cNvSpPr/>
          <p:nvPr/>
        </p:nvSpPr>
        <p:spPr>
          <a:xfrm>
            <a:off x="466560" y="1250640"/>
            <a:ext cx="1121760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0" name="Picture 1" descr=""/>
          <p:cNvPicPr/>
          <p:nvPr/>
        </p:nvPicPr>
        <p:blipFill>
          <a:blip r:embed="rId1"/>
          <a:stretch/>
        </p:blipFill>
        <p:spPr>
          <a:xfrm>
            <a:off x="3364920" y="284760"/>
            <a:ext cx="5916240" cy="518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0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9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84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77360" y="231840"/>
            <a:ext cx="117126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Agenda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77360" y="1044360"/>
            <a:ext cx="11712600" cy="49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03200" indent="-401400">
              <a:lnSpc>
                <a:spcPct val="150000"/>
              </a:lnSpc>
              <a:buClr>
                <a:srgbClr val="249dd8"/>
              </a:buClr>
              <a:buSzPct val="12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70c0"/>
                </a:solidFill>
                <a:latin typeface="Century Gothic"/>
                <a:ea typeface="DejaVu Sans"/>
              </a:rPr>
              <a:t>Introduce Java &amp; OOP</a:t>
            </a:r>
            <a:endParaRPr b="0" lang="en-US" sz="2400" spc="-1" strike="noStrike">
              <a:latin typeface="Arial"/>
            </a:endParaRPr>
          </a:p>
          <a:p>
            <a:pPr marL="403200" indent="-401400">
              <a:lnSpc>
                <a:spcPct val="150000"/>
              </a:lnSpc>
              <a:buClr>
                <a:srgbClr val="249dd8"/>
              </a:buClr>
              <a:buSzPct val="12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70c0"/>
                </a:solidFill>
                <a:latin typeface="Century Gothic"/>
                <a:ea typeface="DejaVu Sans"/>
              </a:rPr>
              <a:t>Introduce Spring framework</a:t>
            </a:r>
            <a:endParaRPr b="0" lang="en-US" sz="2400" spc="-1" strike="noStrike">
              <a:latin typeface="Arial"/>
            </a:endParaRPr>
          </a:p>
          <a:p>
            <a:pPr marL="403200" indent="-401400">
              <a:lnSpc>
                <a:spcPct val="150000"/>
              </a:lnSpc>
              <a:buClr>
                <a:srgbClr val="249dd8"/>
              </a:buClr>
              <a:buSzPct val="12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70c0"/>
                </a:solidFill>
                <a:latin typeface="Century Gothic"/>
                <a:ea typeface="DejaVu Sans"/>
              </a:rPr>
              <a:t>RESTful API</a:t>
            </a:r>
            <a:endParaRPr b="0" lang="en-US" sz="2400" spc="-1" strike="noStrike">
              <a:latin typeface="Arial"/>
            </a:endParaRPr>
          </a:p>
          <a:p>
            <a:pPr marL="403200" indent="-401400">
              <a:lnSpc>
                <a:spcPct val="150000"/>
              </a:lnSpc>
              <a:buClr>
                <a:srgbClr val="249dd8"/>
              </a:buClr>
              <a:buSzPct val="12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70c0"/>
                </a:solidFill>
                <a:latin typeface="Century Gothic"/>
                <a:ea typeface="DejaVu Sans"/>
              </a:rPr>
              <a:t>Application demo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9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4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9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24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082960" y="2590920"/>
            <a:ext cx="7935840" cy="26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70c0"/>
                </a:solidFill>
                <a:latin typeface="Century Gothic"/>
                <a:ea typeface="DejaVu Sans"/>
              </a:rPr>
              <a:t>Q&amp;A</a:t>
            </a:r>
            <a:endParaRPr b="0" lang="en-US" sz="8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8800" spc="-1" strike="noStrike">
              <a:latin typeface="Arial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77360" y="1044360"/>
            <a:ext cx="11712600" cy="49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03200" indent="-401400">
              <a:lnSpc>
                <a:spcPct val="150000"/>
              </a:lnSpc>
              <a:buClr>
                <a:srgbClr val="249dd8"/>
              </a:buClr>
              <a:buSzPct val="12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249dd8"/>
                </a:solidFill>
                <a:latin typeface="Century Gothic"/>
                <a:ea typeface="DejaVu Sans"/>
              </a:rPr>
              <a:t>Build App with maven</a:t>
            </a:r>
            <a:endParaRPr b="0" lang="en-US" sz="2400" spc="-1" strike="noStrike">
              <a:latin typeface="Arial"/>
            </a:endParaRPr>
          </a:p>
          <a:p>
            <a:pPr marL="403200" indent="-401400">
              <a:lnSpc>
                <a:spcPct val="150000"/>
              </a:lnSpc>
              <a:buClr>
                <a:srgbClr val="249dd8"/>
              </a:buClr>
              <a:buSzPct val="12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249dd8"/>
                </a:solidFill>
                <a:latin typeface="Century Gothic"/>
                <a:ea typeface="DejaVu Sans"/>
              </a:rPr>
              <a:t>Login with different ROLE (Security Authentication and Authorities)</a:t>
            </a:r>
            <a:endParaRPr b="0" lang="en-US" sz="2400" spc="-1" strike="noStrike">
              <a:latin typeface="Arial"/>
            </a:endParaRPr>
          </a:p>
          <a:p>
            <a:pPr marL="403200" indent="-401400">
              <a:lnSpc>
                <a:spcPct val="150000"/>
              </a:lnSpc>
              <a:buClr>
                <a:srgbClr val="249dd8"/>
              </a:buClr>
              <a:buSzPct val="12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249dd8"/>
                </a:solidFill>
                <a:latin typeface="Century Gothic"/>
                <a:ea typeface="DejaVu Sans"/>
              </a:rPr>
              <a:t>Get, create and update staff use RESTful API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66560" y="284760"/>
            <a:ext cx="117126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Java Spring MVC Application Demo</a:t>
            </a:r>
            <a:endParaRPr b="0" lang="en-US" sz="3300" spc="-1" strike="noStrike">
              <a:latin typeface="Arial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" dur="5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82960" y="2590920"/>
            <a:ext cx="7935840" cy="26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70c0"/>
                </a:solidFill>
                <a:latin typeface="Century Gothic"/>
                <a:ea typeface="DejaVu Sans"/>
              </a:rPr>
              <a:t>Thank you!</a:t>
            </a:r>
            <a:endParaRPr b="0" lang="en-US" sz="8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8800" spc="-1" strike="noStrike">
              <a:latin typeface="Arial"/>
            </a:endParaRPr>
          </a:p>
        </p:txBody>
      </p:sp>
    </p:spTree>
  </p:cSld>
  <p:timing>
    <p:tnLst>
      <p:par>
        <p:cTn id="204" dur="indefinite" restart="never" nodeType="tmRoot">
          <p:childTnLst>
            <p:seq>
              <p:cTn id="20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77360" y="231840"/>
            <a:ext cx="117126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Introduce Java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64040" y="1044360"/>
            <a:ext cx="11712600" cy="49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15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Century Gothic"/>
                <a:ea typeface="DejaVu Sans"/>
              </a:rPr>
              <a:t>What is Java?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 marL="360"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 marL="360"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91" name="Picture 1" descr=""/>
          <p:cNvPicPr/>
          <p:nvPr/>
        </p:nvPicPr>
        <p:blipFill>
          <a:blip r:embed="rId1"/>
          <a:stretch/>
        </p:blipFill>
        <p:spPr>
          <a:xfrm>
            <a:off x="5432760" y="2138040"/>
            <a:ext cx="6319440" cy="3832200"/>
          </a:xfrm>
          <a:prstGeom prst="rect">
            <a:avLst/>
          </a:prstGeom>
          <a:ln>
            <a:noFill/>
          </a:ln>
        </p:spPr>
      </p:pic>
      <p:pic>
        <p:nvPicPr>
          <p:cNvPr id="192" name="Picture 1" descr=""/>
          <p:cNvPicPr/>
          <p:nvPr/>
        </p:nvPicPr>
        <p:blipFill>
          <a:blip r:embed="rId2"/>
          <a:stretch/>
        </p:blipFill>
        <p:spPr>
          <a:xfrm>
            <a:off x="404280" y="2716200"/>
            <a:ext cx="5087520" cy="231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77360" y="231840"/>
            <a:ext cx="117126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Introduce Java (continue)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64040" y="1044360"/>
            <a:ext cx="11712600" cy="49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15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Something about JVM?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 marL="360"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 marL="360"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95" name="Picture 2" descr=""/>
          <p:cNvPicPr/>
          <p:nvPr/>
        </p:nvPicPr>
        <p:blipFill>
          <a:blip r:embed="rId1"/>
          <a:stretch/>
        </p:blipFill>
        <p:spPr>
          <a:xfrm>
            <a:off x="5029200" y="913680"/>
            <a:ext cx="7147440" cy="542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77360" y="231840"/>
            <a:ext cx="117126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Introduce Java - Advantages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64040" y="1044360"/>
            <a:ext cx="11712600" cy="49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98" name="Picture 1" descr=""/>
          <p:cNvPicPr/>
          <p:nvPr/>
        </p:nvPicPr>
        <p:blipFill>
          <a:blip r:embed="rId1"/>
          <a:stretch/>
        </p:blipFill>
        <p:spPr>
          <a:xfrm>
            <a:off x="2192040" y="1044360"/>
            <a:ext cx="7224480" cy="439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7360" y="231840"/>
            <a:ext cx="117126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Introduce Java - Disadvantages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64040" y="1044360"/>
            <a:ext cx="11712600" cy="49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50000"/>
              </a:lnSpc>
              <a:buClr>
                <a:srgbClr val="1f497d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1f497d"/>
                </a:solidFill>
                <a:latin typeface="Century Gothic"/>
                <a:ea typeface="DejaVu Sans"/>
              </a:rPr>
              <a:t>Slow 50% than C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1f497d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1f497d"/>
                </a:solidFill>
                <a:latin typeface="Century Gothic"/>
                <a:ea typeface="DejaVu Sans"/>
              </a:rPr>
              <a:t>Too much IDE, hard to choose for beginner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1f497d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1f497d"/>
                </a:solidFill>
                <a:latin typeface="Century Gothic"/>
                <a:ea typeface="DejaVu Sans"/>
              </a:rPr>
              <a:t>Does not support Low level programing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1f497d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1f497d"/>
                </a:solidFill>
                <a:latin typeface="Century Gothic"/>
                <a:ea typeface="DejaVu Sans"/>
              </a:rPr>
              <a:t>Lacks of language support for Collections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1f497d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1f497d"/>
                </a:solidFill>
                <a:latin typeface="Century Gothic"/>
                <a:ea typeface="DejaVu Sans"/>
              </a:rPr>
              <a:t>Does not support multi-inheritance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0" dur="indefinite" restart="never" nodeType="tmRoot">
          <p:childTnLst>
            <p:seq>
              <p:cTn id="41" dur="indefinite" nodeType="mainSeq">
                <p:childTnLst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66560" y="284760"/>
            <a:ext cx="117126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Introduce Java - OOP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061160" y="1781280"/>
            <a:ext cx="812952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Picture 1" descr=""/>
          <p:cNvPicPr/>
          <p:nvPr/>
        </p:nvPicPr>
        <p:blipFill>
          <a:blip r:embed="rId1"/>
          <a:stretch/>
        </p:blipFill>
        <p:spPr>
          <a:xfrm>
            <a:off x="4155120" y="1781280"/>
            <a:ext cx="7382520" cy="4077360"/>
          </a:xfrm>
          <a:prstGeom prst="rect">
            <a:avLst/>
          </a:prstGeom>
          <a:ln>
            <a:noFill/>
          </a:ln>
        </p:spPr>
      </p:pic>
      <p:sp>
        <p:nvSpPr>
          <p:cNvPr id="204" name="CustomShape 3"/>
          <p:cNvSpPr/>
          <p:nvPr/>
        </p:nvSpPr>
        <p:spPr>
          <a:xfrm>
            <a:off x="466560" y="1250640"/>
            <a:ext cx="27478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70c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DejaVu Sans"/>
              </a:rPr>
              <a:t>What is OOP???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658800" y="1781280"/>
            <a:ext cx="2747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DejaVu Sans"/>
              </a:rPr>
              <a:t>…</a:t>
            </a: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DejaVu Sans"/>
              </a:rPr>
              <a:t>And how it concept in Java???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66560" y="284760"/>
            <a:ext cx="117126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Introduce Java - OOP (continued)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061160" y="1781280"/>
            <a:ext cx="812952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466560" y="1250640"/>
            <a:ext cx="27478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70c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DejaVu Sans"/>
              </a:rPr>
              <a:t>More about OOP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9" name="Picture 2" descr=""/>
          <p:cNvPicPr/>
          <p:nvPr/>
        </p:nvPicPr>
        <p:blipFill>
          <a:blip r:embed="rId1"/>
          <a:stretch/>
        </p:blipFill>
        <p:spPr>
          <a:xfrm>
            <a:off x="1210320" y="1720440"/>
            <a:ext cx="7959240" cy="429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0" dur="indefinite" restart="never" nodeType="tmRoot">
          <p:childTnLst>
            <p:seq>
              <p:cTn id="71" dur="indefinite" nodeType="mainSeq">
                <p:childTnLst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66560" y="284760"/>
            <a:ext cx="117126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entury Gothic"/>
                <a:ea typeface="DejaVu Sans"/>
              </a:rPr>
              <a:t>Introduce Java – Java advance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061160" y="1781280"/>
            <a:ext cx="812952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3"/>
          <p:cNvSpPr/>
          <p:nvPr/>
        </p:nvSpPr>
        <p:spPr>
          <a:xfrm>
            <a:off x="466560" y="1250640"/>
            <a:ext cx="1121760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70c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70c0"/>
                </a:solidFill>
                <a:latin typeface="Century Gothic"/>
                <a:ea typeface="DejaVu Sans"/>
              </a:rPr>
              <a:t>Data structures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70c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70c0"/>
                </a:solidFill>
                <a:latin typeface="Century Gothic"/>
                <a:ea typeface="DejaVu Sans"/>
              </a:rPr>
              <a:t>Collections Framework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70c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70c0"/>
                </a:solidFill>
                <a:latin typeface="Century Gothic"/>
                <a:ea typeface="DejaVu Sans"/>
              </a:rPr>
              <a:t>Generics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70c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Serialization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5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TMA_3</Template>
  <TotalTime>31986</TotalTime>
  <Application>LibreOffice/6.0.6.2$Linux_X86_64 LibreOffice_project/00m0$Build-2</Application>
  <Words>1099</Words>
  <Paragraphs>153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2015-12-24T19:04:59Z</dcterms:created>
  <dc:creator>Tin Nguyen</dc:creator>
  <dc:description/>
  <dc:language>en-US</dc:language>
  <cp:lastModifiedBy/>
  <cp:lastPrinted>2016-01-01T03:59:05Z</cp:lastPrinted>
  <dcterms:modified xsi:type="dcterms:W3CDTF">2018-10-11T14:35:54Z</dcterms:modified>
  <cp:revision>742</cp:revision>
  <dc:subject/>
  <dc:title>DC6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