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 id="2147483684" r:id="rId3"/>
    <p:sldMasterId id="2147483672" r:id="rId4"/>
  </p:sldMasterIdLst>
  <p:notesMasterIdLst>
    <p:notesMasterId r:id="rId72"/>
  </p:notesMasterIdLst>
  <p:sldIdLst>
    <p:sldId id="278" r:id="rId5"/>
    <p:sldId id="317" r:id="rId6"/>
    <p:sldId id="257" r:id="rId7"/>
    <p:sldId id="259" r:id="rId8"/>
    <p:sldId id="262" r:id="rId9"/>
    <p:sldId id="258" r:id="rId10"/>
    <p:sldId id="260" r:id="rId11"/>
    <p:sldId id="265" r:id="rId12"/>
    <p:sldId id="266" r:id="rId13"/>
    <p:sldId id="267" r:id="rId14"/>
    <p:sldId id="268" r:id="rId15"/>
    <p:sldId id="271" r:id="rId16"/>
    <p:sldId id="272" r:id="rId17"/>
    <p:sldId id="269" r:id="rId18"/>
    <p:sldId id="270" r:id="rId19"/>
    <p:sldId id="273" r:id="rId20"/>
    <p:sldId id="274" r:id="rId21"/>
    <p:sldId id="275" r:id="rId22"/>
    <p:sldId id="277" r:id="rId23"/>
    <p:sldId id="276" r:id="rId24"/>
    <p:sldId id="279" r:id="rId25"/>
    <p:sldId id="285" r:id="rId26"/>
    <p:sldId id="286" r:id="rId27"/>
    <p:sldId id="287" r:id="rId28"/>
    <p:sldId id="283" r:id="rId29"/>
    <p:sldId id="288" r:id="rId30"/>
    <p:sldId id="284" r:id="rId31"/>
    <p:sldId id="295" r:id="rId32"/>
    <p:sldId id="289" r:id="rId33"/>
    <p:sldId id="296" r:id="rId34"/>
    <p:sldId id="290" r:id="rId35"/>
    <p:sldId id="297" r:id="rId36"/>
    <p:sldId id="318" r:id="rId37"/>
    <p:sldId id="291" r:id="rId38"/>
    <p:sldId id="298" r:id="rId39"/>
    <p:sldId id="292" r:id="rId40"/>
    <p:sldId id="299" r:id="rId41"/>
    <p:sldId id="293" r:id="rId42"/>
    <p:sldId id="300" r:id="rId43"/>
    <p:sldId id="294" r:id="rId44"/>
    <p:sldId id="308" r:id="rId45"/>
    <p:sldId id="309" r:id="rId46"/>
    <p:sldId id="301" r:id="rId47"/>
    <p:sldId id="319" r:id="rId48"/>
    <p:sldId id="310" r:id="rId49"/>
    <p:sldId id="302" r:id="rId50"/>
    <p:sldId id="311" r:id="rId51"/>
    <p:sldId id="303" r:id="rId52"/>
    <p:sldId id="304" r:id="rId53"/>
    <p:sldId id="305" r:id="rId54"/>
    <p:sldId id="306" r:id="rId55"/>
    <p:sldId id="307" r:id="rId56"/>
    <p:sldId id="312" r:id="rId57"/>
    <p:sldId id="315" r:id="rId58"/>
    <p:sldId id="316" r:id="rId59"/>
    <p:sldId id="334" r:id="rId60"/>
    <p:sldId id="321" r:id="rId61"/>
    <p:sldId id="336" r:id="rId62"/>
    <p:sldId id="337" r:id="rId63"/>
    <p:sldId id="338" r:id="rId64"/>
    <p:sldId id="339" r:id="rId65"/>
    <p:sldId id="340" r:id="rId66"/>
    <p:sldId id="341" r:id="rId67"/>
    <p:sldId id="335" r:id="rId68"/>
    <p:sldId id="320" r:id="rId69"/>
    <p:sldId id="313" r:id="rId70"/>
    <p:sldId id="31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C9EF"/>
    <a:srgbClr val="33CCCC"/>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sorterViewPr>
    <p:cViewPr>
      <p:scale>
        <a:sx n="100" d="100"/>
        <a:sy n="100" d="100"/>
      </p:scale>
      <p:origin x="0" y="-11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13BE6-5DD9-4B4F-AC82-7D7798B827FB}" type="datetimeFigureOut">
              <a:rPr lang="en-GB" smtClean="0"/>
              <a:t>17/05/2018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8D236-CD3A-4173-B4DE-6E3BE8C9130C}" type="slidenum">
              <a:rPr lang="en-GB" smtClean="0"/>
              <a:t>‹#›</a:t>
            </a:fld>
            <a:endParaRPr lang="en-GB"/>
          </a:p>
        </p:txBody>
      </p:sp>
    </p:spTree>
    <p:extLst>
      <p:ext uri="{BB962C8B-B14F-4D97-AF65-F5344CB8AC3E}">
        <p14:creationId xmlns:p14="http://schemas.microsoft.com/office/powerpoint/2010/main" val="23735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488D236-CD3A-4173-B4DE-6E3BE8C9130C}" type="slidenum">
              <a:rPr lang="en-GB" smtClean="0"/>
              <a:t>22</a:t>
            </a:fld>
            <a:endParaRPr lang="en-GB"/>
          </a:p>
        </p:txBody>
      </p:sp>
    </p:spTree>
    <p:extLst>
      <p:ext uri="{BB962C8B-B14F-4D97-AF65-F5344CB8AC3E}">
        <p14:creationId xmlns:p14="http://schemas.microsoft.com/office/powerpoint/2010/main" val="284630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D220-7A2D-420E-8C0A-0137AEAF0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496A60-69D9-4E3C-BD77-DF03EB8E6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6F121C-5B34-4CC7-87D4-687DA14523B0}"/>
              </a:ext>
            </a:extLst>
          </p:cNvPr>
          <p:cNvSpPr>
            <a:spLocks noGrp="1"/>
          </p:cNvSpPr>
          <p:nvPr>
            <p:ph type="dt" sz="half" idx="10"/>
          </p:nvPr>
        </p:nvSpPr>
        <p:spPr>
          <a:xfrm>
            <a:off x="838200" y="6356350"/>
            <a:ext cx="2743200" cy="365125"/>
          </a:xfrm>
          <a:prstGeom prst="rect">
            <a:avLst/>
          </a:prstGeom>
        </p:spPr>
        <p:txBody>
          <a:bodyPr/>
          <a:lstStyle/>
          <a:p>
            <a:fld id="{367B5472-9B9D-47F7-A02D-480F4576EC75}" type="datetime1">
              <a:rPr lang="en-GB" smtClean="0"/>
              <a:t>17/05/2018</a:t>
            </a:fld>
            <a:endParaRPr lang="en-GB"/>
          </a:p>
        </p:txBody>
      </p:sp>
      <p:sp>
        <p:nvSpPr>
          <p:cNvPr id="5" name="Footer Placeholder 4">
            <a:extLst>
              <a:ext uri="{FF2B5EF4-FFF2-40B4-BE49-F238E27FC236}">
                <a16:creationId xmlns:a16="http://schemas.microsoft.com/office/drawing/2014/main" id="{5A616032-4D71-455D-963B-1F60B9044E8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C5A53D0-7C0D-4C8F-B961-03FDC167BDCB}"/>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372868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B5FB-ECE4-4929-B06D-0D368469D6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EA4EEF-4BFA-4B95-9FC7-FC7EDBCF80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D6F4DC-71A0-4714-A51F-F4786CB8BFD5}"/>
              </a:ext>
            </a:extLst>
          </p:cNvPr>
          <p:cNvSpPr>
            <a:spLocks noGrp="1"/>
          </p:cNvSpPr>
          <p:nvPr>
            <p:ph type="dt" sz="half" idx="10"/>
          </p:nvPr>
        </p:nvSpPr>
        <p:spPr>
          <a:xfrm>
            <a:off x="838200" y="6356350"/>
            <a:ext cx="2743200" cy="365125"/>
          </a:xfrm>
          <a:prstGeom prst="rect">
            <a:avLst/>
          </a:prstGeom>
        </p:spPr>
        <p:txBody>
          <a:bodyPr/>
          <a:lstStyle/>
          <a:p>
            <a:fld id="{CE2535EB-4C63-49B4-B9B4-4F2CA7872570}" type="datetime1">
              <a:rPr lang="en-GB" smtClean="0"/>
              <a:t>17/05/2018</a:t>
            </a:fld>
            <a:endParaRPr lang="en-GB"/>
          </a:p>
        </p:txBody>
      </p:sp>
      <p:sp>
        <p:nvSpPr>
          <p:cNvPr id="5" name="Footer Placeholder 4">
            <a:extLst>
              <a:ext uri="{FF2B5EF4-FFF2-40B4-BE49-F238E27FC236}">
                <a16:creationId xmlns:a16="http://schemas.microsoft.com/office/drawing/2014/main" id="{4CF3860D-AB9C-4DB3-A35F-C68325D3835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3173971-6A79-40B0-BB39-7F1D6307C61F}"/>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163221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85494-F3AE-429B-B996-9B00431D58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69A50F-5173-466F-B13D-6E93406402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F06CDE-B8F6-48F0-B282-7575FDD8652A}"/>
              </a:ext>
            </a:extLst>
          </p:cNvPr>
          <p:cNvSpPr>
            <a:spLocks noGrp="1"/>
          </p:cNvSpPr>
          <p:nvPr>
            <p:ph type="dt" sz="half" idx="10"/>
          </p:nvPr>
        </p:nvSpPr>
        <p:spPr>
          <a:xfrm>
            <a:off x="838200" y="6356350"/>
            <a:ext cx="2743200" cy="365125"/>
          </a:xfrm>
          <a:prstGeom prst="rect">
            <a:avLst/>
          </a:prstGeom>
        </p:spPr>
        <p:txBody>
          <a:bodyPr/>
          <a:lstStyle/>
          <a:p>
            <a:fld id="{B6133307-7799-4800-B0E1-A4C814134E29}" type="datetime1">
              <a:rPr lang="en-GB" smtClean="0"/>
              <a:t>17/05/2018</a:t>
            </a:fld>
            <a:endParaRPr lang="en-GB"/>
          </a:p>
        </p:txBody>
      </p:sp>
      <p:sp>
        <p:nvSpPr>
          <p:cNvPr id="5" name="Footer Placeholder 4">
            <a:extLst>
              <a:ext uri="{FF2B5EF4-FFF2-40B4-BE49-F238E27FC236}">
                <a16:creationId xmlns:a16="http://schemas.microsoft.com/office/drawing/2014/main" id="{43C61AC9-54EC-4A5F-9FB6-0E08A1C8BA0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A6BD3DE-FA49-4C54-80DA-6D849FAD480C}"/>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3594755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B8FA-1504-49AC-900E-B470E6A555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9410D9-210A-4F0B-8CEA-B0F9F6809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9CDBA2-98FE-4680-A093-E55ADA3D04ED}"/>
              </a:ext>
            </a:extLst>
          </p:cNvPr>
          <p:cNvSpPr>
            <a:spLocks noGrp="1"/>
          </p:cNvSpPr>
          <p:nvPr>
            <p:ph type="dt" sz="half" idx="10"/>
          </p:nvPr>
        </p:nvSpPr>
        <p:spPr/>
        <p:txBody>
          <a:bodyPr/>
          <a:lstStyle/>
          <a:p>
            <a:fld id="{3439887E-B753-48C4-AC2A-3BA94ACEFA45}" type="datetime1">
              <a:rPr lang="en-GB" smtClean="0"/>
              <a:t>17/05/2018</a:t>
            </a:fld>
            <a:endParaRPr lang="en-GB"/>
          </a:p>
        </p:txBody>
      </p:sp>
      <p:sp>
        <p:nvSpPr>
          <p:cNvPr id="5" name="Footer Placeholder 4">
            <a:extLst>
              <a:ext uri="{FF2B5EF4-FFF2-40B4-BE49-F238E27FC236}">
                <a16:creationId xmlns:a16="http://schemas.microsoft.com/office/drawing/2014/main" id="{BB815D68-7ADC-4C8C-888E-B7BD871A43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267BF9-2AF0-4117-9D31-21B8E7C7F798}"/>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5619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BBBA-E534-495A-AE44-515894BBAE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4BF4B3-B85D-44CF-824D-0D9B687813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6CE2C3-6B20-4389-B48B-392D546BFC15}"/>
              </a:ext>
            </a:extLst>
          </p:cNvPr>
          <p:cNvSpPr>
            <a:spLocks noGrp="1"/>
          </p:cNvSpPr>
          <p:nvPr>
            <p:ph type="dt" sz="half" idx="10"/>
          </p:nvPr>
        </p:nvSpPr>
        <p:spPr/>
        <p:txBody>
          <a:bodyPr/>
          <a:lstStyle/>
          <a:p>
            <a:fld id="{1C333032-A091-4555-A5EF-AD06CC330751}" type="datetime1">
              <a:rPr lang="en-GB" smtClean="0"/>
              <a:t>17/05/2018</a:t>
            </a:fld>
            <a:endParaRPr lang="en-GB"/>
          </a:p>
        </p:txBody>
      </p:sp>
      <p:sp>
        <p:nvSpPr>
          <p:cNvPr id="5" name="Footer Placeholder 4">
            <a:extLst>
              <a:ext uri="{FF2B5EF4-FFF2-40B4-BE49-F238E27FC236}">
                <a16:creationId xmlns:a16="http://schemas.microsoft.com/office/drawing/2014/main" id="{C8311C58-9029-4DF7-A7D0-5E5EFB9C4E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5E23B8-CF39-4ACE-9C70-893A5AF2306C}"/>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2790131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BF89-C285-4D59-84FF-ED4DDBEA25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05A3B5-44A7-4398-94A5-717CA277E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028250-AFC1-49DF-829E-2CF6F7F9E604}"/>
              </a:ext>
            </a:extLst>
          </p:cNvPr>
          <p:cNvSpPr>
            <a:spLocks noGrp="1"/>
          </p:cNvSpPr>
          <p:nvPr>
            <p:ph type="dt" sz="half" idx="10"/>
          </p:nvPr>
        </p:nvSpPr>
        <p:spPr/>
        <p:txBody>
          <a:bodyPr/>
          <a:lstStyle/>
          <a:p>
            <a:fld id="{0DA4F049-DFEA-44FC-BA2A-26A946C1ADEA}" type="datetime1">
              <a:rPr lang="en-GB" smtClean="0"/>
              <a:t>17/05/2018</a:t>
            </a:fld>
            <a:endParaRPr lang="en-GB"/>
          </a:p>
        </p:txBody>
      </p:sp>
      <p:sp>
        <p:nvSpPr>
          <p:cNvPr id="5" name="Footer Placeholder 4">
            <a:extLst>
              <a:ext uri="{FF2B5EF4-FFF2-40B4-BE49-F238E27FC236}">
                <a16:creationId xmlns:a16="http://schemas.microsoft.com/office/drawing/2014/main" id="{64F5AC38-2EFA-44C5-B6ED-E81F9D9F43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495735-2BA0-464A-8673-7E1CD8BA6059}"/>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104709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063-0194-417C-AB42-154179BF8E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24680A-755D-47B9-9834-DCD3D5F54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DA9833-FF6A-4642-BF32-7A04E1C9B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987777-D9FF-4FD9-AE0A-A7BCECBA2201}"/>
              </a:ext>
            </a:extLst>
          </p:cNvPr>
          <p:cNvSpPr>
            <a:spLocks noGrp="1"/>
          </p:cNvSpPr>
          <p:nvPr>
            <p:ph type="dt" sz="half" idx="10"/>
          </p:nvPr>
        </p:nvSpPr>
        <p:spPr/>
        <p:txBody>
          <a:bodyPr/>
          <a:lstStyle/>
          <a:p>
            <a:fld id="{A6E30E2A-187B-46D2-B3F6-4D96036F046A}" type="datetime1">
              <a:rPr lang="en-GB" smtClean="0"/>
              <a:t>17/05/2018</a:t>
            </a:fld>
            <a:endParaRPr lang="en-GB"/>
          </a:p>
        </p:txBody>
      </p:sp>
      <p:sp>
        <p:nvSpPr>
          <p:cNvPr id="6" name="Footer Placeholder 5">
            <a:extLst>
              <a:ext uri="{FF2B5EF4-FFF2-40B4-BE49-F238E27FC236}">
                <a16:creationId xmlns:a16="http://schemas.microsoft.com/office/drawing/2014/main" id="{126FBF3C-1A1E-4886-8C04-B2B9BA4621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4ABA20-B504-4E8E-BFD8-593732D7B795}"/>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3025477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E1ED-8331-451D-94BF-D36083A884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B83A10-279D-45FA-AEF0-54258BBA3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7E001-D6F0-4BAF-8828-0494295E4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68127E-B0A2-4252-ABCE-F489AAE30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CD12C-DE68-44D7-806E-BB8D0C93E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3A5851-0A36-4174-9F60-7471665D4955}"/>
              </a:ext>
            </a:extLst>
          </p:cNvPr>
          <p:cNvSpPr>
            <a:spLocks noGrp="1"/>
          </p:cNvSpPr>
          <p:nvPr>
            <p:ph type="dt" sz="half" idx="10"/>
          </p:nvPr>
        </p:nvSpPr>
        <p:spPr/>
        <p:txBody>
          <a:bodyPr/>
          <a:lstStyle/>
          <a:p>
            <a:fld id="{FD1C2A92-F5EF-4AEC-B198-8F1692900C00}" type="datetime1">
              <a:rPr lang="en-GB" smtClean="0"/>
              <a:t>17/05/2018</a:t>
            </a:fld>
            <a:endParaRPr lang="en-GB"/>
          </a:p>
        </p:txBody>
      </p:sp>
      <p:sp>
        <p:nvSpPr>
          <p:cNvPr id="8" name="Footer Placeholder 7">
            <a:extLst>
              <a:ext uri="{FF2B5EF4-FFF2-40B4-BE49-F238E27FC236}">
                <a16:creationId xmlns:a16="http://schemas.microsoft.com/office/drawing/2014/main" id="{BBE11615-835B-4D30-BC6B-69CFE09A9A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40143A-09CB-4017-83B8-1515E6A6F979}"/>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304277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697B-F0A8-44E3-A79D-2BF38D7D893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15452D2-73A1-4934-9827-30CCB6498B50}"/>
              </a:ext>
            </a:extLst>
          </p:cNvPr>
          <p:cNvSpPr>
            <a:spLocks noGrp="1"/>
          </p:cNvSpPr>
          <p:nvPr>
            <p:ph type="dt" sz="half" idx="10"/>
          </p:nvPr>
        </p:nvSpPr>
        <p:spPr/>
        <p:txBody>
          <a:bodyPr/>
          <a:lstStyle/>
          <a:p>
            <a:fld id="{70B8DABB-9983-4EC6-8189-9E9F3978BAFF}" type="datetime1">
              <a:rPr lang="en-GB" smtClean="0"/>
              <a:t>17/05/2018</a:t>
            </a:fld>
            <a:endParaRPr lang="en-GB"/>
          </a:p>
        </p:txBody>
      </p:sp>
      <p:sp>
        <p:nvSpPr>
          <p:cNvPr id="4" name="Footer Placeholder 3">
            <a:extLst>
              <a:ext uri="{FF2B5EF4-FFF2-40B4-BE49-F238E27FC236}">
                <a16:creationId xmlns:a16="http://schemas.microsoft.com/office/drawing/2014/main" id="{5D7F435A-1494-43E0-B34D-BF1A2F80D2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2BF78-E1D9-484C-92C8-A954C57049EC}"/>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106009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4F2BC-4927-482F-81E2-AE8F3A94E39D}"/>
              </a:ext>
            </a:extLst>
          </p:cNvPr>
          <p:cNvSpPr>
            <a:spLocks noGrp="1"/>
          </p:cNvSpPr>
          <p:nvPr>
            <p:ph type="dt" sz="half" idx="10"/>
          </p:nvPr>
        </p:nvSpPr>
        <p:spPr/>
        <p:txBody>
          <a:bodyPr/>
          <a:lstStyle/>
          <a:p>
            <a:fld id="{77367715-95E3-427C-9C6F-10B555121A54}" type="datetime1">
              <a:rPr lang="en-GB" smtClean="0"/>
              <a:t>17/05/2018</a:t>
            </a:fld>
            <a:endParaRPr lang="en-GB"/>
          </a:p>
        </p:txBody>
      </p:sp>
      <p:sp>
        <p:nvSpPr>
          <p:cNvPr id="3" name="Footer Placeholder 2">
            <a:extLst>
              <a:ext uri="{FF2B5EF4-FFF2-40B4-BE49-F238E27FC236}">
                <a16:creationId xmlns:a16="http://schemas.microsoft.com/office/drawing/2014/main" id="{F3294E5D-2342-412B-B96B-A20909A5C5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5EBA35-80F0-4FC5-AECF-EED2C9F79E2C}"/>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73876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423D-CA49-4982-8B1C-935E4B7A4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A8373E-79B4-4855-AB3F-BF1E43891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CDA691-833A-4A52-9884-291C5264B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5DBD9-FCE7-4910-B83E-C4C5E64A12A3}"/>
              </a:ext>
            </a:extLst>
          </p:cNvPr>
          <p:cNvSpPr>
            <a:spLocks noGrp="1"/>
          </p:cNvSpPr>
          <p:nvPr>
            <p:ph type="dt" sz="half" idx="10"/>
          </p:nvPr>
        </p:nvSpPr>
        <p:spPr/>
        <p:txBody>
          <a:bodyPr/>
          <a:lstStyle/>
          <a:p>
            <a:fld id="{348C94FD-8EA5-4479-BF1A-9A5A0B5035BE}" type="datetime1">
              <a:rPr lang="en-GB" smtClean="0"/>
              <a:t>17/05/2018</a:t>
            </a:fld>
            <a:endParaRPr lang="en-GB"/>
          </a:p>
        </p:txBody>
      </p:sp>
      <p:sp>
        <p:nvSpPr>
          <p:cNvPr id="6" name="Footer Placeholder 5">
            <a:extLst>
              <a:ext uri="{FF2B5EF4-FFF2-40B4-BE49-F238E27FC236}">
                <a16:creationId xmlns:a16="http://schemas.microsoft.com/office/drawing/2014/main" id="{2A6DDE9B-1812-4BDB-AD59-5A799402CC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CC2D9A-7A08-4016-991F-DBCF8198118C}"/>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401012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13B5-2B01-4CCF-A523-D4012CA1A5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CBF88B-98B8-47AE-A49C-8B9265D168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3E6086-EA87-4D59-935D-DA134D796B9E}"/>
              </a:ext>
            </a:extLst>
          </p:cNvPr>
          <p:cNvSpPr>
            <a:spLocks noGrp="1"/>
          </p:cNvSpPr>
          <p:nvPr>
            <p:ph type="dt" sz="half" idx="10"/>
          </p:nvPr>
        </p:nvSpPr>
        <p:spPr>
          <a:xfrm>
            <a:off x="838200" y="6356350"/>
            <a:ext cx="2743200" cy="365125"/>
          </a:xfrm>
          <a:prstGeom prst="rect">
            <a:avLst/>
          </a:prstGeom>
        </p:spPr>
        <p:txBody>
          <a:bodyPr/>
          <a:lstStyle/>
          <a:p>
            <a:fld id="{6126E9A5-BFA0-4444-A1A3-B2465CD4F686}" type="datetime1">
              <a:rPr lang="en-GB" smtClean="0"/>
              <a:t>17/05/2018</a:t>
            </a:fld>
            <a:endParaRPr lang="en-GB"/>
          </a:p>
        </p:txBody>
      </p:sp>
      <p:sp>
        <p:nvSpPr>
          <p:cNvPr id="5" name="Footer Placeholder 4">
            <a:extLst>
              <a:ext uri="{FF2B5EF4-FFF2-40B4-BE49-F238E27FC236}">
                <a16:creationId xmlns:a16="http://schemas.microsoft.com/office/drawing/2014/main" id="{808E98C0-388C-4D6D-B52C-E19B619E58C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72D2BD9-2D29-4BEC-A50D-E0C31DDC194E}"/>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29365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3E0-65CE-44D9-B687-925FF7B98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ED850A-5264-4E22-B379-B1F5B6268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E88C151B-790F-44F7-BF3E-51699A229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C94A3-C148-4C03-8CCB-CC92F8EDB518}"/>
              </a:ext>
            </a:extLst>
          </p:cNvPr>
          <p:cNvSpPr>
            <a:spLocks noGrp="1"/>
          </p:cNvSpPr>
          <p:nvPr>
            <p:ph type="dt" sz="half" idx="10"/>
          </p:nvPr>
        </p:nvSpPr>
        <p:spPr/>
        <p:txBody>
          <a:bodyPr/>
          <a:lstStyle/>
          <a:p>
            <a:fld id="{BD482DD0-A077-4CC0-814A-2D3B695F2EF8}" type="datetime1">
              <a:rPr lang="en-GB" smtClean="0"/>
              <a:t>17/05/2018</a:t>
            </a:fld>
            <a:endParaRPr lang="en-GB"/>
          </a:p>
        </p:txBody>
      </p:sp>
      <p:sp>
        <p:nvSpPr>
          <p:cNvPr id="6" name="Footer Placeholder 5">
            <a:extLst>
              <a:ext uri="{FF2B5EF4-FFF2-40B4-BE49-F238E27FC236}">
                <a16:creationId xmlns:a16="http://schemas.microsoft.com/office/drawing/2014/main" id="{3DC30D42-F423-46B4-B548-5E3E7F11E6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F55646-F06C-4D33-B40C-D1FAFDB80300}"/>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131598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5CC5-927D-4386-88CC-53C12D07AD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C0373B-C17C-4164-A3C9-AFF87287DC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F3E70C-92E2-48A3-A8A4-A27F1E3C3C62}"/>
              </a:ext>
            </a:extLst>
          </p:cNvPr>
          <p:cNvSpPr>
            <a:spLocks noGrp="1"/>
          </p:cNvSpPr>
          <p:nvPr>
            <p:ph type="dt" sz="half" idx="10"/>
          </p:nvPr>
        </p:nvSpPr>
        <p:spPr/>
        <p:txBody>
          <a:bodyPr/>
          <a:lstStyle/>
          <a:p>
            <a:fld id="{4FE859ED-C565-4D1B-A3E9-9E7547EB9847}" type="datetime1">
              <a:rPr lang="en-GB" smtClean="0"/>
              <a:t>17/05/2018</a:t>
            </a:fld>
            <a:endParaRPr lang="en-GB"/>
          </a:p>
        </p:txBody>
      </p:sp>
      <p:sp>
        <p:nvSpPr>
          <p:cNvPr id="5" name="Footer Placeholder 4">
            <a:extLst>
              <a:ext uri="{FF2B5EF4-FFF2-40B4-BE49-F238E27FC236}">
                <a16:creationId xmlns:a16="http://schemas.microsoft.com/office/drawing/2014/main" id="{34E0F869-59B5-4213-9112-3A009E52C0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FD5EE5-C064-484E-B33A-6F301A0ED1BF}"/>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3972352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E240E-CF4F-4BAD-A1A9-9B82177B72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A1536-BB34-4683-AB39-45B0DAED23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517A3A-2973-491F-B575-A868A763399F}"/>
              </a:ext>
            </a:extLst>
          </p:cNvPr>
          <p:cNvSpPr>
            <a:spLocks noGrp="1"/>
          </p:cNvSpPr>
          <p:nvPr>
            <p:ph type="dt" sz="half" idx="10"/>
          </p:nvPr>
        </p:nvSpPr>
        <p:spPr/>
        <p:txBody>
          <a:bodyPr/>
          <a:lstStyle/>
          <a:p>
            <a:fld id="{A73D1EEC-A286-4F63-BB45-D967C959F09C}" type="datetime1">
              <a:rPr lang="en-GB" smtClean="0"/>
              <a:t>17/05/2018</a:t>
            </a:fld>
            <a:endParaRPr lang="en-GB"/>
          </a:p>
        </p:txBody>
      </p:sp>
      <p:sp>
        <p:nvSpPr>
          <p:cNvPr id="5" name="Footer Placeholder 4">
            <a:extLst>
              <a:ext uri="{FF2B5EF4-FFF2-40B4-BE49-F238E27FC236}">
                <a16:creationId xmlns:a16="http://schemas.microsoft.com/office/drawing/2014/main" id="{D8D68B87-D83B-4C5C-9442-A67569731A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4A3895-FF30-446C-87C6-0B4742A81235}"/>
              </a:ext>
            </a:extLst>
          </p:cNvPr>
          <p:cNvSpPr>
            <a:spLocks noGrp="1"/>
          </p:cNvSpPr>
          <p:nvPr>
            <p:ph type="sldNum" sz="quarter" idx="12"/>
          </p:nvPr>
        </p:nvSpPr>
        <p:spPr/>
        <p:txBody>
          <a:bodyPr/>
          <a:lstStyle/>
          <a:p>
            <a:fld id="{D822431D-AAA3-4E3F-BD56-CD5EAC4D0B18}" type="slidenum">
              <a:rPr lang="en-GB" smtClean="0"/>
              <a:t>‹#›</a:t>
            </a:fld>
            <a:endParaRPr lang="en-GB"/>
          </a:p>
        </p:txBody>
      </p:sp>
    </p:spTree>
    <p:extLst>
      <p:ext uri="{BB962C8B-B14F-4D97-AF65-F5344CB8AC3E}">
        <p14:creationId xmlns:p14="http://schemas.microsoft.com/office/powerpoint/2010/main" val="779300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D66A3EB-538D-4F8F-BB59-4A07BB4CD747}" type="datetime1">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356317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142509-4795-48A0-9FF0-9EF69DD06051}" type="datetime1">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3355881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49748-805A-43A5-BB63-FBFED0D9E312}" type="datetime1">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603612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ADBF57E-5CC7-481A-BE6D-DC6995F78424}" type="datetime1">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1336538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FB0200E-B155-4882-BDC8-9417B5311A46}" type="datetime1">
              <a:rPr lang="en-GB" smtClean="0"/>
              <a:t>17/05/2018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91797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732CD4E-D3B6-4765-9A2D-13EB4D5A030F}" type="datetime1">
              <a:rPr lang="en-GB" smtClean="0"/>
              <a:t>17/05/2018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2995010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74E90-3D1C-4FAA-9FD7-EF00838E9E88}" type="datetime1">
              <a:rPr lang="en-GB" smtClean="0"/>
              <a:t>17/05/2018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95312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5AFF-ED02-43BC-AC25-6C7B2A175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1546A2-D4E6-40EB-80CC-5CB5E902FC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E98CBD-6FEE-4D58-8121-EAFA98ED13F3}"/>
              </a:ext>
            </a:extLst>
          </p:cNvPr>
          <p:cNvSpPr>
            <a:spLocks noGrp="1"/>
          </p:cNvSpPr>
          <p:nvPr>
            <p:ph type="dt" sz="half" idx="10"/>
          </p:nvPr>
        </p:nvSpPr>
        <p:spPr>
          <a:xfrm>
            <a:off x="838200" y="6356350"/>
            <a:ext cx="2743200" cy="365125"/>
          </a:xfrm>
          <a:prstGeom prst="rect">
            <a:avLst/>
          </a:prstGeom>
        </p:spPr>
        <p:txBody>
          <a:bodyPr/>
          <a:lstStyle/>
          <a:p>
            <a:fld id="{6629444E-B8A4-43D7-8BCE-5ADCDE1ED4B1}" type="datetime1">
              <a:rPr lang="en-GB" smtClean="0"/>
              <a:t>17/05/2018</a:t>
            </a:fld>
            <a:endParaRPr lang="en-GB"/>
          </a:p>
        </p:txBody>
      </p:sp>
      <p:sp>
        <p:nvSpPr>
          <p:cNvPr id="5" name="Footer Placeholder 4">
            <a:extLst>
              <a:ext uri="{FF2B5EF4-FFF2-40B4-BE49-F238E27FC236}">
                <a16:creationId xmlns:a16="http://schemas.microsoft.com/office/drawing/2014/main" id="{523E8650-00FF-4399-A274-CC7B7365690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87718C5-E01D-44F8-A74B-8C1CB416F8FE}"/>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2959067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F370B-020E-4C03-B85B-6191DCFB974C}" type="datetime1">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1326571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7521-17D4-4B5C-BE62-B3D1995EC60C}" type="datetime1">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614028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8A0030-DFB4-492D-B413-74AFA9CD3A37}" type="datetime1">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3571280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C55EDDF-892C-4CD6-8CC1-CED9D6BF2778}" type="datetime1">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4369B-841C-4107-BA3D-C91DA0689E70}" type="slidenum">
              <a:rPr lang="en-GB" smtClean="0"/>
              <a:t>‹#›</a:t>
            </a:fld>
            <a:endParaRPr lang="en-GB"/>
          </a:p>
        </p:txBody>
      </p:sp>
    </p:spTree>
    <p:extLst>
      <p:ext uri="{BB962C8B-B14F-4D97-AF65-F5344CB8AC3E}">
        <p14:creationId xmlns:p14="http://schemas.microsoft.com/office/powerpoint/2010/main" val="2696523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E5D5-4566-4D1D-AE9C-A57AE1A48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34167C3-470C-4311-B3C9-CD9A2499C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7BD49A-1D42-4C06-A2F4-9CDE95F63466}"/>
              </a:ext>
            </a:extLst>
          </p:cNvPr>
          <p:cNvSpPr>
            <a:spLocks noGrp="1"/>
          </p:cNvSpPr>
          <p:nvPr>
            <p:ph type="dt" sz="half" idx="10"/>
          </p:nvPr>
        </p:nvSpPr>
        <p:spPr>
          <a:xfrm>
            <a:off x="838200" y="6356350"/>
            <a:ext cx="2743200" cy="365125"/>
          </a:xfrm>
          <a:prstGeom prst="rect">
            <a:avLst/>
          </a:prstGeom>
        </p:spPr>
        <p:txBody>
          <a:bodyPr/>
          <a:lstStyle/>
          <a:p>
            <a:fld id="{16ADD838-BFC5-4F1F-90E6-C1DF9297B81D}" type="datetime1">
              <a:rPr lang="en-GB" smtClean="0"/>
              <a:t>17/05/2018</a:t>
            </a:fld>
            <a:endParaRPr lang="en-GB"/>
          </a:p>
        </p:txBody>
      </p:sp>
      <p:sp>
        <p:nvSpPr>
          <p:cNvPr id="5" name="Footer Placeholder 4">
            <a:extLst>
              <a:ext uri="{FF2B5EF4-FFF2-40B4-BE49-F238E27FC236}">
                <a16:creationId xmlns:a16="http://schemas.microsoft.com/office/drawing/2014/main" id="{C0305A4D-A6AA-4E26-AA7C-0B326B318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FCD829-72F8-43FE-97EF-0023C29BF938}"/>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3989830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5E4D-CBFC-4BE9-9E78-4EACD4937A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A1E2DB-3C4B-41B1-A036-B85C09D44D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BC55F-9DEE-41F6-BBAB-384C86DBFD49}"/>
              </a:ext>
            </a:extLst>
          </p:cNvPr>
          <p:cNvSpPr>
            <a:spLocks noGrp="1"/>
          </p:cNvSpPr>
          <p:nvPr>
            <p:ph type="dt" sz="half" idx="10"/>
          </p:nvPr>
        </p:nvSpPr>
        <p:spPr>
          <a:xfrm>
            <a:off x="838200" y="6356350"/>
            <a:ext cx="2743200" cy="365125"/>
          </a:xfrm>
          <a:prstGeom prst="rect">
            <a:avLst/>
          </a:prstGeom>
        </p:spPr>
        <p:txBody>
          <a:bodyPr/>
          <a:lstStyle/>
          <a:p>
            <a:fld id="{FE097635-801E-486D-B684-DF0759B01596}" type="datetime1">
              <a:rPr lang="en-GB" smtClean="0"/>
              <a:t>17/05/2018</a:t>
            </a:fld>
            <a:endParaRPr lang="en-GB"/>
          </a:p>
        </p:txBody>
      </p:sp>
      <p:sp>
        <p:nvSpPr>
          <p:cNvPr id="5" name="Footer Placeholder 4">
            <a:extLst>
              <a:ext uri="{FF2B5EF4-FFF2-40B4-BE49-F238E27FC236}">
                <a16:creationId xmlns:a16="http://schemas.microsoft.com/office/drawing/2014/main" id="{546D9A42-714E-4ADF-8B2E-45FF6A5B3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708C3E-E1CC-4478-AF80-5062C9526077}"/>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3763213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B0FE-0F2B-45B4-BD5E-46A803632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A3BEC2-D8A8-435C-BE74-47FB6F5AC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8D3D3-8760-48A3-B15D-1AAC02C8C38A}"/>
              </a:ext>
            </a:extLst>
          </p:cNvPr>
          <p:cNvSpPr>
            <a:spLocks noGrp="1"/>
          </p:cNvSpPr>
          <p:nvPr>
            <p:ph type="dt" sz="half" idx="10"/>
          </p:nvPr>
        </p:nvSpPr>
        <p:spPr>
          <a:xfrm>
            <a:off x="838200" y="6356350"/>
            <a:ext cx="2743200" cy="365125"/>
          </a:xfrm>
          <a:prstGeom prst="rect">
            <a:avLst/>
          </a:prstGeom>
        </p:spPr>
        <p:txBody>
          <a:bodyPr/>
          <a:lstStyle/>
          <a:p>
            <a:fld id="{95D13171-7D10-40B2-A516-89D3494FA76D}" type="datetime1">
              <a:rPr lang="en-GB" smtClean="0"/>
              <a:t>17/05/2018</a:t>
            </a:fld>
            <a:endParaRPr lang="en-GB"/>
          </a:p>
        </p:txBody>
      </p:sp>
      <p:sp>
        <p:nvSpPr>
          <p:cNvPr id="5" name="Footer Placeholder 4">
            <a:extLst>
              <a:ext uri="{FF2B5EF4-FFF2-40B4-BE49-F238E27FC236}">
                <a16:creationId xmlns:a16="http://schemas.microsoft.com/office/drawing/2014/main" id="{407847B4-B40D-4C94-9846-22B3E1883A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C02707-9B78-416C-B42C-B84009267760}"/>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20191078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38E9-4CEF-4F95-9124-17DF4EF25B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26CD8B-23BE-4A33-A2C4-2ED89763E5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AA734F-44B1-42A0-92AD-F5754E8EEB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C15103-3FF7-4468-AB8C-0250181C66B2}"/>
              </a:ext>
            </a:extLst>
          </p:cNvPr>
          <p:cNvSpPr>
            <a:spLocks noGrp="1"/>
          </p:cNvSpPr>
          <p:nvPr>
            <p:ph type="dt" sz="half" idx="10"/>
          </p:nvPr>
        </p:nvSpPr>
        <p:spPr>
          <a:xfrm>
            <a:off x="838200" y="6356350"/>
            <a:ext cx="2743200" cy="365125"/>
          </a:xfrm>
          <a:prstGeom prst="rect">
            <a:avLst/>
          </a:prstGeom>
        </p:spPr>
        <p:txBody>
          <a:bodyPr/>
          <a:lstStyle/>
          <a:p>
            <a:fld id="{70854587-DF4A-4B9D-B8E2-BCD446A8BEF7}" type="datetime1">
              <a:rPr lang="en-GB" smtClean="0"/>
              <a:t>17/05/2018</a:t>
            </a:fld>
            <a:endParaRPr lang="en-GB"/>
          </a:p>
        </p:txBody>
      </p:sp>
      <p:sp>
        <p:nvSpPr>
          <p:cNvPr id="6" name="Footer Placeholder 5">
            <a:extLst>
              <a:ext uri="{FF2B5EF4-FFF2-40B4-BE49-F238E27FC236}">
                <a16:creationId xmlns:a16="http://schemas.microsoft.com/office/drawing/2014/main" id="{53E34004-9D65-4ECB-8F06-E1746B0BEA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AE33F4-1B2A-45AF-B076-C8099FC2444F}"/>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3514280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8837-6E24-4B0B-A7F7-9807873C1E9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40C6D6-EE01-414A-862E-3A0329AE5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C66350-3E45-48E5-A259-06C2E7A59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93AD30-F083-4F54-B2FE-77D9A24A6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DF1C4-2F39-4511-ABB5-E3AF68D6DF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C4DEB1-599E-46F7-B09C-D37C982A7E77}"/>
              </a:ext>
            </a:extLst>
          </p:cNvPr>
          <p:cNvSpPr>
            <a:spLocks noGrp="1"/>
          </p:cNvSpPr>
          <p:nvPr>
            <p:ph type="dt" sz="half" idx="10"/>
          </p:nvPr>
        </p:nvSpPr>
        <p:spPr>
          <a:xfrm>
            <a:off x="838200" y="6356350"/>
            <a:ext cx="2743200" cy="365125"/>
          </a:xfrm>
          <a:prstGeom prst="rect">
            <a:avLst/>
          </a:prstGeom>
        </p:spPr>
        <p:txBody>
          <a:bodyPr/>
          <a:lstStyle/>
          <a:p>
            <a:fld id="{59B4C96E-766A-446A-82EB-84256E1BA835}" type="datetime1">
              <a:rPr lang="en-GB" smtClean="0"/>
              <a:t>17/05/2018</a:t>
            </a:fld>
            <a:endParaRPr lang="en-GB"/>
          </a:p>
        </p:txBody>
      </p:sp>
      <p:sp>
        <p:nvSpPr>
          <p:cNvPr id="8" name="Footer Placeholder 7">
            <a:extLst>
              <a:ext uri="{FF2B5EF4-FFF2-40B4-BE49-F238E27FC236}">
                <a16:creationId xmlns:a16="http://schemas.microsoft.com/office/drawing/2014/main" id="{EE1304B8-15E4-4551-BA54-2E346179B2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A6743F-FA02-4968-9E34-F6F03FC6F9EE}"/>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40890756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1A0D-8844-4A01-88C0-437CA8EF6D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C5EA43-A912-4D7F-9AEC-E156246197B9}"/>
              </a:ext>
            </a:extLst>
          </p:cNvPr>
          <p:cNvSpPr>
            <a:spLocks noGrp="1"/>
          </p:cNvSpPr>
          <p:nvPr>
            <p:ph type="dt" sz="half" idx="10"/>
          </p:nvPr>
        </p:nvSpPr>
        <p:spPr>
          <a:xfrm>
            <a:off x="838200" y="6356350"/>
            <a:ext cx="2743200" cy="365125"/>
          </a:xfrm>
          <a:prstGeom prst="rect">
            <a:avLst/>
          </a:prstGeom>
        </p:spPr>
        <p:txBody>
          <a:bodyPr/>
          <a:lstStyle/>
          <a:p>
            <a:fld id="{55F53933-69B3-4BAD-8FC5-9047768AC7C8}" type="datetime1">
              <a:rPr lang="en-GB" smtClean="0"/>
              <a:t>17/05/2018</a:t>
            </a:fld>
            <a:endParaRPr lang="en-GB"/>
          </a:p>
        </p:txBody>
      </p:sp>
      <p:sp>
        <p:nvSpPr>
          <p:cNvPr id="4" name="Footer Placeholder 3">
            <a:extLst>
              <a:ext uri="{FF2B5EF4-FFF2-40B4-BE49-F238E27FC236}">
                <a16:creationId xmlns:a16="http://schemas.microsoft.com/office/drawing/2014/main" id="{3CC99857-398E-452B-AD21-F7B42E71CB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FCB00B-950F-4107-81E4-4ECFA047CB49}"/>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421342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E916-3E52-4811-87E1-B98FBD1E17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CAEC42-D29F-4E3A-897D-EA5A95D580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B51E0B-8312-4C2F-8055-2D5022006A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AE8224-B00C-4A93-87C6-E22E9D1DFBB2}"/>
              </a:ext>
            </a:extLst>
          </p:cNvPr>
          <p:cNvSpPr>
            <a:spLocks noGrp="1"/>
          </p:cNvSpPr>
          <p:nvPr>
            <p:ph type="dt" sz="half" idx="10"/>
          </p:nvPr>
        </p:nvSpPr>
        <p:spPr>
          <a:xfrm>
            <a:off x="838200" y="6356350"/>
            <a:ext cx="2743200" cy="365125"/>
          </a:xfrm>
          <a:prstGeom prst="rect">
            <a:avLst/>
          </a:prstGeom>
        </p:spPr>
        <p:txBody>
          <a:bodyPr/>
          <a:lstStyle/>
          <a:p>
            <a:fld id="{B40B6C20-F72D-4EC6-9143-175A2313EA71}" type="datetime1">
              <a:rPr lang="en-GB" smtClean="0"/>
              <a:t>17/05/2018</a:t>
            </a:fld>
            <a:endParaRPr lang="en-GB"/>
          </a:p>
        </p:txBody>
      </p:sp>
      <p:sp>
        <p:nvSpPr>
          <p:cNvPr id="6" name="Footer Placeholder 5">
            <a:extLst>
              <a:ext uri="{FF2B5EF4-FFF2-40B4-BE49-F238E27FC236}">
                <a16:creationId xmlns:a16="http://schemas.microsoft.com/office/drawing/2014/main" id="{5858D24B-3004-4523-9A41-F721D6C2B02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6868626-90BE-4C9B-8876-1EEC88B8C18F}"/>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42355762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D4D6D-6884-4A13-BCDA-4F3DB78F604C}"/>
              </a:ext>
            </a:extLst>
          </p:cNvPr>
          <p:cNvSpPr>
            <a:spLocks noGrp="1"/>
          </p:cNvSpPr>
          <p:nvPr>
            <p:ph type="dt" sz="half" idx="10"/>
          </p:nvPr>
        </p:nvSpPr>
        <p:spPr>
          <a:xfrm>
            <a:off x="838200" y="6356350"/>
            <a:ext cx="2743200" cy="365125"/>
          </a:xfrm>
          <a:prstGeom prst="rect">
            <a:avLst/>
          </a:prstGeom>
        </p:spPr>
        <p:txBody>
          <a:bodyPr/>
          <a:lstStyle/>
          <a:p>
            <a:fld id="{9B35BA84-1182-427A-A407-E6AF53DA86F9}" type="datetime1">
              <a:rPr lang="en-GB" smtClean="0"/>
              <a:t>17/05/2018</a:t>
            </a:fld>
            <a:endParaRPr lang="en-GB"/>
          </a:p>
        </p:txBody>
      </p:sp>
      <p:sp>
        <p:nvSpPr>
          <p:cNvPr id="3" name="Footer Placeholder 2">
            <a:extLst>
              <a:ext uri="{FF2B5EF4-FFF2-40B4-BE49-F238E27FC236}">
                <a16:creationId xmlns:a16="http://schemas.microsoft.com/office/drawing/2014/main" id="{CCAA160C-5B7B-40AE-BA28-768BE49AEE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A56992-31D6-4228-AB60-693A98ABE572}"/>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29560234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73A7-EBF1-4C27-9864-DCD9FF895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D7FE67-4F00-44BF-B8C8-368C8FDB9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9A90F2-2581-4952-ABBC-4A0AD9C44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CB818D-5317-47C1-80F9-EE718101ADCF}"/>
              </a:ext>
            </a:extLst>
          </p:cNvPr>
          <p:cNvSpPr>
            <a:spLocks noGrp="1"/>
          </p:cNvSpPr>
          <p:nvPr>
            <p:ph type="dt" sz="half" idx="10"/>
          </p:nvPr>
        </p:nvSpPr>
        <p:spPr>
          <a:xfrm>
            <a:off x="838200" y="6356350"/>
            <a:ext cx="2743200" cy="365125"/>
          </a:xfrm>
          <a:prstGeom prst="rect">
            <a:avLst/>
          </a:prstGeom>
        </p:spPr>
        <p:txBody>
          <a:bodyPr/>
          <a:lstStyle/>
          <a:p>
            <a:fld id="{50FA987C-A603-447C-A2E6-2D62A2744FD7}" type="datetime1">
              <a:rPr lang="en-GB" smtClean="0"/>
              <a:t>17/05/2018</a:t>
            </a:fld>
            <a:endParaRPr lang="en-GB"/>
          </a:p>
        </p:txBody>
      </p:sp>
      <p:sp>
        <p:nvSpPr>
          <p:cNvPr id="6" name="Footer Placeholder 5">
            <a:extLst>
              <a:ext uri="{FF2B5EF4-FFF2-40B4-BE49-F238E27FC236}">
                <a16:creationId xmlns:a16="http://schemas.microsoft.com/office/drawing/2014/main" id="{284BA87E-5AA9-402A-B642-25C8027EB6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E4AC99-CD6D-4569-B0E0-071C578F74EB}"/>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23095618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135E-3439-4DF1-96EB-F555CE4B1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B2232C-BF7D-418D-8F81-DC4CCF3E4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F0D3BC-88F9-4543-903A-2ECA8BCB3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A59BA4-1EE6-4AEF-BDFB-2B4A7B245946}"/>
              </a:ext>
            </a:extLst>
          </p:cNvPr>
          <p:cNvSpPr>
            <a:spLocks noGrp="1"/>
          </p:cNvSpPr>
          <p:nvPr>
            <p:ph type="dt" sz="half" idx="10"/>
          </p:nvPr>
        </p:nvSpPr>
        <p:spPr>
          <a:xfrm>
            <a:off x="838200" y="6356350"/>
            <a:ext cx="2743200" cy="365125"/>
          </a:xfrm>
          <a:prstGeom prst="rect">
            <a:avLst/>
          </a:prstGeom>
        </p:spPr>
        <p:txBody>
          <a:bodyPr/>
          <a:lstStyle/>
          <a:p>
            <a:fld id="{CDAD61CA-E10B-4430-8523-BCA902A6E610}" type="datetime1">
              <a:rPr lang="en-GB" smtClean="0"/>
              <a:t>17/05/2018</a:t>
            </a:fld>
            <a:endParaRPr lang="en-GB"/>
          </a:p>
        </p:txBody>
      </p:sp>
      <p:sp>
        <p:nvSpPr>
          <p:cNvPr id="6" name="Footer Placeholder 5">
            <a:extLst>
              <a:ext uri="{FF2B5EF4-FFF2-40B4-BE49-F238E27FC236}">
                <a16:creationId xmlns:a16="http://schemas.microsoft.com/office/drawing/2014/main" id="{326B3F28-DD1C-41F6-8939-424B03E887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3B344C-EDC0-4D05-8F82-35B6CD45334E}"/>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182297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225-1261-49FA-8F71-6D045F303B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D01261-4F03-4EE0-ABCF-09DFE86E33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FDE70-3CD4-47FD-BE4A-00C35B15C5C4}"/>
              </a:ext>
            </a:extLst>
          </p:cNvPr>
          <p:cNvSpPr>
            <a:spLocks noGrp="1"/>
          </p:cNvSpPr>
          <p:nvPr>
            <p:ph type="dt" sz="half" idx="10"/>
          </p:nvPr>
        </p:nvSpPr>
        <p:spPr>
          <a:xfrm>
            <a:off x="838200" y="6356350"/>
            <a:ext cx="2743200" cy="365125"/>
          </a:xfrm>
          <a:prstGeom prst="rect">
            <a:avLst/>
          </a:prstGeom>
        </p:spPr>
        <p:txBody>
          <a:bodyPr/>
          <a:lstStyle/>
          <a:p>
            <a:fld id="{3BC3AE44-0853-48A8-A181-863E05E067D3}" type="datetime1">
              <a:rPr lang="en-GB" smtClean="0"/>
              <a:t>17/05/2018</a:t>
            </a:fld>
            <a:endParaRPr lang="en-GB"/>
          </a:p>
        </p:txBody>
      </p:sp>
      <p:sp>
        <p:nvSpPr>
          <p:cNvPr id="5" name="Footer Placeholder 4">
            <a:extLst>
              <a:ext uri="{FF2B5EF4-FFF2-40B4-BE49-F238E27FC236}">
                <a16:creationId xmlns:a16="http://schemas.microsoft.com/office/drawing/2014/main" id="{BAD3EC76-40A5-4C43-925C-FD1B1DBE36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8809C-5D13-48C6-9910-E06513924798}"/>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32559598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4435C-9405-4E11-B6FA-92E502772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E17A7F-F2B6-4AB1-ADC3-2AD49463B9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35221F-7BF8-4727-9807-37E050FA37F3}"/>
              </a:ext>
            </a:extLst>
          </p:cNvPr>
          <p:cNvSpPr>
            <a:spLocks noGrp="1"/>
          </p:cNvSpPr>
          <p:nvPr>
            <p:ph type="dt" sz="half" idx="10"/>
          </p:nvPr>
        </p:nvSpPr>
        <p:spPr>
          <a:xfrm>
            <a:off x="838200" y="6356350"/>
            <a:ext cx="2743200" cy="365125"/>
          </a:xfrm>
          <a:prstGeom prst="rect">
            <a:avLst/>
          </a:prstGeom>
        </p:spPr>
        <p:txBody>
          <a:bodyPr/>
          <a:lstStyle/>
          <a:p>
            <a:fld id="{0BADF30F-FDBB-4BB7-89CD-CFC702EB702D}" type="datetime1">
              <a:rPr lang="en-GB" smtClean="0"/>
              <a:t>17/05/2018</a:t>
            </a:fld>
            <a:endParaRPr lang="en-GB"/>
          </a:p>
        </p:txBody>
      </p:sp>
      <p:sp>
        <p:nvSpPr>
          <p:cNvPr id="5" name="Footer Placeholder 4">
            <a:extLst>
              <a:ext uri="{FF2B5EF4-FFF2-40B4-BE49-F238E27FC236}">
                <a16:creationId xmlns:a16="http://schemas.microsoft.com/office/drawing/2014/main" id="{EAB4F485-2CDE-41CC-8F79-F9AB51B560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C5BA76-DDDB-43ED-9DCA-25C8C9AD83C1}"/>
              </a:ext>
            </a:extLst>
          </p:cNvPr>
          <p:cNvSpPr>
            <a:spLocks noGrp="1"/>
          </p:cNvSpPr>
          <p:nvPr>
            <p:ph type="sldNum" sz="quarter" idx="12"/>
          </p:nvPr>
        </p:nvSpPr>
        <p:spPr/>
        <p:txBody>
          <a:bodyPr/>
          <a:lstStyle/>
          <a:p>
            <a:fld id="{A8B0C717-ED9F-4652-8234-FEE60ECD655E}" type="slidenum">
              <a:rPr lang="en-GB" smtClean="0"/>
              <a:t>‹#›</a:t>
            </a:fld>
            <a:endParaRPr lang="en-GB"/>
          </a:p>
        </p:txBody>
      </p:sp>
    </p:spTree>
    <p:extLst>
      <p:ext uri="{BB962C8B-B14F-4D97-AF65-F5344CB8AC3E}">
        <p14:creationId xmlns:p14="http://schemas.microsoft.com/office/powerpoint/2010/main" val="146676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ABAC-1D28-435B-8F4D-D5BB58B6C5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962FE7-4E38-4D36-A4C8-8BB4DE1D2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2F1325-F7F2-430E-9143-2EEFE50CFF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D5B372-88FF-46B1-A55A-B379C5EFE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72184D-2610-4D8D-8854-F7C0D1526E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9B2194-A2BF-4B9F-BD70-6921AE209CE6}"/>
              </a:ext>
            </a:extLst>
          </p:cNvPr>
          <p:cNvSpPr>
            <a:spLocks noGrp="1"/>
          </p:cNvSpPr>
          <p:nvPr>
            <p:ph type="dt" sz="half" idx="10"/>
          </p:nvPr>
        </p:nvSpPr>
        <p:spPr>
          <a:xfrm>
            <a:off x="838200" y="6356350"/>
            <a:ext cx="2743200" cy="365125"/>
          </a:xfrm>
          <a:prstGeom prst="rect">
            <a:avLst/>
          </a:prstGeom>
        </p:spPr>
        <p:txBody>
          <a:bodyPr/>
          <a:lstStyle/>
          <a:p>
            <a:fld id="{CF7F51EA-BCB1-488C-9E6A-B515D31D3855}" type="datetime1">
              <a:rPr lang="en-GB" smtClean="0"/>
              <a:t>17/05/2018</a:t>
            </a:fld>
            <a:endParaRPr lang="en-GB"/>
          </a:p>
        </p:txBody>
      </p:sp>
      <p:sp>
        <p:nvSpPr>
          <p:cNvPr id="8" name="Footer Placeholder 7">
            <a:extLst>
              <a:ext uri="{FF2B5EF4-FFF2-40B4-BE49-F238E27FC236}">
                <a16:creationId xmlns:a16="http://schemas.microsoft.com/office/drawing/2014/main" id="{52D87EF0-B751-408F-9D4A-DB53436041D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A91CB656-5A8A-438F-B8F0-2B0999787A8D}"/>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416697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EBE0-8994-4C75-AC76-D7EC2474F9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884B12-ACB6-4F36-AB55-1F61FD91BBC5}"/>
              </a:ext>
            </a:extLst>
          </p:cNvPr>
          <p:cNvSpPr>
            <a:spLocks noGrp="1"/>
          </p:cNvSpPr>
          <p:nvPr>
            <p:ph type="dt" sz="half" idx="10"/>
          </p:nvPr>
        </p:nvSpPr>
        <p:spPr>
          <a:xfrm>
            <a:off x="838200" y="6356350"/>
            <a:ext cx="2743200" cy="365125"/>
          </a:xfrm>
          <a:prstGeom prst="rect">
            <a:avLst/>
          </a:prstGeom>
        </p:spPr>
        <p:txBody>
          <a:bodyPr/>
          <a:lstStyle/>
          <a:p>
            <a:fld id="{40D55F86-E23A-4E05-9768-392DCBFA1699}" type="datetime1">
              <a:rPr lang="en-GB" smtClean="0"/>
              <a:t>17/05/2018</a:t>
            </a:fld>
            <a:endParaRPr lang="en-GB"/>
          </a:p>
        </p:txBody>
      </p:sp>
      <p:sp>
        <p:nvSpPr>
          <p:cNvPr id="4" name="Footer Placeholder 3">
            <a:extLst>
              <a:ext uri="{FF2B5EF4-FFF2-40B4-BE49-F238E27FC236}">
                <a16:creationId xmlns:a16="http://schemas.microsoft.com/office/drawing/2014/main" id="{DB78C517-18B4-4BC2-8E6E-2E7046F3750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5216FFB-AF84-4759-B6CB-70BD193ECF29}"/>
              </a:ext>
            </a:extLst>
          </p:cNvPr>
          <p:cNvSpPr>
            <a:spLocks noGrp="1"/>
          </p:cNvSpPr>
          <p:nvPr>
            <p:ph type="sldNum" sz="quarter" idx="12"/>
          </p:nvPr>
        </p:nvSpPr>
        <p:spPr>
          <a:xfrm>
            <a:off x="11547765" y="127810"/>
            <a:ext cx="455813" cy="365125"/>
          </a:xfrm>
        </p:spPr>
        <p:txBody>
          <a:bodyPr/>
          <a:lstStyle>
            <a:lvl1pPr>
              <a:defRPr>
                <a:solidFill>
                  <a:schemeClr val="bg1"/>
                </a:solidFill>
              </a:defRPr>
            </a:lvl1pPr>
          </a:lstStyle>
          <a:p>
            <a:fld id="{B45D7C14-8847-4B02-949D-EBBA296A360F}" type="slidenum">
              <a:rPr lang="en-GB" smtClean="0"/>
              <a:pPr/>
              <a:t>‹#›</a:t>
            </a:fld>
            <a:endParaRPr lang="en-GB" dirty="0"/>
          </a:p>
        </p:txBody>
      </p:sp>
    </p:spTree>
    <p:extLst>
      <p:ext uri="{BB962C8B-B14F-4D97-AF65-F5344CB8AC3E}">
        <p14:creationId xmlns:p14="http://schemas.microsoft.com/office/powerpoint/2010/main" val="234189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4F8A3-124C-4E3B-9721-B6905330D7C4}"/>
              </a:ext>
            </a:extLst>
          </p:cNvPr>
          <p:cNvSpPr>
            <a:spLocks noGrp="1"/>
          </p:cNvSpPr>
          <p:nvPr>
            <p:ph type="dt" sz="half" idx="10"/>
          </p:nvPr>
        </p:nvSpPr>
        <p:spPr>
          <a:xfrm>
            <a:off x="838200" y="6356350"/>
            <a:ext cx="2743200" cy="365125"/>
          </a:xfrm>
          <a:prstGeom prst="rect">
            <a:avLst/>
          </a:prstGeom>
        </p:spPr>
        <p:txBody>
          <a:bodyPr/>
          <a:lstStyle/>
          <a:p>
            <a:fld id="{FF7C79E9-8E74-4AAB-9D64-6E018DC7052F}" type="datetime1">
              <a:rPr lang="en-GB" smtClean="0"/>
              <a:t>17/05/2018</a:t>
            </a:fld>
            <a:endParaRPr lang="en-GB"/>
          </a:p>
        </p:txBody>
      </p:sp>
      <p:sp>
        <p:nvSpPr>
          <p:cNvPr id="3" name="Footer Placeholder 2">
            <a:extLst>
              <a:ext uri="{FF2B5EF4-FFF2-40B4-BE49-F238E27FC236}">
                <a16:creationId xmlns:a16="http://schemas.microsoft.com/office/drawing/2014/main" id="{4E1C0DDD-AD35-4041-91D3-79F927FA9AC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616FA8C2-ECEA-4602-AFB0-AD17086951C7}"/>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82912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AF3B-DD83-4955-ADFE-7652AA660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DD033B-8D3F-4545-B685-22F82465D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75BA3C-C470-4BBE-B579-9EFCD4F33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08FCF4-B831-468C-AB5B-82966973F74C}"/>
              </a:ext>
            </a:extLst>
          </p:cNvPr>
          <p:cNvSpPr>
            <a:spLocks noGrp="1"/>
          </p:cNvSpPr>
          <p:nvPr>
            <p:ph type="dt" sz="half" idx="10"/>
          </p:nvPr>
        </p:nvSpPr>
        <p:spPr>
          <a:xfrm>
            <a:off x="838200" y="6356350"/>
            <a:ext cx="2743200" cy="365125"/>
          </a:xfrm>
          <a:prstGeom prst="rect">
            <a:avLst/>
          </a:prstGeom>
        </p:spPr>
        <p:txBody>
          <a:bodyPr/>
          <a:lstStyle/>
          <a:p>
            <a:fld id="{5BF2BD1A-BC76-45D2-BF43-9BEA2C6E8274}" type="datetime1">
              <a:rPr lang="en-GB" smtClean="0"/>
              <a:t>17/05/2018</a:t>
            </a:fld>
            <a:endParaRPr lang="en-GB"/>
          </a:p>
        </p:txBody>
      </p:sp>
      <p:sp>
        <p:nvSpPr>
          <p:cNvPr id="6" name="Footer Placeholder 5">
            <a:extLst>
              <a:ext uri="{FF2B5EF4-FFF2-40B4-BE49-F238E27FC236}">
                <a16:creationId xmlns:a16="http://schemas.microsoft.com/office/drawing/2014/main" id="{56B1EE94-462D-4B48-B7E1-4D2511EADAB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6A57AEB-43A4-4CC1-AA06-7781566BE2D5}"/>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88284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689-733A-4479-B87C-53D427AA3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F2D5A4E-42BA-40E9-89FE-5F4BA4F94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7924D6-EF62-41E4-A1FC-0353D15EE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6C6CD-116B-4C50-936F-E6469CDDAF1D}"/>
              </a:ext>
            </a:extLst>
          </p:cNvPr>
          <p:cNvSpPr>
            <a:spLocks noGrp="1"/>
          </p:cNvSpPr>
          <p:nvPr>
            <p:ph type="dt" sz="half" idx="10"/>
          </p:nvPr>
        </p:nvSpPr>
        <p:spPr>
          <a:xfrm>
            <a:off x="838200" y="6356350"/>
            <a:ext cx="2743200" cy="365125"/>
          </a:xfrm>
          <a:prstGeom prst="rect">
            <a:avLst/>
          </a:prstGeom>
        </p:spPr>
        <p:txBody>
          <a:bodyPr/>
          <a:lstStyle/>
          <a:p>
            <a:fld id="{4DF34DF9-575A-42B0-A30C-E880B13702C3}" type="datetime1">
              <a:rPr lang="en-GB" smtClean="0"/>
              <a:t>17/05/2018</a:t>
            </a:fld>
            <a:endParaRPr lang="en-GB"/>
          </a:p>
        </p:txBody>
      </p:sp>
      <p:sp>
        <p:nvSpPr>
          <p:cNvPr id="6" name="Footer Placeholder 5">
            <a:extLst>
              <a:ext uri="{FF2B5EF4-FFF2-40B4-BE49-F238E27FC236}">
                <a16:creationId xmlns:a16="http://schemas.microsoft.com/office/drawing/2014/main" id="{0B7473EB-E2F0-4FAE-BCB1-DE5CDD65EFD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3BC6E02A-C275-4F58-B11D-59F162C3A15E}"/>
              </a:ext>
            </a:extLst>
          </p:cNvPr>
          <p:cNvSpPr>
            <a:spLocks noGrp="1"/>
          </p:cNvSpPr>
          <p:nvPr>
            <p:ph type="sldNum" sz="quarter" idx="12"/>
          </p:nvPr>
        </p:nvSpPr>
        <p:spPr/>
        <p:txBody>
          <a:bodyPr/>
          <a:lstStyle/>
          <a:p>
            <a:fld id="{B45D7C14-8847-4B02-949D-EBBA296A360F}" type="slidenum">
              <a:rPr lang="en-GB" smtClean="0"/>
              <a:t>‹#›</a:t>
            </a:fld>
            <a:endParaRPr lang="en-GB"/>
          </a:p>
        </p:txBody>
      </p:sp>
    </p:spTree>
    <p:extLst>
      <p:ext uri="{BB962C8B-B14F-4D97-AF65-F5344CB8AC3E}">
        <p14:creationId xmlns:p14="http://schemas.microsoft.com/office/powerpoint/2010/main" val="125857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978F5-A548-49F6-A938-C54E0641DFAC}"/>
              </a:ext>
            </a:extLst>
          </p:cNvPr>
          <p:cNvSpPr>
            <a:spLocks noGrp="1"/>
          </p:cNvSpPr>
          <p:nvPr>
            <p:ph type="title"/>
          </p:nvPr>
        </p:nvSpPr>
        <p:spPr>
          <a:xfrm>
            <a:off x="123306" y="90198"/>
            <a:ext cx="11880272" cy="590839"/>
          </a:xfrm>
          <a:prstGeom prst="rect">
            <a:avLst/>
          </a:prstGeom>
          <a:solidFill>
            <a:srgbClr val="3366CC"/>
          </a:solid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DCEE788-9A22-4F2E-A925-341DAA5AE687}"/>
              </a:ext>
            </a:extLst>
          </p:cNvPr>
          <p:cNvSpPr>
            <a:spLocks noGrp="1"/>
          </p:cNvSpPr>
          <p:nvPr>
            <p:ph type="body" idx="1"/>
          </p:nvPr>
        </p:nvSpPr>
        <p:spPr>
          <a:xfrm>
            <a:off x="123306" y="803160"/>
            <a:ext cx="3717174" cy="546463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736C97F9-0489-473B-9A98-B910CE52849E}"/>
              </a:ext>
            </a:extLst>
          </p:cNvPr>
          <p:cNvSpPr>
            <a:spLocks noGrp="1"/>
          </p:cNvSpPr>
          <p:nvPr>
            <p:ph type="ftr" sz="quarter" idx="3"/>
          </p:nvPr>
        </p:nvSpPr>
        <p:spPr>
          <a:xfrm>
            <a:off x="123305" y="6356350"/>
            <a:ext cx="11880272" cy="365125"/>
          </a:xfrm>
          <a:prstGeom prst="rect">
            <a:avLst/>
          </a:prstGeom>
          <a:solidFill>
            <a:srgbClr val="3366CC"/>
          </a:solidFill>
        </p:spPr>
        <p:txBody>
          <a:bodyPr vert="horz" lIns="91440" tIns="45720" rIns="91440" bIns="45720" rtlCol="0" anchor="ctr"/>
          <a:lstStyle>
            <a:lvl1pPr algn="l">
              <a:defRPr sz="1200">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4AC05254-2AAB-40ED-B2C9-EA80C41BFE52}"/>
              </a:ext>
            </a:extLst>
          </p:cNvPr>
          <p:cNvSpPr>
            <a:spLocks noGrp="1"/>
          </p:cNvSpPr>
          <p:nvPr>
            <p:ph type="sldNum" sz="quarter" idx="4"/>
          </p:nvPr>
        </p:nvSpPr>
        <p:spPr>
          <a:xfrm>
            <a:off x="11547764" y="211196"/>
            <a:ext cx="455813" cy="365125"/>
          </a:xfrm>
          <a:prstGeom prst="rect">
            <a:avLst/>
          </a:prstGeom>
          <a:solidFill>
            <a:srgbClr val="3366CC"/>
          </a:solidFill>
        </p:spPr>
        <p:txBody>
          <a:bodyPr vert="horz" lIns="91440" tIns="45720" rIns="91440" bIns="45720" rtlCol="0" anchor="ctr"/>
          <a:lstStyle>
            <a:lvl1pPr algn="r">
              <a:defRPr sz="1200">
                <a:solidFill>
                  <a:schemeClr val="bg1"/>
                </a:solidFill>
              </a:defRPr>
            </a:lvl1pPr>
          </a:lstStyle>
          <a:p>
            <a:fld id="{B45D7C14-8847-4B02-949D-EBBA296A360F}" type="slidenum">
              <a:rPr lang="en-GB" smtClean="0"/>
              <a:pPr/>
              <a:t>‹#›</a:t>
            </a:fld>
            <a:endParaRPr lang="en-GB" dirty="0"/>
          </a:p>
        </p:txBody>
      </p:sp>
      <p:sp>
        <p:nvSpPr>
          <p:cNvPr id="7" name="TextBox 6">
            <a:extLst>
              <a:ext uri="{FF2B5EF4-FFF2-40B4-BE49-F238E27FC236}">
                <a16:creationId xmlns:a16="http://schemas.microsoft.com/office/drawing/2014/main" id="{16C1A75C-8650-41C6-92B2-10180D438416}"/>
              </a:ext>
            </a:extLst>
          </p:cNvPr>
          <p:cNvSpPr txBox="1"/>
          <p:nvPr userDrawn="1"/>
        </p:nvSpPr>
        <p:spPr>
          <a:xfrm>
            <a:off x="4010766" y="803160"/>
            <a:ext cx="7992811" cy="5553188"/>
          </a:xfrm>
          <a:prstGeom prst="rect">
            <a:avLst/>
          </a:prstGeom>
          <a:effectLst>
            <a:innerShdw blurRad="63500" dist="50800" dir="135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noAutofit/>
          </a:bodyPr>
          <a:lstStyle/>
          <a:p>
            <a:endParaRPr lang="en-GB" sz="1600" dirty="0">
              <a:latin typeface="Consolas" panose="020B0609020204030204" pitchFamily="49" charset="0"/>
            </a:endParaRPr>
          </a:p>
        </p:txBody>
      </p:sp>
    </p:spTree>
    <p:extLst>
      <p:ext uri="{BB962C8B-B14F-4D97-AF65-F5344CB8AC3E}">
        <p14:creationId xmlns:p14="http://schemas.microsoft.com/office/powerpoint/2010/main" val="3127506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tabLst/>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tabLst/>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tabLst/>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tabLst/>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D61A1-4303-42CC-8D3D-F4AB123A4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5219AF-E6C4-4377-B0FF-AA5D0C2CB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3D701-4EAF-4713-99E7-411CB2811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86B5-4F0D-4E5C-98DA-684154AF4CF7}" type="datetime1">
              <a:rPr lang="en-GB" smtClean="0"/>
              <a:t>17/05/2018</a:t>
            </a:fld>
            <a:endParaRPr lang="en-GB"/>
          </a:p>
        </p:txBody>
      </p:sp>
      <p:sp>
        <p:nvSpPr>
          <p:cNvPr id="5" name="Footer Placeholder 4">
            <a:extLst>
              <a:ext uri="{FF2B5EF4-FFF2-40B4-BE49-F238E27FC236}">
                <a16:creationId xmlns:a16="http://schemas.microsoft.com/office/drawing/2014/main" id="{2886C4D0-BEFF-4E44-AF69-059AC15AF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1355B0-D668-4489-83C1-8A2CAC3DE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2431D-AAA3-4E3F-BD56-CD5EAC4D0B18}" type="slidenum">
              <a:rPr lang="en-GB" smtClean="0"/>
              <a:t>‹#›</a:t>
            </a:fld>
            <a:endParaRPr lang="en-GB"/>
          </a:p>
        </p:txBody>
      </p:sp>
    </p:spTree>
    <p:extLst>
      <p:ext uri="{BB962C8B-B14F-4D97-AF65-F5344CB8AC3E}">
        <p14:creationId xmlns:p14="http://schemas.microsoft.com/office/powerpoint/2010/main" val="1145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284EE-5673-41B8-9919-F9A2F77C2F1B}" type="datetime1">
              <a:rPr lang="en-GB" smtClean="0"/>
              <a:t>17/05/2018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4369B-841C-4107-BA3D-C91DA0689E70}" type="slidenum">
              <a:rPr lang="en-GB" smtClean="0"/>
              <a:t>‹#›</a:t>
            </a:fld>
            <a:endParaRPr lang="en-GB"/>
          </a:p>
        </p:txBody>
      </p:sp>
    </p:spTree>
    <p:extLst>
      <p:ext uri="{BB962C8B-B14F-4D97-AF65-F5344CB8AC3E}">
        <p14:creationId xmlns:p14="http://schemas.microsoft.com/office/powerpoint/2010/main" val="4549554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EF476-2335-47EF-B0E1-248DFE356E62}"/>
              </a:ext>
            </a:extLst>
          </p:cNvPr>
          <p:cNvSpPr>
            <a:spLocks noGrp="1"/>
          </p:cNvSpPr>
          <p:nvPr>
            <p:ph type="title"/>
          </p:nvPr>
        </p:nvSpPr>
        <p:spPr>
          <a:xfrm>
            <a:off x="87702" y="131762"/>
            <a:ext cx="11928894" cy="549275"/>
          </a:xfrm>
          <a:prstGeom prst="rect">
            <a:avLst/>
          </a:prstGeom>
          <a:solidFill>
            <a:srgbClr val="3366CC"/>
          </a:solid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B209D08-4B83-4352-946B-8BEED3ABC86F}"/>
              </a:ext>
            </a:extLst>
          </p:cNvPr>
          <p:cNvSpPr>
            <a:spLocks noGrp="1"/>
          </p:cNvSpPr>
          <p:nvPr>
            <p:ph type="body" idx="1"/>
          </p:nvPr>
        </p:nvSpPr>
        <p:spPr>
          <a:xfrm>
            <a:off x="87701" y="759126"/>
            <a:ext cx="11928893" cy="540013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32232712-7D26-4284-9297-E04C8495E467}"/>
              </a:ext>
            </a:extLst>
          </p:cNvPr>
          <p:cNvSpPr>
            <a:spLocks noGrp="1"/>
          </p:cNvSpPr>
          <p:nvPr>
            <p:ph type="ftr" sz="quarter" idx="3"/>
          </p:nvPr>
        </p:nvSpPr>
        <p:spPr>
          <a:xfrm>
            <a:off x="87701" y="6356350"/>
            <a:ext cx="11470255" cy="365125"/>
          </a:xfrm>
          <a:prstGeom prst="rect">
            <a:avLst/>
          </a:prstGeom>
          <a:solidFill>
            <a:srgbClr val="3366CC"/>
          </a:solidFill>
        </p:spPr>
        <p:txBody>
          <a:bodyPr vert="horz" lIns="91440" tIns="45720" rIns="91440" bIns="45720" rtlCol="0" anchor="ctr"/>
          <a:lstStyle>
            <a:lvl1pPr algn="l">
              <a:defRPr sz="1200">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A572E868-9A69-426C-A9C7-C0C64EF172FC}"/>
              </a:ext>
            </a:extLst>
          </p:cNvPr>
          <p:cNvSpPr>
            <a:spLocks noGrp="1"/>
          </p:cNvSpPr>
          <p:nvPr>
            <p:ph type="sldNum" sz="quarter" idx="4"/>
          </p:nvPr>
        </p:nvSpPr>
        <p:spPr>
          <a:xfrm>
            <a:off x="11557956" y="6366474"/>
            <a:ext cx="458638" cy="365125"/>
          </a:xfrm>
          <a:prstGeom prst="rect">
            <a:avLst/>
          </a:prstGeom>
          <a:solidFill>
            <a:srgbClr val="3366CC"/>
          </a:solidFill>
        </p:spPr>
        <p:txBody>
          <a:bodyPr vert="horz" lIns="91440" tIns="45720" rIns="91440" bIns="45720" rtlCol="0" anchor="ctr"/>
          <a:lstStyle>
            <a:lvl1pPr algn="r">
              <a:defRPr sz="1200">
                <a:solidFill>
                  <a:schemeClr val="bg1"/>
                </a:solidFill>
              </a:defRPr>
            </a:lvl1pPr>
          </a:lstStyle>
          <a:p>
            <a:fld id="{A8B0C717-ED9F-4652-8234-FEE60ECD655E}" type="slidenum">
              <a:rPr lang="en-GB" smtClean="0"/>
              <a:pPr/>
              <a:t>‹#›</a:t>
            </a:fld>
            <a:endParaRPr lang="en-GB" dirty="0"/>
          </a:p>
        </p:txBody>
      </p:sp>
    </p:spTree>
    <p:extLst>
      <p:ext uri="{BB962C8B-B14F-4D97-AF65-F5344CB8AC3E}">
        <p14:creationId xmlns:p14="http://schemas.microsoft.com/office/powerpoint/2010/main" val="19764821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Object Oriented Programming in Java</a:t>
            </a:r>
          </a:p>
        </p:txBody>
      </p:sp>
      <p:sp>
        <p:nvSpPr>
          <p:cNvPr id="3" name="Subtitle 2"/>
          <p:cNvSpPr>
            <a:spLocks noGrp="1"/>
          </p:cNvSpPr>
          <p:nvPr>
            <p:ph type="subTitle" idx="1"/>
          </p:nvPr>
        </p:nvSpPr>
        <p:spPr/>
        <p:txBody>
          <a:bodyPr/>
          <a:lstStyle/>
          <a:p>
            <a:r>
              <a:rPr lang="en-GB" dirty="0"/>
              <a:t>Presentation given by</a:t>
            </a:r>
          </a:p>
          <a:p>
            <a:r>
              <a:rPr lang="en-GB" dirty="0"/>
              <a:t>David Wilson and Gerry Byrne</a:t>
            </a:r>
          </a:p>
        </p:txBody>
      </p:sp>
    </p:spTree>
    <p:extLst>
      <p:ext uri="{BB962C8B-B14F-4D97-AF65-F5344CB8AC3E}">
        <p14:creationId xmlns:p14="http://schemas.microsoft.com/office/powerpoint/2010/main" val="252973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Class Methods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To display the volume, we call the volume method from the main class.  </a:t>
            </a:r>
          </a:p>
          <a:p>
            <a:pPr marL="0" indent="0">
              <a:buNone/>
              <a:tabLst>
                <a:tab pos="536575" algn="l"/>
              </a:tabLst>
            </a:pPr>
            <a:r>
              <a:rPr lang="en-GB" sz="1800" dirty="0"/>
              <a:t>In the same way we reference a property using the object name and the dot notation, we call the method by using the object name and the dot notation and the method name,</a:t>
            </a:r>
          </a:p>
          <a:p>
            <a:pPr marL="0" indent="0">
              <a:buNone/>
              <a:tabLst>
                <a:tab pos="536575" algn="l"/>
              </a:tabLst>
            </a:pPr>
            <a:r>
              <a:rPr lang="en-GB" sz="1800" dirty="0"/>
              <a:t>	 i.e. </a:t>
            </a:r>
            <a:r>
              <a:rPr lang="en-GB" sz="1800" b="1" dirty="0" err="1"/>
              <a:t>redBox.volume</a:t>
            </a:r>
            <a:r>
              <a:rPr lang="en-GB" sz="1800" b="1" dirty="0"/>
              <a:t>()</a:t>
            </a:r>
            <a:endParaRPr lang="en-GB" sz="1800" dirty="0"/>
          </a:p>
          <a:p>
            <a:pPr marL="0" indent="0">
              <a:buNone/>
              <a:tabLst>
                <a:tab pos="536575" algn="l"/>
              </a:tabLst>
            </a:pPr>
            <a:endParaRPr lang="en-GB" sz="1800" dirty="0"/>
          </a:p>
          <a:p>
            <a:pPr marL="0" indent="0">
              <a:buNone/>
              <a:tabLst>
                <a:tab pos="536575" algn="l"/>
              </a:tabLst>
            </a:pPr>
            <a:r>
              <a:rPr lang="en-GB" sz="1800" dirty="0"/>
              <a:t>Modify the Main class and run the program.</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tabLst>
                <a:tab pos="357188" algn="l"/>
                <a:tab pos="630238" algn="l"/>
              </a:tabLst>
            </a:pPr>
            <a:r>
              <a:rPr lang="en-GB" b="1" dirty="0">
                <a:solidFill>
                  <a:srgbClr val="000000"/>
                </a:solidFill>
                <a:latin typeface="Consolas" panose="020B0609020204030204" pitchFamily="49" charset="0"/>
              </a:rPr>
              <a:t>	Box </a:t>
            </a:r>
            <a:r>
              <a:rPr lang="en-GB" b="1" dirty="0" err="1">
                <a:solidFill>
                  <a:srgbClr val="6A3E3E"/>
                </a:solidFill>
                <a:latin typeface="Consolas" panose="020B0609020204030204" pitchFamily="49" charset="0"/>
              </a:rPr>
              <a:t>redBox</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a:t>
            </a:r>
          </a:p>
          <a:p>
            <a:pPr>
              <a:tabLst>
                <a:tab pos="357188" algn="l"/>
                <a:tab pos="630238" algn="l"/>
              </a:tabLst>
            </a:pPr>
            <a:endParaRPr lang="en-GB" b="1" dirty="0">
              <a:latin typeface="Consolas" panose="020B0609020204030204" pitchFamily="49" charset="0"/>
            </a:endParaRPr>
          </a:p>
          <a:p>
            <a:pPr marL="630238" lvl="2">
              <a:tabLst>
                <a:tab pos="357188" algn="l"/>
                <a:tab pos="630238" algn="l"/>
              </a:tabLst>
            </a:pP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10; </a:t>
            </a:r>
          </a:p>
          <a:p>
            <a:pPr marL="630238" lvl="2">
              <a:tabLst>
                <a:tab pos="357188" algn="l"/>
                <a:tab pos="630238" algn="l"/>
              </a:tabLst>
            </a:pP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20; </a:t>
            </a:r>
          </a:p>
          <a:p>
            <a:pPr marL="630238" lvl="2">
              <a:tabLst>
                <a:tab pos="357188" algn="l"/>
                <a:tab pos="630238" algn="l"/>
              </a:tabLst>
            </a:pP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  15; </a:t>
            </a:r>
          </a:p>
          <a:p>
            <a:pPr marL="630238" lvl="2">
              <a:tabLst>
                <a:tab pos="357188" algn="l"/>
                <a:tab pos="630238" algn="l"/>
              </a:tabLst>
            </a:pPr>
            <a:endParaRPr lang="en-GB" b="1" dirty="0">
              <a:latin typeface="Consolas" panose="020B0609020204030204" pitchFamily="49" charset="0"/>
            </a:endParaRPr>
          </a:p>
          <a:p>
            <a:pPr marL="630238" lvl="2">
              <a:tabLst>
                <a:tab pos="357188" algn="l"/>
                <a:tab pos="630238" algn="l"/>
              </a:tabLst>
            </a:pP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.volume</a:t>
            </a:r>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000000"/>
                </a:solidFill>
                <a:latin typeface="Consolas" panose="020B0609020204030204" pitchFamily="49" charset="0"/>
              </a:rPr>
              <a:t>}</a:t>
            </a:r>
            <a:endParaRPr lang="en-GB"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10</a:t>
            </a:fld>
            <a:endParaRPr lang="en-GB"/>
          </a:p>
        </p:txBody>
      </p:sp>
      <p:sp>
        <p:nvSpPr>
          <p:cNvPr id="3" name="Rectangle 2">
            <a:extLst>
              <a:ext uri="{FF2B5EF4-FFF2-40B4-BE49-F238E27FC236}">
                <a16:creationId xmlns:a16="http://schemas.microsoft.com/office/drawing/2014/main" id="{4A3669AB-D8CE-4D4F-B03B-B2CDEF6CBCAA}"/>
              </a:ext>
            </a:extLst>
          </p:cNvPr>
          <p:cNvSpPr/>
          <p:nvPr/>
        </p:nvSpPr>
        <p:spPr>
          <a:xfrm>
            <a:off x="2304288" y="4828032"/>
            <a:ext cx="7004304"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Volume is 3000.0</a:t>
            </a:r>
          </a:p>
        </p:txBody>
      </p:sp>
    </p:spTree>
    <p:extLst>
      <p:ext uri="{BB962C8B-B14F-4D97-AF65-F5344CB8AC3E}">
        <p14:creationId xmlns:p14="http://schemas.microsoft.com/office/powerpoint/2010/main" val="136659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Class Methods – Returning a value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300"/>
              </a:lnSpc>
              <a:spcBef>
                <a:spcPts val="0"/>
              </a:spcBef>
              <a:spcAft>
                <a:spcPts val="1200"/>
              </a:spcAft>
              <a:buNone/>
            </a:pPr>
            <a:r>
              <a:rPr lang="en-GB" sz="1800" dirty="0"/>
              <a:t>While the current implementation of volume() does move the calculation inside the box class, it is not the best way to do it.  </a:t>
            </a:r>
          </a:p>
          <a:p>
            <a:pPr marL="0" indent="0">
              <a:lnSpc>
                <a:spcPts val="2300"/>
              </a:lnSpc>
              <a:spcBef>
                <a:spcPts val="0"/>
              </a:spcBef>
              <a:spcAft>
                <a:spcPts val="1200"/>
              </a:spcAft>
              <a:buNone/>
            </a:pPr>
            <a:r>
              <a:rPr lang="en-GB" sz="1800" dirty="0"/>
              <a:t> </a:t>
            </a:r>
          </a:p>
          <a:p>
            <a:pPr marL="0" indent="0">
              <a:lnSpc>
                <a:spcPts val="2300"/>
              </a:lnSpc>
              <a:spcBef>
                <a:spcPts val="0"/>
              </a:spcBef>
              <a:spcAft>
                <a:spcPts val="1200"/>
              </a:spcAft>
              <a:buNone/>
            </a:pPr>
            <a:r>
              <a:rPr lang="en-GB" sz="1800" dirty="0"/>
              <a:t>What if another part of your program wanted to know the volume of the box, but not display its value?</a:t>
            </a:r>
          </a:p>
          <a:p>
            <a:pPr marL="0" indent="0">
              <a:lnSpc>
                <a:spcPts val="2300"/>
              </a:lnSpc>
              <a:spcBef>
                <a:spcPts val="0"/>
              </a:spcBef>
              <a:spcAft>
                <a:spcPts val="1200"/>
              </a:spcAft>
              <a:buNone/>
            </a:pPr>
            <a:r>
              <a:rPr lang="en-GB" sz="1800" dirty="0"/>
              <a:t> </a:t>
            </a:r>
          </a:p>
          <a:p>
            <a:pPr marL="0" indent="0">
              <a:lnSpc>
                <a:spcPts val="2300"/>
              </a:lnSpc>
              <a:spcBef>
                <a:spcPts val="0"/>
              </a:spcBef>
              <a:spcAft>
                <a:spcPts val="1200"/>
              </a:spcAft>
              <a:buNone/>
            </a:pPr>
            <a:r>
              <a:rPr lang="en-GB" sz="1800" dirty="0"/>
              <a:t>A better way is to compute the volume of the box and return the volume result to the caller by using a value method.</a:t>
            </a:r>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r>
              <a:rPr lang="en-GB" sz="1800" b="1" dirty="0"/>
              <a:t>TASK</a:t>
            </a:r>
            <a:r>
              <a:rPr lang="en-GB" sz="1800" dirty="0"/>
              <a:t> - Open the Box class and replace the void volume method with the value method as shown</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pPr>
              <a:tabLst>
                <a:tab pos="179388" algn="l"/>
                <a:tab pos="452438" algn="l"/>
                <a:tab pos="714375" algn="l"/>
              </a:tabLst>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pPr>
              <a:tabLst>
                <a:tab pos="179388" algn="l"/>
                <a:tab pos="452438" algn="l"/>
                <a:tab pos="714375" algn="l"/>
              </a:tabLst>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pPr>
              <a:tabLst>
                <a:tab pos="179388" algn="l"/>
                <a:tab pos="452438" algn="l"/>
                <a:tab pos="714375" algn="l"/>
              </a:tabLst>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volume(){</a:t>
            </a:r>
          </a:p>
          <a:p>
            <a:pPr>
              <a:tabLst>
                <a:tab pos="179388" algn="l"/>
                <a:tab pos="452438" algn="l"/>
                <a:tab pos="714375" algn="l"/>
              </a:tabLst>
            </a:pPr>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pPr>
              <a:tabLst>
                <a:tab pos="179388" algn="l"/>
                <a:tab pos="452438" algn="l"/>
                <a:tab pos="714375" algn="l"/>
              </a:tabLst>
            </a:pPr>
            <a:r>
              <a:rPr lang="en-GB" dirty="0">
                <a:solidFill>
                  <a:srgbClr val="000000"/>
                </a:solidFill>
                <a:latin typeface="Consolas" panose="020B0609020204030204" pitchFamily="49" charset="0"/>
              </a:rPr>
              <a:t>	}</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dirty="0">
                <a:solidFill>
                  <a:srgbClr val="000000"/>
                </a:solidFill>
                <a:latin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11</a:t>
            </a:fld>
            <a:endParaRPr lang="en-GB"/>
          </a:p>
        </p:txBody>
      </p:sp>
    </p:spTree>
    <p:extLst>
      <p:ext uri="{BB962C8B-B14F-4D97-AF65-F5344CB8AC3E}">
        <p14:creationId xmlns:p14="http://schemas.microsoft.com/office/powerpoint/2010/main" val="385293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Class Methods – Returning a value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b="1" dirty="0"/>
              <a:t>TASK</a:t>
            </a:r>
            <a:r>
              <a:rPr lang="en-GB" sz="1800" dirty="0"/>
              <a:t> - Open the Box class and replace the void volume method with the value method as shown</a:t>
            </a:r>
          </a:p>
          <a:p>
            <a:pPr marL="0" indent="0">
              <a:buNone/>
            </a:pPr>
            <a:r>
              <a:rPr lang="en-GB" sz="1800" dirty="0"/>
              <a:t>Resulting in </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r>
              <a:rPr lang="en-GB" sz="1800" dirty="0"/>
              <a:t>Note we could use alternative method calls in the print line</a:t>
            </a:r>
          </a:p>
          <a:p>
            <a:pPr marL="0" indent="0">
              <a:buNone/>
            </a:pPr>
            <a:r>
              <a:rPr lang="en-GB" sz="1800" dirty="0" err="1"/>
              <a:t>System.out.println</a:t>
            </a:r>
            <a:r>
              <a:rPr lang="en-GB" sz="1800" dirty="0"/>
              <a:t>(</a:t>
            </a:r>
            <a:r>
              <a:rPr lang="en-US" sz="1800" dirty="0"/>
              <a:t>"</a:t>
            </a:r>
            <a:r>
              <a:rPr lang="en-GB" sz="1800" dirty="0"/>
              <a:t>Volume is </a:t>
            </a:r>
            <a:r>
              <a:rPr lang="en-US" sz="1800" dirty="0"/>
              <a:t>"</a:t>
            </a:r>
            <a:r>
              <a:rPr lang="en-GB" sz="1800" dirty="0"/>
              <a:t> + </a:t>
            </a:r>
            <a:r>
              <a:rPr lang="en-GB" sz="1800" dirty="0" err="1"/>
              <a:t>redBox.volume</a:t>
            </a:r>
            <a:r>
              <a:rPr lang="en-GB" sz="1800" dirty="0"/>
              <a:t>());</a:t>
            </a:r>
          </a:p>
          <a:p>
            <a:pPr marL="0" indent="0">
              <a:buNone/>
            </a:pPr>
            <a:r>
              <a:rPr lang="en-US" sz="1800" dirty="0" err="1"/>
              <a:t>System.out.printf</a:t>
            </a:r>
            <a:r>
              <a:rPr lang="en-US" sz="1800" dirty="0"/>
              <a:t>("Volume is %.0f", </a:t>
            </a:r>
            <a:r>
              <a:rPr lang="en-US" sz="1800" dirty="0" err="1"/>
              <a:t>redBox.volume</a:t>
            </a:r>
            <a:r>
              <a:rPr lang="en-US" sz="1800" dirty="0"/>
              <a:t>());</a:t>
            </a:r>
            <a:endParaRPr lang="en-GB" sz="1800" dirty="0"/>
          </a:p>
          <a:p>
            <a:pPr marL="0" indent="0">
              <a:buNone/>
            </a:pPr>
            <a:endParaRPr lang="en-GB" sz="1600" dirty="0"/>
          </a:p>
          <a:p>
            <a:pPr marL="0" indent="0">
              <a:buNone/>
            </a:pPr>
            <a:endParaRPr lang="en-GB" sz="1600" dirty="0"/>
          </a:p>
          <a:p>
            <a:pPr marL="0" indent="0">
              <a:buNone/>
              <a:tabLst>
                <a:tab pos="536575" algn="l"/>
              </a:tabLst>
            </a:pPr>
            <a:endParaRPr lang="en-GB" sz="16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tabLst>
                <a:tab pos="179388" algn="l"/>
                <a:tab pos="452438" algn="l"/>
                <a:tab pos="714375" algn="l"/>
              </a:tabLst>
            </a:pPr>
            <a:r>
              <a:rPr lang="en-GB" dirty="0">
                <a:solidFill>
                  <a:srgbClr val="000000"/>
                </a:solidFill>
                <a:latin typeface="Consolas" panose="020B0609020204030204" pitchFamily="49" charset="0"/>
              </a:rPr>
              <a:t>	Box </a:t>
            </a:r>
            <a:r>
              <a:rPr lang="en-GB" dirty="0" err="1">
                <a:solidFill>
                  <a:srgbClr val="6A3E3E"/>
                </a:solidFill>
                <a:latin typeface="Consolas" panose="020B0609020204030204" pitchFamily="49" charset="0"/>
              </a:rPr>
              <a:t>redBox</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  10;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 20;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 =  15; </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b="1" dirty="0">
                <a:solidFill>
                  <a:srgbClr val="7F0055"/>
                </a:solidFill>
                <a:latin typeface="Consolas" panose="020B0609020204030204" pitchFamily="49" charset="0"/>
              </a:rPr>
              <a:t>	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volume</a:t>
            </a:r>
            <a:r>
              <a:rPr lang="en-GB" b="1" dirty="0">
                <a:solidFill>
                  <a:srgbClr val="000000"/>
                </a:solidFill>
                <a:latin typeface="Consolas" panose="020B0609020204030204" pitchFamily="49" charset="0"/>
              </a:rPr>
              <a:t> = </a:t>
            </a: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.volume</a:t>
            </a:r>
            <a:r>
              <a:rPr lang="en-GB" b="1" dirty="0">
                <a:solidFill>
                  <a:srgbClr val="000000"/>
                </a:solidFill>
                <a:latin typeface="Consolas" panose="020B0609020204030204" pitchFamily="49" charset="0"/>
              </a:rPr>
              <a:t>();</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nl-NL" dirty="0">
                <a:solidFill>
                  <a:srgbClr val="000000"/>
                </a:solidFill>
                <a:latin typeface="Consolas" panose="020B0609020204030204" pitchFamily="49" charset="0"/>
              </a:rPr>
              <a:t>	System.</a:t>
            </a:r>
            <a:r>
              <a:rPr lang="nl-NL" b="1" i="1" dirty="0">
                <a:solidFill>
                  <a:srgbClr val="0000C0"/>
                </a:solidFill>
                <a:latin typeface="Consolas" panose="020B0609020204030204" pitchFamily="49" charset="0"/>
              </a:rPr>
              <a:t>out</a:t>
            </a:r>
            <a:r>
              <a:rPr lang="nl-NL" b="1" i="1" dirty="0">
                <a:solidFill>
                  <a:srgbClr val="000000"/>
                </a:solidFill>
                <a:latin typeface="Consolas" panose="020B0609020204030204" pitchFamily="49" charset="0"/>
              </a:rPr>
              <a:t>.println(</a:t>
            </a:r>
            <a:r>
              <a:rPr lang="nl-NL" b="1" i="1" dirty="0">
                <a:solidFill>
                  <a:srgbClr val="2A00FF"/>
                </a:solidFill>
                <a:latin typeface="Consolas" panose="020B0609020204030204" pitchFamily="49" charset="0"/>
              </a:rPr>
              <a:t>"Volume is "</a:t>
            </a:r>
            <a:r>
              <a:rPr lang="nl-NL" b="1" i="1" dirty="0">
                <a:solidFill>
                  <a:srgbClr val="000000"/>
                </a:solidFill>
                <a:latin typeface="Consolas" panose="020B0609020204030204" pitchFamily="49" charset="0"/>
              </a:rPr>
              <a:t> + </a:t>
            </a:r>
            <a:r>
              <a:rPr lang="nl-NL" b="1" i="1" dirty="0">
                <a:solidFill>
                  <a:srgbClr val="6A3E3E"/>
                </a:solidFill>
                <a:latin typeface="Consolas" panose="020B0609020204030204" pitchFamily="49" charset="0"/>
              </a:rPr>
              <a:t>volume</a:t>
            </a:r>
            <a:r>
              <a:rPr lang="nl-NL" b="1" i="1" dirty="0">
                <a:solidFill>
                  <a:srgbClr val="000000"/>
                </a:solidFill>
                <a:latin typeface="Consolas" panose="020B0609020204030204" pitchFamily="49" charset="0"/>
              </a:rPr>
              <a:t>);</a:t>
            </a:r>
          </a:p>
          <a:p>
            <a:pPr>
              <a:tabLst>
                <a:tab pos="179388" algn="l"/>
                <a:tab pos="452438" algn="l"/>
                <a:tab pos="714375"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"for a box %.2f by %.2f by %.2f"</a:t>
            </a:r>
            <a:r>
              <a:rPr lang="en-US" b="1" i="1" dirty="0">
                <a:solidFill>
                  <a:srgbClr val="000000"/>
                </a:solidFill>
                <a:latin typeface="Consolas" panose="020B0609020204030204" pitchFamily="49" charset="0"/>
              </a:rPr>
              <a:t>,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dirty="0">
                <a:solidFill>
                  <a:srgbClr val="000000"/>
                </a:solidFill>
                <a:latin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
        <p:nvSpPr>
          <p:cNvPr id="3" name="Rectangle 1"/>
          <p:cNvSpPr>
            <a:spLocks noChangeArrowheads="1"/>
          </p:cNvSpPr>
          <p:nvPr/>
        </p:nvSpPr>
        <p:spPr bwMode="auto">
          <a:xfrm>
            <a:off x="311191" y="2185585"/>
            <a:ext cx="3311525" cy="1765300"/>
          </a:xfrm>
          <a:prstGeom prst="rect">
            <a:avLst/>
          </a:prstGeom>
          <a:solidFill>
            <a:srgbClr val="5B9BD5"/>
          </a:solidFill>
          <a:ln w="12700" algn="ctr">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Run the code</a:t>
            </a:r>
            <a:endParaRPr kumimoji="0" lang="en-US" altLang="en-US" sz="800" b="0" i="0" u="none" strike="noStrike" cap="none" normalizeH="0" baseline="0" dirty="0">
              <a:ln>
                <a:noFill/>
              </a:ln>
              <a:solidFill>
                <a:srgbClr val="000000"/>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FFFF"/>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ts val="500"/>
              </a:spcBef>
              <a:spcAft>
                <a:spcPts val="50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Volume is 3000.0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for a box 10 by 20 by 15</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822431D-AAA3-4E3F-BD56-CD5EAC4D0B18}" type="slidenum">
              <a:rPr lang="en-GB" smtClean="0"/>
              <a:t>12</a:t>
            </a:fld>
            <a:endParaRPr lang="en-GB"/>
          </a:p>
        </p:txBody>
      </p:sp>
    </p:spTree>
    <p:extLst>
      <p:ext uri="{BB962C8B-B14F-4D97-AF65-F5344CB8AC3E}">
        <p14:creationId xmlns:p14="http://schemas.microsoft.com/office/powerpoint/2010/main" val="40449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fade">
                                      <p:cBhvr>
                                        <p:cTn id="52" dur="500"/>
                                        <p:tgtEl>
                                          <p:spTgt spid="6">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fade">
                                      <p:cBhvr>
                                        <p:cTn id="62" dur="500"/>
                                        <p:tgtEl>
                                          <p:spTgt spid="5">
                                            <p:txEl>
                                              <p:pRg st="8" end="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9" end="9"/>
                                            </p:txEl>
                                          </p:spTgt>
                                        </p:tgtEl>
                                        <p:attrNameLst>
                                          <p:attrName>style.visibility</p:attrName>
                                        </p:attrNameLst>
                                      </p:cBhvr>
                                      <p:to>
                                        <p:strVal val="visible"/>
                                      </p:to>
                                    </p:set>
                                    <p:animEffect transition="in" filter="fade">
                                      <p:cBhvr>
                                        <p:cTn id="65" dur="500"/>
                                        <p:tgtEl>
                                          <p:spTgt spid="5">
                                            <p:txEl>
                                              <p:pRg st="9" end="9"/>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0" end="10"/>
                                            </p:txEl>
                                          </p:spTgt>
                                        </p:tgtEl>
                                        <p:attrNameLst>
                                          <p:attrName>style.visibility</p:attrName>
                                        </p:attrNameLst>
                                      </p:cBhvr>
                                      <p:to>
                                        <p:strVal val="visible"/>
                                      </p:to>
                                    </p:set>
                                    <p:animEffect transition="in" filter="fade">
                                      <p:cBhvr>
                                        <p:cTn id="6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Class Methods – Returning a value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Resulting in </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Alternatively the method call could be included in the print line</a:t>
            </a:r>
          </a:p>
          <a:p>
            <a:pPr marL="0" indent="0">
              <a:buNone/>
            </a:pPr>
            <a:r>
              <a:rPr lang="en-GB" sz="1800" dirty="0" err="1"/>
              <a:t>System.out.println</a:t>
            </a:r>
            <a:r>
              <a:rPr lang="en-GB" sz="1800" dirty="0"/>
              <a:t>(</a:t>
            </a:r>
            <a:r>
              <a:rPr lang="en-US" sz="1800" dirty="0"/>
              <a:t>"</a:t>
            </a:r>
            <a:r>
              <a:rPr lang="en-GB" sz="1800" dirty="0"/>
              <a:t>Volume is </a:t>
            </a:r>
            <a:r>
              <a:rPr lang="en-US" sz="1800" dirty="0"/>
              <a:t>"</a:t>
            </a:r>
            <a:r>
              <a:rPr lang="en-GB" sz="1800" dirty="0"/>
              <a:t> + </a:t>
            </a:r>
            <a:r>
              <a:rPr lang="en-GB" sz="1800" dirty="0" err="1"/>
              <a:t>redBox.volume</a:t>
            </a:r>
            <a:r>
              <a:rPr lang="en-GB" sz="1800" dirty="0"/>
              <a:t>());</a:t>
            </a:r>
          </a:p>
          <a:p>
            <a:pPr marL="0" indent="0">
              <a:buNone/>
            </a:pPr>
            <a:r>
              <a:rPr lang="en-US" sz="1800" dirty="0" err="1"/>
              <a:t>System.out.printf</a:t>
            </a:r>
            <a:r>
              <a:rPr lang="en-US" sz="1800" dirty="0"/>
              <a:t>("Volume is %.0f", </a:t>
            </a:r>
            <a:r>
              <a:rPr lang="en-US" sz="1800" dirty="0" err="1"/>
              <a:t>redBox.volume</a:t>
            </a:r>
            <a:r>
              <a:rPr lang="en-US" sz="1800" dirty="0"/>
              <a:t>());</a:t>
            </a:r>
            <a:endParaRPr lang="en-GB" sz="1800" dirty="0"/>
          </a:p>
          <a:p>
            <a:pPr marL="0" indent="0">
              <a:buNone/>
            </a:pPr>
            <a:endParaRPr lang="en-GB" sz="1800" dirty="0"/>
          </a:p>
          <a:p>
            <a:pPr marL="0" indent="0">
              <a:buNone/>
            </a:pPr>
            <a:endParaRPr lang="en-GB" sz="1800" dirty="0"/>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98744"/>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tabLst>
                <a:tab pos="179388" algn="l"/>
                <a:tab pos="452438" algn="l"/>
                <a:tab pos="714375" algn="l"/>
              </a:tabLst>
            </a:pPr>
            <a:r>
              <a:rPr lang="en-GB" dirty="0">
                <a:solidFill>
                  <a:srgbClr val="000000"/>
                </a:solidFill>
                <a:latin typeface="Consolas" panose="020B0609020204030204" pitchFamily="49" charset="0"/>
              </a:rPr>
              <a:t>	Box </a:t>
            </a:r>
            <a:r>
              <a:rPr lang="en-GB" dirty="0" err="1">
                <a:solidFill>
                  <a:srgbClr val="6A3E3E"/>
                </a:solidFill>
                <a:latin typeface="Consolas" panose="020B0609020204030204" pitchFamily="49" charset="0"/>
              </a:rPr>
              <a:t>redBox</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  10;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 20;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 =  15; </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b="1" dirty="0">
                <a:solidFill>
                  <a:srgbClr val="7F0055"/>
                </a:solidFill>
                <a:latin typeface="Consolas" panose="020B0609020204030204" pitchFamily="49" charset="0"/>
              </a:rPr>
              <a:t>	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volume</a:t>
            </a:r>
            <a:r>
              <a:rPr lang="en-GB" b="1" dirty="0">
                <a:solidFill>
                  <a:srgbClr val="000000"/>
                </a:solidFill>
                <a:latin typeface="Consolas" panose="020B0609020204030204" pitchFamily="49" charset="0"/>
              </a:rPr>
              <a:t> = </a:t>
            </a: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.volume</a:t>
            </a:r>
            <a:r>
              <a:rPr lang="en-GB" b="1" dirty="0">
                <a:solidFill>
                  <a:srgbClr val="000000"/>
                </a:solidFill>
                <a:latin typeface="Consolas" panose="020B0609020204030204" pitchFamily="49" charset="0"/>
              </a:rPr>
              <a:t>();</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nl-NL" dirty="0">
                <a:solidFill>
                  <a:srgbClr val="000000"/>
                </a:solidFill>
                <a:latin typeface="Consolas" panose="020B0609020204030204" pitchFamily="49" charset="0"/>
              </a:rPr>
              <a:t>	System.</a:t>
            </a:r>
            <a:r>
              <a:rPr lang="nl-NL" b="1" i="1" dirty="0">
                <a:solidFill>
                  <a:srgbClr val="0000C0"/>
                </a:solidFill>
                <a:latin typeface="Consolas" panose="020B0609020204030204" pitchFamily="49" charset="0"/>
              </a:rPr>
              <a:t>out</a:t>
            </a:r>
            <a:r>
              <a:rPr lang="nl-NL" b="1" i="1" dirty="0">
                <a:solidFill>
                  <a:srgbClr val="000000"/>
                </a:solidFill>
                <a:latin typeface="Consolas" panose="020B0609020204030204" pitchFamily="49" charset="0"/>
              </a:rPr>
              <a:t>.println(</a:t>
            </a:r>
            <a:r>
              <a:rPr lang="nl-NL" b="1" i="1" dirty="0">
                <a:solidFill>
                  <a:srgbClr val="2A00FF"/>
                </a:solidFill>
                <a:latin typeface="Consolas" panose="020B0609020204030204" pitchFamily="49" charset="0"/>
              </a:rPr>
              <a:t>"Volume is "</a:t>
            </a:r>
            <a:r>
              <a:rPr lang="nl-NL" b="1" i="1" dirty="0">
                <a:solidFill>
                  <a:srgbClr val="000000"/>
                </a:solidFill>
                <a:latin typeface="Consolas" panose="020B0609020204030204" pitchFamily="49" charset="0"/>
              </a:rPr>
              <a:t> + </a:t>
            </a:r>
            <a:r>
              <a:rPr lang="nl-NL" b="1" i="1" dirty="0">
                <a:solidFill>
                  <a:srgbClr val="6A3E3E"/>
                </a:solidFill>
                <a:latin typeface="Consolas" panose="020B0609020204030204" pitchFamily="49" charset="0"/>
              </a:rPr>
              <a:t>volume</a:t>
            </a:r>
            <a:r>
              <a:rPr lang="nl-NL" b="1" i="1" dirty="0">
                <a:solidFill>
                  <a:srgbClr val="000000"/>
                </a:solidFill>
                <a:latin typeface="Consolas" panose="020B0609020204030204" pitchFamily="49" charset="0"/>
              </a:rPr>
              <a:t>);</a:t>
            </a:r>
          </a:p>
          <a:p>
            <a:pPr>
              <a:tabLst>
                <a:tab pos="179388" algn="l"/>
                <a:tab pos="452438" algn="l"/>
                <a:tab pos="714375"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"for a box %.2f by %.2f by %.2f"</a:t>
            </a:r>
            <a:r>
              <a:rPr lang="en-US" b="1" i="1" dirty="0">
                <a:solidFill>
                  <a:srgbClr val="000000"/>
                </a:solidFill>
                <a:latin typeface="Consolas" panose="020B0609020204030204" pitchFamily="49" charset="0"/>
              </a:rPr>
              <a:t>, </a:t>
            </a:r>
          </a:p>
          <a:p>
            <a:pPr>
              <a:tabLst>
                <a:tab pos="179388" algn="l"/>
                <a:tab pos="452438" algn="l"/>
                <a:tab pos="714375"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a:t>
            </a:r>
          </a:p>
          <a:p>
            <a:pPr>
              <a:tabLst>
                <a:tab pos="179388" algn="l"/>
                <a:tab pos="452438" algn="l"/>
                <a:tab pos="714375" algn="l"/>
              </a:tabLst>
            </a:pPr>
            <a:endParaRPr lang="en-GB" dirty="0">
              <a:latin typeface="Consolas" panose="020B0609020204030204" pitchFamily="49" charset="0"/>
            </a:endParaRPr>
          </a:p>
          <a:p>
            <a:pPr>
              <a:tabLst>
                <a:tab pos="179388" algn="l"/>
                <a:tab pos="452438" algn="l"/>
                <a:tab pos="714375" algn="l"/>
              </a:tabLst>
            </a:pPr>
            <a:r>
              <a:rPr lang="en-GB" dirty="0">
                <a:solidFill>
                  <a:srgbClr val="000000"/>
                </a:solidFill>
                <a:latin typeface="Consolas" panose="020B0609020204030204" pitchFamily="49" charset="0"/>
              </a:rPr>
              <a:t>}</a:t>
            </a:r>
            <a:endParaRPr lang="en-GB" dirty="0">
              <a:latin typeface="Consolas" panose="020B0609020204030204" pitchFamily="49" charset="0"/>
              <a:cs typeface="Consolas" panose="020B0609020204030204" pitchFamily="49" charset="0"/>
            </a:endParaRPr>
          </a:p>
          <a:p>
            <a:pPr marL="93663">
              <a:tabLst>
                <a:tab pos="355600" algn="l"/>
                <a:tab pos="541338" algn="l"/>
              </a:tabLst>
            </a:pPr>
            <a:r>
              <a:rPr lang="en-US"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
        <p:nvSpPr>
          <p:cNvPr id="3" name="Rectangle 1"/>
          <p:cNvSpPr>
            <a:spLocks noChangeArrowheads="1"/>
          </p:cNvSpPr>
          <p:nvPr/>
        </p:nvSpPr>
        <p:spPr bwMode="auto">
          <a:xfrm>
            <a:off x="439207" y="1655233"/>
            <a:ext cx="3311525" cy="1765300"/>
          </a:xfrm>
          <a:prstGeom prst="rect">
            <a:avLst/>
          </a:prstGeom>
          <a:solidFill>
            <a:srgbClr val="5B9BD5"/>
          </a:solidFill>
          <a:ln w="12700" algn="ctr">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Run the code</a:t>
            </a:r>
            <a:endParaRPr kumimoji="0" lang="en-US" altLang="en-US" sz="800" b="0" i="0" u="none" strike="noStrike" cap="none" normalizeH="0" baseline="0" dirty="0">
              <a:ln>
                <a:noFill/>
              </a:ln>
              <a:solidFill>
                <a:srgbClr val="000000"/>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FFFF"/>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ts val="500"/>
              </a:spcBef>
              <a:spcAft>
                <a:spcPts val="50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Volume is 3000.0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Calibri" panose="020F0502020204030204" pitchFamily="34" charset="0"/>
              </a:rPr>
              <a:t>for a box 10 by 20 by 15</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449669" y="6736167"/>
            <a:ext cx="6845464" cy="369332"/>
          </a:xfrm>
          <a:prstGeom prst="rect">
            <a:avLst/>
          </a:prstGeom>
        </p:spPr>
        <p:txBody>
          <a:bodyPr wrap="none">
            <a:spAutoFit/>
          </a:bodyPr>
          <a:lstStyle/>
          <a:p>
            <a:pPr fontAlgn="base">
              <a:tabLst>
                <a:tab pos="355600" algn="l"/>
                <a:tab pos="541338" algn="l"/>
              </a:tabLst>
            </a:pPr>
            <a:r>
              <a:rPr lang="en-US" dirty="0" err="1">
                <a:latin typeface="Consolas" panose="020B0609020204030204" pitchFamily="49" charset="0"/>
                <a:cs typeface="Consolas" panose="020B0609020204030204" pitchFamily="49" charset="0"/>
              </a:rPr>
              <a:t>System.</a:t>
            </a:r>
            <a:r>
              <a:rPr lang="en-US" i="1" dirty="0" err="1">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("Volume is </a:t>
            </a:r>
            <a:r>
              <a:rPr lang="en-US" dirty="0"/>
              <a:t>%.</a:t>
            </a:r>
            <a:r>
              <a:rPr lang="en-US" dirty="0">
                <a:latin typeface="Consolas" panose="020B0609020204030204" pitchFamily="49" charset="0"/>
                <a:cs typeface="Consolas" panose="020B0609020204030204" pitchFamily="49" charset="0"/>
              </a:rPr>
              <a:t>0</a:t>
            </a:r>
            <a:r>
              <a:rPr lang="en-US" dirty="0"/>
              <a:t>f", </a:t>
            </a:r>
            <a:r>
              <a:rPr lang="en-US" dirty="0" err="1">
                <a:latin typeface="Consolas" panose="020B0609020204030204" pitchFamily="49" charset="0"/>
                <a:cs typeface="Consolas" panose="020B0609020204030204" pitchFamily="49" charset="0"/>
              </a:rPr>
              <a:t>redBox.volume</a:t>
            </a:r>
            <a:r>
              <a:rPr lang="en-US"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
        <p:nvSpPr>
          <p:cNvPr id="8" name="Slide Number Placeholder 7"/>
          <p:cNvSpPr>
            <a:spLocks noGrp="1"/>
          </p:cNvSpPr>
          <p:nvPr>
            <p:ph type="sldNum" sz="quarter" idx="12"/>
          </p:nvPr>
        </p:nvSpPr>
        <p:spPr/>
        <p:txBody>
          <a:bodyPr/>
          <a:lstStyle/>
          <a:p>
            <a:fld id="{D822431D-AAA3-4E3F-BD56-CD5EAC4D0B18}" type="slidenum">
              <a:rPr lang="en-GB" smtClean="0"/>
              <a:t>13</a:t>
            </a:fld>
            <a:endParaRPr lang="en-GB"/>
          </a:p>
        </p:txBody>
      </p:sp>
    </p:spTree>
    <p:extLst>
      <p:ext uri="{BB962C8B-B14F-4D97-AF65-F5344CB8AC3E}">
        <p14:creationId xmlns:p14="http://schemas.microsoft.com/office/powerpoint/2010/main" val="18076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7" end="7"/>
                                            </p:txEl>
                                          </p:spTgt>
                                        </p:tgtEl>
                                      </p:cBhvr>
                                    </p:animEffect>
                                    <p:set>
                                      <p:cBhvr>
                                        <p:cTn id="7" dur="1" fill="hold">
                                          <p:stCondLst>
                                            <p:cond delay="499"/>
                                          </p:stCondLst>
                                        </p:cTn>
                                        <p:tgtEl>
                                          <p:spTgt spid="6">
                                            <p:txEl>
                                              <p:pRg st="7" end="7"/>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xEl>
                                              <p:pRg st="9" end="9"/>
                                            </p:txEl>
                                          </p:spTgt>
                                        </p:tgtEl>
                                      </p:cBhvr>
                                    </p:animEffect>
                                    <p:set>
                                      <p:cBhvr>
                                        <p:cTn id="12" dur="1" fill="hold">
                                          <p:stCondLst>
                                            <p:cond delay="499"/>
                                          </p:stCondLst>
                                        </p:cTn>
                                        <p:tgtEl>
                                          <p:spTgt spid="6">
                                            <p:txEl>
                                              <p:pRg st="9" end="9"/>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grpId="0" nodeType="clickEffect">
                                  <p:stCondLst>
                                    <p:cond delay="0"/>
                                  </p:stCondLst>
                                  <p:childTnLst>
                                    <p:animMotion origin="layout" path="M -0.00169 -0.10695 L 0.00508 -0.51019 " pathEditMode="relative" rAng="0" ptsTypes="AA">
                                      <p:cBhvr>
                                        <p:cTn id="16" dur="2000" fill="hold"/>
                                        <p:tgtEl>
                                          <p:spTgt spid="4"/>
                                        </p:tgtEl>
                                        <p:attrNameLst>
                                          <p:attrName>ppt_x</p:attrName>
                                          <p:attrName>ppt_y</p:attrName>
                                        </p:attrNameLst>
                                      </p:cBhvr>
                                      <p:rCtr x="339" y="-20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Multiple Objects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Using the idea of a class as a template we can create any number of objects using that template.  </a:t>
            </a:r>
          </a:p>
          <a:p>
            <a:pPr marL="0" indent="0">
              <a:buNone/>
              <a:tabLst>
                <a:tab pos="536575" algn="l"/>
              </a:tabLst>
            </a:pPr>
            <a:r>
              <a:rPr lang="en-GB" sz="1800" dirty="0"/>
              <a:t>Using the Box class we created an object called </a:t>
            </a:r>
            <a:r>
              <a:rPr lang="en-GB" sz="1800" dirty="0" err="1"/>
              <a:t>redBox</a:t>
            </a:r>
            <a:r>
              <a:rPr lang="en-GB" sz="1800" dirty="0"/>
              <a:t>.  </a:t>
            </a:r>
          </a:p>
          <a:p>
            <a:pPr marL="0" indent="0">
              <a:buNone/>
              <a:tabLst>
                <a:tab pos="536575" algn="l"/>
              </a:tabLst>
            </a:pPr>
            <a:r>
              <a:rPr lang="en-GB" sz="1800" dirty="0"/>
              <a:t>To create another object we apply the same procedure:</a:t>
            </a:r>
          </a:p>
          <a:p>
            <a:pPr marL="0" indent="0">
              <a:buNone/>
              <a:tabLst>
                <a:tab pos="536575" algn="l"/>
              </a:tabLst>
            </a:pPr>
            <a:endParaRPr lang="en-GB" sz="1800" dirty="0"/>
          </a:p>
          <a:p>
            <a:pPr marL="0" indent="0">
              <a:buNone/>
              <a:tabLst>
                <a:tab pos="536575" algn="l"/>
              </a:tabLst>
            </a:pPr>
            <a:r>
              <a:rPr lang="en-GB" sz="1800" dirty="0"/>
              <a:t>Create an object called </a:t>
            </a:r>
            <a:r>
              <a:rPr lang="en-GB" sz="1800" dirty="0" err="1"/>
              <a:t>blueBox</a:t>
            </a:r>
            <a:r>
              <a:rPr lang="en-GB" sz="1800" dirty="0"/>
              <a:t>.</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0"/>
            <a:ext cx="7642370" cy="5913219"/>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base">
              <a:tabLst>
                <a:tab pos="265113" algn="l"/>
                <a:tab pos="539750" algn="l"/>
              </a:tabLst>
            </a:pPr>
            <a:r>
              <a:rPr lang="en-US" sz="1600" dirty="0">
                <a:latin typeface="Consolas" panose="020B0609020204030204" pitchFamily="49" charset="0"/>
                <a:cs typeface="Consolas" panose="020B0609020204030204" pitchFamily="49" charset="0"/>
              </a:rPr>
              <a:t>public static void main(String[] </a:t>
            </a:r>
            <a:r>
              <a:rPr lang="en-US" sz="1600" dirty="0" err="1">
                <a:latin typeface="Consolas" panose="020B0609020204030204" pitchFamily="49" charset="0"/>
                <a:cs typeface="Consolas" panose="020B0609020204030204" pitchFamily="49" charset="0"/>
              </a:rPr>
              <a:t>args</a:t>
            </a:r>
            <a:r>
              <a:rPr lang="en-US" sz="1600" dirty="0">
                <a:latin typeface="Consolas" panose="020B0609020204030204" pitchFamily="49" charset="0"/>
                <a:cs typeface="Consolas" panose="020B0609020204030204" pitchFamily="49" charset="0"/>
              </a:rPr>
              <a:t>) {</a:t>
            </a:r>
            <a:endParaRPr lang="en-GB" sz="1600" dirty="0">
              <a:latin typeface="Consolas" panose="020B0609020204030204" pitchFamily="49" charset="0"/>
              <a:cs typeface="Consolas" panose="020B0609020204030204" pitchFamily="49" charset="0"/>
            </a:endParaRPr>
          </a:p>
          <a:p>
            <a:pPr fontAlgn="base">
              <a:tabLst>
                <a:tab pos="265113" algn="l"/>
                <a:tab pos="539750" algn="l"/>
              </a:tabLst>
            </a:pPr>
            <a:r>
              <a:rPr lang="en-GB" sz="1600" dirty="0">
                <a:latin typeface="Consolas" panose="020B0609020204030204" pitchFamily="49" charset="0"/>
                <a:cs typeface="Consolas" panose="020B0609020204030204" pitchFamily="49" charset="0"/>
              </a:rPr>
              <a:t>	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fontAlgn="base">
              <a:tabLst>
                <a:tab pos="265113" algn="l"/>
                <a:tab pos="539750" algn="l"/>
              </a:tabLst>
            </a:pPr>
            <a:r>
              <a:rPr lang="en-GB" sz="1600" dirty="0">
                <a:latin typeface="Consolas" panose="020B0609020204030204" pitchFamily="49" charset="0"/>
                <a:cs typeface="Consolas" panose="020B0609020204030204" pitchFamily="49" charset="0"/>
              </a:rPr>
              <a:t>		Box </a:t>
            </a:r>
            <a:r>
              <a:rPr lang="en-GB" sz="1600" dirty="0" err="1">
                <a:latin typeface="Consolas" panose="020B0609020204030204" pitchFamily="49" charset="0"/>
                <a:cs typeface="Consolas" panose="020B0609020204030204" pitchFamily="49" charset="0"/>
              </a:rPr>
              <a:t>redBox</a:t>
            </a:r>
            <a:r>
              <a:rPr lang="en-GB" sz="1600" dirty="0">
                <a:latin typeface="Consolas" panose="020B0609020204030204" pitchFamily="49" charset="0"/>
                <a:cs typeface="Consolas" panose="020B0609020204030204" pitchFamily="49" charset="0"/>
              </a:rPr>
              <a:t> = new Box();</a:t>
            </a:r>
          </a:p>
          <a:p>
            <a:pPr fontAlgn="base">
              <a:spcAft>
                <a:spcPts val="900"/>
              </a:spcAft>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a:solidFill>
                  <a:schemeClr val="accent2">
                    <a:lumMod val="50000"/>
                  </a:schemeClr>
                </a:solidFill>
                <a:latin typeface="Consolas" panose="020B0609020204030204" pitchFamily="49" charset="0"/>
                <a:cs typeface="Consolas" panose="020B0609020204030204" pitchFamily="49" charset="0"/>
              </a:rPr>
              <a:t>Box </a:t>
            </a:r>
            <a:r>
              <a:rPr lang="en-GB" sz="1600" dirty="0" err="1">
                <a:solidFill>
                  <a:schemeClr val="accent2">
                    <a:lumMod val="50000"/>
                  </a:schemeClr>
                </a:solidFill>
                <a:latin typeface="Consolas" panose="020B0609020204030204" pitchFamily="49" charset="0"/>
                <a:cs typeface="Consolas" panose="020B0609020204030204" pitchFamily="49" charset="0"/>
              </a:rPr>
              <a:t>blueBox</a:t>
            </a:r>
            <a:r>
              <a:rPr lang="en-GB" sz="1600" dirty="0">
                <a:solidFill>
                  <a:schemeClr val="accent2">
                    <a:lumMod val="50000"/>
                  </a:schemeClr>
                </a:solidFill>
                <a:latin typeface="Consolas" panose="020B0609020204030204" pitchFamily="49" charset="0"/>
                <a:cs typeface="Consolas" panose="020B0609020204030204" pitchFamily="49" charset="0"/>
              </a:rPr>
              <a:t> = new Box();</a:t>
            </a:r>
          </a:p>
          <a:p>
            <a:pPr fontAlgn="base">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redBox.width</a:t>
            </a:r>
            <a:r>
              <a:rPr lang="en-GB" sz="1600" dirty="0">
                <a:latin typeface="Consolas" panose="020B0609020204030204" pitchFamily="49" charset="0"/>
                <a:cs typeface="Consolas" panose="020B0609020204030204" pitchFamily="49" charset="0"/>
              </a:rPr>
              <a:t> = 10;</a:t>
            </a:r>
          </a:p>
          <a:p>
            <a:pPr fontAlgn="base">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redBox.height</a:t>
            </a:r>
            <a:r>
              <a:rPr lang="en-GB" sz="1600" dirty="0">
                <a:latin typeface="Consolas" panose="020B0609020204030204" pitchFamily="49" charset="0"/>
                <a:cs typeface="Consolas" panose="020B0609020204030204" pitchFamily="49" charset="0"/>
              </a:rPr>
              <a:t> = 20;</a:t>
            </a:r>
          </a:p>
          <a:p>
            <a:pPr fontAlgn="base">
              <a:spcAft>
                <a:spcPts val="900"/>
              </a:spcAft>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redBox.length</a:t>
            </a:r>
            <a:r>
              <a:rPr lang="en-GB" sz="1600" dirty="0">
                <a:latin typeface="Consolas" panose="020B0609020204030204" pitchFamily="49" charset="0"/>
                <a:cs typeface="Consolas" panose="020B0609020204030204" pitchFamily="49" charset="0"/>
              </a:rPr>
              <a:t> = 15;</a:t>
            </a:r>
          </a:p>
          <a:p>
            <a:pPr fontAlgn="base">
              <a:tabLst>
                <a:tab pos="265113" algn="l"/>
                <a:tab pos="539750" algn="l"/>
              </a:tabLst>
            </a:pP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blueBox.width</a:t>
            </a:r>
            <a:r>
              <a:rPr lang="en-GB" sz="1600" dirty="0">
                <a:solidFill>
                  <a:schemeClr val="accent2">
                    <a:lumMod val="50000"/>
                  </a:schemeClr>
                </a:solidFill>
                <a:latin typeface="Consolas" panose="020B0609020204030204" pitchFamily="49" charset="0"/>
                <a:cs typeface="Consolas" panose="020B0609020204030204" pitchFamily="49" charset="0"/>
              </a:rPr>
              <a:t> = 4;</a:t>
            </a:r>
          </a:p>
          <a:p>
            <a:pPr fontAlgn="base">
              <a:tabLst>
                <a:tab pos="265113" algn="l"/>
                <a:tab pos="539750" algn="l"/>
              </a:tabLst>
            </a:pP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blueBox.height</a:t>
            </a:r>
            <a:r>
              <a:rPr lang="en-GB" sz="1600" dirty="0">
                <a:solidFill>
                  <a:schemeClr val="accent2">
                    <a:lumMod val="50000"/>
                  </a:schemeClr>
                </a:solidFill>
                <a:latin typeface="Consolas" panose="020B0609020204030204" pitchFamily="49" charset="0"/>
                <a:cs typeface="Consolas" panose="020B0609020204030204" pitchFamily="49" charset="0"/>
              </a:rPr>
              <a:t> = 5;</a:t>
            </a:r>
          </a:p>
          <a:p>
            <a:pPr fontAlgn="base">
              <a:spcAft>
                <a:spcPts val="900"/>
              </a:spcAft>
              <a:tabLst>
                <a:tab pos="265113" algn="l"/>
                <a:tab pos="539750" algn="l"/>
              </a:tabLst>
            </a:pP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blueBox.length</a:t>
            </a:r>
            <a:r>
              <a:rPr lang="en-GB" sz="1600" dirty="0">
                <a:solidFill>
                  <a:schemeClr val="accent2">
                    <a:lumMod val="50000"/>
                  </a:schemeClr>
                </a:solidFill>
                <a:latin typeface="Consolas" panose="020B0609020204030204" pitchFamily="49" charset="0"/>
                <a:cs typeface="Consolas" panose="020B0609020204030204" pitchFamily="49" charset="0"/>
              </a:rPr>
              <a:t> = 10;</a:t>
            </a:r>
          </a:p>
          <a:p>
            <a:pPr fontAlgn="base">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("Volume is </a:t>
            </a:r>
            <a:r>
              <a:rPr lang="en-US" sz="1600" dirty="0">
                <a:latin typeface="Consolas" panose="020B0609020204030204" pitchFamily="49" charset="0"/>
                <a:cs typeface="Consolas" panose="020B0609020204030204" pitchFamily="49" charset="0"/>
              </a:rPr>
              <a:t>%.0f</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redBox.volume</a:t>
            </a:r>
            <a:r>
              <a:rPr lang="en-GB" sz="1600" dirty="0">
                <a:latin typeface="Consolas" panose="020B0609020204030204" pitchFamily="49" charset="0"/>
                <a:cs typeface="Consolas" panose="020B0609020204030204" pitchFamily="49" charset="0"/>
              </a:rPr>
              <a:t>());</a:t>
            </a:r>
          </a:p>
          <a:p>
            <a:pPr fontAlgn="base">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("for a box %.0f by %.0f by %.0f", 				</a:t>
            </a:r>
            <a:r>
              <a:rPr lang="en-GB" sz="1600" dirty="0" err="1">
                <a:latin typeface="Consolas" panose="020B0609020204030204" pitchFamily="49" charset="0"/>
                <a:cs typeface="Consolas" panose="020B0609020204030204" pitchFamily="49" charset="0"/>
              </a:rPr>
              <a:t>redBox.width</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redBox.height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redBox.length</a:t>
            </a:r>
            <a:r>
              <a:rPr lang="en-GB" sz="1600" dirty="0">
                <a:latin typeface="Consolas" panose="020B0609020204030204" pitchFamily="49" charset="0"/>
                <a:cs typeface="Consolas" panose="020B0609020204030204" pitchFamily="49" charset="0"/>
              </a:rPr>
              <a:t>);</a:t>
            </a:r>
          </a:p>
          <a:p>
            <a:pPr fontAlgn="base">
              <a:spcAft>
                <a:spcPts val="900"/>
              </a:spcAft>
              <a:tabLst>
                <a:tab pos="265113" algn="l"/>
                <a:tab pos="539750"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p>
          <a:p>
            <a:pPr fontAlgn="base">
              <a:tabLst>
                <a:tab pos="265113" algn="l"/>
                <a:tab pos="539750" algn="l"/>
              </a:tabLst>
            </a:pP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System.</a:t>
            </a:r>
            <a:r>
              <a:rPr lang="en-GB" sz="1600" i="1" dirty="0" err="1">
                <a:solidFill>
                  <a:schemeClr val="accent2">
                    <a:lumMod val="50000"/>
                  </a:schemeClr>
                </a:solidFill>
                <a:latin typeface="Consolas" panose="020B0609020204030204" pitchFamily="49" charset="0"/>
                <a:cs typeface="Consolas" panose="020B0609020204030204" pitchFamily="49" charset="0"/>
              </a:rPr>
              <a:t>out</a:t>
            </a:r>
            <a:r>
              <a:rPr lang="en-GB" sz="1600" dirty="0" err="1">
                <a:solidFill>
                  <a:schemeClr val="accent2">
                    <a:lumMod val="50000"/>
                  </a:schemeClr>
                </a:solidFill>
                <a:latin typeface="Consolas" panose="020B0609020204030204" pitchFamily="49" charset="0"/>
                <a:cs typeface="Consolas" panose="020B0609020204030204" pitchFamily="49" charset="0"/>
              </a:rPr>
              <a:t>.printf</a:t>
            </a:r>
            <a:r>
              <a:rPr lang="en-GB" sz="1600" dirty="0">
                <a:solidFill>
                  <a:schemeClr val="accent2">
                    <a:lumMod val="50000"/>
                  </a:schemeClr>
                </a:solidFill>
                <a:latin typeface="Consolas" panose="020B0609020204030204" pitchFamily="49" charset="0"/>
                <a:cs typeface="Consolas" panose="020B0609020204030204" pitchFamily="49" charset="0"/>
              </a:rPr>
              <a:t>("Volume is </a:t>
            </a:r>
            <a:r>
              <a:rPr lang="en-US" sz="1600" dirty="0">
                <a:solidFill>
                  <a:schemeClr val="accent2">
                    <a:lumMod val="50000"/>
                  </a:schemeClr>
                </a:solidFill>
                <a:latin typeface="Consolas" panose="020B0609020204030204" pitchFamily="49" charset="0"/>
                <a:cs typeface="Consolas" panose="020B0609020204030204" pitchFamily="49" charset="0"/>
              </a:rPr>
              <a:t>%.0f</a:t>
            </a:r>
            <a:r>
              <a:rPr lang="en-GB" sz="1600" dirty="0">
                <a:solidFill>
                  <a:schemeClr val="accent2">
                    <a:lumMod val="50000"/>
                  </a:schemeClr>
                </a:solidFill>
                <a:latin typeface="Consolas" panose="020B0609020204030204" pitchFamily="49" charset="0"/>
                <a:cs typeface="Consolas" panose="020B0609020204030204" pitchFamily="49" charset="0"/>
              </a:rPr>
              <a:t>",</a:t>
            </a:r>
            <a:r>
              <a:rPr lang="en-GB" sz="1600" dirty="0" err="1">
                <a:solidFill>
                  <a:schemeClr val="accent2">
                    <a:lumMod val="50000"/>
                  </a:schemeClr>
                </a:solidFill>
                <a:latin typeface="Consolas" panose="020B0609020204030204" pitchFamily="49" charset="0"/>
                <a:cs typeface="Consolas" panose="020B0609020204030204" pitchFamily="49" charset="0"/>
              </a:rPr>
              <a:t>blueBox.volume</a:t>
            </a:r>
            <a:r>
              <a:rPr lang="en-GB" sz="1600" dirty="0">
                <a:solidFill>
                  <a:schemeClr val="accent2">
                    <a:lumMod val="50000"/>
                  </a:schemeClr>
                </a:solidFill>
                <a:latin typeface="Consolas" panose="020B0609020204030204" pitchFamily="49" charset="0"/>
                <a:cs typeface="Consolas" panose="020B0609020204030204" pitchFamily="49" charset="0"/>
              </a:rPr>
              <a:t>());</a:t>
            </a:r>
          </a:p>
          <a:p>
            <a:pPr fontAlgn="base">
              <a:tabLst>
                <a:tab pos="265113" algn="l"/>
                <a:tab pos="539750" algn="l"/>
              </a:tabLst>
            </a:pP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System.out.printf</a:t>
            </a:r>
            <a:r>
              <a:rPr lang="en-GB" sz="1600" dirty="0">
                <a:solidFill>
                  <a:schemeClr val="accent2">
                    <a:lumMod val="50000"/>
                  </a:schemeClr>
                </a:solidFill>
                <a:latin typeface="Consolas" panose="020B0609020204030204" pitchFamily="49" charset="0"/>
                <a:cs typeface="Consolas" panose="020B0609020204030204" pitchFamily="49" charset="0"/>
              </a:rPr>
              <a:t>("for a box %.0f by %.0f by %.0f", 				</a:t>
            </a:r>
            <a:r>
              <a:rPr lang="en-GB" sz="1600" dirty="0" err="1">
                <a:solidFill>
                  <a:schemeClr val="accent2">
                    <a:lumMod val="50000"/>
                  </a:schemeClr>
                </a:solidFill>
                <a:latin typeface="Consolas" panose="020B0609020204030204" pitchFamily="49" charset="0"/>
                <a:cs typeface="Consolas" panose="020B0609020204030204" pitchFamily="49" charset="0"/>
              </a:rPr>
              <a:t>blueBox.width,blueBox.height</a:t>
            </a:r>
            <a:r>
              <a:rPr lang="en-GB" sz="1600" dirty="0">
                <a:solidFill>
                  <a:schemeClr val="accent2">
                    <a:lumMod val="50000"/>
                  </a:schemeClr>
                </a:solidFill>
                <a:latin typeface="Consolas" panose="020B0609020204030204" pitchFamily="49" charset="0"/>
                <a:cs typeface="Consolas" panose="020B0609020204030204" pitchFamily="49" charset="0"/>
              </a:rPr>
              <a:t>, </a:t>
            </a:r>
            <a:r>
              <a:rPr lang="en-GB" sz="1600" dirty="0" err="1">
                <a:solidFill>
                  <a:schemeClr val="accent2">
                    <a:lumMod val="50000"/>
                  </a:schemeClr>
                </a:solidFill>
                <a:latin typeface="Consolas" panose="020B0609020204030204" pitchFamily="49" charset="0"/>
                <a:cs typeface="Consolas" panose="020B0609020204030204" pitchFamily="49" charset="0"/>
              </a:rPr>
              <a:t>blueBox.length</a:t>
            </a:r>
            <a:r>
              <a:rPr lang="en-GB" sz="1600" dirty="0">
                <a:solidFill>
                  <a:schemeClr val="accent2">
                    <a:lumMod val="50000"/>
                  </a:schemeClr>
                </a:solidFill>
                <a:latin typeface="Consolas" panose="020B0609020204030204" pitchFamily="49" charset="0"/>
                <a:cs typeface="Consolas" panose="020B0609020204030204" pitchFamily="49" charset="0"/>
              </a:rPr>
              <a:t>);</a:t>
            </a:r>
          </a:p>
          <a:p>
            <a:pPr fontAlgn="base">
              <a:tabLst>
                <a:tab pos="265113" algn="l"/>
                <a:tab pos="539750" algn="l"/>
              </a:tabLst>
            </a:pPr>
            <a:r>
              <a:rPr lang="en-GB" sz="1600" dirty="0">
                <a:latin typeface="Consolas" panose="020B0609020204030204" pitchFamily="49" charset="0"/>
                <a:cs typeface="Consolas" panose="020B0609020204030204" pitchFamily="49" charset="0"/>
              </a:rPr>
              <a:t>	}</a:t>
            </a:r>
          </a:p>
          <a:p>
            <a:pPr fontAlgn="base">
              <a:tabLst>
                <a:tab pos="265113" algn="l"/>
                <a:tab pos="539750" algn="l"/>
              </a:tabLst>
            </a:pPr>
            <a:r>
              <a:rPr lang="en-US" sz="1600" dirty="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pPr marL="357188" fontAlgn="base">
              <a:lnSpc>
                <a:spcPct val="150000"/>
              </a:lnSpc>
              <a:tabLst>
                <a:tab pos="265113" algn="l"/>
                <a:tab pos="539750" algn="l"/>
              </a:tabLst>
            </a:pPr>
            <a:endParaRPr lang="en-GB"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14</a:t>
            </a:fld>
            <a:endParaRPr lang="en-GB"/>
          </a:p>
        </p:txBody>
      </p:sp>
    </p:spTree>
    <p:extLst>
      <p:ext uri="{BB962C8B-B14F-4D97-AF65-F5344CB8AC3E}">
        <p14:creationId xmlns:p14="http://schemas.microsoft.com/office/powerpoint/2010/main" val="240227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animEffect transition="in" filter="fade">
                                      <p:cBhvr>
                                        <p:cTn id="23" dur="500"/>
                                        <p:tgtEl>
                                          <p:spTgt spid="6">
                                            <p:txEl>
                                              <p:pRg st="13" end="1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4" end="14"/>
                                            </p:txEl>
                                          </p:spTgt>
                                        </p:tgtEl>
                                        <p:attrNameLst>
                                          <p:attrName>style.visibility</p:attrName>
                                        </p:attrNameLst>
                                      </p:cBhvr>
                                      <p:to>
                                        <p:strVal val="visible"/>
                                      </p:to>
                                    </p:set>
                                    <p:animEffect transition="in" filter="fade">
                                      <p:cBhvr>
                                        <p:cTn id="26"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Showing a class using UML (Unified Modelling Language)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US" sz="1800" dirty="0"/>
              <a:t>A </a:t>
            </a:r>
            <a:r>
              <a:rPr lang="en-US" sz="1800" b="1" dirty="0"/>
              <a:t>UML class diagram </a:t>
            </a:r>
            <a:r>
              <a:rPr lang="en-US" sz="1800" dirty="0"/>
              <a:t>describes the object and information structures used by your application.</a:t>
            </a:r>
          </a:p>
          <a:p>
            <a:pPr marL="0" indent="0">
              <a:buNone/>
              <a:tabLst>
                <a:tab pos="536575" algn="l"/>
              </a:tabLst>
            </a:pPr>
            <a:r>
              <a:rPr lang="en-US" sz="1800" dirty="0"/>
              <a:t>The diagram describes:</a:t>
            </a:r>
          </a:p>
          <a:p>
            <a:pPr>
              <a:tabLst>
                <a:tab pos="536575" algn="l"/>
              </a:tabLst>
            </a:pPr>
            <a:r>
              <a:rPr lang="en-US" sz="1800" dirty="0"/>
              <a:t>The name of the object</a:t>
            </a:r>
          </a:p>
          <a:p>
            <a:pPr>
              <a:tabLst>
                <a:tab pos="536575" algn="l"/>
              </a:tabLst>
            </a:pPr>
            <a:r>
              <a:rPr lang="en-US" sz="1800" dirty="0"/>
              <a:t>The properties of the object</a:t>
            </a:r>
          </a:p>
          <a:p>
            <a:pPr>
              <a:tabLst>
                <a:tab pos="536575" algn="l"/>
              </a:tabLst>
            </a:pPr>
            <a:r>
              <a:rPr lang="en-US" sz="1800" dirty="0"/>
              <a:t>The methods used by the object</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52292" y="1049848"/>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marL="357188" fontAlgn="base">
              <a:lnSpc>
                <a:spcPct val="150000"/>
              </a:lnSpc>
              <a:tabLst>
                <a:tab pos="625475" algn="l"/>
                <a:tab pos="893763" algn="l"/>
              </a:tabLst>
            </a:pPr>
            <a:endParaRPr lang="en-GB" dirty="0">
              <a:latin typeface="Consolas" panose="020B0609020204030204" pitchFamily="49" charset="0"/>
              <a:cs typeface="Consolas" panose="020B0609020204030204" pitchFamily="49" charset="0"/>
            </a:endParaRPr>
          </a:p>
        </p:txBody>
      </p:sp>
      <p:grpSp>
        <p:nvGrpSpPr>
          <p:cNvPr id="8" name="Group 4"/>
          <p:cNvGrpSpPr>
            <a:grpSpLocks/>
          </p:cNvGrpSpPr>
          <p:nvPr/>
        </p:nvGrpSpPr>
        <p:grpSpPr bwMode="auto">
          <a:xfrm>
            <a:off x="4905482" y="1646969"/>
            <a:ext cx="2171973" cy="2306955"/>
            <a:chOff x="1224" y="10521"/>
            <a:chExt cx="2430" cy="2339"/>
          </a:xfrm>
        </p:grpSpPr>
        <p:sp>
          <p:nvSpPr>
            <p:cNvPr id="9" name="Rectangle 5"/>
            <p:cNvSpPr>
              <a:spLocks noChangeArrowheads="1"/>
            </p:cNvSpPr>
            <p:nvPr/>
          </p:nvSpPr>
          <p:spPr bwMode="auto">
            <a:xfrm>
              <a:off x="1224" y="10521"/>
              <a:ext cx="2430" cy="2339"/>
            </a:xfrm>
            <a:prstGeom prst="rect">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Class name</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Properties</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GB" altLang="en-US" b="0"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Methods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cxnSp>
        <p:nvCxnSpPr>
          <p:cNvPr id="11" name="Straight Connector 10"/>
          <p:cNvCxnSpPr/>
          <p:nvPr/>
        </p:nvCxnSpPr>
        <p:spPr>
          <a:xfrm>
            <a:off x="4905482" y="2024540"/>
            <a:ext cx="217197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905482" y="2661572"/>
            <a:ext cx="2171973"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AutoShape 6"/>
          <p:cNvSpPr>
            <a:spLocks noChangeArrowheads="1"/>
          </p:cNvSpPr>
          <p:nvPr/>
        </p:nvSpPr>
        <p:spPr bwMode="auto">
          <a:xfrm>
            <a:off x="7264884" y="2408588"/>
            <a:ext cx="754403" cy="409353"/>
          </a:xfrm>
          <a:prstGeom prst="rightArrow">
            <a:avLst>
              <a:gd name="adj1" fmla="val 50000"/>
              <a:gd name="adj2" fmla="val 43147"/>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
        <p:nvSpPr>
          <p:cNvPr id="14" name="Rectangle 7"/>
          <p:cNvSpPr>
            <a:spLocks noChangeArrowheads="1"/>
          </p:cNvSpPr>
          <p:nvPr/>
        </p:nvSpPr>
        <p:spPr bwMode="auto">
          <a:xfrm>
            <a:off x="8303904" y="1635158"/>
            <a:ext cx="2171973" cy="2318766"/>
          </a:xfrm>
          <a:prstGeom prst="rect">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Box</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width</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height</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length</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GB" altLang="en-US"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volume()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15" name="Straight Connector 14"/>
          <p:cNvCxnSpPr/>
          <p:nvPr/>
        </p:nvCxnSpPr>
        <p:spPr>
          <a:xfrm>
            <a:off x="8303904" y="2015396"/>
            <a:ext cx="217197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303904" y="3246788"/>
            <a:ext cx="2171973"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 Box 2"/>
          <p:cNvSpPr txBox="1">
            <a:spLocks noChangeArrowheads="1"/>
          </p:cNvSpPr>
          <p:nvPr/>
        </p:nvSpPr>
        <p:spPr bwMode="auto">
          <a:xfrm>
            <a:off x="7929000" y="4732881"/>
            <a:ext cx="2367144"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implies public access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15</a:t>
            </a:fld>
            <a:endParaRPr lang="en-GB"/>
          </a:p>
        </p:txBody>
      </p:sp>
    </p:spTree>
    <p:extLst>
      <p:ext uri="{BB962C8B-B14F-4D97-AF65-F5344CB8AC3E}">
        <p14:creationId xmlns:p14="http://schemas.microsoft.com/office/powerpoint/2010/main" val="222378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853341"/>
            <a:ext cx="3936515" cy="5716078"/>
          </a:xfrm>
        </p:spPr>
        <p:txBody>
          <a:bodyPr>
            <a:noAutofit/>
          </a:bodyPr>
          <a:lstStyle/>
          <a:p>
            <a:pPr marL="0" indent="0">
              <a:buNone/>
            </a:pPr>
            <a:r>
              <a:rPr lang="en-GB" sz="1800" dirty="0"/>
              <a:t>An Allstate employee receives a salary plus a bonus, resulting in a total salary = wage + bonus.  </a:t>
            </a:r>
          </a:p>
          <a:p>
            <a:pPr>
              <a:spcAft>
                <a:spcPts val="1200"/>
              </a:spcAft>
            </a:pPr>
            <a:r>
              <a:rPr lang="en-GB" sz="1800" dirty="0"/>
              <a:t>Create a class called Employee with the following properties - </a:t>
            </a:r>
          </a:p>
          <a:p>
            <a:pPr marL="539750">
              <a:lnSpc>
                <a:spcPct val="100000"/>
              </a:lnSpc>
              <a:spcBef>
                <a:spcPts val="0"/>
              </a:spcBef>
            </a:pPr>
            <a:r>
              <a:rPr lang="en-GB" sz="1800" dirty="0"/>
              <a:t>employee name, </a:t>
            </a:r>
          </a:p>
          <a:p>
            <a:pPr marL="539750">
              <a:lnSpc>
                <a:spcPct val="100000"/>
              </a:lnSpc>
              <a:spcBef>
                <a:spcPts val="0"/>
              </a:spcBef>
            </a:pPr>
            <a:r>
              <a:rPr lang="en-GB" sz="1800" dirty="0"/>
              <a:t>salary and </a:t>
            </a:r>
          </a:p>
          <a:p>
            <a:pPr marL="539750">
              <a:lnSpc>
                <a:spcPct val="100000"/>
              </a:lnSpc>
              <a:spcBef>
                <a:spcPts val="0"/>
              </a:spcBef>
            </a:pPr>
            <a:r>
              <a:rPr lang="en-GB" sz="1800" dirty="0"/>
              <a:t>bonus </a:t>
            </a:r>
          </a:p>
          <a:p>
            <a:r>
              <a:rPr lang="en-GB" sz="1800" dirty="0"/>
              <a:t>with a method </a:t>
            </a:r>
          </a:p>
          <a:p>
            <a:pPr marL="539750">
              <a:spcBef>
                <a:spcPts val="0"/>
              </a:spcBef>
            </a:pPr>
            <a:r>
              <a:rPr lang="en-GB" sz="1800" dirty="0"/>
              <a:t>to calculate the total salary.</a:t>
            </a:r>
          </a:p>
          <a:p>
            <a:pPr marL="0" indent="0">
              <a:buNone/>
            </a:pPr>
            <a:r>
              <a:rPr lang="en-GB" sz="1800" dirty="0"/>
              <a:t> </a:t>
            </a:r>
          </a:p>
          <a:p>
            <a:r>
              <a:rPr lang="en-GB" sz="1800" dirty="0"/>
              <a:t>Create an instance of the employee called </a:t>
            </a:r>
            <a:r>
              <a:rPr lang="en-GB" sz="1800" b="1" dirty="0" err="1"/>
              <a:t>JSmith</a:t>
            </a:r>
            <a:r>
              <a:rPr lang="en-GB" sz="1800" dirty="0"/>
              <a:t>, assign the attributes of </a:t>
            </a:r>
          </a:p>
          <a:p>
            <a:pPr marL="265113" indent="0">
              <a:lnSpc>
                <a:spcPct val="100000"/>
              </a:lnSpc>
              <a:spcBef>
                <a:spcPts val="0"/>
              </a:spcBef>
              <a:buNone/>
            </a:pPr>
            <a:r>
              <a:rPr lang="en-GB" sz="1800" dirty="0"/>
              <a:t>Name, Salary, Bonus </a:t>
            </a:r>
          </a:p>
          <a:p>
            <a:pPr marL="265113" indent="0">
              <a:lnSpc>
                <a:spcPct val="100000"/>
              </a:lnSpc>
              <a:spcBef>
                <a:spcPts val="0"/>
              </a:spcBef>
              <a:buNone/>
            </a:pPr>
            <a:r>
              <a:rPr lang="en-GB" sz="1800" dirty="0"/>
              <a:t>as ‘Joe Smith’, 1800 and 200 resp.</a:t>
            </a:r>
          </a:p>
          <a:p>
            <a:r>
              <a:rPr lang="en-GB" sz="1800" dirty="0"/>
              <a:t>Display the details of the object </a:t>
            </a:r>
            <a:r>
              <a:rPr lang="en-GB" sz="1800" dirty="0" err="1"/>
              <a:t>JSmith</a:t>
            </a:r>
            <a:r>
              <a:rPr lang="en-GB" sz="1800" dirty="0"/>
              <a:t>.</a:t>
            </a:r>
          </a:p>
          <a:p>
            <a:r>
              <a:rPr lang="en-GB" sz="1800" dirty="0"/>
              <a:t> Create a second employee ‘Daniel Brown’, 2200,350 and display the details.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34004" y="89906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357188" algn="l"/>
              </a:tabLst>
            </a:pPr>
            <a:r>
              <a:rPr lang="en-GB" b="1" dirty="0"/>
              <a:t>Employee class</a:t>
            </a:r>
          </a:p>
          <a:p>
            <a:pPr>
              <a:tabLst>
                <a:tab pos="357188" algn="l"/>
              </a:tabLst>
            </a:pPr>
            <a:endParaRPr lang="en-GB" b="1" dirty="0"/>
          </a:p>
          <a:p>
            <a:pPr>
              <a:tabLst>
                <a:tab pos="357188" algn="l"/>
              </a:tabLst>
            </a:pPr>
            <a:r>
              <a:rPr lang="en-GB" b="1" dirty="0"/>
              <a:t>package</a:t>
            </a:r>
            <a:r>
              <a:rPr lang="en-GB" dirty="0"/>
              <a:t> employee;</a:t>
            </a:r>
          </a:p>
          <a:p>
            <a:pPr>
              <a:tabLst>
                <a:tab pos="357188" algn="l"/>
              </a:tabLst>
            </a:pPr>
            <a:r>
              <a:rPr lang="en-GB" dirty="0"/>
              <a:t> </a:t>
            </a:r>
          </a:p>
          <a:p>
            <a:pPr>
              <a:tabLst>
                <a:tab pos="357188" algn="l"/>
              </a:tabLst>
            </a:pPr>
            <a:r>
              <a:rPr lang="en-GB" b="1" dirty="0"/>
              <a:t>public</a:t>
            </a:r>
            <a:r>
              <a:rPr lang="en-GB" dirty="0"/>
              <a:t> </a:t>
            </a:r>
            <a:r>
              <a:rPr lang="en-GB" b="1" dirty="0"/>
              <a:t>class</a:t>
            </a:r>
            <a:r>
              <a:rPr lang="en-GB" dirty="0"/>
              <a:t> Employee {</a:t>
            </a:r>
          </a:p>
          <a:p>
            <a:pPr>
              <a:tabLst>
                <a:tab pos="357188" algn="l"/>
              </a:tabLst>
            </a:pPr>
            <a:r>
              <a:rPr lang="en-GB" dirty="0"/>
              <a:t>	</a:t>
            </a:r>
            <a:r>
              <a:rPr lang="en-GB" b="1" dirty="0"/>
              <a:t>public</a:t>
            </a:r>
            <a:r>
              <a:rPr lang="en-GB" dirty="0"/>
              <a:t> String </a:t>
            </a:r>
            <a:r>
              <a:rPr lang="en-GB" dirty="0" err="1"/>
              <a:t>employeeName</a:t>
            </a:r>
            <a:r>
              <a:rPr lang="en-GB" dirty="0"/>
              <a:t>;</a:t>
            </a:r>
          </a:p>
          <a:p>
            <a:pPr>
              <a:tabLst>
                <a:tab pos="357188" algn="l"/>
              </a:tabLst>
            </a:pPr>
            <a:r>
              <a:rPr lang="en-GB" dirty="0"/>
              <a:t>	</a:t>
            </a:r>
            <a:r>
              <a:rPr lang="en-GB" b="1" dirty="0"/>
              <a:t>public</a:t>
            </a:r>
            <a:r>
              <a:rPr lang="en-GB" dirty="0"/>
              <a:t> </a:t>
            </a:r>
            <a:r>
              <a:rPr lang="en-GB" b="1" dirty="0" err="1"/>
              <a:t>int</a:t>
            </a:r>
            <a:r>
              <a:rPr lang="en-GB" dirty="0"/>
              <a:t> salary;</a:t>
            </a:r>
          </a:p>
          <a:p>
            <a:pPr>
              <a:tabLst>
                <a:tab pos="357188" algn="l"/>
              </a:tabLst>
            </a:pPr>
            <a:r>
              <a:rPr lang="en-GB" dirty="0"/>
              <a:t>	</a:t>
            </a:r>
            <a:r>
              <a:rPr lang="en-GB" b="1" dirty="0"/>
              <a:t>public</a:t>
            </a:r>
            <a:r>
              <a:rPr lang="en-GB" dirty="0"/>
              <a:t> </a:t>
            </a:r>
            <a:r>
              <a:rPr lang="en-GB" b="1" dirty="0" err="1"/>
              <a:t>int</a:t>
            </a:r>
            <a:r>
              <a:rPr lang="en-GB" dirty="0"/>
              <a:t> bonus;</a:t>
            </a:r>
          </a:p>
          <a:p>
            <a:pPr>
              <a:tabLst>
                <a:tab pos="357188" algn="l"/>
              </a:tabLst>
            </a:pPr>
            <a:r>
              <a:rPr lang="en-GB" dirty="0"/>
              <a:t> </a:t>
            </a:r>
          </a:p>
          <a:p>
            <a:pPr>
              <a:tabLst>
                <a:tab pos="357188" algn="l"/>
              </a:tabLst>
            </a:pPr>
            <a:r>
              <a:rPr lang="en-GB" dirty="0"/>
              <a:t>	</a:t>
            </a:r>
            <a:r>
              <a:rPr lang="en-GB" b="1" dirty="0"/>
              <a:t>public</a:t>
            </a:r>
            <a:r>
              <a:rPr lang="en-GB" dirty="0"/>
              <a:t> </a:t>
            </a:r>
            <a:r>
              <a:rPr lang="en-GB" b="1" dirty="0" err="1"/>
              <a:t>int</a:t>
            </a:r>
            <a:r>
              <a:rPr lang="en-GB" dirty="0"/>
              <a:t>  </a:t>
            </a:r>
            <a:r>
              <a:rPr lang="en-GB" dirty="0" err="1"/>
              <a:t>totalSalary</a:t>
            </a:r>
            <a:r>
              <a:rPr lang="en-GB" dirty="0"/>
              <a:t>(){</a:t>
            </a:r>
          </a:p>
          <a:p>
            <a:pPr>
              <a:tabLst>
                <a:tab pos="357188" algn="l"/>
              </a:tabLst>
            </a:pPr>
            <a:r>
              <a:rPr lang="en-GB" dirty="0"/>
              <a:t>		</a:t>
            </a:r>
            <a:r>
              <a:rPr lang="en-GB" b="1" dirty="0"/>
              <a:t>return</a:t>
            </a:r>
            <a:r>
              <a:rPr lang="en-GB" dirty="0"/>
              <a:t> salary + bonus;</a:t>
            </a:r>
          </a:p>
          <a:p>
            <a:pPr>
              <a:tabLst>
                <a:tab pos="357188" algn="l"/>
              </a:tabLst>
            </a:pPr>
            <a:r>
              <a:rPr lang="en-GB" dirty="0"/>
              <a:t>	}</a:t>
            </a:r>
          </a:p>
          <a:p>
            <a:pPr>
              <a:tabLst>
                <a:tab pos="357188" algn="l"/>
              </a:tabLst>
            </a:pPr>
            <a:r>
              <a:rPr lang="en-GB" dirty="0"/>
              <a:t>}</a:t>
            </a:r>
          </a:p>
          <a:p>
            <a:pPr marL="92075" fontAlgn="base">
              <a:lnSpc>
                <a:spcPct val="150000"/>
              </a:lnSpc>
              <a:tabLst>
                <a:tab pos="357188" algn="l"/>
              </a:tabLst>
            </a:pPr>
            <a:endParaRPr lang="en-GB" dirty="0">
              <a:latin typeface="Consolas" panose="020B0609020204030204" pitchFamily="49" charset="0"/>
              <a:cs typeface="Consolas" panose="020B0609020204030204" pitchFamily="49" charset="0"/>
            </a:endParaRPr>
          </a:p>
        </p:txBody>
      </p:sp>
      <p:grpSp>
        <p:nvGrpSpPr>
          <p:cNvPr id="3" name="Group 2"/>
          <p:cNvGrpSpPr/>
          <p:nvPr/>
        </p:nvGrpSpPr>
        <p:grpSpPr>
          <a:xfrm>
            <a:off x="8953128" y="1132238"/>
            <a:ext cx="2171973" cy="2318766"/>
            <a:chOff x="8953128" y="1132238"/>
            <a:chExt cx="2171973" cy="2318766"/>
          </a:xfrm>
        </p:grpSpPr>
        <p:sp>
          <p:nvSpPr>
            <p:cNvPr id="7" name="Rectangle 7"/>
            <p:cNvSpPr>
              <a:spLocks noChangeArrowheads="1"/>
            </p:cNvSpPr>
            <p:nvPr/>
          </p:nvSpPr>
          <p:spPr bwMode="auto">
            <a:xfrm>
              <a:off x="8953128" y="1132238"/>
              <a:ext cx="2171973" cy="2318766"/>
            </a:xfrm>
            <a:prstGeom prst="rect">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Employee</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a:t>
              </a:r>
              <a:r>
                <a:rPr kumimoji="0" lang="en-GB" altLang="en-US" b="0" i="0" u="none" strike="noStrike" cap="none" normalizeH="0" baseline="0" dirty="0" err="1">
                  <a:ln>
                    <a:noFill/>
                  </a:ln>
                  <a:solidFill>
                    <a:schemeClr val="tx1"/>
                  </a:solidFill>
                  <a:effectLst/>
                  <a:latin typeface="Calibri" panose="020F0502020204030204" pitchFamily="34" charset="0"/>
                </a:rPr>
                <a:t>employeeName</a:t>
              </a:r>
              <a:endParaRPr kumimoji="0" lang="en-GB" altLang="en-US" b="0"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salary</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bonus</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GB" altLang="en-US"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rPr>
                <a:t>+ </a:t>
              </a:r>
              <a:r>
                <a:rPr kumimoji="0" lang="en-GB" altLang="en-US" b="0" i="0" u="none" strike="noStrike" cap="none" normalizeH="0" baseline="0" dirty="0" err="1">
                  <a:ln>
                    <a:noFill/>
                  </a:ln>
                  <a:solidFill>
                    <a:schemeClr val="tx1"/>
                  </a:solidFill>
                  <a:effectLst/>
                  <a:latin typeface="Calibri" panose="020F0502020204030204" pitchFamily="34" charset="0"/>
                </a:rPr>
                <a:t>totalSalary</a:t>
              </a:r>
              <a:r>
                <a:rPr kumimoji="0" lang="en-GB" altLang="en-US" b="0" i="0" u="none" strike="noStrike" cap="none" normalizeH="0" baseline="0" dirty="0">
                  <a:ln>
                    <a:noFill/>
                  </a:ln>
                  <a:solidFill>
                    <a:schemeClr val="tx1"/>
                  </a:solidFill>
                  <a:effectLst/>
                  <a:latin typeface="Calibri" panose="020F050202020403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p:cNvCxnSpPr/>
            <p:nvPr/>
          </p:nvCxnSpPr>
          <p:spPr>
            <a:xfrm>
              <a:off x="8953128" y="1512476"/>
              <a:ext cx="217197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953128" y="2743868"/>
              <a:ext cx="217197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0" name="Slide Number Placeholder 9"/>
          <p:cNvSpPr>
            <a:spLocks noGrp="1"/>
          </p:cNvSpPr>
          <p:nvPr>
            <p:ph type="sldNum" sz="quarter" idx="12"/>
          </p:nvPr>
        </p:nvSpPr>
        <p:spPr/>
        <p:txBody>
          <a:bodyPr/>
          <a:lstStyle/>
          <a:p>
            <a:fld id="{D822431D-AAA3-4E3F-BD56-CD5EAC4D0B18}" type="slidenum">
              <a:rPr lang="en-GB" smtClean="0"/>
              <a:t>16</a:t>
            </a:fld>
            <a:endParaRPr lang="en-GB"/>
          </a:p>
        </p:txBody>
      </p:sp>
    </p:spTree>
    <p:extLst>
      <p:ext uri="{BB962C8B-B14F-4D97-AF65-F5344CB8AC3E}">
        <p14:creationId xmlns:p14="http://schemas.microsoft.com/office/powerpoint/2010/main" val="41509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fade">
                                      <p:cBhvr>
                                        <p:cTn id="37" dur="500"/>
                                        <p:tgtEl>
                                          <p:spTgt spid="6">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2" end="12"/>
                                            </p:txEl>
                                          </p:spTgt>
                                        </p:tgtEl>
                                        <p:attrNameLst>
                                          <p:attrName>style.visibility</p:attrName>
                                        </p:attrNameLst>
                                      </p:cBhvr>
                                      <p:to>
                                        <p:strVal val="visible"/>
                                      </p:to>
                                    </p:set>
                                    <p:animEffect transition="in" filter="fade">
                                      <p:cBhvr>
                                        <p:cTn id="40" dur="500"/>
                                        <p:tgtEl>
                                          <p:spTgt spid="6">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45624"/>
            <a:ext cx="3936515" cy="5716078"/>
          </a:xfrm>
        </p:spPr>
        <p:txBody>
          <a:bodyPr>
            <a:noAutofit/>
          </a:bodyPr>
          <a:lstStyle/>
          <a:p>
            <a:pPr marL="0" indent="0">
              <a:buNone/>
            </a:pPr>
            <a:r>
              <a:rPr lang="en-GB" sz="1800" dirty="0"/>
              <a:t>An Allstate employee receives a salary plus a bonus, resulting in a total salary = wage + bonus.  </a:t>
            </a:r>
          </a:p>
          <a:p>
            <a:pPr>
              <a:spcAft>
                <a:spcPts val="1200"/>
              </a:spcAft>
            </a:pPr>
            <a:r>
              <a:rPr lang="en-GB" sz="1800" dirty="0"/>
              <a:t>Create a class called Employee with the following properties - </a:t>
            </a:r>
          </a:p>
          <a:p>
            <a:pPr marL="539750">
              <a:lnSpc>
                <a:spcPct val="100000"/>
              </a:lnSpc>
              <a:spcBef>
                <a:spcPts val="0"/>
              </a:spcBef>
            </a:pPr>
            <a:r>
              <a:rPr lang="en-GB" sz="1800" dirty="0"/>
              <a:t>employee name, </a:t>
            </a:r>
          </a:p>
          <a:p>
            <a:pPr marL="539750">
              <a:lnSpc>
                <a:spcPct val="100000"/>
              </a:lnSpc>
              <a:spcBef>
                <a:spcPts val="0"/>
              </a:spcBef>
            </a:pPr>
            <a:r>
              <a:rPr lang="en-GB" sz="1800" dirty="0"/>
              <a:t>salary and </a:t>
            </a:r>
          </a:p>
          <a:p>
            <a:pPr marL="539750">
              <a:lnSpc>
                <a:spcPct val="100000"/>
              </a:lnSpc>
              <a:spcBef>
                <a:spcPts val="0"/>
              </a:spcBef>
            </a:pPr>
            <a:r>
              <a:rPr lang="en-GB" sz="1800" dirty="0"/>
              <a:t>bonus </a:t>
            </a:r>
          </a:p>
          <a:p>
            <a:r>
              <a:rPr lang="en-GB" sz="1800" dirty="0"/>
              <a:t>with a method </a:t>
            </a:r>
          </a:p>
          <a:p>
            <a:pPr marL="539750">
              <a:spcBef>
                <a:spcPts val="0"/>
              </a:spcBef>
            </a:pPr>
            <a:r>
              <a:rPr lang="en-GB" sz="1800" dirty="0"/>
              <a:t>to calculate the total salary.</a:t>
            </a:r>
          </a:p>
          <a:p>
            <a:pPr marL="0" indent="0">
              <a:buNone/>
            </a:pPr>
            <a:r>
              <a:rPr lang="en-GB" sz="1800" dirty="0"/>
              <a:t> </a:t>
            </a:r>
          </a:p>
          <a:p>
            <a:r>
              <a:rPr lang="en-GB" sz="1800" dirty="0"/>
              <a:t>Create an instance of the employee called </a:t>
            </a:r>
            <a:r>
              <a:rPr lang="en-GB" sz="1800" b="1" dirty="0" err="1"/>
              <a:t>JSmith</a:t>
            </a:r>
            <a:r>
              <a:rPr lang="en-GB" sz="1800" dirty="0"/>
              <a:t>, assign the attributes of </a:t>
            </a:r>
          </a:p>
          <a:p>
            <a:pPr marL="265113" indent="0">
              <a:lnSpc>
                <a:spcPct val="100000"/>
              </a:lnSpc>
              <a:spcBef>
                <a:spcPts val="0"/>
              </a:spcBef>
              <a:buNone/>
            </a:pPr>
            <a:r>
              <a:rPr lang="en-GB" sz="1800" dirty="0"/>
              <a:t>Name, Salary, Bonus </a:t>
            </a:r>
          </a:p>
          <a:p>
            <a:pPr marL="265113" indent="0">
              <a:lnSpc>
                <a:spcPct val="100000"/>
              </a:lnSpc>
              <a:spcBef>
                <a:spcPts val="0"/>
              </a:spcBef>
              <a:buNone/>
            </a:pPr>
            <a:r>
              <a:rPr lang="en-GB" sz="1800" dirty="0"/>
              <a:t>as ‘Joe Smith’, 1800 and 200 resp.</a:t>
            </a:r>
          </a:p>
          <a:p>
            <a:r>
              <a:rPr lang="en-GB" sz="1800" dirty="0"/>
              <a:t>Display the details of the object </a:t>
            </a:r>
            <a:r>
              <a:rPr lang="en-GB" sz="1800" dirty="0" err="1"/>
              <a:t>JSmith</a:t>
            </a:r>
            <a:r>
              <a:rPr lang="en-GB" sz="1800" dirty="0"/>
              <a:t>.</a:t>
            </a:r>
          </a:p>
          <a:p>
            <a:r>
              <a:rPr lang="en-GB" sz="1800" dirty="0"/>
              <a:t> Create a second employee ‘Daniel Brown’, 2200,350 and display the details.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34004" y="926493"/>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r>
              <a:rPr lang="en-GB" b="1" dirty="0"/>
              <a:t>Main class</a:t>
            </a:r>
          </a:p>
          <a:p>
            <a:pPr>
              <a:tabLst>
                <a:tab pos="265113" algn="l"/>
                <a:tab pos="539750" algn="l"/>
              </a:tabLst>
            </a:pPr>
            <a:endParaRPr lang="en-GB" b="1" dirty="0"/>
          </a:p>
          <a:p>
            <a:pPr>
              <a:tabLst>
                <a:tab pos="265113" algn="l"/>
                <a:tab pos="539750" algn="l"/>
              </a:tabLst>
            </a:pPr>
            <a:r>
              <a:rPr lang="en-GB" b="1" dirty="0"/>
              <a:t>public</a:t>
            </a:r>
            <a:r>
              <a:rPr lang="en-GB" dirty="0"/>
              <a:t> </a:t>
            </a:r>
            <a:r>
              <a:rPr lang="en-GB" b="1" dirty="0"/>
              <a:t>class</a:t>
            </a:r>
            <a:r>
              <a:rPr lang="en-GB" dirty="0"/>
              <a:t> </a:t>
            </a:r>
            <a:r>
              <a:rPr lang="en-GB" dirty="0" err="1"/>
              <a:t>EmployeeDetails</a:t>
            </a:r>
            <a:r>
              <a:rPr lang="en-GB" dirty="0"/>
              <a:t> {</a:t>
            </a:r>
          </a:p>
          <a:p>
            <a:pPr>
              <a:tabLst>
                <a:tab pos="265113" algn="l"/>
                <a:tab pos="539750" algn="l"/>
              </a:tabLst>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a:tabLst>
                <a:tab pos="265113" algn="l"/>
                <a:tab pos="539750" algn="l"/>
              </a:tabLst>
            </a:pPr>
            <a:r>
              <a:rPr lang="en-GB" dirty="0"/>
              <a:t>		Employee </a:t>
            </a:r>
            <a:r>
              <a:rPr lang="en-GB" dirty="0" err="1"/>
              <a:t>JSmith</a:t>
            </a:r>
            <a:r>
              <a:rPr lang="en-GB" dirty="0"/>
              <a:t> = </a:t>
            </a:r>
            <a:r>
              <a:rPr lang="en-GB" b="1" dirty="0"/>
              <a:t>new</a:t>
            </a:r>
            <a:r>
              <a:rPr lang="en-GB" dirty="0"/>
              <a:t> Employee();</a:t>
            </a:r>
          </a:p>
          <a:p>
            <a:pPr>
              <a:tabLst>
                <a:tab pos="265113" algn="l"/>
                <a:tab pos="539750" algn="l"/>
              </a:tabLst>
            </a:pPr>
            <a:r>
              <a:rPr lang="en-GB" dirty="0"/>
              <a:t> </a:t>
            </a:r>
          </a:p>
          <a:p>
            <a:pPr>
              <a:tabLst>
                <a:tab pos="265113" algn="l"/>
                <a:tab pos="539750" algn="l"/>
              </a:tabLst>
            </a:pPr>
            <a:r>
              <a:rPr lang="en-GB" dirty="0"/>
              <a:t>		</a:t>
            </a:r>
            <a:r>
              <a:rPr lang="en-GB" dirty="0" err="1"/>
              <a:t>JSmith.employeeName</a:t>
            </a:r>
            <a:r>
              <a:rPr lang="en-GB" dirty="0"/>
              <a:t> = "John Smith";</a:t>
            </a:r>
          </a:p>
          <a:p>
            <a:pPr>
              <a:tabLst>
                <a:tab pos="265113" algn="l"/>
                <a:tab pos="539750" algn="l"/>
              </a:tabLst>
            </a:pPr>
            <a:r>
              <a:rPr lang="en-GB" dirty="0"/>
              <a:t>		</a:t>
            </a:r>
            <a:r>
              <a:rPr lang="en-GB" dirty="0" err="1"/>
              <a:t>JSmith.salary</a:t>
            </a:r>
            <a:r>
              <a:rPr lang="en-GB" dirty="0"/>
              <a:t> = 1800;</a:t>
            </a:r>
          </a:p>
          <a:p>
            <a:pPr>
              <a:tabLst>
                <a:tab pos="265113" algn="l"/>
                <a:tab pos="539750" algn="l"/>
              </a:tabLst>
            </a:pPr>
            <a:r>
              <a:rPr lang="en-GB" dirty="0"/>
              <a:t>		</a:t>
            </a:r>
            <a:r>
              <a:rPr lang="en-GB" dirty="0" err="1"/>
              <a:t>JSmith.bonus</a:t>
            </a:r>
            <a:r>
              <a:rPr lang="en-GB" dirty="0"/>
              <a:t> = 200;</a:t>
            </a:r>
          </a:p>
          <a:p>
            <a:pPr>
              <a:tabLst>
                <a:tab pos="265113" algn="l"/>
                <a:tab pos="539750" algn="l"/>
              </a:tabLst>
            </a:pPr>
            <a:r>
              <a:rPr lang="en-GB" dirty="0"/>
              <a:t> </a:t>
            </a:r>
          </a:p>
          <a:p>
            <a:pPr>
              <a:tabLst>
                <a:tab pos="265113" algn="l"/>
                <a:tab pos="539750" algn="l"/>
              </a:tabLst>
            </a:pPr>
            <a:r>
              <a:rPr lang="en-GB" dirty="0"/>
              <a:t>		</a:t>
            </a:r>
            <a:r>
              <a:rPr lang="en-GB" dirty="0" err="1"/>
              <a:t>System.</a:t>
            </a:r>
            <a:r>
              <a:rPr lang="en-GB" i="1" dirty="0" err="1"/>
              <a:t>out</a:t>
            </a:r>
            <a:r>
              <a:rPr lang="en-GB" dirty="0" err="1"/>
              <a:t>.println</a:t>
            </a:r>
            <a:r>
              <a:rPr lang="en-GB" dirty="0"/>
              <a:t>("Employee:    " + </a:t>
            </a:r>
            <a:r>
              <a:rPr lang="en-GB" dirty="0" err="1"/>
              <a:t>JSmith.employeeName</a:t>
            </a:r>
            <a:r>
              <a:rPr lang="en-GB" dirty="0"/>
              <a:t>);</a:t>
            </a:r>
          </a:p>
          <a:p>
            <a:pPr>
              <a:tabLst>
                <a:tab pos="265113" algn="l"/>
                <a:tab pos="539750" algn="l"/>
              </a:tabLst>
            </a:pPr>
            <a:r>
              <a:rPr lang="en-GB" dirty="0"/>
              <a:t>		</a:t>
            </a:r>
            <a:r>
              <a:rPr lang="en-GB" dirty="0" err="1"/>
              <a:t>System.</a:t>
            </a:r>
            <a:r>
              <a:rPr lang="en-GB" i="1" dirty="0" err="1"/>
              <a:t>out</a:t>
            </a:r>
            <a:r>
              <a:rPr lang="en-GB" dirty="0" err="1"/>
              <a:t>.println</a:t>
            </a:r>
            <a:r>
              <a:rPr lang="en-GB" dirty="0"/>
              <a:t>("Salary :     £" + </a:t>
            </a:r>
            <a:r>
              <a:rPr lang="en-GB" dirty="0" err="1"/>
              <a:t>JSmith.salary</a:t>
            </a:r>
            <a:r>
              <a:rPr lang="en-GB" dirty="0"/>
              <a:t>);</a:t>
            </a:r>
          </a:p>
          <a:p>
            <a:pPr>
              <a:tabLst>
                <a:tab pos="265113" algn="l"/>
                <a:tab pos="539750" algn="l"/>
              </a:tabLst>
            </a:pPr>
            <a:r>
              <a:rPr lang="en-GB" dirty="0"/>
              <a:t>		</a:t>
            </a:r>
            <a:r>
              <a:rPr lang="en-GB" dirty="0" err="1"/>
              <a:t>System.</a:t>
            </a:r>
            <a:r>
              <a:rPr lang="en-GB" i="1" dirty="0" err="1"/>
              <a:t>out</a:t>
            </a:r>
            <a:r>
              <a:rPr lang="en-GB" dirty="0" err="1"/>
              <a:t>.println</a:t>
            </a:r>
            <a:r>
              <a:rPr lang="en-GB" dirty="0"/>
              <a:t>("Bonus:       £" + </a:t>
            </a:r>
            <a:r>
              <a:rPr lang="en-GB" dirty="0" err="1"/>
              <a:t>JSmith.bonus</a:t>
            </a:r>
            <a:r>
              <a:rPr lang="en-GB" dirty="0"/>
              <a:t>);</a:t>
            </a:r>
          </a:p>
          <a:p>
            <a:pPr>
              <a:tabLst>
                <a:tab pos="265113" algn="l"/>
                <a:tab pos="539750" algn="l"/>
              </a:tabLst>
            </a:pPr>
            <a:r>
              <a:rPr lang="en-GB" dirty="0"/>
              <a:t>		</a:t>
            </a:r>
            <a:r>
              <a:rPr lang="en-GB" dirty="0" err="1"/>
              <a:t>System.</a:t>
            </a:r>
            <a:r>
              <a:rPr lang="en-GB" i="1" dirty="0" err="1"/>
              <a:t>out</a:t>
            </a:r>
            <a:r>
              <a:rPr lang="en-GB" dirty="0" err="1"/>
              <a:t>.println</a:t>
            </a:r>
            <a:r>
              <a:rPr lang="en-GB" dirty="0"/>
              <a:t>("Final Salary:£" + </a:t>
            </a:r>
            <a:r>
              <a:rPr lang="en-GB" dirty="0" err="1"/>
              <a:t>JSmith.totalSalary</a:t>
            </a:r>
            <a:r>
              <a:rPr lang="en-GB" dirty="0"/>
              <a:t>());</a:t>
            </a:r>
          </a:p>
          <a:p>
            <a:pPr>
              <a:tabLst>
                <a:tab pos="265113" algn="l"/>
                <a:tab pos="539750" algn="l"/>
              </a:tabLst>
            </a:pPr>
            <a:r>
              <a:rPr lang="en-GB" dirty="0"/>
              <a:t>	}</a:t>
            </a:r>
          </a:p>
          <a:p>
            <a:pPr>
              <a:tabLst>
                <a:tab pos="265113" algn="l"/>
                <a:tab pos="539750" algn="l"/>
              </a:tabLst>
            </a:pPr>
            <a:r>
              <a:rPr lang="en-GB" dirty="0"/>
              <a:t>}</a:t>
            </a:r>
          </a:p>
          <a:p>
            <a:pPr>
              <a:tabLst>
                <a:tab pos="265113" algn="l"/>
                <a:tab pos="539750" algn="l"/>
              </a:tabLst>
            </a:pPr>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t>17</a:t>
            </a:fld>
            <a:endParaRPr lang="en-GB"/>
          </a:p>
        </p:txBody>
      </p:sp>
    </p:spTree>
    <p:extLst>
      <p:ext uri="{BB962C8B-B14F-4D97-AF65-F5344CB8AC3E}">
        <p14:creationId xmlns:p14="http://schemas.microsoft.com/office/powerpoint/2010/main" val="190706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fade">
                                      <p:cBhvr>
                                        <p:cTn id="15" dur="500"/>
                                        <p:tgtEl>
                                          <p:spTgt spid="6">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fade">
                                      <p:cBhvr>
                                        <p:cTn id="23" dur="500"/>
                                        <p:tgtEl>
                                          <p:spTgt spid="6">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71628"/>
            <a:ext cx="3936515" cy="5986371"/>
          </a:xfrm>
        </p:spPr>
        <p:txBody>
          <a:bodyPr>
            <a:noAutofit/>
          </a:bodyPr>
          <a:lstStyle/>
          <a:p>
            <a:pPr marL="0" indent="0">
              <a:buNone/>
            </a:pPr>
            <a:r>
              <a:rPr lang="en-GB" sz="1800" dirty="0"/>
              <a:t>An Allstate employee receives a salary plus a bonus, resulting in a total salary = wage + bonus.  </a:t>
            </a:r>
          </a:p>
          <a:p>
            <a:pPr>
              <a:spcAft>
                <a:spcPts val="1200"/>
              </a:spcAft>
            </a:pPr>
            <a:r>
              <a:rPr lang="en-GB" sz="1800" dirty="0"/>
              <a:t>Create a class called Employee with the following properties - </a:t>
            </a:r>
          </a:p>
          <a:p>
            <a:pPr marL="539750">
              <a:lnSpc>
                <a:spcPct val="100000"/>
              </a:lnSpc>
              <a:spcBef>
                <a:spcPts val="0"/>
              </a:spcBef>
            </a:pPr>
            <a:r>
              <a:rPr lang="en-GB" sz="1800" dirty="0"/>
              <a:t>employee name, </a:t>
            </a:r>
          </a:p>
          <a:p>
            <a:pPr marL="539750">
              <a:lnSpc>
                <a:spcPct val="100000"/>
              </a:lnSpc>
              <a:spcBef>
                <a:spcPts val="0"/>
              </a:spcBef>
            </a:pPr>
            <a:r>
              <a:rPr lang="en-GB" sz="1800" dirty="0"/>
              <a:t>salary and </a:t>
            </a:r>
          </a:p>
          <a:p>
            <a:pPr marL="539750">
              <a:lnSpc>
                <a:spcPct val="100000"/>
              </a:lnSpc>
              <a:spcBef>
                <a:spcPts val="0"/>
              </a:spcBef>
            </a:pPr>
            <a:r>
              <a:rPr lang="en-GB" sz="1800" dirty="0"/>
              <a:t>bonus </a:t>
            </a:r>
          </a:p>
          <a:p>
            <a:r>
              <a:rPr lang="en-GB" sz="1800" dirty="0"/>
              <a:t>with a method </a:t>
            </a:r>
          </a:p>
          <a:p>
            <a:pPr marL="539750">
              <a:spcBef>
                <a:spcPts val="0"/>
              </a:spcBef>
            </a:pPr>
            <a:r>
              <a:rPr lang="en-GB" sz="1800" dirty="0"/>
              <a:t>to calculate the total salary.</a:t>
            </a:r>
          </a:p>
          <a:p>
            <a:pPr marL="0" indent="0">
              <a:buNone/>
            </a:pPr>
            <a:r>
              <a:rPr lang="en-GB" sz="1800" dirty="0"/>
              <a:t> </a:t>
            </a:r>
          </a:p>
          <a:p>
            <a:r>
              <a:rPr lang="en-GB" sz="1800" dirty="0"/>
              <a:t>Create an instance of the employee called </a:t>
            </a:r>
            <a:r>
              <a:rPr lang="en-GB" sz="1800" b="1" dirty="0" err="1"/>
              <a:t>JSmith</a:t>
            </a:r>
            <a:r>
              <a:rPr lang="en-GB" sz="1800" dirty="0"/>
              <a:t>, assign the attributes of </a:t>
            </a:r>
          </a:p>
          <a:p>
            <a:pPr marL="265113" indent="0">
              <a:lnSpc>
                <a:spcPct val="100000"/>
              </a:lnSpc>
              <a:spcBef>
                <a:spcPts val="0"/>
              </a:spcBef>
              <a:buNone/>
            </a:pPr>
            <a:r>
              <a:rPr lang="en-GB" sz="1800" dirty="0"/>
              <a:t>Name, Salary, Bonus </a:t>
            </a:r>
          </a:p>
          <a:p>
            <a:pPr marL="265113" indent="0">
              <a:lnSpc>
                <a:spcPct val="100000"/>
              </a:lnSpc>
              <a:spcBef>
                <a:spcPts val="0"/>
              </a:spcBef>
              <a:buNone/>
            </a:pPr>
            <a:r>
              <a:rPr lang="en-GB" sz="1800" dirty="0"/>
              <a:t>as ‘Joe Smith’, 1800 and 200 resp.</a:t>
            </a:r>
          </a:p>
          <a:p>
            <a:r>
              <a:rPr lang="en-GB" sz="1800" dirty="0"/>
              <a:t>Display the details of the object </a:t>
            </a:r>
            <a:r>
              <a:rPr lang="en-GB" sz="1800" dirty="0" err="1"/>
              <a:t>JSmith</a:t>
            </a:r>
            <a:r>
              <a:rPr lang="en-GB" sz="1800" dirty="0"/>
              <a:t>.</a:t>
            </a:r>
          </a:p>
          <a:p>
            <a:r>
              <a:rPr lang="en-GB" sz="1800" dirty="0"/>
              <a:t> Create a second employee ‘Daniel Brown’, 2200,350 and display the details.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34004"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r>
              <a:rPr lang="en-GB" sz="1700" b="1" dirty="0"/>
              <a:t>Main class</a:t>
            </a:r>
          </a:p>
          <a:p>
            <a:pPr>
              <a:tabLst>
                <a:tab pos="265113" algn="l"/>
                <a:tab pos="539750" algn="l"/>
              </a:tabLst>
            </a:pPr>
            <a:r>
              <a:rPr lang="en-GB" sz="1700" b="1" dirty="0"/>
              <a:t>public</a:t>
            </a:r>
            <a:r>
              <a:rPr lang="en-GB" sz="1700" dirty="0"/>
              <a:t> </a:t>
            </a:r>
            <a:r>
              <a:rPr lang="en-GB" sz="1700" b="1" dirty="0"/>
              <a:t>class</a:t>
            </a:r>
            <a:r>
              <a:rPr lang="en-GB" sz="1700" dirty="0"/>
              <a:t> </a:t>
            </a:r>
            <a:r>
              <a:rPr lang="en-GB" sz="1700" dirty="0" err="1"/>
              <a:t>EmployeeDetails</a:t>
            </a:r>
            <a:r>
              <a:rPr lang="en-GB" sz="1700" dirty="0"/>
              <a:t> {</a:t>
            </a:r>
          </a:p>
          <a:p>
            <a:pPr>
              <a:tabLst>
                <a:tab pos="265113" algn="l"/>
                <a:tab pos="539750" algn="l"/>
              </a:tabLst>
            </a:pPr>
            <a:r>
              <a:rPr lang="en-GB" sz="1700" dirty="0"/>
              <a:t>	</a:t>
            </a:r>
            <a:r>
              <a:rPr lang="en-GB" sz="1700" b="1" dirty="0"/>
              <a:t>public</a:t>
            </a:r>
            <a:r>
              <a:rPr lang="en-GB" sz="1700" dirty="0"/>
              <a:t> </a:t>
            </a:r>
            <a:r>
              <a:rPr lang="en-GB" sz="1700" b="1" dirty="0"/>
              <a:t>static</a:t>
            </a:r>
            <a:r>
              <a:rPr lang="en-GB" sz="1700" dirty="0"/>
              <a:t> </a:t>
            </a:r>
            <a:r>
              <a:rPr lang="en-GB" sz="1700" b="1" dirty="0"/>
              <a:t>void</a:t>
            </a:r>
            <a:r>
              <a:rPr lang="en-GB" sz="1700" dirty="0"/>
              <a:t> main(String[] </a:t>
            </a:r>
            <a:r>
              <a:rPr lang="en-GB" sz="1700" dirty="0" err="1"/>
              <a:t>args</a:t>
            </a:r>
            <a:r>
              <a:rPr lang="en-GB" sz="1700" dirty="0"/>
              <a:t>) {</a:t>
            </a:r>
          </a:p>
          <a:p>
            <a:pPr>
              <a:tabLst>
                <a:tab pos="265113" algn="l"/>
                <a:tab pos="539750" algn="l"/>
              </a:tabLst>
            </a:pPr>
            <a:r>
              <a:rPr lang="en-GB" sz="1700" dirty="0"/>
              <a:t>		Employee </a:t>
            </a:r>
            <a:r>
              <a:rPr lang="en-GB" sz="1700" dirty="0" err="1"/>
              <a:t>JSmith</a:t>
            </a:r>
            <a:r>
              <a:rPr lang="en-GB" sz="1700" dirty="0"/>
              <a:t> = </a:t>
            </a:r>
            <a:r>
              <a:rPr lang="en-GB" sz="1700" b="1" dirty="0"/>
              <a:t>new</a:t>
            </a:r>
            <a:r>
              <a:rPr lang="en-GB" sz="1700" dirty="0"/>
              <a:t> Employee();</a:t>
            </a:r>
          </a:p>
          <a:p>
            <a:pPr>
              <a:spcAft>
                <a:spcPts val="600"/>
              </a:spcAft>
              <a:tabLst>
                <a:tab pos="265113" algn="l"/>
                <a:tab pos="539750" algn="l"/>
              </a:tabLst>
            </a:pPr>
            <a:r>
              <a:rPr lang="en-GB" sz="1700" dirty="0"/>
              <a:t>		Employee </a:t>
            </a:r>
            <a:r>
              <a:rPr lang="en-GB" sz="1700" dirty="0" err="1"/>
              <a:t>DBrown</a:t>
            </a:r>
            <a:r>
              <a:rPr lang="en-GB" sz="1700" dirty="0"/>
              <a:t> = </a:t>
            </a:r>
            <a:r>
              <a:rPr lang="en-GB" sz="1700" b="1" dirty="0"/>
              <a:t>new</a:t>
            </a:r>
            <a:r>
              <a:rPr lang="en-GB" sz="1700" dirty="0"/>
              <a:t> Employee();</a:t>
            </a:r>
          </a:p>
          <a:p>
            <a:pPr>
              <a:tabLst>
                <a:tab pos="265113" algn="l"/>
                <a:tab pos="539750" algn="l"/>
              </a:tabLst>
            </a:pPr>
            <a:r>
              <a:rPr lang="en-GB" sz="1700" dirty="0"/>
              <a:t>		</a:t>
            </a:r>
            <a:r>
              <a:rPr lang="en-GB" sz="1700" dirty="0" err="1"/>
              <a:t>JSmith.employeeName</a:t>
            </a:r>
            <a:r>
              <a:rPr lang="en-GB" sz="1700" dirty="0"/>
              <a:t> = "John Smith";</a:t>
            </a:r>
          </a:p>
          <a:p>
            <a:pPr>
              <a:tabLst>
                <a:tab pos="265113" algn="l"/>
                <a:tab pos="539750" algn="l"/>
              </a:tabLst>
            </a:pPr>
            <a:r>
              <a:rPr lang="en-GB" sz="1700" dirty="0"/>
              <a:t>		</a:t>
            </a:r>
            <a:r>
              <a:rPr lang="en-GB" sz="1700" dirty="0" err="1"/>
              <a:t>JSmith.salary</a:t>
            </a:r>
            <a:r>
              <a:rPr lang="en-GB" sz="1700" dirty="0"/>
              <a:t> = 1800;</a:t>
            </a:r>
          </a:p>
          <a:p>
            <a:pPr>
              <a:spcAft>
                <a:spcPts val="600"/>
              </a:spcAft>
              <a:tabLst>
                <a:tab pos="265113" algn="l"/>
                <a:tab pos="539750" algn="l"/>
              </a:tabLst>
            </a:pPr>
            <a:r>
              <a:rPr lang="en-GB" sz="1700" dirty="0"/>
              <a:t>		</a:t>
            </a:r>
            <a:r>
              <a:rPr lang="en-GB" sz="1700" dirty="0" err="1"/>
              <a:t>JSmith.bonus</a:t>
            </a:r>
            <a:r>
              <a:rPr lang="en-GB" sz="1700" dirty="0"/>
              <a:t> = 200;</a:t>
            </a:r>
          </a:p>
          <a:p>
            <a:pPr>
              <a:tabLst>
                <a:tab pos="265113" algn="l"/>
                <a:tab pos="539750" algn="l"/>
              </a:tabLst>
            </a:pPr>
            <a:r>
              <a:rPr lang="en-GB" sz="1700" dirty="0"/>
              <a:t>		</a:t>
            </a:r>
            <a:r>
              <a:rPr lang="en-GB" sz="1700" dirty="0" err="1"/>
              <a:t>DBrown.employeeName</a:t>
            </a:r>
            <a:r>
              <a:rPr lang="en-GB" sz="1700" dirty="0"/>
              <a:t> = "Daniel Brown";</a:t>
            </a:r>
          </a:p>
          <a:p>
            <a:pPr>
              <a:tabLst>
                <a:tab pos="265113" algn="l"/>
                <a:tab pos="539750" algn="l"/>
              </a:tabLst>
            </a:pPr>
            <a:r>
              <a:rPr lang="en-GB" sz="1700" dirty="0"/>
              <a:t>		</a:t>
            </a:r>
            <a:r>
              <a:rPr lang="en-GB" sz="1700" dirty="0" err="1"/>
              <a:t>DBrown.salary</a:t>
            </a:r>
            <a:r>
              <a:rPr lang="en-GB" sz="1700" dirty="0"/>
              <a:t> = 2200;</a:t>
            </a:r>
          </a:p>
          <a:p>
            <a:pPr>
              <a:spcAft>
                <a:spcPts val="600"/>
              </a:spcAft>
              <a:tabLst>
                <a:tab pos="265113" algn="l"/>
                <a:tab pos="539750" algn="l"/>
              </a:tabLst>
            </a:pPr>
            <a:r>
              <a:rPr lang="en-GB" sz="1700" dirty="0"/>
              <a:t>		</a:t>
            </a:r>
            <a:r>
              <a:rPr lang="en-GB" sz="1700" dirty="0" err="1"/>
              <a:t>DBrown.bonus</a:t>
            </a:r>
            <a:r>
              <a:rPr lang="en-GB" sz="1700" dirty="0"/>
              <a:t> = 350;</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("Employee:    " + </a:t>
            </a:r>
            <a:r>
              <a:rPr lang="en-GB" sz="1700" dirty="0" err="1"/>
              <a:t>JSmith.employeeName</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("Salary :     £" + </a:t>
            </a:r>
            <a:r>
              <a:rPr lang="en-GB" sz="1700" dirty="0" err="1"/>
              <a:t>JSmith.salary</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("Bonus:       £" + </a:t>
            </a:r>
            <a:r>
              <a:rPr lang="en-GB" sz="1700" dirty="0" err="1"/>
              <a:t>JSmith.bonus</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("Final Salary:£" + </a:t>
            </a:r>
            <a:r>
              <a:rPr lang="en-GB" sz="1700" dirty="0" err="1"/>
              <a:t>JSmith.totalSalary</a:t>
            </a:r>
            <a:r>
              <a:rPr lang="en-GB" sz="1700" dirty="0"/>
              <a:t>());</a:t>
            </a:r>
          </a:p>
          <a:p>
            <a:pPr>
              <a:spcAft>
                <a:spcPts val="600"/>
              </a:spcAft>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("Employee:    " + </a:t>
            </a:r>
            <a:r>
              <a:rPr lang="en-GB" sz="1700" dirty="0" err="1"/>
              <a:t>DBrown.employeeName</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("Salary :     £" + </a:t>
            </a:r>
            <a:r>
              <a:rPr lang="en-GB" sz="1700" dirty="0" err="1"/>
              <a:t>DBrown.salary</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("Bonus:       £" + </a:t>
            </a:r>
            <a:r>
              <a:rPr lang="en-GB" sz="1700" dirty="0" err="1"/>
              <a:t>DBrown.bonus</a:t>
            </a:r>
            <a:r>
              <a:rPr lang="en-GB" sz="1700" dirty="0"/>
              <a:t>);</a:t>
            </a:r>
          </a:p>
          <a:p>
            <a:pPr>
              <a:tabLst>
                <a:tab pos="265113" algn="l"/>
                <a:tab pos="539750" algn="l"/>
              </a:tabLst>
            </a:pPr>
            <a:r>
              <a:rPr lang="en-GB" sz="1700" dirty="0"/>
              <a:t>		</a:t>
            </a:r>
            <a:r>
              <a:rPr lang="en-GB" sz="1700" dirty="0" err="1"/>
              <a:t>System.</a:t>
            </a:r>
            <a:r>
              <a:rPr lang="en-GB" sz="1700" i="1" dirty="0" err="1"/>
              <a:t>out</a:t>
            </a:r>
            <a:r>
              <a:rPr lang="en-GB" sz="1700" dirty="0" err="1"/>
              <a:t>.println</a:t>
            </a:r>
            <a:r>
              <a:rPr lang="en-GB" sz="1700" dirty="0"/>
              <a:t>("Final Salary:£" + </a:t>
            </a:r>
            <a:r>
              <a:rPr lang="en-GB" sz="1700" dirty="0" err="1"/>
              <a:t>DBrown.totalSalary</a:t>
            </a:r>
            <a:r>
              <a:rPr lang="en-GB" sz="1700" dirty="0"/>
              <a:t>()+"\n");</a:t>
            </a:r>
          </a:p>
          <a:p>
            <a:pPr>
              <a:tabLst>
                <a:tab pos="265113" algn="l"/>
                <a:tab pos="539750" algn="l"/>
              </a:tabLst>
            </a:pPr>
            <a:r>
              <a:rPr lang="en-GB" sz="1700" dirty="0"/>
              <a:t>	}</a:t>
            </a:r>
          </a:p>
          <a:p>
            <a:pPr>
              <a:tabLst>
                <a:tab pos="265113" algn="l"/>
                <a:tab pos="539750" algn="l"/>
              </a:tabLst>
            </a:pPr>
            <a:r>
              <a:rPr lang="en-GB" sz="1700" dirty="0"/>
              <a:t>}</a:t>
            </a:r>
          </a:p>
          <a:p>
            <a:pPr>
              <a:tabLst>
                <a:tab pos="265113" algn="l"/>
                <a:tab pos="539750" algn="l"/>
              </a:tabLst>
            </a:pPr>
            <a:endParaRPr lang="en-GB" sz="1700" b="1" dirty="0"/>
          </a:p>
        </p:txBody>
      </p:sp>
      <p:sp>
        <p:nvSpPr>
          <p:cNvPr id="4" name="Slide Number Placeholder 3"/>
          <p:cNvSpPr>
            <a:spLocks noGrp="1"/>
          </p:cNvSpPr>
          <p:nvPr>
            <p:ph type="sldNum" sz="quarter" idx="12"/>
          </p:nvPr>
        </p:nvSpPr>
        <p:spPr/>
        <p:txBody>
          <a:bodyPr/>
          <a:lstStyle/>
          <a:p>
            <a:fld id="{D822431D-AAA3-4E3F-BD56-CD5EAC4D0B18}" type="slidenum">
              <a:rPr lang="en-GB" smtClean="0"/>
              <a:t>18</a:t>
            </a:fld>
            <a:endParaRPr lang="en-GB"/>
          </a:p>
        </p:txBody>
      </p:sp>
    </p:spTree>
    <p:extLst>
      <p:ext uri="{BB962C8B-B14F-4D97-AF65-F5344CB8AC3E}">
        <p14:creationId xmlns:p14="http://schemas.microsoft.com/office/powerpoint/2010/main" val="58386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0" end="10"/>
                                            </p:txEl>
                                          </p:spTgt>
                                        </p:tgtEl>
                                        <p:attrNameLst>
                                          <p:attrName>style.visibility</p:attrName>
                                        </p:attrNameLst>
                                      </p:cBhvr>
                                      <p:to>
                                        <p:strVal val="visible"/>
                                      </p:to>
                                    </p:set>
                                    <p:animEffect transition="in" filter="fade">
                                      <p:cBhvr>
                                        <p:cTn id="18" dur="500"/>
                                        <p:tgtEl>
                                          <p:spTgt spid="6">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6" end="16"/>
                                            </p:txEl>
                                          </p:spTgt>
                                        </p:tgtEl>
                                        <p:attrNameLst>
                                          <p:attrName>style.visibility</p:attrName>
                                        </p:attrNameLst>
                                      </p:cBhvr>
                                      <p:to>
                                        <p:strVal val="visible"/>
                                      </p:to>
                                    </p:set>
                                    <p:animEffect transition="in" filter="fade">
                                      <p:cBhvr>
                                        <p:cTn id="26" dur="500"/>
                                        <p:tgtEl>
                                          <p:spTgt spid="6">
                                            <p:txEl>
                                              <p:pRg st="16" end="1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7" end="17"/>
                                            </p:txEl>
                                          </p:spTgt>
                                        </p:tgtEl>
                                        <p:attrNameLst>
                                          <p:attrName>style.visibility</p:attrName>
                                        </p:attrNameLst>
                                      </p:cBhvr>
                                      <p:to>
                                        <p:strVal val="visible"/>
                                      </p:to>
                                    </p:set>
                                    <p:animEffect transition="in" filter="fade">
                                      <p:cBhvr>
                                        <p:cTn id="29" dur="500"/>
                                        <p:tgtEl>
                                          <p:spTgt spid="6">
                                            <p:txEl>
                                              <p:pRg st="17" end="1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8" end="18"/>
                                            </p:txEl>
                                          </p:spTgt>
                                        </p:tgtEl>
                                        <p:attrNameLst>
                                          <p:attrName>style.visibility</p:attrName>
                                        </p:attrNameLst>
                                      </p:cBhvr>
                                      <p:to>
                                        <p:strVal val="visible"/>
                                      </p:to>
                                    </p:set>
                                    <p:animEffect transition="in" filter="fade">
                                      <p:cBhvr>
                                        <p:cTn id="32" dur="500"/>
                                        <p:tgtEl>
                                          <p:spTgt spid="6">
                                            <p:txEl>
                                              <p:pRg st="18" end="1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9" end="19"/>
                                            </p:txEl>
                                          </p:spTgt>
                                        </p:tgtEl>
                                        <p:attrNameLst>
                                          <p:attrName>style.visibility</p:attrName>
                                        </p:attrNameLst>
                                      </p:cBhvr>
                                      <p:to>
                                        <p:strVal val="visible"/>
                                      </p:to>
                                    </p:set>
                                    <p:animEffect transition="in" filter="fade">
                                      <p:cBhvr>
                                        <p:cTn id="35" dur="500"/>
                                        <p:tgtEl>
                                          <p:spTgt spid="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902010"/>
            <a:ext cx="3936515" cy="5716078"/>
          </a:xfrm>
        </p:spPr>
        <p:txBody>
          <a:bodyPr>
            <a:noAutofit/>
          </a:bodyPr>
          <a:lstStyle/>
          <a:p>
            <a:pPr marL="0" indent="0">
              <a:buNone/>
              <a:tabLst>
                <a:tab pos="536575" algn="l"/>
              </a:tabLst>
            </a:pPr>
            <a:r>
              <a:rPr lang="en-GB" sz="1800" dirty="0"/>
              <a:t>Alternative approach is to create a method in the Employee class which will display the employee details.</a:t>
            </a:r>
          </a:p>
          <a:p>
            <a:pPr marL="0" indent="0">
              <a:buNone/>
              <a:tabLst>
                <a:tab pos="536575" algn="l"/>
              </a:tabLst>
            </a:pPr>
            <a:r>
              <a:rPr lang="en-GB" sz="1800" dirty="0"/>
              <a:t>This method when called will pass the employee object to the main class to be executed.</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02010"/>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357188" algn="l"/>
              </a:tabLst>
            </a:pPr>
            <a:r>
              <a:rPr lang="en-GB" sz="1700" b="1" dirty="0"/>
              <a:t>Employee class</a:t>
            </a:r>
          </a:p>
          <a:p>
            <a:pPr>
              <a:tabLst>
                <a:tab pos="357188" algn="l"/>
              </a:tabLst>
            </a:pPr>
            <a:endParaRPr lang="en-GB" sz="1700" b="1" dirty="0"/>
          </a:p>
          <a:p>
            <a:pPr>
              <a:tabLst>
                <a:tab pos="357188" algn="l"/>
              </a:tabLst>
            </a:pPr>
            <a:r>
              <a:rPr lang="en-GB" sz="1700" b="1" dirty="0"/>
              <a:t>package</a:t>
            </a:r>
            <a:r>
              <a:rPr lang="en-GB" sz="1700" dirty="0"/>
              <a:t> employee;</a:t>
            </a:r>
          </a:p>
          <a:p>
            <a:pPr>
              <a:tabLst>
                <a:tab pos="357188" algn="l"/>
              </a:tabLst>
            </a:pPr>
            <a:r>
              <a:rPr lang="en-GB" sz="1700" dirty="0"/>
              <a:t> </a:t>
            </a:r>
          </a:p>
          <a:p>
            <a:pPr>
              <a:tabLst>
                <a:tab pos="357188" algn="l"/>
              </a:tabLst>
            </a:pPr>
            <a:r>
              <a:rPr lang="en-GB" sz="1700" b="1" dirty="0"/>
              <a:t>public</a:t>
            </a:r>
            <a:r>
              <a:rPr lang="en-GB" sz="1700" dirty="0"/>
              <a:t> </a:t>
            </a:r>
            <a:r>
              <a:rPr lang="en-GB" sz="1700" b="1" dirty="0"/>
              <a:t>class</a:t>
            </a:r>
            <a:r>
              <a:rPr lang="en-GB" sz="1700" dirty="0"/>
              <a:t> Employee {</a:t>
            </a:r>
          </a:p>
          <a:p>
            <a:pPr>
              <a:tabLst>
                <a:tab pos="357188" algn="l"/>
              </a:tabLst>
            </a:pPr>
            <a:r>
              <a:rPr lang="en-GB" sz="1700" dirty="0"/>
              <a:t>	</a:t>
            </a:r>
            <a:r>
              <a:rPr lang="en-GB" sz="1700" b="1" dirty="0"/>
              <a:t>public</a:t>
            </a:r>
            <a:r>
              <a:rPr lang="en-GB" sz="1700" dirty="0"/>
              <a:t> String </a:t>
            </a:r>
            <a:r>
              <a:rPr lang="en-GB" sz="1700" dirty="0" err="1"/>
              <a:t>employeeName</a:t>
            </a:r>
            <a:r>
              <a:rPr lang="en-GB" sz="1700" dirty="0"/>
              <a:t>;</a:t>
            </a:r>
          </a:p>
          <a:p>
            <a:pPr>
              <a:tabLst>
                <a:tab pos="357188" algn="l"/>
              </a:tabLst>
            </a:pPr>
            <a:r>
              <a:rPr lang="en-GB" sz="1700" dirty="0"/>
              <a:t>	</a:t>
            </a:r>
            <a:r>
              <a:rPr lang="en-GB" sz="1700" b="1" dirty="0"/>
              <a:t>public</a:t>
            </a:r>
            <a:r>
              <a:rPr lang="en-GB" sz="1700" dirty="0"/>
              <a:t> </a:t>
            </a:r>
            <a:r>
              <a:rPr lang="en-GB" sz="1700" b="1" dirty="0" err="1"/>
              <a:t>int</a:t>
            </a:r>
            <a:r>
              <a:rPr lang="en-GB" sz="1700" dirty="0"/>
              <a:t> salary;</a:t>
            </a:r>
          </a:p>
          <a:p>
            <a:pPr>
              <a:tabLst>
                <a:tab pos="357188" algn="l"/>
              </a:tabLst>
            </a:pPr>
            <a:r>
              <a:rPr lang="en-GB" sz="1700" dirty="0"/>
              <a:t>	</a:t>
            </a:r>
            <a:r>
              <a:rPr lang="en-GB" sz="1700" b="1" dirty="0"/>
              <a:t>public</a:t>
            </a:r>
            <a:r>
              <a:rPr lang="en-GB" sz="1700" dirty="0"/>
              <a:t> </a:t>
            </a:r>
            <a:r>
              <a:rPr lang="en-GB" sz="1700" b="1" dirty="0" err="1"/>
              <a:t>int</a:t>
            </a:r>
            <a:r>
              <a:rPr lang="en-GB" sz="1700" dirty="0"/>
              <a:t> bonus;</a:t>
            </a:r>
          </a:p>
          <a:p>
            <a:pPr>
              <a:tabLst>
                <a:tab pos="357188" algn="l"/>
              </a:tabLst>
            </a:pPr>
            <a:r>
              <a:rPr lang="en-GB" sz="1700" dirty="0"/>
              <a:t> </a:t>
            </a:r>
          </a:p>
          <a:p>
            <a:pPr>
              <a:tabLst>
                <a:tab pos="357188" algn="l"/>
              </a:tabLst>
            </a:pPr>
            <a:r>
              <a:rPr lang="en-GB" sz="1700" dirty="0"/>
              <a:t>	</a:t>
            </a:r>
            <a:r>
              <a:rPr lang="en-GB" sz="1700" b="1" dirty="0"/>
              <a:t>public</a:t>
            </a:r>
            <a:r>
              <a:rPr lang="en-GB" sz="1700" dirty="0"/>
              <a:t> </a:t>
            </a:r>
            <a:r>
              <a:rPr lang="en-GB" sz="1700" b="1" dirty="0" err="1"/>
              <a:t>int</a:t>
            </a:r>
            <a:r>
              <a:rPr lang="en-GB" sz="1700" dirty="0"/>
              <a:t>  </a:t>
            </a:r>
            <a:r>
              <a:rPr lang="en-GB" sz="1700" dirty="0" err="1"/>
              <a:t>totalSalary</a:t>
            </a:r>
            <a:r>
              <a:rPr lang="en-GB" sz="1700" dirty="0"/>
              <a:t>(){</a:t>
            </a:r>
          </a:p>
          <a:p>
            <a:pPr>
              <a:tabLst>
                <a:tab pos="357188" algn="l"/>
              </a:tabLst>
            </a:pPr>
            <a:r>
              <a:rPr lang="en-GB" sz="1700" dirty="0"/>
              <a:t>		</a:t>
            </a:r>
            <a:r>
              <a:rPr lang="en-GB" sz="1700" b="1" dirty="0"/>
              <a:t>return</a:t>
            </a:r>
            <a:r>
              <a:rPr lang="en-GB" sz="1700" dirty="0"/>
              <a:t> salary + bonus;</a:t>
            </a:r>
          </a:p>
          <a:p>
            <a:pPr>
              <a:tabLst>
                <a:tab pos="357188" algn="l"/>
              </a:tabLst>
            </a:pPr>
            <a:r>
              <a:rPr lang="en-GB" sz="1700" dirty="0"/>
              <a:t>	}</a:t>
            </a:r>
          </a:p>
          <a:p>
            <a:pPr>
              <a:tabLst>
                <a:tab pos="357188" algn="l"/>
              </a:tabLst>
            </a:pPr>
            <a:endParaRPr lang="en-GB" sz="1700" dirty="0"/>
          </a:p>
          <a:p>
            <a:pPr>
              <a:tabLst>
                <a:tab pos="357188" algn="l"/>
                <a:tab pos="630238" algn="l"/>
              </a:tabLst>
            </a:pPr>
            <a:r>
              <a:rPr lang="en-GB" sz="1700" b="1" dirty="0"/>
              <a:t>	public</a:t>
            </a:r>
            <a:r>
              <a:rPr lang="en-GB" sz="1700" dirty="0"/>
              <a:t> </a:t>
            </a:r>
            <a:r>
              <a:rPr lang="en-GB" sz="1700" b="1" dirty="0"/>
              <a:t>void</a:t>
            </a:r>
            <a:r>
              <a:rPr lang="en-GB" sz="1700" dirty="0"/>
              <a:t> </a:t>
            </a:r>
            <a:r>
              <a:rPr lang="en-GB" sz="1700" dirty="0" err="1"/>
              <a:t>displayEmployee</a:t>
            </a:r>
            <a:r>
              <a:rPr lang="en-GB" sz="1700" dirty="0"/>
              <a:t>(Employee </a:t>
            </a:r>
            <a:r>
              <a:rPr lang="en-GB" sz="1700" dirty="0" err="1"/>
              <a:t>emp</a:t>
            </a:r>
            <a:r>
              <a:rPr lang="en-GB" sz="1700" dirty="0"/>
              <a:t>){</a:t>
            </a:r>
          </a:p>
          <a:p>
            <a:pPr lvl="1">
              <a:tabLst>
                <a:tab pos="357188" algn="l"/>
                <a:tab pos="630238" algn="l"/>
              </a:tabLst>
            </a:pPr>
            <a:r>
              <a:rPr lang="en-GB" sz="1700" dirty="0"/>
              <a:t>	</a:t>
            </a:r>
            <a:r>
              <a:rPr lang="en-GB" sz="1700" dirty="0" err="1"/>
              <a:t>System.</a:t>
            </a:r>
            <a:r>
              <a:rPr lang="en-GB" sz="1700" i="1" dirty="0" err="1"/>
              <a:t>out</a:t>
            </a:r>
            <a:r>
              <a:rPr lang="en-GB" sz="1700" dirty="0" err="1"/>
              <a:t>.println</a:t>
            </a:r>
            <a:r>
              <a:rPr lang="en-GB" sz="1700" dirty="0"/>
              <a:t>("Employee:    " +  </a:t>
            </a:r>
            <a:r>
              <a:rPr lang="en-GB" sz="1700" dirty="0" err="1"/>
              <a:t>emp.employeeName</a:t>
            </a:r>
            <a:r>
              <a:rPr lang="en-GB" sz="1700" dirty="0"/>
              <a:t>);</a:t>
            </a:r>
          </a:p>
          <a:p>
            <a:pPr lvl="1">
              <a:tabLst>
                <a:tab pos="357188" algn="l"/>
                <a:tab pos="630238" algn="l"/>
              </a:tabLst>
            </a:pPr>
            <a:r>
              <a:rPr lang="en-GB" sz="1700" dirty="0"/>
              <a:t>	</a:t>
            </a:r>
            <a:r>
              <a:rPr lang="en-GB" sz="1700" dirty="0" err="1"/>
              <a:t>System.</a:t>
            </a:r>
            <a:r>
              <a:rPr lang="en-GB" sz="1700" i="1" dirty="0" err="1"/>
              <a:t>out</a:t>
            </a:r>
            <a:r>
              <a:rPr lang="en-GB" sz="1700" dirty="0" err="1"/>
              <a:t>.println</a:t>
            </a:r>
            <a:r>
              <a:rPr lang="en-GB" sz="1700" dirty="0"/>
              <a:t>("Salary :     £" + </a:t>
            </a:r>
            <a:r>
              <a:rPr lang="en-GB" sz="1700" dirty="0" err="1"/>
              <a:t>emp.salary</a:t>
            </a:r>
            <a:r>
              <a:rPr lang="en-GB" sz="1700" dirty="0"/>
              <a:t>);</a:t>
            </a:r>
          </a:p>
          <a:p>
            <a:pPr lvl="1">
              <a:tabLst>
                <a:tab pos="357188" algn="l"/>
                <a:tab pos="630238" algn="l"/>
              </a:tabLst>
            </a:pPr>
            <a:r>
              <a:rPr lang="en-GB" sz="1700" dirty="0"/>
              <a:t>	</a:t>
            </a:r>
            <a:r>
              <a:rPr lang="en-GB" sz="1700" dirty="0" err="1"/>
              <a:t>System.</a:t>
            </a:r>
            <a:r>
              <a:rPr lang="en-GB" sz="1700" i="1" dirty="0" err="1"/>
              <a:t>out</a:t>
            </a:r>
            <a:r>
              <a:rPr lang="en-GB" sz="1700" dirty="0" err="1"/>
              <a:t>.println</a:t>
            </a:r>
            <a:r>
              <a:rPr lang="en-GB" sz="1700" dirty="0"/>
              <a:t>("Bonus:       £" + </a:t>
            </a:r>
            <a:r>
              <a:rPr lang="en-GB" sz="1700" dirty="0" err="1"/>
              <a:t>emp.bonus</a:t>
            </a:r>
            <a:r>
              <a:rPr lang="en-GB" sz="1700" dirty="0"/>
              <a:t>);</a:t>
            </a:r>
          </a:p>
          <a:p>
            <a:pPr lvl="1">
              <a:tabLst>
                <a:tab pos="357188" algn="l"/>
                <a:tab pos="630238" algn="l"/>
              </a:tabLst>
            </a:pPr>
            <a:r>
              <a:rPr lang="en-GB" sz="1700" dirty="0"/>
              <a:t>	</a:t>
            </a:r>
            <a:r>
              <a:rPr lang="en-GB" sz="1700" dirty="0" err="1"/>
              <a:t>System.</a:t>
            </a:r>
            <a:r>
              <a:rPr lang="en-GB" sz="1700" i="1" dirty="0" err="1"/>
              <a:t>out</a:t>
            </a:r>
            <a:r>
              <a:rPr lang="en-GB" sz="1700" dirty="0" err="1"/>
              <a:t>.println</a:t>
            </a:r>
            <a:r>
              <a:rPr lang="en-GB" sz="1700" dirty="0"/>
              <a:t>("Final Salary:£" + </a:t>
            </a:r>
            <a:r>
              <a:rPr lang="en-GB" sz="1700" dirty="0" err="1"/>
              <a:t>emp.totalSalary</a:t>
            </a:r>
            <a:r>
              <a:rPr lang="en-GB" sz="1700" dirty="0"/>
              <a:t>());</a:t>
            </a:r>
          </a:p>
          <a:p>
            <a:pPr lvl="1">
              <a:tabLst>
                <a:tab pos="357188" algn="l"/>
                <a:tab pos="630238" algn="l"/>
              </a:tabLst>
            </a:pPr>
            <a:r>
              <a:rPr lang="en-GB" sz="1700" dirty="0"/>
              <a:t>	</a:t>
            </a:r>
            <a:r>
              <a:rPr lang="en-GB" sz="1700" dirty="0" err="1"/>
              <a:t>System.</a:t>
            </a:r>
            <a:r>
              <a:rPr lang="en-GB" sz="1700" i="1" dirty="0" err="1"/>
              <a:t>out</a:t>
            </a:r>
            <a:r>
              <a:rPr lang="en-GB" sz="1700" dirty="0" err="1"/>
              <a:t>.println</a:t>
            </a:r>
            <a:r>
              <a:rPr lang="en-GB" sz="1700" dirty="0"/>
              <a:t>();		</a:t>
            </a:r>
          </a:p>
          <a:p>
            <a:pPr>
              <a:tabLst>
                <a:tab pos="357188" algn="l"/>
                <a:tab pos="630238" algn="l"/>
              </a:tabLst>
            </a:pPr>
            <a:r>
              <a:rPr lang="en-GB" sz="1700" dirty="0"/>
              <a:t>	}</a:t>
            </a:r>
          </a:p>
          <a:p>
            <a:pPr>
              <a:tabLst>
                <a:tab pos="357188" algn="l"/>
              </a:tabLst>
            </a:pPr>
            <a:endParaRPr lang="en-GB" sz="1700" dirty="0"/>
          </a:p>
          <a:p>
            <a:pPr>
              <a:tabLst>
                <a:tab pos="357188" algn="l"/>
              </a:tabLst>
            </a:pPr>
            <a:r>
              <a:rPr lang="en-GB" sz="1700" dirty="0"/>
              <a:t>}</a:t>
            </a:r>
          </a:p>
          <a:p>
            <a:pPr>
              <a:tabLst>
                <a:tab pos="265113" algn="l"/>
                <a:tab pos="539750" algn="l"/>
              </a:tabLst>
            </a:pPr>
            <a:endParaRPr lang="en-GB" sz="1700" b="1" dirty="0"/>
          </a:p>
        </p:txBody>
      </p:sp>
      <p:sp>
        <p:nvSpPr>
          <p:cNvPr id="4" name="Slide Number Placeholder 3"/>
          <p:cNvSpPr>
            <a:spLocks noGrp="1"/>
          </p:cNvSpPr>
          <p:nvPr>
            <p:ph type="sldNum" sz="quarter" idx="12"/>
          </p:nvPr>
        </p:nvSpPr>
        <p:spPr/>
        <p:txBody>
          <a:bodyPr/>
          <a:lstStyle/>
          <a:p>
            <a:fld id="{D822431D-AAA3-4E3F-BD56-CD5EAC4D0B18}" type="slidenum">
              <a:rPr lang="en-GB" smtClean="0"/>
              <a:t>19</a:t>
            </a:fld>
            <a:endParaRPr lang="en-GB"/>
          </a:p>
        </p:txBody>
      </p:sp>
    </p:spTree>
    <p:extLst>
      <p:ext uri="{BB962C8B-B14F-4D97-AF65-F5344CB8AC3E}">
        <p14:creationId xmlns:p14="http://schemas.microsoft.com/office/powerpoint/2010/main" val="23443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3" end="13"/>
                                            </p:txEl>
                                          </p:spTgt>
                                        </p:tgtEl>
                                        <p:attrNameLst>
                                          <p:attrName>style.visibility</p:attrName>
                                        </p:attrNameLst>
                                      </p:cBhvr>
                                      <p:to>
                                        <p:strVal val="visible"/>
                                      </p:to>
                                    </p:set>
                                    <p:animEffect transition="in" filter="fade">
                                      <p:cBhvr>
                                        <p:cTn id="7" dur="500"/>
                                        <p:tgtEl>
                                          <p:spTgt spid="6">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4" end="14"/>
                                            </p:txEl>
                                          </p:spTgt>
                                        </p:tgtEl>
                                        <p:attrNameLst>
                                          <p:attrName>style.visibility</p:attrName>
                                        </p:attrNameLst>
                                      </p:cBhvr>
                                      <p:to>
                                        <p:strVal val="visible"/>
                                      </p:to>
                                    </p:set>
                                    <p:animEffect transition="in" filter="fade">
                                      <p:cBhvr>
                                        <p:cTn id="10" dur="500"/>
                                        <p:tgtEl>
                                          <p:spTgt spid="6">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5" end="15"/>
                                            </p:txEl>
                                          </p:spTgt>
                                        </p:tgtEl>
                                        <p:attrNameLst>
                                          <p:attrName>style.visibility</p:attrName>
                                        </p:attrNameLst>
                                      </p:cBhvr>
                                      <p:to>
                                        <p:strVal val="visible"/>
                                      </p:to>
                                    </p:set>
                                    <p:animEffect transition="in" filter="fade">
                                      <p:cBhvr>
                                        <p:cTn id="13" dur="500"/>
                                        <p:tgtEl>
                                          <p:spTgt spid="6">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6" end="16"/>
                                            </p:txEl>
                                          </p:spTgt>
                                        </p:tgtEl>
                                        <p:attrNameLst>
                                          <p:attrName>style.visibility</p:attrName>
                                        </p:attrNameLst>
                                      </p:cBhvr>
                                      <p:to>
                                        <p:strVal val="visible"/>
                                      </p:to>
                                    </p:set>
                                    <p:animEffect transition="in" filter="fade">
                                      <p:cBhvr>
                                        <p:cTn id="16" dur="500"/>
                                        <p:tgtEl>
                                          <p:spTgt spid="6">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7" end="17"/>
                                            </p:txEl>
                                          </p:spTgt>
                                        </p:tgtEl>
                                        <p:attrNameLst>
                                          <p:attrName>style.visibility</p:attrName>
                                        </p:attrNameLst>
                                      </p:cBhvr>
                                      <p:to>
                                        <p:strVal val="visible"/>
                                      </p:to>
                                    </p:set>
                                    <p:animEffect transition="in" filter="fade">
                                      <p:cBhvr>
                                        <p:cTn id="19" dur="500"/>
                                        <p:tgtEl>
                                          <p:spTgt spid="6">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8" end="18"/>
                                            </p:txEl>
                                          </p:spTgt>
                                        </p:tgtEl>
                                        <p:attrNameLst>
                                          <p:attrName>style.visibility</p:attrName>
                                        </p:attrNameLst>
                                      </p:cBhvr>
                                      <p:to>
                                        <p:strVal val="visible"/>
                                      </p:to>
                                    </p:set>
                                    <p:animEffect transition="in" filter="fade">
                                      <p:cBhvr>
                                        <p:cTn id="22" dur="500"/>
                                        <p:tgtEl>
                                          <p:spTgt spid="6">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19" end="19"/>
                                            </p:txEl>
                                          </p:spTgt>
                                        </p:tgtEl>
                                        <p:attrNameLst>
                                          <p:attrName>style.visibility</p:attrName>
                                        </p:attrNameLst>
                                      </p:cBhvr>
                                      <p:to>
                                        <p:strVal val="visible"/>
                                      </p:to>
                                    </p:set>
                                    <p:animEffect transition="in" filter="fade">
                                      <p:cBhvr>
                                        <p:cTn id="25" dur="500"/>
                                        <p:tgtEl>
                                          <p:spTgt spid="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1214439"/>
            <a:ext cx="10515600" cy="868362"/>
          </a:xfrm>
        </p:spPr>
        <p:txBody>
          <a:bodyPr>
            <a:normAutofit fontScale="90000"/>
          </a:bodyPr>
          <a:lstStyle/>
          <a:p>
            <a:r>
              <a:rPr lang="en-GB" dirty="0"/>
              <a:t>Objectives</a:t>
            </a:r>
          </a:p>
        </p:txBody>
      </p:sp>
      <p:sp>
        <p:nvSpPr>
          <p:cNvPr id="3" name="Text Placeholder 2"/>
          <p:cNvSpPr>
            <a:spLocks noGrp="1"/>
          </p:cNvSpPr>
          <p:nvPr>
            <p:ph type="body" idx="1"/>
          </p:nvPr>
        </p:nvSpPr>
        <p:spPr>
          <a:xfrm>
            <a:off x="831850" y="2286000"/>
            <a:ext cx="10515600" cy="4089400"/>
          </a:xfrm>
          <a:solidFill>
            <a:schemeClr val="tx2">
              <a:lumMod val="20000"/>
              <a:lumOff val="80000"/>
            </a:schemeClr>
          </a:solidFill>
        </p:spPr>
        <p:txBody>
          <a:bodyPr>
            <a:normAutofit fontScale="92500" lnSpcReduction="10000"/>
          </a:bodyPr>
          <a:lstStyle/>
          <a:p>
            <a:r>
              <a:rPr lang="en-US" dirty="0">
                <a:solidFill>
                  <a:schemeClr val="tx1"/>
                </a:solidFill>
              </a:rPr>
              <a:t>At the end of this topic you will be able to:</a:t>
            </a:r>
          </a:p>
          <a:p>
            <a:pPr marL="342900" indent="-342900">
              <a:buFont typeface="Arial" panose="020B0604020202020204" pitchFamily="34" charset="0"/>
              <a:buChar char="•"/>
            </a:pPr>
            <a:r>
              <a:rPr lang="en-US" dirty="0">
                <a:solidFill>
                  <a:schemeClr val="tx1"/>
                </a:solidFill>
              </a:rPr>
              <a:t>Define the concept of classes and objects</a:t>
            </a:r>
          </a:p>
          <a:p>
            <a:pPr marL="342900" indent="-342900">
              <a:buFont typeface="Arial" panose="020B0604020202020204" pitchFamily="34" charset="0"/>
              <a:buChar char="•"/>
            </a:pPr>
            <a:r>
              <a:rPr lang="en-US" dirty="0">
                <a:solidFill>
                  <a:schemeClr val="tx1"/>
                </a:solidFill>
              </a:rPr>
              <a:t>Defining classes and objects using instance variables and methods</a:t>
            </a:r>
          </a:p>
          <a:p>
            <a:pPr marL="342900" indent="-342900">
              <a:buFont typeface="Arial" panose="020B0604020202020204" pitchFamily="34" charset="0"/>
              <a:buChar char="•"/>
            </a:pPr>
            <a:r>
              <a:rPr lang="en-US" dirty="0">
                <a:solidFill>
                  <a:schemeClr val="tx1"/>
                </a:solidFill>
              </a:rPr>
              <a:t>Use Constructors</a:t>
            </a:r>
          </a:p>
          <a:p>
            <a:pPr marL="342900" indent="-342900">
              <a:buFont typeface="Arial" panose="020B0604020202020204" pitchFamily="34" charset="0"/>
              <a:buChar char="•"/>
            </a:pPr>
            <a:r>
              <a:rPr lang="en-US" dirty="0">
                <a:solidFill>
                  <a:schemeClr val="tx1"/>
                </a:solidFill>
              </a:rPr>
              <a:t>Use constructors and parameters</a:t>
            </a:r>
          </a:p>
          <a:p>
            <a:pPr marL="342900" indent="-342900">
              <a:buFont typeface="Arial" panose="020B0604020202020204" pitchFamily="34" charset="0"/>
              <a:buChar char="•"/>
            </a:pPr>
            <a:r>
              <a:rPr lang="en-US" dirty="0">
                <a:solidFill>
                  <a:schemeClr val="tx1"/>
                </a:solidFill>
              </a:rPr>
              <a:t>Define the concept of encapsulation</a:t>
            </a:r>
          </a:p>
          <a:p>
            <a:pPr marL="342900" indent="-342900">
              <a:buFont typeface="Arial" panose="020B0604020202020204" pitchFamily="34" charset="0"/>
              <a:buChar char="•"/>
            </a:pPr>
            <a:r>
              <a:rPr lang="en-US" dirty="0">
                <a:solidFill>
                  <a:schemeClr val="tx1"/>
                </a:solidFill>
              </a:rPr>
              <a:t>Use encapsulation to improve code accessibility</a:t>
            </a:r>
          </a:p>
          <a:p>
            <a:pPr marL="342900" indent="-342900">
              <a:buFont typeface="Arial" panose="020B0604020202020204" pitchFamily="34" charset="0"/>
              <a:buChar char="•"/>
            </a:pPr>
            <a:r>
              <a:rPr lang="en-US" dirty="0">
                <a:solidFill>
                  <a:schemeClr val="tx1"/>
                </a:solidFill>
              </a:rPr>
              <a:t>Use of inheritance to improve code usability</a:t>
            </a:r>
          </a:p>
          <a:p>
            <a:pPr marL="342900" indent="-342900">
              <a:buFont typeface="Arial" panose="020B0604020202020204" pitchFamily="34" charset="0"/>
              <a:buChar char="•"/>
            </a:pPr>
            <a:r>
              <a:rPr lang="en-US" dirty="0">
                <a:solidFill>
                  <a:schemeClr val="tx1"/>
                </a:solidFill>
              </a:rPr>
              <a:t>Use of abstraction to improve code</a:t>
            </a:r>
          </a:p>
          <a:p>
            <a:pPr marL="342900" indent="-342900">
              <a:buFont typeface="Arial" panose="020B0604020202020204" pitchFamily="34" charset="0"/>
              <a:buChar char="•"/>
            </a:pPr>
            <a:r>
              <a:rPr lang="en-US" dirty="0">
                <a:solidFill>
                  <a:schemeClr val="tx1"/>
                </a:solidFill>
              </a:rPr>
              <a:t>Use examples and exercises to illustrate and consolidate OOP principles</a:t>
            </a:r>
          </a:p>
          <a:p>
            <a:endParaRPr lang="en-GB" dirty="0">
              <a:solidFill>
                <a:schemeClr val="tx1"/>
              </a:solidFill>
            </a:endParaRPr>
          </a:p>
        </p:txBody>
      </p:sp>
      <p:sp>
        <p:nvSpPr>
          <p:cNvPr id="5" name="Slide Number Placeholder 4"/>
          <p:cNvSpPr>
            <a:spLocks noGrp="1"/>
          </p:cNvSpPr>
          <p:nvPr>
            <p:ph type="sldNum" sz="quarter" idx="12"/>
          </p:nvPr>
        </p:nvSpPr>
        <p:spPr/>
        <p:txBody>
          <a:bodyPr/>
          <a:lstStyle/>
          <a:p>
            <a:fld id="{B45D7C14-8847-4B02-949D-EBBA296A360F}" type="slidenum">
              <a:rPr lang="en-GB" smtClean="0"/>
              <a:t>2</a:t>
            </a:fld>
            <a:endParaRPr lang="en-GB"/>
          </a:p>
        </p:txBody>
      </p:sp>
    </p:spTree>
    <p:extLst>
      <p:ext uri="{BB962C8B-B14F-4D97-AF65-F5344CB8AC3E}">
        <p14:creationId xmlns:p14="http://schemas.microsoft.com/office/powerpoint/2010/main" val="3462438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Alternative approach is to create a method in the Employee class which will display the employee details.</a:t>
            </a:r>
          </a:p>
          <a:p>
            <a:pPr marL="0" indent="0">
              <a:buNone/>
              <a:tabLst>
                <a:tab pos="536575" algn="l"/>
              </a:tabLst>
            </a:pPr>
            <a:endParaRPr lang="en-GB" sz="1800" dirty="0"/>
          </a:p>
          <a:p>
            <a:pPr marL="0" indent="0">
              <a:buNone/>
              <a:tabLst>
                <a:tab pos="536575" algn="l"/>
              </a:tabLst>
            </a:pPr>
            <a:r>
              <a:rPr lang="en-GB" sz="1800" dirty="0"/>
              <a:t>Each call of the object display method receives the object.</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r>
              <a:rPr lang="en-GB" sz="1700" b="1" dirty="0"/>
              <a:t>Main class</a:t>
            </a:r>
          </a:p>
          <a:p>
            <a:pPr>
              <a:tabLst>
                <a:tab pos="265113" algn="l"/>
                <a:tab pos="539750" algn="l"/>
              </a:tabLst>
            </a:pPr>
            <a:r>
              <a:rPr lang="en-GB" sz="1700" b="1" dirty="0"/>
              <a:t>public</a:t>
            </a:r>
            <a:r>
              <a:rPr lang="en-GB" sz="1700" dirty="0"/>
              <a:t> </a:t>
            </a:r>
            <a:r>
              <a:rPr lang="en-GB" sz="1700" b="1" dirty="0"/>
              <a:t>class</a:t>
            </a:r>
            <a:r>
              <a:rPr lang="en-GB" sz="1700" dirty="0"/>
              <a:t> </a:t>
            </a:r>
            <a:r>
              <a:rPr lang="en-GB" sz="1700" dirty="0" err="1"/>
              <a:t>EmployeeDetails</a:t>
            </a:r>
            <a:r>
              <a:rPr lang="en-GB" sz="1700" dirty="0"/>
              <a:t> {</a:t>
            </a:r>
          </a:p>
          <a:p>
            <a:pPr>
              <a:tabLst>
                <a:tab pos="265113" algn="l"/>
                <a:tab pos="539750" algn="l"/>
              </a:tabLst>
            </a:pPr>
            <a:r>
              <a:rPr lang="en-GB" sz="1700" dirty="0"/>
              <a:t>	</a:t>
            </a:r>
            <a:r>
              <a:rPr lang="en-GB" sz="1700" b="1" dirty="0"/>
              <a:t>public</a:t>
            </a:r>
            <a:r>
              <a:rPr lang="en-GB" sz="1700" dirty="0"/>
              <a:t> </a:t>
            </a:r>
            <a:r>
              <a:rPr lang="en-GB" sz="1700" b="1" dirty="0"/>
              <a:t>static</a:t>
            </a:r>
            <a:r>
              <a:rPr lang="en-GB" sz="1700" dirty="0"/>
              <a:t> </a:t>
            </a:r>
            <a:r>
              <a:rPr lang="en-GB" sz="1700" b="1" dirty="0"/>
              <a:t>void</a:t>
            </a:r>
            <a:r>
              <a:rPr lang="en-GB" sz="1700" dirty="0"/>
              <a:t> main(String[] </a:t>
            </a:r>
            <a:r>
              <a:rPr lang="en-GB" sz="1700" dirty="0" err="1"/>
              <a:t>args</a:t>
            </a:r>
            <a:r>
              <a:rPr lang="en-GB" sz="1700" dirty="0"/>
              <a:t>) {</a:t>
            </a:r>
          </a:p>
          <a:p>
            <a:pPr>
              <a:tabLst>
                <a:tab pos="265113" algn="l"/>
                <a:tab pos="539750" algn="l"/>
              </a:tabLst>
            </a:pPr>
            <a:r>
              <a:rPr lang="en-GB" sz="1700" dirty="0"/>
              <a:t>		Employee </a:t>
            </a:r>
            <a:r>
              <a:rPr lang="en-GB" sz="1700" dirty="0" err="1"/>
              <a:t>JSmith</a:t>
            </a:r>
            <a:r>
              <a:rPr lang="en-GB" sz="1700" dirty="0"/>
              <a:t> = </a:t>
            </a:r>
            <a:r>
              <a:rPr lang="en-GB" sz="1700" b="1" dirty="0"/>
              <a:t>new</a:t>
            </a:r>
            <a:r>
              <a:rPr lang="en-GB" sz="1700" dirty="0"/>
              <a:t> Employee();</a:t>
            </a:r>
          </a:p>
          <a:p>
            <a:pPr>
              <a:spcAft>
                <a:spcPts val="600"/>
              </a:spcAft>
              <a:tabLst>
                <a:tab pos="265113" algn="l"/>
                <a:tab pos="539750" algn="l"/>
              </a:tabLst>
            </a:pPr>
            <a:r>
              <a:rPr lang="en-GB" sz="1700" dirty="0"/>
              <a:t>		Employee </a:t>
            </a:r>
            <a:r>
              <a:rPr lang="en-GB" sz="1700" dirty="0" err="1"/>
              <a:t>DBrown</a:t>
            </a:r>
            <a:r>
              <a:rPr lang="en-GB" sz="1700" dirty="0"/>
              <a:t> = </a:t>
            </a:r>
            <a:r>
              <a:rPr lang="en-GB" sz="1700" b="1" dirty="0"/>
              <a:t>new</a:t>
            </a:r>
            <a:r>
              <a:rPr lang="en-GB" sz="1700" dirty="0"/>
              <a:t> Employee();</a:t>
            </a:r>
          </a:p>
          <a:p>
            <a:pPr>
              <a:tabLst>
                <a:tab pos="265113" algn="l"/>
                <a:tab pos="539750" algn="l"/>
              </a:tabLst>
            </a:pPr>
            <a:r>
              <a:rPr lang="en-GB" sz="1700" dirty="0"/>
              <a:t>		</a:t>
            </a:r>
            <a:r>
              <a:rPr lang="en-GB" sz="1700" dirty="0" err="1"/>
              <a:t>JSmith.employeeName</a:t>
            </a:r>
            <a:r>
              <a:rPr lang="en-GB" sz="1700" dirty="0"/>
              <a:t> = "John Smith";</a:t>
            </a:r>
          </a:p>
          <a:p>
            <a:pPr>
              <a:tabLst>
                <a:tab pos="265113" algn="l"/>
                <a:tab pos="539750" algn="l"/>
              </a:tabLst>
            </a:pPr>
            <a:r>
              <a:rPr lang="en-GB" sz="1700" dirty="0"/>
              <a:t>		</a:t>
            </a:r>
            <a:r>
              <a:rPr lang="en-GB" sz="1700" dirty="0" err="1"/>
              <a:t>JSmith.salary</a:t>
            </a:r>
            <a:r>
              <a:rPr lang="en-GB" sz="1700" dirty="0"/>
              <a:t> = 1800;</a:t>
            </a:r>
          </a:p>
          <a:p>
            <a:pPr>
              <a:spcAft>
                <a:spcPts val="600"/>
              </a:spcAft>
              <a:tabLst>
                <a:tab pos="265113" algn="l"/>
                <a:tab pos="539750" algn="l"/>
              </a:tabLst>
            </a:pPr>
            <a:r>
              <a:rPr lang="en-GB" sz="1700" dirty="0"/>
              <a:t>		</a:t>
            </a:r>
            <a:r>
              <a:rPr lang="en-GB" sz="1700" dirty="0" err="1"/>
              <a:t>JSmith.bonus</a:t>
            </a:r>
            <a:r>
              <a:rPr lang="en-GB" sz="1700" dirty="0"/>
              <a:t> = 200;</a:t>
            </a:r>
          </a:p>
          <a:p>
            <a:pPr>
              <a:tabLst>
                <a:tab pos="265113" algn="l"/>
                <a:tab pos="539750" algn="l"/>
              </a:tabLst>
            </a:pPr>
            <a:r>
              <a:rPr lang="en-GB" sz="1700" dirty="0"/>
              <a:t>		</a:t>
            </a:r>
            <a:r>
              <a:rPr lang="en-GB" sz="1700" dirty="0" err="1"/>
              <a:t>DBrown.employeeName</a:t>
            </a:r>
            <a:r>
              <a:rPr lang="en-GB" sz="1700" dirty="0"/>
              <a:t> = "Daniel Brown";</a:t>
            </a:r>
          </a:p>
          <a:p>
            <a:pPr>
              <a:tabLst>
                <a:tab pos="265113" algn="l"/>
                <a:tab pos="539750" algn="l"/>
              </a:tabLst>
            </a:pPr>
            <a:r>
              <a:rPr lang="en-GB" sz="1700" dirty="0"/>
              <a:t>		</a:t>
            </a:r>
            <a:r>
              <a:rPr lang="en-GB" sz="1700" dirty="0" err="1"/>
              <a:t>DBrown.salary</a:t>
            </a:r>
            <a:r>
              <a:rPr lang="en-GB" sz="1700" dirty="0"/>
              <a:t> = 2200;</a:t>
            </a:r>
          </a:p>
          <a:p>
            <a:pPr>
              <a:spcAft>
                <a:spcPts val="600"/>
              </a:spcAft>
              <a:tabLst>
                <a:tab pos="265113" algn="l"/>
                <a:tab pos="539750" algn="l"/>
              </a:tabLst>
            </a:pPr>
            <a:r>
              <a:rPr lang="en-GB" sz="1700" dirty="0"/>
              <a:t>		</a:t>
            </a:r>
            <a:r>
              <a:rPr lang="en-GB" sz="1700" dirty="0" err="1"/>
              <a:t>DBrown.bonus</a:t>
            </a:r>
            <a:r>
              <a:rPr lang="en-GB" sz="1700" dirty="0"/>
              <a:t> = 350;</a:t>
            </a:r>
          </a:p>
          <a:p>
            <a:pPr>
              <a:tabLst>
                <a:tab pos="265113" algn="l"/>
                <a:tab pos="539750" algn="l"/>
              </a:tabLst>
            </a:pPr>
            <a:r>
              <a:rPr lang="en-GB" sz="1700" dirty="0"/>
              <a:t>		</a:t>
            </a:r>
          </a:p>
          <a:p>
            <a:pPr>
              <a:tabLst>
                <a:tab pos="539750" algn="l"/>
              </a:tabLst>
            </a:pPr>
            <a:r>
              <a:rPr lang="en-GB" dirty="0"/>
              <a:t>	</a:t>
            </a:r>
            <a:r>
              <a:rPr lang="en-GB" dirty="0" err="1"/>
              <a:t>JSmith.displayEmployee</a:t>
            </a:r>
            <a:r>
              <a:rPr lang="en-GB" dirty="0"/>
              <a:t>(</a:t>
            </a:r>
            <a:r>
              <a:rPr lang="en-GB" dirty="0" err="1"/>
              <a:t>JSmith</a:t>
            </a:r>
            <a:r>
              <a:rPr lang="en-GB" dirty="0"/>
              <a:t>);</a:t>
            </a:r>
          </a:p>
          <a:p>
            <a:pPr>
              <a:tabLst>
                <a:tab pos="539750" algn="l"/>
              </a:tabLst>
            </a:pPr>
            <a:r>
              <a:rPr lang="en-GB" dirty="0"/>
              <a:t>	</a:t>
            </a:r>
            <a:r>
              <a:rPr lang="en-GB" dirty="0" err="1"/>
              <a:t>DBrown.displayEmployee</a:t>
            </a:r>
            <a:r>
              <a:rPr lang="en-GB" dirty="0"/>
              <a:t>(</a:t>
            </a:r>
            <a:r>
              <a:rPr lang="en-GB" dirty="0" err="1"/>
              <a:t>DBrown</a:t>
            </a:r>
            <a:r>
              <a:rPr lang="en-GB" dirty="0"/>
              <a:t>);</a:t>
            </a:r>
          </a:p>
          <a:p>
            <a:pPr>
              <a:tabLst>
                <a:tab pos="265113" algn="l"/>
                <a:tab pos="539750" algn="l"/>
              </a:tabLst>
            </a:pPr>
            <a:r>
              <a:rPr lang="en-GB" sz="1700" dirty="0"/>
              <a:t>	}</a:t>
            </a:r>
          </a:p>
          <a:p>
            <a:pPr>
              <a:tabLst>
                <a:tab pos="265113" algn="l"/>
                <a:tab pos="539750" algn="l"/>
              </a:tabLst>
            </a:pPr>
            <a:r>
              <a:rPr lang="en-GB" sz="1700" dirty="0"/>
              <a:t>}</a:t>
            </a:r>
          </a:p>
          <a:p>
            <a:pPr>
              <a:tabLst>
                <a:tab pos="265113" algn="l"/>
                <a:tab pos="539750" algn="l"/>
              </a:tabLst>
            </a:pPr>
            <a:endParaRPr lang="en-GB" sz="1700" b="1" dirty="0"/>
          </a:p>
        </p:txBody>
      </p:sp>
      <p:sp>
        <p:nvSpPr>
          <p:cNvPr id="3" name="Text Box 2"/>
          <p:cNvSpPr txBox="1">
            <a:spLocks noChangeArrowheads="1"/>
          </p:cNvSpPr>
          <p:nvPr/>
        </p:nvSpPr>
        <p:spPr bwMode="auto">
          <a:xfrm>
            <a:off x="8288020" y="3728339"/>
            <a:ext cx="3425444" cy="2852063"/>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Employee:    John Smith</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Salary :     £ 1800</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Bonus:       £ 200</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Final Salary:£ 2000</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Employee:    Daniel Brown</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Salary :     £ 2200</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Bonus:       £ 350</a:t>
            </a:r>
            <a:endParaRPr kumimoji="0" lang="en-GB" altLang="en-US" sz="1400" b="0" i="0" u="none" strike="noStrike" cap="none" normalizeH="0" baseline="0" dirty="0">
              <a:ln>
                <a:noFill/>
              </a:ln>
              <a:solidFill>
                <a:schemeClr val="tx1"/>
              </a:solidFill>
              <a:effectLst/>
              <a:latin typeface="Courier"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400" b="0" i="0" u="none" strike="noStrike" cap="none" normalizeH="0" baseline="0" dirty="0">
                <a:ln>
                  <a:noFill/>
                </a:ln>
                <a:solidFill>
                  <a:srgbClr val="000000"/>
                </a:solidFill>
                <a:effectLst/>
                <a:latin typeface="Courier" charset="0"/>
              </a:rPr>
              <a:t>Final Salary:£ 2550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822431D-AAA3-4E3F-BD56-CD5EAC4D0B18}" type="slidenum">
              <a:rPr lang="en-GB" smtClean="0"/>
              <a:t>20</a:t>
            </a:fld>
            <a:endParaRPr lang="en-GB"/>
          </a:p>
        </p:txBody>
      </p:sp>
    </p:spTree>
    <p:extLst>
      <p:ext uri="{BB962C8B-B14F-4D97-AF65-F5344CB8AC3E}">
        <p14:creationId xmlns:p14="http://schemas.microsoft.com/office/powerpoint/2010/main" val="8629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3" end="13"/>
                                            </p:txEl>
                                          </p:spTgt>
                                        </p:tgtEl>
                                        <p:attrNameLst>
                                          <p:attrName>style.visibility</p:attrName>
                                        </p:attrNameLst>
                                      </p:cBhvr>
                                      <p:to>
                                        <p:strVal val="visible"/>
                                      </p:to>
                                    </p:set>
                                    <p:animEffect transition="in" filter="fade">
                                      <p:cBhvr>
                                        <p:cTn id="10" dur="500"/>
                                        <p:tgtEl>
                                          <p:spTgt spid="6">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Adding a method with parameters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09047"/>
            <a:ext cx="3936515" cy="5943885"/>
          </a:xfrm>
        </p:spPr>
        <p:txBody>
          <a:bodyPr>
            <a:noAutofit/>
          </a:bodyPr>
          <a:lstStyle/>
          <a:p>
            <a:pPr marL="0" indent="0">
              <a:buNone/>
            </a:pPr>
            <a:r>
              <a:rPr lang="en-GB" sz="1800" dirty="0"/>
              <a:t>Parameters allow a method to be generalised, to operate on a variety of data.</a:t>
            </a:r>
          </a:p>
          <a:p>
            <a:pPr marL="0" indent="0">
              <a:buNone/>
            </a:pPr>
            <a:r>
              <a:rPr lang="en-GB" sz="1800" dirty="0"/>
              <a:t>In our code the dimensions of each box had been set separately:</a:t>
            </a:r>
          </a:p>
          <a:p>
            <a:pPr marL="0" indent="0">
              <a:lnSpc>
                <a:spcPct val="100000"/>
              </a:lnSpc>
              <a:spcBef>
                <a:spcPts val="0"/>
              </a:spcBef>
              <a:buNone/>
            </a:pPr>
            <a:r>
              <a:rPr lang="en-US" sz="1800" b="1" dirty="0" err="1"/>
              <a:t>redBox.width</a:t>
            </a:r>
            <a:r>
              <a:rPr lang="en-US" sz="1800" b="1" dirty="0"/>
              <a:t> 	= 10;</a:t>
            </a:r>
            <a:endParaRPr lang="en-GB" sz="1800" dirty="0"/>
          </a:p>
          <a:p>
            <a:pPr marL="0" indent="0">
              <a:lnSpc>
                <a:spcPct val="100000"/>
              </a:lnSpc>
              <a:spcBef>
                <a:spcPts val="0"/>
              </a:spcBef>
              <a:buNone/>
            </a:pPr>
            <a:r>
              <a:rPr lang="en-US" sz="1800" b="1" dirty="0" err="1"/>
              <a:t>redBox.height</a:t>
            </a:r>
            <a:r>
              <a:rPr lang="en-US" sz="1800" b="1" dirty="0"/>
              <a:t> 	= 20;</a:t>
            </a:r>
            <a:endParaRPr lang="en-GB" sz="1800" dirty="0"/>
          </a:p>
          <a:p>
            <a:pPr marL="0" indent="0">
              <a:lnSpc>
                <a:spcPct val="100000"/>
              </a:lnSpc>
              <a:spcBef>
                <a:spcPts val="0"/>
              </a:spcBef>
              <a:buNone/>
            </a:pPr>
            <a:r>
              <a:rPr lang="en-US" sz="1800" b="1" dirty="0" err="1"/>
              <a:t>redBox.length</a:t>
            </a:r>
            <a:r>
              <a:rPr lang="en-US" sz="1800" b="1" dirty="0"/>
              <a:t> 	= 15;</a:t>
            </a:r>
            <a:endParaRPr lang="en-GB" sz="1800" dirty="0"/>
          </a:p>
          <a:p>
            <a:pPr marL="0" indent="0">
              <a:buNone/>
            </a:pPr>
            <a:r>
              <a:rPr lang="en-GB" sz="1800" dirty="0"/>
              <a:t>While this code works, there are 2 consideration:</a:t>
            </a:r>
          </a:p>
          <a:p>
            <a:r>
              <a:rPr lang="en-GB" sz="1800" dirty="0"/>
              <a:t>It is extends the length of code and one might forget to set a dimension.</a:t>
            </a:r>
          </a:p>
          <a:p>
            <a:r>
              <a:rPr lang="en-GB" sz="1800" dirty="0"/>
              <a:t>Instance variables should be accessed only through methods defined by their class.</a:t>
            </a:r>
          </a:p>
          <a:p>
            <a:pPr marL="0" indent="0">
              <a:buNone/>
            </a:pPr>
            <a:r>
              <a:rPr lang="en-GB" sz="1800" dirty="0"/>
              <a:t>Thus a better approach to setting the dimensions of a box would be to create a parameter method that takes the dimensions of a box as its parameters and set each instance variable appropriately.</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5" y="944781"/>
            <a:ext cx="7772187"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357188" algn="l"/>
                <a:tab pos="630238" algn="l"/>
              </a:tabLst>
            </a:pPr>
            <a:r>
              <a:rPr lang="en-GB" b="1" dirty="0"/>
              <a:t>Box class:</a:t>
            </a:r>
          </a:p>
          <a:p>
            <a:pPr>
              <a:tabLst>
                <a:tab pos="357188" algn="l"/>
                <a:tab pos="630238" algn="l"/>
              </a:tabLst>
            </a:pPr>
            <a:endParaRPr lang="en-GB" b="1" dirty="0"/>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volume(){</a:t>
            </a:r>
          </a:p>
          <a:p>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setTheDimension</a:t>
            </a:r>
            <a:r>
              <a:rPr lang="en-GB" b="1" dirty="0">
                <a:solidFill>
                  <a:srgbClr val="000000"/>
                </a:solidFill>
                <a:latin typeface="Consolas" panose="020B0609020204030204" pitchFamily="49" charset="0"/>
              </a:rPr>
              <a:t>(</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h</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6A3E3E"/>
                </a:solidFill>
                <a:highlight>
                  <a:srgbClr val="F0D8A8"/>
                </a:highlight>
                <a:latin typeface="Consolas" panose="020B0609020204030204" pitchFamily="49" charset="0"/>
              </a:rPr>
              <a:t>l</a:t>
            </a:r>
            <a:r>
              <a:rPr lang="en-GB" b="1" dirty="0">
                <a:solidFill>
                  <a:srgbClr val="000000"/>
                </a:solidFill>
                <a:highlight>
                  <a:srgbClr val="F0D8A8"/>
                </a:highlight>
                <a:latin typeface="Consolas" panose="020B0609020204030204" pitchFamily="49" charset="0"/>
              </a:rPr>
              <a:t>) {</a:t>
            </a:r>
          </a:p>
          <a:p>
            <a:r>
              <a:rPr lang="en-GB" dirty="0">
                <a:solidFill>
                  <a:srgbClr val="0000C0"/>
                </a:solidFill>
                <a:latin typeface="Consolas" panose="020B0609020204030204" pitchFamily="49" charset="0"/>
              </a:rPr>
              <a:t>  width</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w</a:t>
            </a:r>
            <a:r>
              <a:rPr lang="en-GB" dirty="0">
                <a:solidFill>
                  <a:srgbClr val="000000"/>
                </a:solidFill>
                <a:latin typeface="Consolas" panose="020B0609020204030204" pitchFamily="49" charset="0"/>
              </a:rPr>
              <a:t>;</a:t>
            </a:r>
          </a:p>
          <a:p>
            <a:r>
              <a:rPr lang="en-GB" dirty="0">
                <a:solidFill>
                  <a:srgbClr val="0000C0"/>
                </a:solidFill>
                <a:latin typeface="Consolas" panose="020B0609020204030204" pitchFamily="49" charset="0"/>
              </a:rPr>
              <a:t>  height</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h</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length = </a:t>
            </a:r>
            <a:r>
              <a:rPr lang="en-GB" dirty="0">
                <a:solidFill>
                  <a:srgbClr val="000000"/>
                </a:solidFill>
                <a:highlight>
                  <a:srgbClr val="D4D4D4"/>
                </a:highlight>
                <a:latin typeface="Consolas" panose="020B0609020204030204" pitchFamily="49" charset="0"/>
              </a:rPr>
              <a:t>l</a:t>
            </a:r>
          </a:p>
          <a:p>
            <a:r>
              <a:rPr lang="en-GB" dirty="0">
                <a:solidFill>
                  <a:srgbClr val="000000"/>
                </a:solidFill>
                <a:latin typeface="Consolas" panose="020B0609020204030204" pitchFamily="49" charset="0"/>
              </a:rPr>
              <a:t> }</a:t>
            </a:r>
          </a:p>
          <a:p>
            <a:endParaRPr lang="en-GB" dirty="0">
              <a:latin typeface="Consolas" panose="020B0609020204030204" pitchFamily="49" charset="0"/>
            </a:endParaRPr>
          </a:p>
          <a:p>
            <a:r>
              <a:rPr lang="en-GB" dirty="0">
                <a:solidFill>
                  <a:srgbClr val="000000"/>
                </a:solidFill>
                <a:latin typeface="Consolas" panose="020B0609020204030204" pitchFamily="49" charset="0"/>
              </a:rPr>
              <a:t>}</a:t>
            </a:r>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t>21</a:t>
            </a:fld>
            <a:endParaRPr lang="en-GB"/>
          </a:p>
        </p:txBody>
      </p:sp>
    </p:spTree>
    <p:extLst>
      <p:ext uri="{BB962C8B-B14F-4D97-AF65-F5344CB8AC3E}">
        <p14:creationId xmlns:p14="http://schemas.microsoft.com/office/powerpoint/2010/main" val="237136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3" end="13"/>
                                            </p:txEl>
                                          </p:spTgt>
                                        </p:tgtEl>
                                        <p:attrNameLst>
                                          <p:attrName>style.visibility</p:attrName>
                                        </p:attrNameLst>
                                      </p:cBhvr>
                                      <p:to>
                                        <p:strVal val="visible"/>
                                      </p:to>
                                    </p:set>
                                    <p:animEffect transition="in" filter="fade">
                                      <p:cBhvr>
                                        <p:cTn id="13" dur="500"/>
                                        <p:tgtEl>
                                          <p:spTgt spid="6">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4" end="14"/>
                                            </p:txEl>
                                          </p:spTgt>
                                        </p:tgtEl>
                                        <p:attrNameLst>
                                          <p:attrName>style.visibility</p:attrName>
                                        </p:attrNameLst>
                                      </p:cBhvr>
                                      <p:to>
                                        <p:strVal val="visible"/>
                                      </p:to>
                                    </p:set>
                                    <p:animEffect transition="in" filter="fade">
                                      <p:cBhvr>
                                        <p:cTn id="16" dur="500"/>
                                        <p:tgtEl>
                                          <p:spTgt spid="6">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animEffect transition="in" filter="fade">
                                      <p:cBhvr>
                                        <p:cTn id="19"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Adding a method with parameters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Modify the main class to call the </a:t>
            </a:r>
            <a:r>
              <a:rPr lang="en-GB" sz="1800" dirty="0" err="1"/>
              <a:t>setTheDim</a:t>
            </a:r>
            <a:r>
              <a:rPr lang="en-GB" sz="1800" dirty="0"/>
              <a:t> method and pass the values for the width, length and height.</a:t>
            </a:r>
          </a:p>
          <a:p>
            <a:pPr marL="0" indent="0">
              <a:buNone/>
              <a:tabLst>
                <a:tab pos="536575" algn="l"/>
              </a:tabLst>
            </a:pPr>
            <a:endParaRPr lang="en-GB" sz="1800" dirty="0"/>
          </a:p>
          <a:p>
            <a:pPr marL="0" indent="0" fontAlgn="base">
              <a:buNone/>
            </a:pPr>
            <a:r>
              <a:rPr lang="en-GB" sz="1800" dirty="0"/>
              <a:t>In the code we created the objects and then set the values of the object using the </a:t>
            </a:r>
            <a:r>
              <a:rPr lang="en-GB" sz="1800" dirty="0" err="1"/>
              <a:t>setTheDim</a:t>
            </a:r>
            <a:r>
              <a:rPr lang="en-GB" sz="1800" dirty="0"/>
              <a:t>() method.</a:t>
            </a:r>
          </a:p>
          <a:p>
            <a:pPr marL="0" indent="0" fontAlgn="base">
              <a:buNone/>
            </a:pPr>
            <a:r>
              <a:rPr lang="en-GB" sz="1800" dirty="0"/>
              <a:t> </a:t>
            </a:r>
          </a:p>
          <a:p>
            <a:pPr marL="0" indent="0" fontAlgn="base">
              <a:buNone/>
              <a:tabLst>
                <a:tab pos="447675" algn="l"/>
              </a:tabLst>
            </a:pPr>
            <a:r>
              <a:rPr lang="en-GB" sz="1800" b="1" dirty="0"/>
              <a:t>	Box </a:t>
            </a:r>
            <a:r>
              <a:rPr lang="en-GB" sz="1800" b="1" dirty="0" err="1"/>
              <a:t>redBox</a:t>
            </a:r>
            <a:r>
              <a:rPr lang="en-GB" sz="1800" b="1" dirty="0"/>
              <a:t> = new Box();</a:t>
            </a:r>
          </a:p>
          <a:p>
            <a:pPr marL="0" indent="0" fontAlgn="base">
              <a:buNone/>
              <a:tabLst>
                <a:tab pos="447675" algn="l"/>
              </a:tabLst>
            </a:pPr>
            <a:r>
              <a:rPr lang="en-GB" sz="1800" b="1" dirty="0"/>
              <a:t>	</a:t>
            </a:r>
            <a:r>
              <a:rPr lang="en-GB" sz="1800" b="1" dirty="0" err="1"/>
              <a:t>redBox.setTheDim</a:t>
            </a:r>
            <a:r>
              <a:rPr lang="en-GB" sz="1800" b="1" dirty="0"/>
              <a:t>(2,4,6);</a:t>
            </a:r>
          </a:p>
          <a:p>
            <a:pPr marL="0" indent="0" fontAlgn="base">
              <a:buNone/>
              <a:tabLst>
                <a:tab pos="447675" algn="l"/>
              </a:tabLst>
            </a:pPr>
            <a:endParaRPr lang="en-GB" sz="1800" b="1" dirty="0"/>
          </a:p>
          <a:p>
            <a:pPr marL="0" indent="0" fontAlgn="base">
              <a:buNone/>
              <a:tabLst>
                <a:tab pos="447675" algn="l"/>
              </a:tabLst>
            </a:pPr>
            <a:r>
              <a:rPr lang="en-GB" sz="1800" dirty="0"/>
              <a:t>We have reduced the number of lines from 4 to 2.</a:t>
            </a:r>
          </a:p>
          <a:p>
            <a:pPr marL="0" indent="0" fontAlgn="base">
              <a:buNone/>
              <a:tabLst>
                <a:tab pos="447675" algn="l"/>
              </a:tabLst>
            </a:pPr>
            <a:r>
              <a:rPr lang="en-GB" sz="1800" b="1" dirty="0"/>
              <a:t>What about reducing the number of lines to 1?</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Lst>
            </a:pPr>
            <a:r>
              <a:rPr lang="en-GB" b="1" dirty="0"/>
              <a:t>Main class</a:t>
            </a: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TestBoxExample2 {</a:t>
            </a:r>
          </a:p>
          <a:p>
            <a:endParaRPr lang="en-GB" b="1" dirty="0">
              <a:latin typeface="Consolas" panose="020B0609020204030204" pitchFamily="49" charset="0"/>
            </a:endParaRP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Box </a:t>
            </a:r>
            <a:r>
              <a:rPr lang="en-GB" b="1" dirty="0" err="1">
                <a:solidFill>
                  <a:srgbClr val="6A3E3E"/>
                </a:solidFill>
                <a:latin typeface="Consolas" panose="020B0609020204030204" pitchFamily="49" charset="0"/>
              </a:rPr>
              <a:t>redBox</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  </a:t>
            </a:r>
          </a:p>
          <a:p>
            <a:r>
              <a:rPr lang="en-GB" b="1" dirty="0">
                <a:solidFill>
                  <a:srgbClr val="000000"/>
                </a:solidFill>
                <a:latin typeface="Consolas" panose="020B0609020204030204" pitchFamily="49" charset="0"/>
              </a:rPr>
              <a:t>  Box </a:t>
            </a:r>
            <a:r>
              <a:rPr lang="en-GB" b="1" dirty="0" err="1">
                <a:solidFill>
                  <a:srgbClr val="6A3E3E"/>
                </a:solidFill>
                <a:latin typeface="Consolas" panose="020B0609020204030204" pitchFamily="49" charset="0"/>
              </a:rPr>
              <a:t>blueBox</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a:t>
            </a:r>
          </a:p>
          <a:p>
            <a:endParaRPr lang="en-GB" b="1" dirty="0">
              <a:latin typeface="Consolas" panose="020B0609020204030204" pitchFamily="49" charset="0"/>
            </a:endParaRPr>
          </a:p>
          <a:p>
            <a:r>
              <a:rPr lang="sv-SE" b="1" dirty="0">
                <a:solidFill>
                  <a:srgbClr val="6A3E3E"/>
                </a:solidFill>
                <a:latin typeface="Consolas" panose="020B0609020204030204" pitchFamily="49" charset="0"/>
              </a:rPr>
              <a:t>  redBox</a:t>
            </a:r>
            <a:r>
              <a:rPr lang="sv-SE" b="1" dirty="0">
                <a:solidFill>
                  <a:srgbClr val="000000"/>
                </a:solidFill>
                <a:latin typeface="Consolas" panose="020B0609020204030204" pitchFamily="49" charset="0"/>
              </a:rPr>
              <a:t>.setTheDimension(10, 20, 15);</a:t>
            </a:r>
          </a:p>
          <a:p>
            <a:r>
              <a:rPr lang="en-GB" b="1" dirty="0">
                <a:solidFill>
                  <a:srgbClr val="6A3E3E"/>
                </a:solidFill>
                <a:latin typeface="Consolas" panose="020B0609020204030204" pitchFamily="49" charset="0"/>
              </a:rPr>
              <a:t>  </a:t>
            </a:r>
            <a:r>
              <a:rPr lang="en-GB" b="1" dirty="0" err="1">
                <a:solidFill>
                  <a:srgbClr val="6A3E3E"/>
                </a:solidFill>
                <a:latin typeface="Consolas" panose="020B0609020204030204" pitchFamily="49" charset="0"/>
              </a:rPr>
              <a:t>blueBox</a:t>
            </a:r>
            <a:r>
              <a:rPr lang="en-GB" b="1" dirty="0" err="1">
                <a:solidFill>
                  <a:srgbClr val="000000"/>
                </a:solidFill>
                <a:latin typeface="Consolas" panose="020B0609020204030204" pitchFamily="49" charset="0"/>
              </a:rPr>
              <a:t>.setTheDimension</a:t>
            </a:r>
            <a:r>
              <a:rPr lang="en-GB" b="1" dirty="0">
                <a:solidFill>
                  <a:srgbClr val="000000"/>
                </a:solidFill>
                <a:latin typeface="Consolas" panose="020B0609020204030204" pitchFamily="49" charset="0"/>
              </a:rPr>
              <a:t>(3, 6, 9);</a:t>
            </a:r>
          </a:p>
          <a:p>
            <a:endParaRPr lang="en-GB" b="1" dirty="0">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"Volume is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redBox</a:t>
            </a:r>
            <a:r>
              <a:rPr lang="en-GB" b="1" i="1" dirty="0" err="1">
                <a:solidFill>
                  <a:srgbClr val="000000"/>
                </a:solidFill>
                <a:latin typeface="Consolas" panose="020B0609020204030204" pitchFamily="49" charset="0"/>
              </a:rPr>
              <a:t>.volume</a:t>
            </a:r>
            <a:r>
              <a:rPr lang="en-GB" b="1" i="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"Volume is %.2f"</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blueBox</a:t>
            </a:r>
            <a:r>
              <a:rPr lang="en-US" b="1" i="1" dirty="0">
                <a:solidFill>
                  <a:srgbClr val="000000"/>
                </a:solidFill>
                <a:latin typeface="Consolas" panose="020B0609020204030204" pitchFamily="49" charset="0"/>
              </a:rPr>
              <a:t>.volume());</a:t>
            </a:r>
          </a:p>
          <a:p>
            <a:r>
              <a:rPr lang="en-GB" b="1" dirty="0">
                <a:solidFill>
                  <a:srgbClr val="000000"/>
                </a:solidFill>
                <a:latin typeface="Consolas" panose="020B0609020204030204" pitchFamily="49" charset="0"/>
              </a:rPr>
              <a:t>  }</a:t>
            </a:r>
          </a:p>
          <a:p>
            <a:endParaRPr lang="en-GB" b="1" dirty="0">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solidFill>
                  <a:schemeClr val="bg1"/>
                </a:solidFill>
              </a:rPr>
              <a:t>22</a:t>
            </a:fld>
            <a:endParaRPr lang="en-GB" dirty="0">
              <a:solidFill>
                <a:schemeClr val="bg1"/>
              </a:solidFill>
            </a:endParaRPr>
          </a:p>
        </p:txBody>
      </p:sp>
      <p:sp>
        <p:nvSpPr>
          <p:cNvPr id="3" name="Rectangle 2">
            <a:extLst>
              <a:ext uri="{FF2B5EF4-FFF2-40B4-BE49-F238E27FC236}">
                <a16:creationId xmlns:a16="http://schemas.microsoft.com/office/drawing/2014/main" id="{85FE842A-8034-471C-A849-A042CB15CD05}"/>
              </a:ext>
            </a:extLst>
          </p:cNvPr>
          <p:cNvSpPr/>
          <p:nvPr/>
        </p:nvSpPr>
        <p:spPr>
          <a:xfrm>
            <a:off x="4060556" y="5408908"/>
            <a:ext cx="4757980" cy="94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t>Volume is 3000.0</a:t>
            </a:r>
          </a:p>
          <a:p>
            <a:r>
              <a:rPr lang="en-GB"/>
              <a:t>Volume is 162.00</a:t>
            </a:r>
          </a:p>
        </p:txBody>
      </p:sp>
    </p:spTree>
    <p:extLst>
      <p:ext uri="{BB962C8B-B14F-4D97-AF65-F5344CB8AC3E}">
        <p14:creationId xmlns:p14="http://schemas.microsoft.com/office/powerpoint/2010/main" val="24284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Constructors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US" sz="1800" dirty="0"/>
              <a:t>Java constructors are special methods that are called when an object is instantiated. </a:t>
            </a:r>
          </a:p>
          <a:p>
            <a:pPr marL="0" indent="0">
              <a:buNone/>
              <a:tabLst>
                <a:tab pos="536575" algn="l"/>
              </a:tabLst>
            </a:pPr>
            <a:r>
              <a:rPr lang="en-US" sz="1800" dirty="0"/>
              <a:t>In other words, when you use the </a:t>
            </a:r>
            <a:r>
              <a:rPr lang="en-US" sz="1800" b="1" dirty="0"/>
              <a:t>new</a:t>
            </a:r>
            <a:r>
              <a:rPr lang="en-US" sz="1800" dirty="0"/>
              <a:t> keyword. The constructor initializes the newly created object.</a:t>
            </a:r>
          </a:p>
          <a:p>
            <a:pPr marL="0" indent="0">
              <a:buNone/>
              <a:tabLst>
                <a:tab pos="536575" algn="l"/>
              </a:tabLst>
            </a:pPr>
            <a:r>
              <a:rPr lang="en-US" sz="1800" dirty="0"/>
              <a:t>The key differences between a constructor and a method:</a:t>
            </a:r>
          </a:p>
          <a:p>
            <a:pPr lvl="0"/>
            <a:r>
              <a:rPr lang="en-GB" sz="1800" dirty="0"/>
              <a:t>A </a:t>
            </a:r>
            <a:r>
              <a:rPr lang="en-GB" sz="1800" b="1" dirty="0"/>
              <a:t>constructor</a:t>
            </a:r>
            <a:r>
              <a:rPr lang="en-GB" sz="1800" dirty="0"/>
              <a:t> doesn't have a return type. </a:t>
            </a:r>
          </a:p>
          <a:p>
            <a:pPr lvl="0"/>
            <a:r>
              <a:rPr lang="en-GB" sz="1800" dirty="0"/>
              <a:t>The name of the </a:t>
            </a:r>
            <a:r>
              <a:rPr lang="en-GB" sz="1800" b="1" dirty="0"/>
              <a:t>constructor</a:t>
            </a:r>
            <a:r>
              <a:rPr lang="en-GB" sz="1800" dirty="0"/>
              <a:t> must be the </a:t>
            </a:r>
            <a:r>
              <a:rPr lang="en-GB" sz="1800" u="wavyDbl" dirty="0"/>
              <a:t>same as the name of the class</a:t>
            </a:r>
            <a:r>
              <a:rPr lang="en-GB" sz="1800" dirty="0"/>
              <a:t>.</a:t>
            </a:r>
          </a:p>
          <a:p>
            <a:pPr marL="0" indent="0">
              <a:buNone/>
              <a:tabLst>
                <a:tab pos="536575" algn="l"/>
              </a:tabLst>
            </a:pPr>
            <a:endParaRPr lang="en-GB" sz="1800" dirty="0"/>
          </a:p>
          <a:p>
            <a:pPr marL="0" indent="0">
              <a:buNone/>
              <a:tabLst>
                <a:tab pos="536575" algn="l"/>
              </a:tabLst>
            </a:pPr>
            <a:r>
              <a:rPr lang="en-GB" sz="1800" dirty="0"/>
              <a:t>The general structure of a constructor is:</a:t>
            </a:r>
          </a:p>
          <a:p>
            <a:pPr marL="0" indent="0">
              <a:buNone/>
              <a:tabLst>
                <a:tab pos="536575" algn="l"/>
              </a:tabLst>
            </a:pPr>
            <a:r>
              <a:rPr lang="en-GB" sz="1800" b="1" dirty="0" err="1"/>
              <a:t>className</a:t>
            </a:r>
            <a:r>
              <a:rPr lang="en-GB" sz="1800" b="1" dirty="0"/>
              <a:t>(parameter list){</a:t>
            </a:r>
          </a:p>
          <a:p>
            <a:pPr marL="0" indent="0">
              <a:buNone/>
              <a:tabLst>
                <a:tab pos="536575" algn="l"/>
              </a:tabLst>
            </a:pPr>
            <a:r>
              <a:rPr lang="en-GB" sz="1800" b="1" dirty="0"/>
              <a:t>	Initialise properties</a:t>
            </a:r>
          </a:p>
          <a:p>
            <a:pPr marL="0" indent="0">
              <a:buNone/>
              <a:tabLst>
                <a:tab pos="536575" algn="l"/>
              </a:tabLst>
            </a:pPr>
            <a:r>
              <a:rPr lang="en-GB" sz="1800" b="1" dirty="0"/>
              <a:t>}</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US" b="1" dirty="0"/>
              <a:t>Box constructor:-</a:t>
            </a:r>
          </a:p>
          <a:p>
            <a:endParaRPr lang="en-US" b="1" dirty="0"/>
          </a:p>
          <a:p>
            <a:r>
              <a:rPr lang="en-US" b="1" dirty="0">
                <a:solidFill>
                  <a:srgbClr val="FF0000"/>
                </a:solidFill>
              </a:rPr>
              <a:t>Box</a:t>
            </a:r>
            <a:r>
              <a:rPr lang="en-US" dirty="0">
                <a:solidFill>
                  <a:srgbClr val="FF0000"/>
                </a:solidFill>
              </a:rPr>
              <a:t>(double </a:t>
            </a:r>
            <a:r>
              <a:rPr lang="en-US" i="1" dirty="0" err="1">
                <a:solidFill>
                  <a:srgbClr val="FF0000"/>
                </a:solidFill>
              </a:rPr>
              <a:t>widthValue</a:t>
            </a:r>
            <a:r>
              <a:rPr lang="en-US" dirty="0">
                <a:solidFill>
                  <a:srgbClr val="FF0000"/>
                </a:solidFill>
              </a:rPr>
              <a:t>,   double </a:t>
            </a:r>
            <a:r>
              <a:rPr lang="en-US" i="1" dirty="0" err="1">
                <a:solidFill>
                  <a:srgbClr val="FF0000"/>
                </a:solidFill>
              </a:rPr>
              <a:t>lengthValue</a:t>
            </a:r>
            <a:r>
              <a:rPr lang="en-US" dirty="0">
                <a:solidFill>
                  <a:srgbClr val="FF0000"/>
                </a:solidFill>
              </a:rPr>
              <a:t>,   double </a:t>
            </a:r>
            <a:r>
              <a:rPr lang="en-US" i="1" dirty="0" err="1">
                <a:solidFill>
                  <a:srgbClr val="FF0000"/>
                </a:solidFill>
              </a:rPr>
              <a:t>heightValue</a:t>
            </a:r>
            <a:r>
              <a:rPr lang="en-US" dirty="0">
                <a:solidFill>
                  <a:srgbClr val="FF0000"/>
                </a:solidFill>
              </a:rPr>
              <a:t>){</a:t>
            </a:r>
            <a:endParaRPr lang="en-GB" dirty="0">
              <a:solidFill>
                <a:srgbClr val="FF0000"/>
              </a:solidFill>
            </a:endParaRPr>
          </a:p>
          <a:p>
            <a:r>
              <a:rPr lang="en-US" dirty="0">
                <a:solidFill>
                  <a:srgbClr val="FF0000"/>
                </a:solidFill>
              </a:rPr>
              <a:t>	width = </a:t>
            </a:r>
            <a:r>
              <a:rPr lang="en-US" dirty="0" err="1">
                <a:solidFill>
                  <a:srgbClr val="FF0000"/>
                </a:solidFill>
              </a:rPr>
              <a:t>widthValue</a:t>
            </a:r>
            <a:r>
              <a:rPr lang="en-US" dirty="0">
                <a:solidFill>
                  <a:srgbClr val="FF0000"/>
                </a:solidFill>
              </a:rPr>
              <a:t>;</a:t>
            </a:r>
            <a:endParaRPr lang="en-GB" dirty="0">
              <a:solidFill>
                <a:srgbClr val="FF0000"/>
              </a:solidFill>
            </a:endParaRPr>
          </a:p>
          <a:p>
            <a:r>
              <a:rPr lang="en-US" dirty="0">
                <a:solidFill>
                  <a:srgbClr val="FF0000"/>
                </a:solidFill>
              </a:rPr>
              <a:t>	length = </a:t>
            </a:r>
            <a:r>
              <a:rPr lang="en-US" dirty="0" err="1">
                <a:solidFill>
                  <a:srgbClr val="FF0000"/>
                </a:solidFill>
              </a:rPr>
              <a:t>lengthValue</a:t>
            </a:r>
            <a:r>
              <a:rPr lang="en-US" dirty="0">
                <a:solidFill>
                  <a:srgbClr val="FF0000"/>
                </a:solidFill>
              </a:rPr>
              <a:t>;</a:t>
            </a:r>
            <a:endParaRPr lang="en-GB" dirty="0">
              <a:solidFill>
                <a:srgbClr val="FF0000"/>
              </a:solidFill>
            </a:endParaRPr>
          </a:p>
          <a:p>
            <a:r>
              <a:rPr lang="en-US" dirty="0">
                <a:solidFill>
                  <a:srgbClr val="FF0000"/>
                </a:solidFill>
              </a:rPr>
              <a:t>	height = </a:t>
            </a:r>
            <a:r>
              <a:rPr lang="en-US" dirty="0" err="1">
                <a:solidFill>
                  <a:srgbClr val="FF0000"/>
                </a:solidFill>
              </a:rPr>
              <a:t>heightValue</a:t>
            </a:r>
            <a:r>
              <a:rPr lang="en-US" dirty="0">
                <a:solidFill>
                  <a:srgbClr val="FF0000"/>
                </a:solidFill>
              </a:rPr>
              <a:t>;</a:t>
            </a:r>
            <a:endParaRPr lang="en-GB" dirty="0">
              <a:solidFill>
                <a:srgbClr val="FF0000"/>
              </a:solidFill>
            </a:endParaRPr>
          </a:p>
          <a:p>
            <a:r>
              <a:rPr lang="en-US" dirty="0">
                <a:solidFill>
                  <a:srgbClr val="FF0000"/>
                </a:solidFill>
              </a:rPr>
              <a:t>}</a:t>
            </a:r>
          </a:p>
          <a:p>
            <a:endParaRPr lang="en-US" dirty="0"/>
          </a:p>
          <a:p>
            <a:r>
              <a:rPr lang="en-GB" dirty="0"/>
              <a:t>In the above case the parameters are used to initialise the value of the properties.</a:t>
            </a:r>
          </a:p>
          <a:p>
            <a:endParaRPr lang="en-GB" dirty="0"/>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endParaRPr lang="en-GB" dirty="0">
              <a:latin typeface="Consolas" panose="020B0609020204030204" pitchFamily="49" charset="0"/>
            </a:endParaRPr>
          </a:p>
          <a:p>
            <a:r>
              <a:rPr lang="en-US" dirty="0">
                <a:solidFill>
                  <a:srgbClr val="000000"/>
                </a:solidFill>
                <a:latin typeface="Consolas" panose="020B0609020204030204" pitchFamily="49" charset="0"/>
              </a:rPr>
              <a:t>  Box(</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a:t>
            </a:r>
            <a:r>
              <a:rPr lang="en-US" b="1" dirty="0">
                <a:solidFill>
                  <a:srgbClr val="000000"/>
                </a:solidFill>
                <a:latin typeface="Consolas" panose="020B0609020204030204" pitchFamily="49" charset="0"/>
              </a:rPr>
              <a:t>) {</a:t>
            </a:r>
          </a:p>
          <a:p>
            <a:r>
              <a:rPr lang="en-GB" dirty="0">
                <a:solidFill>
                  <a:srgbClr val="0000C0"/>
                </a:solidFill>
                <a:latin typeface="Consolas" panose="020B0609020204030204" pitchFamily="49" charset="0"/>
              </a:rPr>
              <a:t>   width</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w</a:t>
            </a:r>
            <a:r>
              <a:rPr lang="en-GB" dirty="0">
                <a:solidFill>
                  <a:srgbClr val="000000"/>
                </a:solidFill>
                <a:latin typeface="Consolas" panose="020B0609020204030204" pitchFamily="49" charset="0"/>
              </a:rPr>
              <a:t>;</a:t>
            </a:r>
          </a:p>
          <a:p>
            <a:r>
              <a:rPr lang="en-GB" dirty="0">
                <a:solidFill>
                  <a:srgbClr val="0000C0"/>
                </a:solidFill>
                <a:latin typeface="Consolas" panose="020B0609020204030204" pitchFamily="49" charset="0"/>
              </a:rPr>
              <a:t>   height</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h</a:t>
            </a:r>
            <a:r>
              <a:rPr lang="en-GB" dirty="0">
                <a:solidFill>
                  <a:srgbClr val="000000"/>
                </a:solidFill>
                <a:latin typeface="Consolas" panose="020B0609020204030204" pitchFamily="49" charset="0"/>
              </a:rPr>
              <a:t>;</a:t>
            </a:r>
          </a:p>
          <a:p>
            <a:r>
              <a:rPr lang="en-GB" dirty="0">
                <a:solidFill>
                  <a:srgbClr val="0000C0"/>
                </a:solidFill>
                <a:latin typeface="Consolas" panose="020B0609020204030204" pitchFamily="49" charset="0"/>
              </a:rPr>
              <a:t>   length</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l</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p:txBody>
      </p:sp>
      <p:sp>
        <p:nvSpPr>
          <p:cNvPr id="4" name="Slide Number Placeholder 3"/>
          <p:cNvSpPr>
            <a:spLocks noGrp="1"/>
          </p:cNvSpPr>
          <p:nvPr>
            <p:ph type="sldNum" sz="quarter" idx="12"/>
          </p:nvPr>
        </p:nvSpPr>
        <p:spPr/>
        <p:txBody>
          <a:bodyPr/>
          <a:lstStyle/>
          <a:p>
            <a:fld id="{D822431D-AAA3-4E3F-BD56-CD5EAC4D0B18}" type="slidenum">
              <a:rPr lang="en-GB" smtClean="0"/>
              <a:t>23</a:t>
            </a:fld>
            <a:endParaRPr lang="en-GB"/>
          </a:p>
        </p:txBody>
      </p:sp>
    </p:spTree>
    <p:extLst>
      <p:ext uri="{BB962C8B-B14F-4D97-AF65-F5344CB8AC3E}">
        <p14:creationId xmlns:p14="http://schemas.microsoft.com/office/powerpoint/2010/main" val="189782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Constructors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0128" y="938431"/>
            <a:ext cx="3936515" cy="5716078"/>
          </a:xfrm>
        </p:spPr>
        <p:txBody>
          <a:bodyPr>
            <a:noAutofit/>
          </a:bodyPr>
          <a:lstStyle/>
          <a:p>
            <a:pPr marL="0" indent="0">
              <a:buNone/>
              <a:tabLst>
                <a:tab pos="536575" algn="l"/>
              </a:tabLst>
            </a:pPr>
            <a:r>
              <a:rPr lang="en-US" sz="1800" dirty="0"/>
              <a:t>Where the parameter names are the same as the property names.  </a:t>
            </a:r>
          </a:p>
          <a:p>
            <a:pPr marL="0" indent="0">
              <a:buNone/>
              <a:tabLst>
                <a:tab pos="536575" algn="l"/>
              </a:tabLst>
            </a:pPr>
            <a:r>
              <a:rPr lang="en-US" sz="1800" dirty="0"/>
              <a:t>This will cause a problem.</a:t>
            </a:r>
          </a:p>
          <a:p>
            <a:pPr marL="0" indent="0">
              <a:buNone/>
              <a:tabLst>
                <a:tab pos="536575" algn="l"/>
              </a:tabLst>
            </a:pPr>
            <a:endParaRPr lang="en-US" sz="1800" dirty="0"/>
          </a:p>
          <a:p>
            <a:pPr marL="0" indent="0">
              <a:buNone/>
              <a:tabLst>
                <a:tab pos="536575" algn="l"/>
              </a:tabLst>
            </a:pPr>
            <a:endParaRPr lang="en-US" sz="1800" dirty="0"/>
          </a:p>
          <a:p>
            <a:pPr marL="0" indent="0">
              <a:buNone/>
              <a:tabLst>
                <a:tab pos="536575" algn="l"/>
              </a:tabLst>
            </a:pPr>
            <a:endParaRPr lang="en-US" sz="1800" dirty="0"/>
          </a:p>
          <a:p>
            <a:pPr marL="0" indent="0">
              <a:buNone/>
              <a:tabLst>
                <a:tab pos="536575" algn="l"/>
              </a:tabLst>
            </a:pPr>
            <a:endParaRPr lang="en-US" sz="1800" dirty="0"/>
          </a:p>
          <a:p>
            <a:pPr marL="0" indent="0">
              <a:buNone/>
              <a:tabLst>
                <a:tab pos="536575" algn="l"/>
              </a:tabLst>
            </a:pPr>
            <a:endParaRPr lang="en-US" sz="1800" dirty="0"/>
          </a:p>
          <a:p>
            <a:pPr marL="0" indent="0">
              <a:buNone/>
              <a:tabLst>
                <a:tab pos="536575" algn="l"/>
              </a:tabLst>
            </a:pPr>
            <a:endParaRPr lang="en-US" sz="1800" dirty="0"/>
          </a:p>
          <a:p>
            <a:pPr marL="0" indent="0">
              <a:buNone/>
              <a:tabLst>
                <a:tab pos="536575" algn="l"/>
              </a:tabLst>
            </a:pPr>
            <a:r>
              <a:rPr lang="en-US" sz="1800" dirty="0"/>
              <a:t>Therefore we need to qualify which value refers to the object’s property and which value is the parameter.  </a:t>
            </a:r>
          </a:p>
          <a:p>
            <a:pPr marL="0" indent="0">
              <a:buNone/>
              <a:tabLst>
                <a:tab pos="536575" algn="l"/>
              </a:tabLst>
            </a:pPr>
            <a:r>
              <a:rPr lang="en-US" sz="1800" dirty="0"/>
              <a:t>To reference the current object we use the keyword ‘</a:t>
            </a:r>
            <a:r>
              <a:rPr lang="en-US" sz="1800" b="1" dirty="0"/>
              <a:t>this</a:t>
            </a:r>
            <a:r>
              <a:rPr lang="en-US" sz="1800" dirty="0"/>
              <a:t>’, by selecting the first fix as shown above or by typing it yourself, modify the constructor as shown</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US" sz="1600" dirty="0">
                <a:solidFill>
                  <a:srgbClr val="000000"/>
                </a:solidFill>
                <a:latin typeface="Consolas" panose="020B0609020204030204" pitchFamily="49" charset="0"/>
              </a:rPr>
              <a:t> Box(</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width</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height</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length</a:t>
            </a:r>
            <a:r>
              <a:rPr lang="en-US"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width</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width</a:t>
            </a:r>
            <a:r>
              <a:rPr lang="en-GB" sz="1600"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height</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height</a:t>
            </a:r>
            <a:r>
              <a:rPr lang="en-GB" sz="1600"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length</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height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pPr>
              <a:tabLst>
                <a:tab pos="447675" algn="l"/>
              </a:tabLst>
            </a:pPr>
            <a:endParaRPr lang="en-US" sz="1600" dirty="0">
              <a:latin typeface="Consolas" panose="020B0609020204030204" pitchFamily="49" charset="0"/>
              <a:cs typeface="Consolas" panose="020B0609020204030204" pitchFamily="49" charset="0"/>
            </a:endParaRPr>
          </a:p>
          <a:p>
            <a:pPr>
              <a:tabLst>
                <a:tab pos="447675" algn="l"/>
              </a:tabLst>
            </a:pPr>
            <a:endParaRPr lang="en-US" sz="1600" dirty="0">
              <a:latin typeface="Consolas" panose="020B0609020204030204" pitchFamily="49" charset="0"/>
              <a:cs typeface="Consolas" panose="020B0609020204030204" pitchFamily="49" charset="0"/>
            </a:endParaRPr>
          </a:p>
          <a:p>
            <a:pPr>
              <a:tabLst>
                <a:tab pos="447675" algn="l"/>
              </a:tabLst>
            </a:pPr>
            <a:endParaRPr lang="en-US" sz="1600" dirty="0">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rPr>
              <a:t> Box(</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width</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height</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length</a:t>
            </a:r>
            <a:r>
              <a:rPr lang="en-US"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endParaRPr lang="en-GB" sz="1600" dirty="0">
              <a:latin typeface="Consolas" panose="020B0609020204030204" pitchFamily="49" charset="0"/>
              <a:cs typeface="Consolas" panose="020B0609020204030204" pitchFamily="49" charset="0"/>
            </a:endParaRPr>
          </a:p>
        </p:txBody>
      </p:sp>
      <p:pic>
        <p:nvPicPr>
          <p:cNvPr id="4100" name="Picture 1"/>
          <p:cNvPicPr>
            <a:picLocks noChangeAspect="1" noChangeArrowheads="1"/>
          </p:cNvPicPr>
          <p:nvPr/>
        </p:nvPicPr>
        <p:blipFill>
          <a:blip r:embed="rId2">
            <a:extLst>
              <a:ext uri="{28A0092B-C50C-407E-A947-70E740481C1C}">
                <a14:useLocalDpi xmlns:a14="http://schemas.microsoft.com/office/drawing/2010/main" val="0"/>
              </a:ext>
            </a:extLst>
          </a:blip>
          <a:srcRect t="27248" r="70035" b="50371"/>
          <a:stretch>
            <a:fillRect/>
          </a:stretch>
        </p:blipFill>
        <p:spPr bwMode="auto">
          <a:xfrm>
            <a:off x="124402" y="2112264"/>
            <a:ext cx="3742181" cy="187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822431D-AAA3-4E3F-BD56-CD5EAC4D0B18}" type="slidenum">
              <a:rPr lang="en-GB" smtClean="0"/>
              <a:t>24</a:t>
            </a:fld>
            <a:endParaRPr lang="en-GB"/>
          </a:p>
        </p:txBody>
      </p:sp>
    </p:spTree>
    <p:extLst>
      <p:ext uri="{BB962C8B-B14F-4D97-AF65-F5344CB8AC3E}">
        <p14:creationId xmlns:p14="http://schemas.microsoft.com/office/powerpoint/2010/main" val="302353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8" end="8"/>
                                            </p:txEl>
                                          </p:spTgt>
                                        </p:tgtEl>
                                        <p:attrNameLst>
                                          <p:attrName>style.visibility</p:attrName>
                                        </p:attrNameLst>
                                      </p:cBhvr>
                                      <p:to>
                                        <p:strVal val="visible"/>
                                      </p:to>
                                    </p:set>
                                    <p:animEffect transition="in" filter="fade">
                                      <p:cBhvr>
                                        <p:cTn id="20" dur="500"/>
                                        <p:tgtEl>
                                          <p:spTgt spid="6">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animEffect transition="in" filter="fade">
                                      <p:cBhvr>
                                        <p:cTn id="23" dur="500"/>
                                        <p:tgtEl>
                                          <p:spTgt spid="6">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0" end="10"/>
                                            </p:txEl>
                                          </p:spTgt>
                                        </p:tgtEl>
                                        <p:attrNameLst>
                                          <p:attrName>style.visibility</p:attrName>
                                        </p:attrNameLst>
                                      </p:cBhvr>
                                      <p:to>
                                        <p:strVal val="visible"/>
                                      </p:to>
                                    </p:set>
                                    <p:animEffect transition="in" filter="fade">
                                      <p:cBhvr>
                                        <p:cTn id="26" dur="500"/>
                                        <p:tgtEl>
                                          <p:spTgt spid="6">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500"/>
                                        <p:tgtEl>
                                          <p:spTgt spid="6">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Rework the Box class, creating a parameter constructor</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endParaRPr lang="en-GB" sz="2000" dirty="0"/>
          </a:p>
          <a:p>
            <a:pPr marL="0" indent="0">
              <a:buNone/>
              <a:tabLst>
                <a:tab pos="536575" algn="l"/>
              </a:tabLst>
            </a:pPr>
            <a:r>
              <a:rPr lang="en-GB" sz="2000" dirty="0"/>
              <a:t>Rework Box class</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endParaRPr lang="en-GB" dirty="0">
              <a:latin typeface="Consolas" panose="020B0609020204030204" pitchFamily="49" charset="0"/>
            </a:endParaRPr>
          </a:p>
          <a:p>
            <a:r>
              <a:rPr lang="en-US" dirty="0">
                <a:solidFill>
                  <a:srgbClr val="000000"/>
                </a:solidFill>
                <a:latin typeface="Consolas" panose="020B0609020204030204" pitchFamily="49" charset="0"/>
              </a:rPr>
              <a:t> Box(</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width</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height</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length</a:t>
            </a:r>
            <a:r>
              <a:rPr lang="en-US"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volume(){</a:t>
            </a:r>
          </a:p>
          <a:p>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t>25</a:t>
            </a:fld>
            <a:endParaRPr lang="en-GB"/>
          </a:p>
        </p:txBody>
      </p:sp>
    </p:spTree>
    <p:extLst>
      <p:ext uri="{BB962C8B-B14F-4D97-AF65-F5344CB8AC3E}">
        <p14:creationId xmlns:p14="http://schemas.microsoft.com/office/powerpoint/2010/main" val="129736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Rework the Box class, creating a parameter constructor</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endParaRPr lang="en-GB" sz="2000" dirty="0"/>
          </a:p>
          <a:p>
            <a:pPr marL="0" indent="0">
              <a:buNone/>
              <a:tabLst>
                <a:tab pos="536575" algn="l"/>
              </a:tabLst>
            </a:pPr>
            <a:r>
              <a:rPr lang="en-GB" sz="2000" dirty="0"/>
              <a:t>Rework main class</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TestBoxExample2 {</a:t>
            </a:r>
          </a:p>
          <a:p>
            <a:endParaRPr lang="en-GB" dirty="0">
              <a:latin typeface="Consolas" panose="020B0609020204030204" pitchFamily="49" charset="0"/>
            </a:endParaRP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Box </a:t>
            </a:r>
            <a:r>
              <a:rPr lang="en-US" dirty="0" err="1">
                <a:solidFill>
                  <a:srgbClr val="6A3E3E"/>
                </a:solidFill>
                <a:latin typeface="Consolas" panose="020B0609020204030204" pitchFamily="49" charset="0"/>
              </a:rPr>
              <a:t>redBox</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Box(10, 20, 15);</a:t>
            </a:r>
          </a:p>
          <a:p>
            <a:r>
              <a:rPr lang="en-US" dirty="0">
                <a:solidFill>
                  <a:srgbClr val="000000"/>
                </a:solidFill>
                <a:latin typeface="Consolas" panose="020B0609020204030204" pitchFamily="49" charset="0"/>
              </a:rPr>
              <a:t>  Box </a:t>
            </a:r>
            <a:r>
              <a:rPr lang="en-US" dirty="0" err="1">
                <a:solidFill>
                  <a:srgbClr val="6A3E3E"/>
                </a:solidFill>
                <a:latin typeface="Consolas" panose="020B0609020204030204" pitchFamily="49" charset="0"/>
              </a:rPr>
              <a:t>blueBox</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Box(3, 6, 9);</a:t>
            </a:r>
          </a:p>
          <a:p>
            <a:endParaRPr lang="en-GB" dirty="0">
              <a:latin typeface="Consolas" panose="020B0609020204030204" pitchFamily="49" charset="0"/>
            </a:endParaRP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"Volume is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redBox</a:t>
            </a:r>
            <a:r>
              <a:rPr lang="en-GB" b="1" i="1" dirty="0" err="1">
                <a:solidFill>
                  <a:srgbClr val="000000"/>
                </a:solidFill>
                <a:latin typeface="Consolas" panose="020B0609020204030204" pitchFamily="49" charset="0"/>
              </a:rPr>
              <a:t>.volume</a:t>
            </a:r>
            <a:r>
              <a:rPr lang="en-GB"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"Volume is %.2f"</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blueBox</a:t>
            </a:r>
            <a:r>
              <a:rPr lang="en-US" b="1" i="1" dirty="0">
                <a:solidFill>
                  <a:srgbClr val="000000"/>
                </a:solidFill>
                <a:latin typeface="Consolas" panose="020B0609020204030204" pitchFamily="49" charset="0"/>
              </a:rPr>
              <a:t>.volume());</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p>
        </p:txBody>
      </p:sp>
      <p:sp>
        <p:nvSpPr>
          <p:cNvPr id="4" name="Slide Number Placeholder 3"/>
          <p:cNvSpPr>
            <a:spLocks noGrp="1"/>
          </p:cNvSpPr>
          <p:nvPr>
            <p:ph type="sldNum" sz="quarter" idx="12"/>
          </p:nvPr>
        </p:nvSpPr>
        <p:spPr/>
        <p:txBody>
          <a:bodyPr/>
          <a:lstStyle/>
          <a:p>
            <a:fld id="{D822431D-AAA3-4E3F-BD56-CD5EAC4D0B18}" type="slidenum">
              <a:rPr lang="en-GB" smtClean="0"/>
              <a:t>26</a:t>
            </a:fld>
            <a:endParaRPr lang="en-GB"/>
          </a:p>
        </p:txBody>
      </p:sp>
    </p:spTree>
    <p:extLst>
      <p:ext uri="{BB962C8B-B14F-4D97-AF65-F5344CB8AC3E}">
        <p14:creationId xmlns:p14="http://schemas.microsoft.com/office/powerpoint/2010/main" val="644913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Modify your program of the Allstate Employee to use a parameter constructor e.g.</a:t>
            </a:r>
          </a:p>
          <a:p>
            <a:pPr marL="0" indent="0">
              <a:buNone/>
            </a:pPr>
            <a:r>
              <a:rPr lang="en-GB" sz="1800" dirty="0"/>
              <a:t> </a:t>
            </a:r>
          </a:p>
          <a:p>
            <a:pPr marL="0" indent="0">
              <a:buNone/>
            </a:pPr>
            <a:r>
              <a:rPr lang="en-GB" sz="1800" dirty="0"/>
              <a:t>Employee </a:t>
            </a:r>
            <a:r>
              <a:rPr lang="en-GB" sz="1800" dirty="0" err="1"/>
              <a:t>JSmith</a:t>
            </a:r>
            <a:r>
              <a:rPr lang="en-GB" sz="1800" dirty="0"/>
              <a:t> = </a:t>
            </a:r>
            <a:r>
              <a:rPr lang="en-GB" sz="1800" b="1" dirty="0"/>
              <a:t>new</a:t>
            </a:r>
            <a:r>
              <a:rPr lang="en-GB" sz="1800" dirty="0"/>
              <a:t> Employee(“Joe Smith”,1800,200)</a:t>
            </a:r>
          </a:p>
          <a:p>
            <a:pPr marL="0" indent="0">
              <a:buNone/>
            </a:pPr>
            <a:r>
              <a:rPr lang="en-GB" sz="1800" dirty="0"/>
              <a:t> </a:t>
            </a:r>
          </a:p>
          <a:p>
            <a:pPr marL="0" indent="0">
              <a:buNone/>
            </a:pPr>
            <a:r>
              <a:rPr lang="en-GB" sz="1800" dirty="0"/>
              <a:t> </a:t>
            </a:r>
          </a:p>
          <a:p>
            <a:pPr marL="0" indent="0">
              <a:buNone/>
            </a:pPr>
            <a:r>
              <a:rPr lang="en-GB" sz="1800" dirty="0"/>
              <a:t>The solution is expected to use a constructor and consider using the same name for the parameters as the name of the properties.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77800" algn="l"/>
                <a:tab pos="449263" algn="l"/>
              </a:tabLst>
            </a:pPr>
            <a:endParaRPr lang="en-GB" sz="1600" b="1" dirty="0">
              <a:latin typeface="Consolas" panose="020B0609020204030204" pitchFamily="49" charset="0"/>
              <a:cs typeface="Consolas" panose="020B0609020204030204" pitchFamily="49" charset="0"/>
            </a:endParaRPr>
          </a:p>
          <a:p>
            <a:pPr>
              <a:spcAft>
                <a:spcPts val="900"/>
              </a:spcAft>
              <a:tabLst>
                <a:tab pos="177800" algn="l"/>
                <a:tab pos="449263" algn="l"/>
              </a:tabLst>
            </a:pPr>
            <a:r>
              <a:rPr lang="en-GB" sz="1600" b="1" dirty="0">
                <a:latin typeface="Consolas" panose="020B0609020204030204" pitchFamily="49" charset="0"/>
                <a:cs typeface="Consolas" panose="020B0609020204030204" pitchFamily="49" charset="0"/>
              </a:rPr>
              <a:t>public</a:t>
            </a:r>
            <a:r>
              <a:rPr lang="en-GB" sz="1600" dirty="0">
                <a:latin typeface="Consolas" panose="020B0609020204030204" pitchFamily="49" charset="0"/>
                <a:cs typeface="Consolas" panose="020B0609020204030204" pitchFamily="49" charset="0"/>
              </a:rPr>
              <a:t> </a:t>
            </a:r>
            <a:r>
              <a:rPr lang="en-GB" sz="1600" b="1" dirty="0">
                <a:latin typeface="Consolas" panose="020B0609020204030204" pitchFamily="49" charset="0"/>
                <a:cs typeface="Consolas" panose="020B0609020204030204" pitchFamily="49" charset="0"/>
              </a:rPr>
              <a:t>class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EmployeeDetails</a:t>
            </a:r>
            <a:r>
              <a:rPr lang="en-GB" sz="1600" dirty="0">
                <a:latin typeface="Consolas" panose="020B0609020204030204" pitchFamily="49" charset="0"/>
                <a:cs typeface="Consolas" panose="020B0609020204030204" pitchFamily="49" charset="0"/>
              </a:rPr>
              <a:t> {</a:t>
            </a:r>
          </a:p>
          <a:p>
            <a:pPr>
              <a:tabLst>
                <a:tab pos="177800" algn="l"/>
                <a:tab pos="449263" algn="l"/>
              </a:tabLst>
            </a:pPr>
            <a:r>
              <a:rPr lang="en-GB" sz="1600" dirty="0">
                <a:latin typeface="Consolas" panose="020B0609020204030204" pitchFamily="49" charset="0"/>
                <a:cs typeface="Consolas" panose="020B0609020204030204" pitchFamily="49" charset="0"/>
              </a:rPr>
              <a:t>	</a:t>
            </a:r>
            <a:r>
              <a:rPr lang="en-GB" sz="1600" b="1" dirty="0">
                <a:latin typeface="Consolas" panose="020B0609020204030204" pitchFamily="49" charset="0"/>
                <a:cs typeface="Consolas" panose="020B0609020204030204" pitchFamily="49" charset="0"/>
              </a:rPr>
              <a:t>public</a:t>
            </a:r>
            <a:r>
              <a:rPr lang="en-GB" sz="1600" dirty="0">
                <a:latin typeface="Consolas" panose="020B0609020204030204" pitchFamily="49" charset="0"/>
                <a:cs typeface="Consolas" panose="020B0609020204030204" pitchFamily="49" charset="0"/>
              </a:rPr>
              <a:t> </a:t>
            </a:r>
            <a:r>
              <a:rPr lang="en-GB" sz="1600" b="1" dirty="0">
                <a:latin typeface="Consolas" panose="020B0609020204030204" pitchFamily="49" charset="0"/>
                <a:cs typeface="Consolas" panose="020B0609020204030204" pitchFamily="49" charset="0"/>
              </a:rPr>
              <a:t>static</a:t>
            </a:r>
            <a:r>
              <a:rPr lang="en-GB" sz="1600" dirty="0">
                <a:latin typeface="Consolas" panose="020B0609020204030204" pitchFamily="49" charset="0"/>
                <a:cs typeface="Consolas" panose="020B0609020204030204" pitchFamily="49" charset="0"/>
              </a:rPr>
              <a:t> </a:t>
            </a:r>
            <a:r>
              <a:rPr lang="en-GB" sz="1600" b="1" dirty="0">
                <a:latin typeface="Consolas" panose="020B0609020204030204" pitchFamily="49" charset="0"/>
                <a:cs typeface="Consolas" panose="020B0609020204030204" pitchFamily="49" charset="0"/>
              </a:rPr>
              <a:t>void</a:t>
            </a:r>
            <a:r>
              <a:rPr lang="en-GB" sz="1600" dirty="0">
                <a:latin typeface="Consolas" panose="020B0609020204030204" pitchFamily="49" charset="0"/>
                <a:cs typeface="Consolas" panose="020B0609020204030204" pitchFamily="49" charset="0"/>
              </a:rPr>
              <a:t>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a:tabLst>
                <a:tab pos="177800" algn="l"/>
                <a:tab pos="449263" algn="l"/>
              </a:tabLst>
            </a:pPr>
            <a:r>
              <a:rPr lang="en-GB" sz="1600" dirty="0">
                <a:latin typeface="Consolas" panose="020B0609020204030204" pitchFamily="49" charset="0"/>
                <a:cs typeface="Consolas" panose="020B0609020204030204" pitchFamily="49" charset="0"/>
              </a:rPr>
              <a:t>		Employee </a:t>
            </a:r>
            <a:r>
              <a:rPr lang="en-GB" sz="1600" dirty="0" err="1">
                <a:latin typeface="Consolas" panose="020B0609020204030204" pitchFamily="49" charset="0"/>
                <a:cs typeface="Consolas" panose="020B0609020204030204" pitchFamily="49" charset="0"/>
              </a:rPr>
              <a:t>JSmith</a:t>
            </a:r>
            <a:r>
              <a:rPr lang="en-GB" sz="1600" dirty="0">
                <a:latin typeface="Consolas" panose="020B0609020204030204" pitchFamily="49" charset="0"/>
                <a:cs typeface="Consolas" panose="020B0609020204030204" pitchFamily="49" charset="0"/>
              </a:rPr>
              <a:t> = </a:t>
            </a:r>
            <a:r>
              <a:rPr lang="en-GB" sz="1600" b="1" dirty="0">
                <a:latin typeface="Consolas" panose="020B0609020204030204" pitchFamily="49" charset="0"/>
                <a:cs typeface="Consolas" panose="020B0609020204030204" pitchFamily="49" charset="0"/>
              </a:rPr>
              <a:t>new</a:t>
            </a:r>
            <a:r>
              <a:rPr lang="en-GB" sz="1600" dirty="0">
                <a:latin typeface="Consolas" panose="020B0609020204030204" pitchFamily="49" charset="0"/>
                <a:cs typeface="Consolas" panose="020B0609020204030204" pitchFamily="49" charset="0"/>
              </a:rPr>
              <a:t> Employee("Joe Smith",1800,200);</a:t>
            </a:r>
          </a:p>
          <a:p>
            <a:pPr>
              <a:tabLst>
                <a:tab pos="177800" algn="l"/>
                <a:tab pos="449263" algn="l"/>
              </a:tabLst>
            </a:pPr>
            <a:r>
              <a:rPr lang="en-GB" sz="1600" dirty="0">
                <a:latin typeface="Consolas" panose="020B0609020204030204" pitchFamily="49" charset="0"/>
                <a:cs typeface="Consolas" panose="020B0609020204030204" pitchFamily="49" charset="0"/>
              </a:rPr>
              <a:t>		Employee </a:t>
            </a:r>
            <a:r>
              <a:rPr lang="en-GB" sz="1600" dirty="0" err="1">
                <a:latin typeface="Consolas" panose="020B0609020204030204" pitchFamily="49" charset="0"/>
                <a:cs typeface="Consolas" panose="020B0609020204030204" pitchFamily="49" charset="0"/>
              </a:rPr>
              <a:t>DBrown</a:t>
            </a:r>
            <a:r>
              <a:rPr lang="en-GB" sz="1600" dirty="0">
                <a:latin typeface="Consolas" panose="020B0609020204030204" pitchFamily="49" charset="0"/>
                <a:cs typeface="Consolas" panose="020B0609020204030204" pitchFamily="49" charset="0"/>
              </a:rPr>
              <a:t> = </a:t>
            </a:r>
            <a:r>
              <a:rPr lang="en-GB" sz="1600" b="1" dirty="0">
                <a:latin typeface="Consolas" panose="020B0609020204030204" pitchFamily="49" charset="0"/>
                <a:cs typeface="Consolas" panose="020B0609020204030204" pitchFamily="49" charset="0"/>
              </a:rPr>
              <a:t>new</a:t>
            </a:r>
            <a:r>
              <a:rPr lang="en-GB" sz="1600" dirty="0">
                <a:latin typeface="Consolas" panose="020B0609020204030204" pitchFamily="49" charset="0"/>
                <a:cs typeface="Consolas" panose="020B0609020204030204" pitchFamily="49" charset="0"/>
              </a:rPr>
              <a:t> Employee("Daniel Brown", 2200, 350);</a:t>
            </a:r>
          </a:p>
          <a:p>
            <a:pPr>
              <a:tabLst>
                <a:tab pos="177800" algn="l"/>
                <a:tab pos="449263" algn="l"/>
              </a:tabLst>
            </a:pPr>
            <a:r>
              <a:rPr lang="en-GB" sz="1600" dirty="0">
                <a:latin typeface="Consolas" panose="020B0609020204030204" pitchFamily="49" charset="0"/>
                <a:cs typeface="Consolas" panose="020B0609020204030204" pitchFamily="49" charset="0"/>
              </a:rPr>
              <a:t>			</a:t>
            </a:r>
          </a:p>
          <a:p>
            <a:pPr>
              <a:tabLst>
                <a:tab pos="177800" algn="l"/>
                <a:tab pos="449263"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JSmith.displayEmployee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JSmith</a:t>
            </a:r>
            <a:r>
              <a:rPr lang="en-GB" sz="1600" dirty="0">
                <a:latin typeface="Consolas" panose="020B0609020204030204" pitchFamily="49" charset="0"/>
                <a:cs typeface="Consolas" panose="020B0609020204030204" pitchFamily="49" charset="0"/>
              </a:rPr>
              <a:t>);</a:t>
            </a:r>
          </a:p>
          <a:p>
            <a:pPr>
              <a:tabLst>
                <a:tab pos="177800" algn="l"/>
                <a:tab pos="449263" algn="l"/>
              </a:tabLst>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DBrown.displayEmployee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DBrown</a:t>
            </a:r>
            <a:r>
              <a:rPr lang="en-GB" sz="1600" dirty="0">
                <a:latin typeface="Consolas" panose="020B0609020204030204" pitchFamily="49" charset="0"/>
                <a:cs typeface="Consolas" panose="020B0609020204030204" pitchFamily="49" charset="0"/>
              </a:rPr>
              <a:t>);	</a:t>
            </a:r>
          </a:p>
          <a:p>
            <a:pPr>
              <a:tabLst>
                <a:tab pos="177800" algn="l"/>
                <a:tab pos="449263" algn="l"/>
              </a:tabLst>
            </a:pPr>
            <a:r>
              <a:rPr lang="en-GB" sz="1600" dirty="0">
                <a:latin typeface="Consolas" panose="020B0609020204030204" pitchFamily="49" charset="0"/>
                <a:cs typeface="Consolas" panose="020B0609020204030204" pitchFamily="49" charset="0"/>
              </a:rPr>
              <a:t>	}</a:t>
            </a:r>
          </a:p>
          <a:p>
            <a:pPr>
              <a:tabLst>
                <a:tab pos="177800" algn="l"/>
                <a:tab pos="449263" algn="l"/>
              </a:tabLst>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822431D-AAA3-4E3F-BD56-CD5EAC4D0B18}" type="slidenum">
              <a:rPr lang="en-GB" smtClean="0"/>
              <a:t>27</a:t>
            </a:fld>
            <a:endParaRPr lang="en-GB"/>
          </a:p>
        </p:txBody>
      </p:sp>
    </p:spTree>
    <p:extLst>
      <p:ext uri="{BB962C8B-B14F-4D97-AF65-F5344CB8AC3E}">
        <p14:creationId xmlns:p14="http://schemas.microsoft.com/office/powerpoint/2010/main" val="11732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Modify your program of the Allstate Employee to use a parameter constructor e.g.</a:t>
            </a:r>
          </a:p>
          <a:p>
            <a:pPr marL="0" indent="0">
              <a:buNone/>
            </a:pPr>
            <a:r>
              <a:rPr lang="en-GB" sz="1800" dirty="0"/>
              <a:t> </a:t>
            </a:r>
          </a:p>
          <a:p>
            <a:pPr marL="0" indent="0">
              <a:buNone/>
            </a:pPr>
            <a:r>
              <a:rPr lang="en-GB" sz="1800" dirty="0"/>
              <a:t>Employee </a:t>
            </a:r>
            <a:r>
              <a:rPr lang="en-GB" sz="1800" dirty="0" err="1"/>
              <a:t>JSmith</a:t>
            </a:r>
            <a:r>
              <a:rPr lang="en-GB" sz="1800" dirty="0"/>
              <a:t> = </a:t>
            </a:r>
            <a:r>
              <a:rPr lang="en-GB" sz="1800" b="1" dirty="0"/>
              <a:t>new</a:t>
            </a:r>
            <a:r>
              <a:rPr lang="en-GB" sz="1800" dirty="0"/>
              <a:t> Employee(“Joe Smith”,1800,200)</a:t>
            </a:r>
          </a:p>
          <a:p>
            <a:pPr marL="0" indent="0">
              <a:buNone/>
            </a:pPr>
            <a:r>
              <a:rPr lang="en-GB" sz="1800" dirty="0"/>
              <a:t> </a:t>
            </a:r>
          </a:p>
          <a:p>
            <a:pPr marL="0" indent="0">
              <a:buNone/>
            </a:pPr>
            <a:r>
              <a:rPr lang="en-GB" sz="1800" dirty="0"/>
              <a:t> </a:t>
            </a:r>
          </a:p>
          <a:p>
            <a:pPr marL="0" indent="0">
              <a:buNone/>
            </a:pPr>
            <a:r>
              <a:rPr lang="en-GB" sz="1800" dirty="0"/>
              <a:t>The solution is expected to use a constructor and consider using the same name for the parameters as the name of the properties.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98744"/>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71463" algn="l"/>
                <a:tab pos="541338" algn="l"/>
              </a:tabLst>
            </a:pPr>
            <a:r>
              <a:rPr lang="en-GB" sz="1600" b="1" dirty="0"/>
              <a:t>public</a:t>
            </a:r>
            <a:r>
              <a:rPr lang="en-GB" sz="1600" dirty="0"/>
              <a:t> </a:t>
            </a:r>
            <a:r>
              <a:rPr lang="en-GB" sz="1600" b="1" dirty="0"/>
              <a:t>class</a:t>
            </a:r>
            <a:r>
              <a:rPr lang="en-GB" sz="1600" dirty="0"/>
              <a:t> Employee {	</a:t>
            </a:r>
          </a:p>
          <a:p>
            <a:pPr>
              <a:tabLst>
                <a:tab pos="271463" algn="l"/>
                <a:tab pos="541338" algn="l"/>
              </a:tabLst>
            </a:pPr>
            <a:r>
              <a:rPr lang="en-GB" sz="1600" dirty="0"/>
              <a:t>	</a:t>
            </a:r>
            <a:r>
              <a:rPr lang="en-GB" sz="1600" b="1" dirty="0"/>
              <a:t>public</a:t>
            </a:r>
            <a:r>
              <a:rPr lang="en-GB" sz="1600" dirty="0"/>
              <a:t> String </a:t>
            </a:r>
            <a:r>
              <a:rPr lang="en-GB" sz="1600" dirty="0" err="1"/>
              <a:t>employeeName</a:t>
            </a:r>
            <a:r>
              <a:rPr lang="en-GB" sz="1600" dirty="0"/>
              <a:t>;</a:t>
            </a:r>
          </a:p>
          <a:p>
            <a:pPr>
              <a:tabLst>
                <a:tab pos="271463" algn="l"/>
                <a:tab pos="541338" algn="l"/>
              </a:tabLst>
            </a:pPr>
            <a:r>
              <a:rPr lang="en-GB" sz="1600" dirty="0"/>
              <a:t>	</a:t>
            </a:r>
            <a:r>
              <a:rPr lang="en-GB" sz="1600" b="1" dirty="0"/>
              <a:t>public</a:t>
            </a:r>
            <a:r>
              <a:rPr lang="en-GB" sz="1600" dirty="0"/>
              <a:t> </a:t>
            </a:r>
            <a:r>
              <a:rPr lang="en-GB" sz="1600" b="1" dirty="0" err="1"/>
              <a:t>int</a:t>
            </a:r>
            <a:r>
              <a:rPr lang="en-GB" sz="1600" dirty="0"/>
              <a:t> salary;</a:t>
            </a:r>
          </a:p>
          <a:p>
            <a:pPr>
              <a:tabLst>
                <a:tab pos="271463" algn="l"/>
                <a:tab pos="541338" algn="l"/>
              </a:tabLst>
            </a:pPr>
            <a:r>
              <a:rPr lang="en-GB" sz="1600" dirty="0"/>
              <a:t>	</a:t>
            </a:r>
            <a:r>
              <a:rPr lang="en-GB" sz="1600" b="1" dirty="0"/>
              <a:t>public</a:t>
            </a:r>
            <a:r>
              <a:rPr lang="en-GB" sz="1600" dirty="0"/>
              <a:t> </a:t>
            </a:r>
            <a:r>
              <a:rPr lang="en-GB" sz="1600" b="1" dirty="0" err="1"/>
              <a:t>int</a:t>
            </a:r>
            <a:r>
              <a:rPr lang="en-GB" sz="1600" dirty="0"/>
              <a:t> bonus;</a:t>
            </a:r>
          </a:p>
          <a:p>
            <a:pPr>
              <a:tabLst>
                <a:tab pos="271463" algn="l"/>
                <a:tab pos="541338" algn="l"/>
              </a:tabLst>
            </a:pPr>
            <a:endParaRPr lang="en-GB" sz="1600" dirty="0"/>
          </a:p>
          <a:p>
            <a:pPr>
              <a:tabLst>
                <a:tab pos="271463" algn="l"/>
                <a:tab pos="541338" algn="l"/>
              </a:tabLst>
            </a:pPr>
            <a:r>
              <a:rPr lang="en-GB" sz="1600" dirty="0"/>
              <a:t>	Employee(String </a:t>
            </a:r>
            <a:r>
              <a:rPr lang="en-GB" sz="1600" dirty="0" err="1"/>
              <a:t>employeeName</a:t>
            </a:r>
            <a:r>
              <a:rPr lang="en-GB" sz="1600" dirty="0"/>
              <a:t>, </a:t>
            </a:r>
            <a:r>
              <a:rPr lang="en-GB" sz="1600" b="1" dirty="0" err="1"/>
              <a:t>int</a:t>
            </a:r>
            <a:r>
              <a:rPr lang="en-GB" sz="1600" dirty="0"/>
              <a:t> salary, </a:t>
            </a:r>
            <a:r>
              <a:rPr lang="en-GB" sz="1600" b="1" dirty="0" err="1"/>
              <a:t>int</a:t>
            </a:r>
            <a:r>
              <a:rPr lang="en-GB" sz="1600" dirty="0"/>
              <a:t> bonus){</a:t>
            </a:r>
          </a:p>
          <a:p>
            <a:pPr>
              <a:tabLst>
                <a:tab pos="271463" algn="l"/>
                <a:tab pos="541338" algn="l"/>
              </a:tabLst>
            </a:pPr>
            <a:r>
              <a:rPr lang="en-GB" sz="1600" dirty="0"/>
              <a:t>		</a:t>
            </a:r>
            <a:r>
              <a:rPr lang="en-GB" sz="1600" b="1" dirty="0" err="1"/>
              <a:t>this</a:t>
            </a:r>
            <a:r>
              <a:rPr lang="en-GB" sz="1600" dirty="0" err="1"/>
              <a:t>.employeeName</a:t>
            </a:r>
            <a:r>
              <a:rPr lang="en-GB" sz="1600" dirty="0"/>
              <a:t> = </a:t>
            </a:r>
            <a:r>
              <a:rPr lang="en-GB" sz="1600" dirty="0" err="1"/>
              <a:t>employeeName</a:t>
            </a:r>
            <a:r>
              <a:rPr lang="en-GB" sz="1600" dirty="0"/>
              <a:t>;</a:t>
            </a:r>
          </a:p>
          <a:p>
            <a:pPr>
              <a:tabLst>
                <a:tab pos="271463" algn="l"/>
                <a:tab pos="541338" algn="l"/>
              </a:tabLst>
            </a:pPr>
            <a:r>
              <a:rPr lang="en-GB" sz="1600" dirty="0"/>
              <a:t>		</a:t>
            </a:r>
            <a:r>
              <a:rPr lang="en-GB" sz="1600" b="1" dirty="0" err="1"/>
              <a:t>this</a:t>
            </a:r>
            <a:r>
              <a:rPr lang="en-GB" sz="1600" dirty="0" err="1"/>
              <a:t>.salary</a:t>
            </a:r>
            <a:r>
              <a:rPr lang="en-GB" sz="1600" dirty="0"/>
              <a:t> = salary;</a:t>
            </a:r>
          </a:p>
          <a:p>
            <a:pPr>
              <a:tabLst>
                <a:tab pos="271463" algn="l"/>
                <a:tab pos="541338" algn="l"/>
              </a:tabLst>
            </a:pPr>
            <a:r>
              <a:rPr lang="en-GB" sz="1600" dirty="0"/>
              <a:t>		</a:t>
            </a:r>
            <a:r>
              <a:rPr lang="en-GB" sz="1600" b="1" dirty="0" err="1"/>
              <a:t>this</a:t>
            </a:r>
            <a:r>
              <a:rPr lang="en-GB" sz="1600" dirty="0" err="1"/>
              <a:t>.bonus</a:t>
            </a:r>
            <a:r>
              <a:rPr lang="en-GB" sz="1600" dirty="0"/>
              <a:t> = bonus;</a:t>
            </a:r>
          </a:p>
          <a:p>
            <a:pPr>
              <a:tabLst>
                <a:tab pos="271463" algn="l"/>
                <a:tab pos="541338" algn="l"/>
              </a:tabLst>
            </a:pPr>
            <a:r>
              <a:rPr lang="en-GB" sz="1600" dirty="0"/>
              <a:t>	}</a:t>
            </a:r>
          </a:p>
          <a:p>
            <a:pPr>
              <a:tabLst>
                <a:tab pos="271463" algn="l"/>
                <a:tab pos="541338" algn="l"/>
              </a:tabLst>
            </a:pPr>
            <a:r>
              <a:rPr lang="en-GB" sz="1600" dirty="0"/>
              <a:t>	</a:t>
            </a:r>
          </a:p>
          <a:p>
            <a:pPr>
              <a:tabLst>
                <a:tab pos="271463" algn="l"/>
                <a:tab pos="541338" algn="l"/>
              </a:tabLst>
            </a:pPr>
            <a:r>
              <a:rPr lang="en-GB" sz="1600" dirty="0"/>
              <a:t>	</a:t>
            </a:r>
            <a:r>
              <a:rPr lang="en-GB" sz="1600" b="1" dirty="0"/>
              <a:t>public</a:t>
            </a:r>
            <a:r>
              <a:rPr lang="en-GB" sz="1600" dirty="0"/>
              <a:t> </a:t>
            </a:r>
            <a:r>
              <a:rPr lang="en-GB" sz="1600" b="1" dirty="0" err="1"/>
              <a:t>int</a:t>
            </a:r>
            <a:r>
              <a:rPr lang="en-GB" sz="1600" dirty="0"/>
              <a:t>  </a:t>
            </a:r>
            <a:r>
              <a:rPr lang="en-GB" sz="1600" dirty="0" err="1"/>
              <a:t>totalSalary</a:t>
            </a:r>
            <a:r>
              <a:rPr lang="en-GB" sz="1600" dirty="0"/>
              <a:t>()</a:t>
            </a:r>
          </a:p>
          <a:p>
            <a:pPr>
              <a:tabLst>
                <a:tab pos="271463" algn="l"/>
                <a:tab pos="541338" algn="l"/>
              </a:tabLst>
            </a:pPr>
            <a:r>
              <a:rPr lang="en-GB" sz="1600" dirty="0"/>
              <a:t>	{</a:t>
            </a:r>
          </a:p>
          <a:p>
            <a:pPr>
              <a:tabLst>
                <a:tab pos="271463" algn="l"/>
                <a:tab pos="541338" algn="l"/>
              </a:tabLst>
            </a:pPr>
            <a:r>
              <a:rPr lang="en-GB" sz="1600" dirty="0"/>
              <a:t>		</a:t>
            </a:r>
            <a:r>
              <a:rPr lang="en-GB" sz="1600" b="1" dirty="0"/>
              <a:t>return</a:t>
            </a:r>
            <a:r>
              <a:rPr lang="en-GB" sz="1600" dirty="0"/>
              <a:t> salary + bonus;</a:t>
            </a:r>
          </a:p>
          <a:p>
            <a:pPr>
              <a:tabLst>
                <a:tab pos="271463" algn="l"/>
                <a:tab pos="541338" algn="l"/>
              </a:tabLst>
            </a:pPr>
            <a:r>
              <a:rPr lang="en-GB" sz="1600" dirty="0"/>
              <a:t>	}</a:t>
            </a:r>
          </a:p>
          <a:p>
            <a:pPr>
              <a:tabLst>
                <a:tab pos="271463" algn="l"/>
                <a:tab pos="541338" algn="l"/>
              </a:tabLst>
            </a:pPr>
            <a:r>
              <a:rPr lang="en-GB" sz="1600" dirty="0"/>
              <a:t>		</a:t>
            </a:r>
          </a:p>
          <a:p>
            <a:pPr>
              <a:tabLst>
                <a:tab pos="271463" algn="l"/>
                <a:tab pos="541338" algn="l"/>
              </a:tabLst>
            </a:pPr>
            <a:r>
              <a:rPr lang="en-GB" sz="1600" dirty="0"/>
              <a:t>	</a:t>
            </a:r>
            <a:r>
              <a:rPr lang="en-GB" sz="1600" b="1" dirty="0"/>
              <a:t>public</a:t>
            </a:r>
            <a:r>
              <a:rPr lang="en-GB" sz="1600" dirty="0"/>
              <a:t> </a:t>
            </a:r>
            <a:r>
              <a:rPr lang="en-GB" sz="1600" b="1" dirty="0"/>
              <a:t>void</a:t>
            </a:r>
            <a:r>
              <a:rPr lang="en-GB" sz="1600" dirty="0"/>
              <a:t> </a:t>
            </a:r>
            <a:r>
              <a:rPr lang="en-GB" sz="1600" dirty="0" err="1"/>
              <a:t>displayEmployee</a:t>
            </a:r>
            <a:r>
              <a:rPr lang="en-GB" sz="1600" dirty="0"/>
              <a:t>(Employee </a:t>
            </a:r>
            <a:r>
              <a:rPr lang="en-GB" sz="1600" dirty="0" err="1"/>
              <a:t>emp</a:t>
            </a:r>
            <a:r>
              <a:rPr lang="en-GB" sz="1600" dirty="0"/>
              <a:t>){</a:t>
            </a:r>
          </a:p>
          <a:p>
            <a:pPr>
              <a:tabLst>
                <a:tab pos="271463" algn="l"/>
                <a:tab pos="541338" algn="l"/>
              </a:tabLst>
            </a:pPr>
            <a:r>
              <a:rPr lang="en-GB" sz="1600" dirty="0"/>
              <a:t>		</a:t>
            </a:r>
            <a:r>
              <a:rPr lang="en-GB" sz="1600" dirty="0" err="1"/>
              <a:t>System.</a:t>
            </a:r>
            <a:r>
              <a:rPr lang="en-GB" sz="1600" b="1" i="1" dirty="0" err="1"/>
              <a:t>out</a:t>
            </a:r>
            <a:r>
              <a:rPr lang="en-GB" sz="1600" dirty="0" err="1"/>
              <a:t>.println</a:t>
            </a:r>
            <a:r>
              <a:rPr lang="en-GB" sz="1600" dirty="0"/>
              <a:t>("Employee:    " +  </a:t>
            </a:r>
            <a:r>
              <a:rPr lang="en-GB" sz="1600" dirty="0" err="1"/>
              <a:t>emp.employeeName</a:t>
            </a:r>
            <a:r>
              <a:rPr lang="en-GB" sz="1600" dirty="0"/>
              <a:t>);</a:t>
            </a:r>
          </a:p>
          <a:p>
            <a:pPr>
              <a:tabLst>
                <a:tab pos="271463" algn="l"/>
                <a:tab pos="541338" algn="l"/>
              </a:tabLst>
            </a:pPr>
            <a:r>
              <a:rPr lang="en-GB" sz="1600" dirty="0"/>
              <a:t>		</a:t>
            </a:r>
            <a:r>
              <a:rPr lang="en-GB" sz="1600" dirty="0" err="1"/>
              <a:t>System.</a:t>
            </a:r>
            <a:r>
              <a:rPr lang="en-GB" sz="1600" b="1" i="1" dirty="0" err="1"/>
              <a:t>out</a:t>
            </a:r>
            <a:r>
              <a:rPr lang="en-GB" sz="1600" dirty="0" err="1"/>
              <a:t>.println</a:t>
            </a:r>
            <a:r>
              <a:rPr lang="en-GB" sz="1600" dirty="0"/>
              <a:t>("Salary :     £" + </a:t>
            </a:r>
            <a:r>
              <a:rPr lang="en-GB" sz="1600" dirty="0" err="1"/>
              <a:t>emp.salary</a:t>
            </a:r>
            <a:r>
              <a:rPr lang="en-GB" sz="1600" dirty="0"/>
              <a:t>);</a:t>
            </a:r>
          </a:p>
          <a:p>
            <a:pPr>
              <a:tabLst>
                <a:tab pos="271463" algn="l"/>
                <a:tab pos="541338" algn="l"/>
              </a:tabLst>
            </a:pPr>
            <a:r>
              <a:rPr lang="en-GB" sz="1600" dirty="0"/>
              <a:t>		</a:t>
            </a:r>
            <a:r>
              <a:rPr lang="en-GB" sz="1600" dirty="0" err="1"/>
              <a:t>System.</a:t>
            </a:r>
            <a:r>
              <a:rPr lang="en-GB" sz="1600" b="1" i="1" dirty="0" err="1"/>
              <a:t>out</a:t>
            </a:r>
            <a:r>
              <a:rPr lang="en-GB" sz="1600" dirty="0" err="1"/>
              <a:t>.println</a:t>
            </a:r>
            <a:r>
              <a:rPr lang="en-GB" sz="1600" dirty="0"/>
              <a:t>("Bonus:       £" + </a:t>
            </a:r>
            <a:r>
              <a:rPr lang="en-GB" sz="1600" dirty="0" err="1"/>
              <a:t>emp.bonus</a:t>
            </a:r>
            <a:r>
              <a:rPr lang="en-GB" sz="1600" dirty="0"/>
              <a:t>);</a:t>
            </a:r>
          </a:p>
          <a:p>
            <a:pPr>
              <a:tabLst>
                <a:tab pos="271463" algn="l"/>
                <a:tab pos="541338" algn="l"/>
              </a:tabLst>
            </a:pPr>
            <a:r>
              <a:rPr lang="en-GB" sz="1600" dirty="0"/>
              <a:t>		</a:t>
            </a:r>
            <a:r>
              <a:rPr lang="en-GB" sz="1600" dirty="0" err="1"/>
              <a:t>System.</a:t>
            </a:r>
            <a:r>
              <a:rPr lang="en-GB" sz="1600" b="1" i="1" dirty="0" err="1"/>
              <a:t>out</a:t>
            </a:r>
            <a:r>
              <a:rPr lang="en-GB" sz="1600" dirty="0" err="1"/>
              <a:t>.println</a:t>
            </a:r>
            <a:r>
              <a:rPr lang="en-GB" sz="1600" dirty="0"/>
              <a:t>("Final Salary:£" + </a:t>
            </a:r>
            <a:r>
              <a:rPr lang="en-GB" sz="1600" dirty="0" err="1"/>
              <a:t>emp.totalSalary</a:t>
            </a:r>
            <a:r>
              <a:rPr lang="en-GB" sz="1600" dirty="0"/>
              <a:t>());</a:t>
            </a:r>
          </a:p>
          <a:p>
            <a:pPr>
              <a:tabLst>
                <a:tab pos="271463" algn="l"/>
                <a:tab pos="541338" algn="l"/>
              </a:tabLst>
            </a:pPr>
            <a:r>
              <a:rPr lang="en-GB" sz="1600" dirty="0"/>
              <a:t>		</a:t>
            </a:r>
            <a:r>
              <a:rPr lang="en-GB" sz="1600" dirty="0" err="1"/>
              <a:t>System.</a:t>
            </a:r>
            <a:r>
              <a:rPr lang="en-GB" sz="1600" b="1" i="1" dirty="0" err="1"/>
              <a:t>out</a:t>
            </a:r>
            <a:r>
              <a:rPr lang="en-GB" sz="1600" dirty="0" err="1"/>
              <a:t>.println</a:t>
            </a:r>
            <a:r>
              <a:rPr lang="en-GB" sz="1600" dirty="0"/>
              <a:t>();		</a:t>
            </a:r>
          </a:p>
          <a:p>
            <a:pPr>
              <a:tabLst>
                <a:tab pos="271463" algn="l"/>
                <a:tab pos="541338" algn="l"/>
              </a:tabLst>
            </a:pPr>
            <a:r>
              <a:rPr lang="en-GB" sz="1600" dirty="0"/>
              <a:t>	}</a:t>
            </a:r>
          </a:p>
          <a:p>
            <a:pPr>
              <a:tabLst>
                <a:tab pos="271463" algn="l"/>
                <a:tab pos="541338" algn="l"/>
              </a:tabLst>
            </a:pPr>
            <a:r>
              <a:rPr lang="en-GB" sz="1600" dirty="0"/>
              <a:t>}</a:t>
            </a:r>
          </a:p>
        </p:txBody>
      </p:sp>
      <p:sp>
        <p:nvSpPr>
          <p:cNvPr id="4" name="Slide Number Placeholder 3"/>
          <p:cNvSpPr>
            <a:spLocks noGrp="1"/>
          </p:cNvSpPr>
          <p:nvPr>
            <p:ph type="sldNum" sz="quarter" idx="12"/>
          </p:nvPr>
        </p:nvSpPr>
        <p:spPr/>
        <p:txBody>
          <a:bodyPr/>
          <a:lstStyle/>
          <a:p>
            <a:fld id="{D822431D-AAA3-4E3F-BD56-CD5EAC4D0B18}" type="slidenum">
              <a:rPr lang="en-GB" smtClean="0"/>
              <a:t>28</a:t>
            </a:fld>
            <a:endParaRPr lang="en-GB"/>
          </a:p>
        </p:txBody>
      </p:sp>
    </p:spTree>
    <p:extLst>
      <p:ext uri="{BB962C8B-B14F-4D97-AF65-F5344CB8AC3E}">
        <p14:creationId xmlns:p14="http://schemas.microsoft.com/office/powerpoint/2010/main" val="45008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fade">
                                      <p:cBhvr>
                                        <p:cTn id="37" dur="500"/>
                                        <p:tgtEl>
                                          <p:spTgt spid="6">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2" end="12"/>
                                            </p:txEl>
                                          </p:spTgt>
                                        </p:tgtEl>
                                        <p:attrNameLst>
                                          <p:attrName>style.visibility</p:attrName>
                                        </p:attrNameLst>
                                      </p:cBhvr>
                                      <p:to>
                                        <p:strVal val="visible"/>
                                      </p:to>
                                    </p:set>
                                    <p:animEffect transition="in" filter="fade">
                                      <p:cBhvr>
                                        <p:cTn id="40" dur="500"/>
                                        <p:tgtEl>
                                          <p:spTgt spid="6">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Effect transition="in" filter="fade">
                                      <p:cBhvr>
                                        <p:cTn id="43" dur="500"/>
                                        <p:tgtEl>
                                          <p:spTgt spid="6">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4" end="14"/>
                                            </p:txEl>
                                          </p:spTgt>
                                        </p:tgtEl>
                                        <p:attrNameLst>
                                          <p:attrName>style.visibility</p:attrName>
                                        </p:attrNameLst>
                                      </p:cBhvr>
                                      <p:to>
                                        <p:strVal val="visible"/>
                                      </p:to>
                                    </p:set>
                                    <p:animEffect transition="in" filter="fade">
                                      <p:cBhvr>
                                        <p:cTn id="46" dur="500"/>
                                        <p:tgtEl>
                                          <p:spTgt spid="6">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Effect transition="in" filter="fade">
                                      <p:cBhvr>
                                        <p:cTn id="49" dur="500"/>
                                        <p:tgtEl>
                                          <p:spTgt spid="6">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6" end="16"/>
                                            </p:txEl>
                                          </p:spTgt>
                                        </p:tgtEl>
                                        <p:attrNameLst>
                                          <p:attrName>style.visibility</p:attrName>
                                        </p:attrNameLst>
                                      </p:cBhvr>
                                      <p:to>
                                        <p:strVal val="visible"/>
                                      </p:to>
                                    </p:set>
                                    <p:animEffect transition="in" filter="fade">
                                      <p:cBhvr>
                                        <p:cTn id="52" dur="500"/>
                                        <p:tgtEl>
                                          <p:spTgt spid="6">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7" end="17"/>
                                            </p:txEl>
                                          </p:spTgt>
                                        </p:tgtEl>
                                        <p:attrNameLst>
                                          <p:attrName>style.visibility</p:attrName>
                                        </p:attrNameLst>
                                      </p:cBhvr>
                                      <p:to>
                                        <p:strVal val="visible"/>
                                      </p:to>
                                    </p:set>
                                    <p:animEffect transition="in" filter="fade">
                                      <p:cBhvr>
                                        <p:cTn id="55" dur="500"/>
                                        <p:tgtEl>
                                          <p:spTgt spid="6">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8" end="18"/>
                                            </p:txEl>
                                          </p:spTgt>
                                        </p:tgtEl>
                                        <p:attrNameLst>
                                          <p:attrName>style.visibility</p:attrName>
                                        </p:attrNameLst>
                                      </p:cBhvr>
                                      <p:to>
                                        <p:strVal val="visible"/>
                                      </p:to>
                                    </p:set>
                                    <p:animEffect transition="in" filter="fade">
                                      <p:cBhvr>
                                        <p:cTn id="58" dur="500"/>
                                        <p:tgtEl>
                                          <p:spTgt spid="6">
                                            <p:txEl>
                                              <p:pRg st="18" end="1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19" end="19"/>
                                            </p:txEl>
                                          </p:spTgt>
                                        </p:tgtEl>
                                        <p:attrNameLst>
                                          <p:attrName>style.visibility</p:attrName>
                                        </p:attrNameLst>
                                      </p:cBhvr>
                                      <p:to>
                                        <p:strVal val="visible"/>
                                      </p:to>
                                    </p:set>
                                    <p:animEffect transition="in" filter="fade">
                                      <p:cBhvr>
                                        <p:cTn id="61" dur="500"/>
                                        <p:tgtEl>
                                          <p:spTgt spid="6">
                                            <p:txEl>
                                              <p:pRg st="19" end="1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20" end="20"/>
                                            </p:txEl>
                                          </p:spTgt>
                                        </p:tgtEl>
                                        <p:attrNameLst>
                                          <p:attrName>style.visibility</p:attrName>
                                        </p:attrNameLst>
                                      </p:cBhvr>
                                      <p:to>
                                        <p:strVal val="visible"/>
                                      </p:to>
                                    </p:set>
                                    <p:animEffect transition="in" filter="fade">
                                      <p:cBhvr>
                                        <p:cTn id="64" dur="500"/>
                                        <p:tgtEl>
                                          <p:spTgt spid="6">
                                            <p:txEl>
                                              <p:pRg st="20" end="2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21" end="21"/>
                                            </p:txEl>
                                          </p:spTgt>
                                        </p:tgtEl>
                                        <p:attrNameLst>
                                          <p:attrName>style.visibility</p:attrName>
                                        </p:attrNameLst>
                                      </p:cBhvr>
                                      <p:to>
                                        <p:strVal val="visible"/>
                                      </p:to>
                                    </p:set>
                                    <p:animEffect transition="in" filter="fade">
                                      <p:cBhvr>
                                        <p:cTn id="67" dur="500"/>
                                        <p:tgtEl>
                                          <p:spTgt spid="6">
                                            <p:txEl>
                                              <p:pRg st="21" end="2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6">
                                            <p:txEl>
                                              <p:pRg st="22" end="22"/>
                                            </p:txEl>
                                          </p:spTgt>
                                        </p:tgtEl>
                                        <p:attrNameLst>
                                          <p:attrName>style.visibility</p:attrName>
                                        </p:attrNameLst>
                                      </p:cBhvr>
                                      <p:to>
                                        <p:strVal val="visible"/>
                                      </p:to>
                                    </p:set>
                                    <p:animEffect transition="in" filter="fade">
                                      <p:cBhvr>
                                        <p:cTn id="70" dur="500"/>
                                        <p:tgtEl>
                                          <p:spTgt spid="6">
                                            <p:txEl>
                                              <p:pRg st="22" end="2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6">
                                            <p:txEl>
                                              <p:pRg st="23" end="23"/>
                                            </p:txEl>
                                          </p:spTgt>
                                        </p:tgtEl>
                                        <p:attrNameLst>
                                          <p:attrName>style.visibility</p:attrName>
                                        </p:attrNameLst>
                                      </p:cBhvr>
                                      <p:to>
                                        <p:strVal val="visible"/>
                                      </p:to>
                                    </p:set>
                                    <p:animEffect transition="in" filter="fade">
                                      <p:cBhvr>
                                        <p:cTn id="73" dur="500"/>
                                        <p:tgtEl>
                                          <p:spTgt spid="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Multiple Constructors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There can be multiple constructors defined.  Each constructor is created for a different purpose.</a:t>
            </a:r>
          </a:p>
          <a:p>
            <a:pPr marL="0" indent="0">
              <a:buNone/>
            </a:pPr>
            <a:r>
              <a:rPr lang="en-GB" sz="1800" dirty="0"/>
              <a:t>For example a box could be a shaped as a square rather than a rectangle.  In this case there is only one box dimension.</a:t>
            </a:r>
          </a:p>
          <a:p>
            <a:pPr marL="0" indent="0">
              <a:buNone/>
            </a:pPr>
            <a:r>
              <a:rPr lang="en-GB" sz="1800" dirty="0"/>
              <a:t> </a:t>
            </a:r>
          </a:p>
          <a:p>
            <a:pPr marL="0" indent="0">
              <a:buNone/>
            </a:pPr>
            <a:r>
              <a:rPr lang="en-GB" sz="1800" dirty="0"/>
              <a:t>The constructor for the square box would therefore by</a:t>
            </a:r>
          </a:p>
          <a:p>
            <a:pPr marL="0" indent="0">
              <a:buNone/>
            </a:pPr>
            <a:r>
              <a:rPr lang="en-GB" sz="1800" dirty="0"/>
              <a:t>Box(double size){</a:t>
            </a:r>
          </a:p>
          <a:p>
            <a:pPr marL="0" indent="0">
              <a:buNone/>
              <a:tabLst>
                <a:tab pos="357188" algn="l"/>
              </a:tabLst>
            </a:pPr>
            <a:r>
              <a:rPr lang="en-GB" sz="1800" dirty="0"/>
              <a:t>	width = length = height = size;</a:t>
            </a:r>
          </a:p>
          <a:p>
            <a:pPr marL="0" indent="0">
              <a:buNone/>
            </a:pPr>
            <a:r>
              <a:rPr lang="en-GB" sz="1800" dirty="0"/>
              <a:t>}</a:t>
            </a:r>
          </a:p>
          <a:p>
            <a:pPr marL="0" indent="0">
              <a:buNone/>
            </a:pPr>
            <a:r>
              <a:rPr lang="en-GB" sz="1800" dirty="0"/>
              <a:t> </a:t>
            </a:r>
          </a:p>
          <a:p>
            <a:pPr marL="0" indent="0">
              <a:spcAft>
                <a:spcPts val="600"/>
              </a:spcAft>
              <a:buNone/>
            </a:pPr>
            <a:r>
              <a:rPr lang="en-GB" sz="1800" dirty="0"/>
              <a:t>And the square box is created using Box</a:t>
            </a:r>
          </a:p>
          <a:p>
            <a:pPr marL="0" indent="0">
              <a:spcBef>
                <a:spcPts val="600"/>
              </a:spcBef>
              <a:spcAft>
                <a:spcPts val="600"/>
              </a:spcAft>
              <a:buNone/>
            </a:pPr>
            <a:r>
              <a:rPr lang="en-GB" sz="1800" dirty="0"/>
              <a:t> </a:t>
            </a:r>
            <a:r>
              <a:rPr lang="en-GB" sz="1800" b="1" dirty="0" err="1"/>
              <a:t>squareBox</a:t>
            </a:r>
            <a:r>
              <a:rPr lang="en-GB" sz="1800" b="1" dirty="0"/>
              <a:t> = new Box(10); </a:t>
            </a:r>
            <a:r>
              <a:rPr lang="en-GB" sz="1800" dirty="0"/>
              <a:t>for a 10 x 10 x 10 box</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r>
              <a:rPr lang="en-GB" sz="1700" b="1" dirty="0"/>
              <a:t>Modify code to calculate and display the volume of a square box</a:t>
            </a: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endParaRPr lang="en-GB" dirty="0">
              <a:latin typeface="Consolas" panose="020B0609020204030204" pitchFamily="49" charset="0"/>
            </a:endParaRPr>
          </a:p>
          <a:p>
            <a:r>
              <a:rPr lang="en-US" dirty="0">
                <a:solidFill>
                  <a:srgbClr val="000000"/>
                </a:solidFill>
                <a:latin typeface="Consolas" panose="020B0609020204030204" pitchFamily="49" charset="0"/>
              </a:rPr>
              <a:t>  Box(</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width</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height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length</a:t>
            </a:r>
            <a:r>
              <a:rPr lang="en-US"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width</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height</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length</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Box(</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size</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 </a:t>
            </a:r>
            <a:r>
              <a:rPr lang="en-GB" dirty="0">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 </a:t>
            </a:r>
            <a:r>
              <a:rPr lang="en-GB" dirty="0">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size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volume(){</a:t>
            </a:r>
          </a:p>
          <a:p>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sz="1700" b="1" dirty="0"/>
          </a:p>
        </p:txBody>
      </p:sp>
      <p:sp>
        <p:nvSpPr>
          <p:cNvPr id="4" name="Slide Number Placeholder 3"/>
          <p:cNvSpPr>
            <a:spLocks noGrp="1"/>
          </p:cNvSpPr>
          <p:nvPr>
            <p:ph type="sldNum" sz="quarter" idx="12"/>
          </p:nvPr>
        </p:nvSpPr>
        <p:spPr/>
        <p:txBody>
          <a:bodyPr/>
          <a:lstStyle/>
          <a:p>
            <a:fld id="{D822431D-AAA3-4E3F-BD56-CD5EAC4D0B18}" type="slidenum">
              <a:rPr lang="en-GB" smtClean="0"/>
              <a:t>29</a:t>
            </a:fld>
            <a:endParaRPr lang="en-GB"/>
          </a:p>
        </p:txBody>
      </p:sp>
    </p:spTree>
    <p:extLst>
      <p:ext uri="{BB962C8B-B14F-4D97-AF65-F5344CB8AC3E}">
        <p14:creationId xmlns:p14="http://schemas.microsoft.com/office/powerpoint/2010/main" val="189770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3" end="13"/>
                                            </p:txEl>
                                          </p:spTgt>
                                        </p:tgtEl>
                                        <p:attrNameLst>
                                          <p:attrName>style.visibility</p:attrName>
                                        </p:attrNameLst>
                                      </p:cBhvr>
                                      <p:to>
                                        <p:strVal val="visible"/>
                                      </p:to>
                                    </p:set>
                                    <p:animEffect transition="in" filter="fade">
                                      <p:cBhvr>
                                        <p:cTn id="10" dur="500"/>
                                        <p:tgtEl>
                                          <p:spTgt spid="6">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4" end="14"/>
                                            </p:txEl>
                                          </p:spTgt>
                                        </p:tgtEl>
                                        <p:attrNameLst>
                                          <p:attrName>style.visibility</p:attrName>
                                        </p:attrNameLst>
                                      </p:cBhvr>
                                      <p:to>
                                        <p:strVal val="visible"/>
                                      </p:to>
                                    </p:set>
                                    <p:animEffect transition="in" filter="fade">
                                      <p:cBhvr>
                                        <p:cTn id="13"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Object Oriented Programming</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791825" cy="5716078"/>
          </a:xfrm>
        </p:spPr>
        <p:txBody>
          <a:bodyPr>
            <a:normAutofit/>
          </a:bodyPr>
          <a:lstStyle/>
          <a:p>
            <a:pPr marL="0" indent="0">
              <a:buNone/>
              <a:tabLst>
                <a:tab pos="1878013" algn="l"/>
              </a:tabLst>
            </a:pPr>
            <a:r>
              <a:rPr lang="en-GB" sz="1600" dirty="0"/>
              <a:t>When you plan to bake a cake you lookup a recipe of your favourite cake, perhaps like the one shown below.</a:t>
            </a:r>
          </a:p>
          <a:p>
            <a:pPr marL="0" indent="0">
              <a:buNone/>
              <a:tabLst>
                <a:tab pos="1878013" algn="l"/>
              </a:tabLst>
            </a:pPr>
            <a:r>
              <a:rPr lang="en-GB" sz="1600" dirty="0"/>
              <a:t>The recipe provides the ingredients and the instructions on how to bake a cake.  By using these details we can obtain a cake.</a:t>
            </a:r>
          </a:p>
          <a:p>
            <a:pPr marL="0" indent="0">
              <a:buNone/>
              <a:tabLst>
                <a:tab pos="1878013" algn="l"/>
              </a:tabLst>
            </a:pPr>
            <a:r>
              <a:rPr lang="en-GB" sz="1600" dirty="0"/>
              <a:t> The recipe itself is not the cake but only the blueprint of how to obtain the cake.</a:t>
            </a:r>
          </a:p>
          <a:p>
            <a:pPr marL="0" indent="0">
              <a:buNone/>
              <a:tabLst>
                <a:tab pos="1878013" algn="l"/>
              </a:tabLst>
            </a:pPr>
            <a:r>
              <a:rPr lang="en-GB" sz="1600" dirty="0"/>
              <a:t> In Java terms the recipe is called a </a:t>
            </a:r>
            <a:r>
              <a:rPr lang="en-GB" sz="1600" b="1" dirty="0"/>
              <a:t>CLASS.</a:t>
            </a:r>
            <a:r>
              <a:rPr lang="en-GB" sz="1600" dirty="0"/>
              <a:t> </a:t>
            </a:r>
          </a:p>
          <a:p>
            <a:pPr marL="0" indent="0">
              <a:spcAft>
                <a:spcPts val="1200"/>
              </a:spcAft>
              <a:buNone/>
              <a:tabLst>
                <a:tab pos="1878013" algn="l"/>
              </a:tabLst>
            </a:pPr>
            <a:r>
              <a:rPr lang="en-GB" sz="1600" dirty="0"/>
              <a:t> When you use the recipe and create an actual cake, the cake is an </a:t>
            </a:r>
            <a:r>
              <a:rPr lang="en-GB" sz="1600" u="sng" dirty="0"/>
              <a:t>instance </a:t>
            </a:r>
            <a:r>
              <a:rPr lang="en-GB" sz="1600" dirty="0"/>
              <a:t>or example of the class,  it is an </a:t>
            </a:r>
            <a:r>
              <a:rPr lang="en-GB" sz="1600" b="1" dirty="0"/>
              <a:t>OBJECT</a:t>
            </a:r>
            <a:r>
              <a:rPr lang="en-GB" sz="1600" dirty="0"/>
              <a:t> created by using the Class cake.</a:t>
            </a:r>
          </a:p>
          <a:p>
            <a:pPr marL="0" indent="0">
              <a:buNone/>
            </a:pPr>
            <a:r>
              <a:rPr lang="en-GB" sz="1600" dirty="0"/>
              <a:t>In Java terms the recipe is called a CLASS, and comprising of data and methods.</a:t>
            </a:r>
          </a:p>
          <a:p>
            <a:pPr marL="0" indent="0">
              <a:buNone/>
            </a:pPr>
            <a:r>
              <a:rPr lang="en-GB" sz="1600" dirty="0"/>
              <a:t>The cake is an OBJECT created by using the Class.</a:t>
            </a:r>
          </a:p>
          <a:p>
            <a:pPr marL="0" indent="0">
              <a:spcAft>
                <a:spcPts val="1200"/>
              </a:spcAft>
              <a:buNone/>
              <a:tabLst>
                <a:tab pos="1878013" algn="l"/>
              </a:tabLst>
            </a:pPr>
            <a:endParaRPr lang="en-GB" sz="1600" dirty="0"/>
          </a:p>
          <a:p>
            <a:pPr marL="0" indent="0">
              <a:buNone/>
              <a:tabLst>
                <a:tab pos="1878013" algn="l"/>
              </a:tabLst>
            </a:pPr>
            <a:endParaRPr lang="en-GB" sz="16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6821" y="93843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endParaRPr lang="en-GB" sz="1600" dirty="0"/>
          </a:p>
        </p:txBody>
      </p:sp>
      <p:sp>
        <p:nvSpPr>
          <p:cNvPr id="3" name="TextBox 1"/>
          <p:cNvSpPr txBox="1">
            <a:spLocks noChangeArrowheads="1"/>
          </p:cNvSpPr>
          <p:nvPr/>
        </p:nvSpPr>
        <p:spPr bwMode="auto">
          <a:xfrm>
            <a:off x="4899991" y="1192694"/>
            <a:ext cx="3965713" cy="2031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rPr>
              <a:t>Ingredients:</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Serves 8</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8oz self-raising flour</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8oz butter, at room temperature</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8oz caster sugar</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4 eggs</a:t>
            </a:r>
            <a:endParaRPr kumimoji="0" lang="en-US"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1 teaspoon baking powder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7"/>
          <p:cNvSpPr txBox="1">
            <a:spLocks noChangeArrowheads="1"/>
          </p:cNvSpPr>
          <p:nvPr/>
        </p:nvSpPr>
        <p:spPr bwMode="auto">
          <a:xfrm>
            <a:off x="4899991" y="3531151"/>
            <a:ext cx="6400800" cy="224676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357188"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rPr>
              <a:t>Instructions:</a:t>
            </a:r>
            <a:endParaRPr kumimoji="0" lang="en-US" altLang="en-US" sz="1100" b="0" i="0" u="none" strike="noStrike" cap="none" normalizeH="0" baseline="0" dirty="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1"/>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Preheat the oven to 180°C</a:t>
            </a:r>
            <a:endParaRPr kumimoji="0" lang="en-GB" altLang="en-US" sz="20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2"/>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Measure all the ingredients into a large bowl</a:t>
            </a:r>
            <a:endParaRPr kumimoji="0" lang="en-GB" altLang="en-US" sz="20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3"/>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Mix all of the ingredients using an electric whisk</a:t>
            </a:r>
            <a:endParaRPr kumimoji="0" lang="en-GB" altLang="en-US" sz="20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4"/>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Pour the mixture into 2 non-stick 7” tins</a:t>
            </a:r>
            <a:endParaRPr kumimoji="0" lang="en-GB" altLang="en-US" sz="20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5"/>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Place them in the oven till golden brown 15-25 minutes</a:t>
            </a:r>
            <a:endParaRPr kumimoji="0" lang="en-GB" altLang="en-US" sz="20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000000"/>
              </a:buClr>
              <a:buSzTx/>
              <a:buFont typeface="Calibri" panose="020F0502020204030204" pitchFamily="34" charset="0"/>
              <a:buChar char="6"/>
              <a:tabLst>
                <a:tab pos="357188" algn="l"/>
              </a:tabLst>
            </a:pPr>
            <a:r>
              <a:rPr kumimoji="0" lang="en-GB" altLang="en-US" sz="2000" b="0" i="0" u="none" strike="noStrike" cap="none" normalizeH="0" baseline="0" dirty="0">
                <a:ln>
                  <a:noFill/>
                </a:ln>
                <a:solidFill>
                  <a:srgbClr val="000000"/>
                </a:solidFill>
                <a:effectLst/>
                <a:latin typeface="Times New Roman" panose="02020603050405020304" pitchFamily="18" charset="0"/>
              </a:rPr>
              <a:t>.	Cool on a wire rack before serving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D822431D-AAA3-4E3F-BD56-CD5EAC4D0B18}" type="slidenum">
              <a:rPr lang="en-GB" smtClean="0"/>
              <a:t>3</a:t>
            </a:fld>
            <a:endParaRPr lang="en-GB"/>
          </a:p>
        </p:txBody>
      </p:sp>
    </p:spTree>
    <p:extLst>
      <p:ext uri="{BB962C8B-B14F-4D97-AF65-F5344CB8AC3E}">
        <p14:creationId xmlns:p14="http://schemas.microsoft.com/office/powerpoint/2010/main" val="6897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Multiple Constructors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There can be multiple constructors defined.  Each constructor is created for a different purpose.</a:t>
            </a:r>
          </a:p>
          <a:p>
            <a:pPr marL="0" indent="0">
              <a:buNone/>
            </a:pPr>
            <a:r>
              <a:rPr lang="en-GB" sz="1800" dirty="0"/>
              <a:t>For example a box could be a shaped as a square rather than a rectangle.  In this case there is only one box dimension.</a:t>
            </a:r>
          </a:p>
          <a:p>
            <a:pPr marL="0" indent="0">
              <a:buNone/>
            </a:pPr>
            <a:r>
              <a:rPr lang="en-GB" sz="1800" dirty="0"/>
              <a:t> </a:t>
            </a:r>
          </a:p>
          <a:p>
            <a:pPr marL="0" indent="0">
              <a:buNone/>
            </a:pPr>
            <a:r>
              <a:rPr lang="en-GB" sz="1800" dirty="0"/>
              <a:t>The constructor for the square box would therefore by</a:t>
            </a:r>
          </a:p>
          <a:p>
            <a:pPr marL="0" indent="0">
              <a:buNone/>
            </a:pPr>
            <a:r>
              <a:rPr lang="en-GB" sz="1800" dirty="0"/>
              <a:t>Box(double size){</a:t>
            </a:r>
          </a:p>
          <a:p>
            <a:pPr marL="0" indent="0">
              <a:buNone/>
              <a:tabLst>
                <a:tab pos="357188" algn="l"/>
              </a:tabLst>
            </a:pPr>
            <a:r>
              <a:rPr lang="en-GB" sz="1800" dirty="0"/>
              <a:t>	width = length = height = size;</a:t>
            </a:r>
          </a:p>
          <a:p>
            <a:pPr marL="0" indent="0">
              <a:buNone/>
            </a:pPr>
            <a:r>
              <a:rPr lang="en-GB" sz="1800" dirty="0"/>
              <a:t>}</a:t>
            </a:r>
          </a:p>
          <a:p>
            <a:pPr marL="0" indent="0">
              <a:buNone/>
            </a:pPr>
            <a:r>
              <a:rPr lang="en-GB" sz="1800" dirty="0"/>
              <a:t> </a:t>
            </a:r>
          </a:p>
          <a:p>
            <a:pPr marL="0" indent="0">
              <a:spcAft>
                <a:spcPts val="600"/>
              </a:spcAft>
              <a:buNone/>
            </a:pPr>
            <a:r>
              <a:rPr lang="en-GB" sz="1800" dirty="0"/>
              <a:t>And the square box is created using Box</a:t>
            </a:r>
          </a:p>
          <a:p>
            <a:pPr marL="0" indent="0">
              <a:spcBef>
                <a:spcPts val="600"/>
              </a:spcBef>
              <a:spcAft>
                <a:spcPts val="600"/>
              </a:spcAft>
              <a:buNone/>
            </a:pPr>
            <a:r>
              <a:rPr lang="en-GB" sz="1800" dirty="0"/>
              <a:t> </a:t>
            </a:r>
            <a:r>
              <a:rPr lang="en-GB" sz="1800" b="1" dirty="0" err="1"/>
              <a:t>squareBox</a:t>
            </a:r>
            <a:r>
              <a:rPr lang="en-GB" sz="1800" b="1" dirty="0"/>
              <a:t> = new Box(10); </a:t>
            </a:r>
            <a:r>
              <a:rPr lang="en-GB" sz="1800" dirty="0"/>
              <a:t>for a 10 x 10 x 10 box</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spcAft>
                <a:spcPts val="1200"/>
              </a:spcAft>
              <a:tabLst>
                <a:tab pos="182563" algn="l"/>
                <a:tab pos="357188" algn="l"/>
              </a:tabLst>
            </a:pPr>
            <a:endParaRPr lang="en-GB" b="1" dirty="0"/>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Box </a:t>
            </a:r>
            <a:r>
              <a:rPr lang="en-US" dirty="0" err="1">
                <a:solidFill>
                  <a:srgbClr val="6A3E3E"/>
                </a:solidFill>
                <a:latin typeface="Consolas" panose="020B0609020204030204" pitchFamily="49" charset="0"/>
              </a:rPr>
              <a:t>redBox</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Box(10, 20, 15);</a:t>
            </a:r>
          </a:p>
          <a:p>
            <a:r>
              <a:rPr lang="en-US" dirty="0">
                <a:solidFill>
                  <a:srgbClr val="000000"/>
                </a:solidFill>
                <a:latin typeface="Consolas" panose="020B0609020204030204" pitchFamily="49" charset="0"/>
              </a:rPr>
              <a:t> Box </a:t>
            </a:r>
            <a:r>
              <a:rPr lang="en-US" dirty="0" err="1">
                <a:solidFill>
                  <a:srgbClr val="6A3E3E"/>
                </a:solidFill>
                <a:latin typeface="Consolas" panose="020B0609020204030204" pitchFamily="49" charset="0"/>
              </a:rPr>
              <a:t>blueBox</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Box(3, 6, 9);</a:t>
            </a:r>
          </a:p>
          <a:p>
            <a:r>
              <a:rPr lang="en-US" dirty="0">
                <a:solidFill>
                  <a:srgbClr val="000000"/>
                </a:solidFill>
                <a:latin typeface="Consolas" panose="020B0609020204030204" pitchFamily="49" charset="0"/>
              </a:rPr>
              <a:t> Box </a:t>
            </a:r>
            <a:r>
              <a:rPr lang="en-US" dirty="0" err="1">
                <a:solidFill>
                  <a:srgbClr val="6A3E3E"/>
                </a:solidFill>
                <a:latin typeface="Consolas" panose="020B0609020204030204" pitchFamily="49" charset="0"/>
              </a:rPr>
              <a:t>squareBox</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Box(2);</a:t>
            </a:r>
          </a:p>
          <a:p>
            <a:endParaRPr lang="en-GB" dirty="0">
              <a:latin typeface="Consolas" panose="020B0609020204030204" pitchFamily="49" charset="0"/>
            </a:endParaRPr>
          </a:p>
          <a:p>
            <a:pPr>
              <a:lnSpc>
                <a:spcPts val="2400"/>
              </a:lnSpc>
              <a:spcAft>
                <a:spcPts val="600"/>
              </a:spcAft>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"Volume, red box is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redBox</a:t>
            </a:r>
            <a:r>
              <a:rPr lang="en-GB" b="1" i="1" dirty="0" err="1">
                <a:solidFill>
                  <a:srgbClr val="000000"/>
                </a:solidFill>
                <a:latin typeface="Consolas" panose="020B0609020204030204" pitchFamily="49" charset="0"/>
              </a:rPr>
              <a:t>.volume</a:t>
            </a:r>
            <a:r>
              <a:rPr lang="en-GB" b="1" i="1" dirty="0">
                <a:solidFill>
                  <a:srgbClr val="000000"/>
                </a:solidFill>
                <a:latin typeface="Consolas" panose="020B0609020204030204" pitchFamily="49" charset="0"/>
              </a:rPr>
              <a:t>());</a:t>
            </a:r>
          </a:p>
          <a:p>
            <a:pPr>
              <a:lnSpc>
                <a:spcPts val="2400"/>
              </a:lnSpc>
              <a:spcAft>
                <a:spcPts val="600"/>
              </a:spcAf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"Volume, blue box is  %.2f%n"</a:t>
            </a:r>
            <a:r>
              <a:rPr lang="en-US" b="1" i="1" dirty="0">
                <a:solidFill>
                  <a:srgbClr val="000000"/>
                </a:solidFill>
                <a:latin typeface="Consolas" panose="020B0609020204030204" pitchFamily="49" charset="0"/>
              </a:rPr>
              <a:t>, </a:t>
            </a:r>
            <a:r>
              <a:rPr lang="en-US" b="1" i="1" dirty="0" err="1">
                <a:solidFill>
                  <a:srgbClr val="6A3E3E"/>
                </a:solidFill>
                <a:latin typeface="Consolas" panose="020B0609020204030204" pitchFamily="49" charset="0"/>
              </a:rPr>
              <a:t>blueBox</a:t>
            </a:r>
            <a:r>
              <a:rPr lang="en-US" b="1" i="1" dirty="0" err="1">
                <a:solidFill>
                  <a:srgbClr val="000000"/>
                </a:solidFill>
                <a:latin typeface="Consolas" panose="020B0609020204030204" pitchFamily="49" charset="0"/>
              </a:rPr>
              <a:t>.volume</a:t>
            </a:r>
            <a:r>
              <a:rPr lang="en-US" b="1" i="1" dirty="0">
                <a:solidFill>
                  <a:srgbClr val="000000"/>
                </a:solidFill>
                <a:latin typeface="Consolas" panose="020B0609020204030204" pitchFamily="49" charset="0"/>
              </a:rPr>
              <a:t>());</a:t>
            </a:r>
          </a:p>
          <a:p>
            <a:pPr>
              <a:lnSpc>
                <a:spcPts val="2400"/>
              </a:lnSpc>
              <a:spcAft>
                <a:spcPts val="600"/>
              </a:spcAf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"Volume, square box is %.2f"</a:t>
            </a:r>
            <a:r>
              <a:rPr lang="en-US" b="1" i="1" dirty="0">
                <a:solidFill>
                  <a:srgbClr val="000000"/>
                </a:solidFill>
                <a:latin typeface="Consolas" panose="020B0609020204030204" pitchFamily="49" charset="0"/>
              </a:rPr>
              <a:t>, </a:t>
            </a:r>
            <a:r>
              <a:rPr lang="en-US" b="1" i="1" dirty="0" err="1">
                <a:solidFill>
                  <a:srgbClr val="6A3E3E"/>
                </a:solidFill>
                <a:latin typeface="Consolas" panose="020B0609020204030204" pitchFamily="49" charset="0"/>
              </a:rPr>
              <a:t>squareBox</a:t>
            </a:r>
            <a:r>
              <a:rPr lang="en-US" b="1" i="1" dirty="0" err="1">
                <a:solidFill>
                  <a:srgbClr val="000000"/>
                </a:solidFill>
                <a:latin typeface="Consolas" panose="020B0609020204030204" pitchFamily="49" charset="0"/>
              </a:rPr>
              <a:t>.volume</a:t>
            </a:r>
            <a:r>
              <a:rPr lang="en-US"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t>30</a:t>
            </a:fld>
            <a:endParaRPr lang="en-GB"/>
          </a:p>
        </p:txBody>
      </p:sp>
      <p:sp>
        <p:nvSpPr>
          <p:cNvPr id="3" name="Rectangle 2">
            <a:extLst>
              <a:ext uri="{FF2B5EF4-FFF2-40B4-BE49-F238E27FC236}">
                <a16:creationId xmlns:a16="http://schemas.microsoft.com/office/drawing/2014/main" id="{8397902A-F361-4C0A-A726-434A946D2046}"/>
              </a:ext>
            </a:extLst>
          </p:cNvPr>
          <p:cNvSpPr/>
          <p:nvPr/>
        </p:nvSpPr>
        <p:spPr>
          <a:xfrm>
            <a:off x="4171406" y="5386647"/>
            <a:ext cx="4439194" cy="969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Volume, red box is 3000.0</a:t>
            </a:r>
          </a:p>
          <a:p>
            <a:r>
              <a:rPr lang="en-US"/>
              <a:t>Volume, blue box is 162.00</a:t>
            </a:r>
          </a:p>
          <a:p>
            <a:r>
              <a:rPr lang="en-GB"/>
              <a:t>Volume, square box is 8.00</a:t>
            </a:r>
          </a:p>
        </p:txBody>
      </p:sp>
    </p:spTree>
    <p:extLst>
      <p:ext uri="{BB962C8B-B14F-4D97-AF65-F5344CB8AC3E}">
        <p14:creationId xmlns:p14="http://schemas.microsoft.com/office/powerpoint/2010/main" val="6322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A call centre receives enquires from its clients.  The information received is their first name, last name and their age.</a:t>
            </a:r>
          </a:p>
          <a:p>
            <a:pPr marL="0" indent="0">
              <a:buNone/>
            </a:pPr>
            <a:r>
              <a:rPr lang="en-GB" sz="1800" dirty="0"/>
              <a:t>Create a Client object and provide the above information and display the results.</a:t>
            </a:r>
          </a:p>
          <a:p>
            <a:pPr marL="0" indent="0">
              <a:buNone/>
            </a:pPr>
            <a:r>
              <a:rPr lang="en-GB" sz="1800" dirty="0"/>
              <a:t> </a:t>
            </a:r>
          </a:p>
          <a:p>
            <a:pPr marL="0" indent="0">
              <a:buNone/>
            </a:pPr>
            <a:r>
              <a:rPr lang="en-GB" sz="1800" dirty="0"/>
              <a:t>However in some cases they do not record their age.</a:t>
            </a:r>
          </a:p>
          <a:p>
            <a:pPr marL="0" indent="0">
              <a:buNone/>
            </a:pPr>
            <a:r>
              <a:rPr lang="en-GB" sz="1800" dirty="0"/>
              <a:t>Create constructors for the Client object which provides first name, last name and age or first name, last name only and display the appropriate details as shown</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Lst>
            </a:pPr>
            <a:r>
              <a:rPr lang="en-GB" sz="1600" b="1" dirty="0"/>
              <a:t>public class Client {</a:t>
            </a:r>
            <a:endParaRPr lang="en-GB" sz="1600" dirty="0"/>
          </a:p>
          <a:p>
            <a:pPr marL="182563" lvl="1">
              <a:tabLst>
                <a:tab pos="182563" algn="l"/>
                <a:tab pos="357188" algn="l"/>
              </a:tabLst>
            </a:pPr>
            <a:r>
              <a:rPr lang="en-GB" sz="1600" b="1" dirty="0"/>
              <a:t>public String </a:t>
            </a:r>
            <a:r>
              <a:rPr lang="en-GB" sz="1600" b="1" dirty="0" err="1"/>
              <a:t>firstName</a:t>
            </a:r>
            <a:r>
              <a:rPr lang="en-GB" sz="1600" b="1" dirty="0"/>
              <a:t> = null;</a:t>
            </a:r>
          </a:p>
          <a:p>
            <a:pPr marL="182563" lvl="1">
              <a:tabLst>
                <a:tab pos="182563" algn="l"/>
                <a:tab pos="357188" algn="l"/>
              </a:tabLst>
            </a:pPr>
            <a:r>
              <a:rPr lang="en-GB" sz="1600" b="1" dirty="0"/>
              <a:t>public String </a:t>
            </a:r>
            <a:r>
              <a:rPr lang="en-GB" sz="1600" b="1" dirty="0" err="1"/>
              <a:t>lastName</a:t>
            </a:r>
            <a:r>
              <a:rPr lang="en-GB" sz="1600" b="1" dirty="0"/>
              <a:t>= null;</a:t>
            </a:r>
          </a:p>
          <a:p>
            <a:pPr marL="182563" lvl="1">
              <a:tabLst>
                <a:tab pos="182563" algn="l"/>
                <a:tab pos="357188" algn="l"/>
              </a:tabLst>
            </a:pPr>
            <a:r>
              <a:rPr lang="en-GB" sz="1600" b="1" dirty="0"/>
              <a:t>public </a:t>
            </a:r>
            <a:r>
              <a:rPr lang="en-GB" sz="1600" b="1" dirty="0" err="1"/>
              <a:t>int</a:t>
            </a:r>
            <a:r>
              <a:rPr lang="en-GB" sz="1600" b="1" dirty="0"/>
              <a:t> age;</a:t>
            </a:r>
          </a:p>
          <a:p>
            <a:pPr marL="182563" lvl="1">
              <a:tabLst>
                <a:tab pos="182563" algn="l"/>
                <a:tab pos="357188" algn="l"/>
              </a:tabLst>
            </a:pPr>
            <a:endParaRPr lang="en-GB" sz="800" dirty="0"/>
          </a:p>
          <a:p>
            <a:pPr marL="182563" lvl="1">
              <a:tabLst>
                <a:tab pos="182563" algn="l"/>
                <a:tab pos="357188" algn="l"/>
              </a:tabLst>
            </a:pPr>
            <a:r>
              <a:rPr lang="en-US" sz="1600" dirty="0"/>
              <a:t>Client (String </a:t>
            </a:r>
            <a:r>
              <a:rPr lang="en-US" sz="1600" dirty="0" err="1"/>
              <a:t>firstName</a:t>
            </a:r>
            <a:r>
              <a:rPr lang="en-US" sz="1600" dirty="0"/>
              <a:t>, String </a:t>
            </a:r>
            <a:r>
              <a:rPr lang="en-US" sz="1600" dirty="0" err="1"/>
              <a:t>lastName</a:t>
            </a:r>
            <a:r>
              <a:rPr lang="en-US" sz="1600" dirty="0"/>
              <a:t>, </a:t>
            </a:r>
            <a:r>
              <a:rPr lang="en-US" sz="1600" dirty="0" err="1"/>
              <a:t>int</a:t>
            </a:r>
            <a:r>
              <a:rPr lang="en-US" sz="1600" dirty="0"/>
              <a:t> age){</a:t>
            </a:r>
          </a:p>
          <a:p>
            <a:pPr marL="357188" lvl="2">
              <a:tabLst>
                <a:tab pos="182563" algn="l"/>
                <a:tab pos="357188" algn="l"/>
              </a:tabLst>
            </a:pPr>
            <a:r>
              <a:rPr lang="en-GB" sz="1600" dirty="0" err="1"/>
              <a:t>this.firstName</a:t>
            </a:r>
            <a:r>
              <a:rPr lang="en-GB" sz="1600" dirty="0"/>
              <a:t> = </a:t>
            </a:r>
            <a:r>
              <a:rPr lang="en-GB" sz="1600" dirty="0" err="1"/>
              <a:t>firstName</a:t>
            </a:r>
            <a:r>
              <a:rPr lang="en-GB" sz="1600" dirty="0"/>
              <a:t>;</a:t>
            </a:r>
          </a:p>
          <a:p>
            <a:pPr marL="357188" lvl="2">
              <a:tabLst>
                <a:tab pos="182563" algn="l"/>
                <a:tab pos="357188" algn="l"/>
              </a:tabLst>
            </a:pPr>
            <a:r>
              <a:rPr lang="en-GB" sz="1600" dirty="0" err="1"/>
              <a:t>this.lastName</a:t>
            </a:r>
            <a:r>
              <a:rPr lang="en-GB" sz="1600" dirty="0"/>
              <a:t> = </a:t>
            </a:r>
            <a:r>
              <a:rPr lang="en-GB" sz="1600" dirty="0" err="1"/>
              <a:t>lastName</a:t>
            </a:r>
            <a:r>
              <a:rPr lang="en-GB" sz="1600" dirty="0"/>
              <a:t>;</a:t>
            </a:r>
          </a:p>
          <a:p>
            <a:pPr marL="357188" lvl="2">
              <a:tabLst>
                <a:tab pos="182563" algn="l"/>
                <a:tab pos="357188" algn="l"/>
              </a:tabLst>
            </a:pPr>
            <a:r>
              <a:rPr lang="en-GB" sz="1600" dirty="0" err="1"/>
              <a:t>this.age</a:t>
            </a:r>
            <a:r>
              <a:rPr lang="en-GB" sz="1600" dirty="0"/>
              <a:t> = age;</a:t>
            </a:r>
          </a:p>
          <a:p>
            <a:pPr marL="182563" lvl="1">
              <a:tabLst>
                <a:tab pos="182563" algn="l"/>
                <a:tab pos="357188" algn="l"/>
              </a:tabLst>
            </a:pPr>
            <a:r>
              <a:rPr lang="en-GB" sz="1600" dirty="0"/>
              <a:t>}</a:t>
            </a:r>
          </a:p>
          <a:p>
            <a:pPr marL="182563" lvl="1">
              <a:tabLst>
                <a:tab pos="182563" algn="l"/>
                <a:tab pos="357188" algn="l"/>
              </a:tabLst>
            </a:pPr>
            <a:endParaRPr lang="en-GB" sz="800" dirty="0"/>
          </a:p>
          <a:p>
            <a:pPr marL="182563" lvl="1">
              <a:tabLst>
                <a:tab pos="182563" algn="l"/>
                <a:tab pos="357188" algn="l"/>
              </a:tabLst>
            </a:pPr>
            <a:r>
              <a:rPr lang="en-GB" sz="1600" dirty="0"/>
              <a:t>Client (</a:t>
            </a:r>
            <a:r>
              <a:rPr lang="en-US" sz="1600" dirty="0"/>
              <a:t>String </a:t>
            </a:r>
            <a:r>
              <a:rPr lang="en-US" sz="1600" dirty="0" err="1"/>
              <a:t>firstName</a:t>
            </a:r>
            <a:r>
              <a:rPr lang="en-US" sz="1600" dirty="0"/>
              <a:t>, String </a:t>
            </a:r>
            <a:r>
              <a:rPr lang="en-US" sz="1600" dirty="0" err="1"/>
              <a:t>lastName</a:t>
            </a:r>
            <a:r>
              <a:rPr lang="en-GB" sz="1600" dirty="0"/>
              <a:t>){</a:t>
            </a:r>
          </a:p>
          <a:p>
            <a:pPr marL="357188" lvl="2">
              <a:tabLst>
                <a:tab pos="182563" algn="l"/>
                <a:tab pos="357188" algn="l"/>
              </a:tabLst>
            </a:pPr>
            <a:r>
              <a:rPr lang="en-GB" sz="1600" dirty="0" err="1"/>
              <a:t>this.firstName</a:t>
            </a:r>
            <a:r>
              <a:rPr lang="en-GB" sz="1600" dirty="0"/>
              <a:t> = </a:t>
            </a:r>
            <a:r>
              <a:rPr lang="en-GB" sz="1600" dirty="0" err="1"/>
              <a:t>firstName</a:t>
            </a:r>
            <a:r>
              <a:rPr lang="en-GB" sz="1600" dirty="0"/>
              <a:t>;</a:t>
            </a:r>
          </a:p>
          <a:p>
            <a:pPr marL="357188" lvl="2">
              <a:tabLst>
                <a:tab pos="182563" algn="l"/>
                <a:tab pos="357188" algn="l"/>
              </a:tabLst>
            </a:pPr>
            <a:r>
              <a:rPr lang="en-GB" sz="1600" dirty="0" err="1"/>
              <a:t>this.lastName</a:t>
            </a:r>
            <a:r>
              <a:rPr lang="en-GB" sz="1600" dirty="0"/>
              <a:t> = </a:t>
            </a:r>
            <a:r>
              <a:rPr lang="en-GB" sz="1600" dirty="0" err="1"/>
              <a:t>lastName</a:t>
            </a:r>
            <a:r>
              <a:rPr lang="en-GB" sz="1600" dirty="0"/>
              <a:t>;</a:t>
            </a:r>
          </a:p>
          <a:p>
            <a:pPr marL="182563" lvl="1">
              <a:tabLst>
                <a:tab pos="182563" algn="l"/>
                <a:tab pos="357188" algn="l"/>
              </a:tabLst>
            </a:pPr>
            <a:r>
              <a:rPr lang="en-GB" sz="1600" dirty="0"/>
              <a:t>}</a:t>
            </a:r>
          </a:p>
          <a:p>
            <a:pPr marL="182563" lvl="1">
              <a:tabLst>
                <a:tab pos="182563" algn="l"/>
                <a:tab pos="357188" algn="l"/>
              </a:tabLst>
            </a:pPr>
            <a:r>
              <a:rPr lang="en-GB" sz="1600" b="1" dirty="0"/>
              <a:t>void </a:t>
            </a:r>
            <a:r>
              <a:rPr lang="en-GB" sz="1600" b="1" dirty="0" err="1"/>
              <a:t>displayClient</a:t>
            </a:r>
            <a:r>
              <a:rPr lang="en-GB" sz="1600" b="1" dirty="0"/>
              <a:t> (){</a:t>
            </a:r>
          </a:p>
          <a:p>
            <a:pPr marL="357188" lvl="1">
              <a:tabLst>
                <a:tab pos="357188" algn="l"/>
              </a:tabLst>
            </a:pPr>
            <a:r>
              <a:rPr lang="en-US" sz="1600" dirty="0" err="1"/>
              <a:t>System.</a:t>
            </a:r>
            <a:r>
              <a:rPr lang="en-US" sz="1600" b="1" i="1" dirty="0" err="1"/>
              <a:t>out.printf</a:t>
            </a:r>
            <a:r>
              <a:rPr lang="en-US" sz="1600" b="1" i="1" dirty="0"/>
              <a:t>("Known client details %n");</a:t>
            </a:r>
          </a:p>
          <a:p>
            <a:pPr marL="357188" lvl="1">
              <a:tabLst>
                <a:tab pos="357188" algn="l"/>
              </a:tabLst>
            </a:pPr>
            <a:r>
              <a:rPr lang="en-GB" sz="1600" b="1" dirty="0"/>
              <a:t>if(age != 0)</a:t>
            </a:r>
          </a:p>
          <a:p>
            <a:pPr marL="357188" lvl="1">
              <a:tabLst>
                <a:tab pos="357188" algn="l"/>
                <a:tab pos="539750" algn="l"/>
              </a:tabLst>
            </a:pPr>
            <a:r>
              <a:rPr lang="en-US" sz="1600" dirty="0"/>
              <a:t>	</a:t>
            </a:r>
            <a:r>
              <a:rPr lang="en-US" sz="1600" dirty="0" err="1"/>
              <a:t>System.</a:t>
            </a:r>
            <a:r>
              <a:rPr lang="en-US" sz="1600" b="1" i="1" dirty="0" err="1"/>
              <a:t>out.printf</a:t>
            </a:r>
            <a:r>
              <a:rPr lang="en-US" sz="1600" b="1" i="1" dirty="0"/>
              <a:t>("Name: %s %s Age: %</a:t>
            </a:r>
            <a:r>
              <a:rPr lang="en-US" sz="1600" b="1" i="1" dirty="0" err="1"/>
              <a:t>d%n%n</a:t>
            </a:r>
            <a:r>
              <a:rPr lang="en-US" sz="1600" b="1" i="1" dirty="0"/>
              <a:t>",</a:t>
            </a:r>
            <a:r>
              <a:rPr lang="en-US" sz="1600" b="1" i="1" dirty="0" err="1"/>
              <a:t>firstName</a:t>
            </a:r>
            <a:r>
              <a:rPr lang="en-US" sz="1600" b="1" i="1" dirty="0"/>
              <a:t>, </a:t>
            </a:r>
            <a:r>
              <a:rPr lang="en-US" sz="1600" b="1" i="1" dirty="0" err="1"/>
              <a:t>lastName</a:t>
            </a:r>
            <a:r>
              <a:rPr lang="en-US" sz="1600" b="1" i="1" dirty="0"/>
              <a:t>, age);</a:t>
            </a:r>
          </a:p>
          <a:p>
            <a:pPr marL="357188" lvl="1">
              <a:tabLst>
                <a:tab pos="357188" algn="l"/>
              </a:tabLst>
            </a:pPr>
            <a:r>
              <a:rPr lang="en-GB" sz="1600" b="1" dirty="0"/>
              <a:t>else</a:t>
            </a:r>
          </a:p>
          <a:p>
            <a:pPr marL="357188" lvl="1">
              <a:tabLst>
                <a:tab pos="357188" algn="l"/>
                <a:tab pos="539750" algn="l"/>
              </a:tabLst>
            </a:pPr>
            <a:r>
              <a:rPr lang="en-US" sz="1600" dirty="0"/>
              <a:t>	</a:t>
            </a:r>
            <a:r>
              <a:rPr lang="en-US" sz="1600" dirty="0" err="1"/>
              <a:t>System.</a:t>
            </a:r>
            <a:r>
              <a:rPr lang="en-US" sz="1600" b="1" i="1" dirty="0" err="1"/>
              <a:t>out.printf</a:t>
            </a:r>
            <a:r>
              <a:rPr lang="en-US" sz="1600" b="1" i="1" dirty="0"/>
              <a:t>("Name: %s %</a:t>
            </a:r>
            <a:r>
              <a:rPr lang="en-US" sz="1600" b="1" i="1" dirty="0" err="1"/>
              <a:t>s%n</a:t>
            </a:r>
            <a:r>
              <a:rPr lang="en-US" sz="1600" b="1" i="1" dirty="0"/>
              <a:t>",</a:t>
            </a:r>
            <a:r>
              <a:rPr lang="en-US" sz="1600" b="1" i="1" dirty="0" err="1"/>
              <a:t>firstName</a:t>
            </a:r>
            <a:r>
              <a:rPr lang="en-US" sz="1600" b="1" i="1" dirty="0"/>
              <a:t>, </a:t>
            </a:r>
            <a:r>
              <a:rPr lang="en-US" sz="1600" b="1" i="1" dirty="0" err="1"/>
              <a:t>lastName</a:t>
            </a:r>
            <a:r>
              <a:rPr lang="en-US" sz="1600" b="1" i="1" dirty="0"/>
              <a:t>);</a:t>
            </a:r>
          </a:p>
          <a:p>
            <a:pPr marL="182563" lvl="1">
              <a:tabLst>
                <a:tab pos="182563" algn="l"/>
                <a:tab pos="357188" algn="l"/>
              </a:tabLst>
            </a:pPr>
            <a:r>
              <a:rPr lang="en-GB" sz="1600" dirty="0"/>
              <a:t>}</a:t>
            </a:r>
          </a:p>
          <a:p>
            <a:pPr>
              <a:tabLst>
                <a:tab pos="182563" algn="l"/>
                <a:tab pos="447675" algn="l"/>
              </a:tabLst>
            </a:pPr>
            <a:r>
              <a:rPr lang="en-GB" sz="1600" dirty="0"/>
              <a:t>}</a:t>
            </a:r>
            <a:endParaRPr lang="en-GB" sz="1700" b="1" dirty="0"/>
          </a:p>
        </p:txBody>
      </p:sp>
      <p:pic>
        <p:nvPicPr>
          <p:cNvPr id="2050" name="Picture 1"/>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3798" y="5343270"/>
            <a:ext cx="3343529" cy="131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822431D-AAA3-4E3F-BD56-CD5EAC4D0B18}" type="slidenum">
              <a:rPr lang="en-GB" smtClean="0"/>
              <a:t>31</a:t>
            </a:fld>
            <a:endParaRPr lang="en-GB"/>
          </a:p>
        </p:txBody>
      </p:sp>
    </p:spTree>
    <p:extLst>
      <p:ext uri="{BB962C8B-B14F-4D97-AF65-F5344CB8AC3E}">
        <p14:creationId xmlns:p14="http://schemas.microsoft.com/office/powerpoint/2010/main" val="22731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2" end="22"/>
                                            </p:txEl>
                                          </p:spTgt>
                                        </p:tgtEl>
                                        <p:attrNameLst>
                                          <p:attrName>style.visibility</p:attrName>
                                        </p:attrNameLst>
                                      </p:cBhvr>
                                      <p:to>
                                        <p:strVal val="visible"/>
                                      </p:to>
                                    </p:set>
                                    <p:animEffect transition="in" filter="fade">
                                      <p:cBhvr>
                                        <p:cTn id="10" dur="500"/>
                                        <p:tgtEl>
                                          <p:spTgt spid="6">
                                            <p:txEl>
                                              <p:pRg st="22"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animEffect transition="in" filter="fade">
                                      <p:cBhvr>
                                        <p:cTn id="43" dur="500"/>
                                        <p:tgtEl>
                                          <p:spTgt spid="6">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21" end="21"/>
                                            </p:txEl>
                                          </p:spTgt>
                                        </p:tgtEl>
                                        <p:attrNameLst>
                                          <p:attrName>style.visibility</p:attrName>
                                        </p:attrNameLst>
                                      </p:cBhvr>
                                      <p:to>
                                        <p:strVal val="visible"/>
                                      </p:to>
                                    </p:set>
                                    <p:animEffect transition="in" filter="fade">
                                      <p:cBhvr>
                                        <p:cTn id="46" dur="500"/>
                                        <p:tgtEl>
                                          <p:spTgt spid="6">
                                            <p:txEl>
                                              <p:pRg st="21" end="2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6" end="16"/>
                                            </p:txEl>
                                          </p:spTgt>
                                        </p:tgtEl>
                                        <p:attrNameLst>
                                          <p:attrName>style.visibility</p:attrName>
                                        </p:attrNameLst>
                                      </p:cBhvr>
                                      <p:to>
                                        <p:strVal val="visible"/>
                                      </p:to>
                                    </p:set>
                                    <p:animEffect transition="in" filter="fade">
                                      <p:cBhvr>
                                        <p:cTn id="51" dur="500"/>
                                        <p:tgtEl>
                                          <p:spTgt spid="6">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18" end="18"/>
                                            </p:txEl>
                                          </p:spTgt>
                                        </p:tgtEl>
                                        <p:attrNameLst>
                                          <p:attrName>style.visibility</p:attrName>
                                        </p:attrNameLst>
                                      </p:cBhvr>
                                      <p:to>
                                        <p:strVal val="visible"/>
                                      </p:to>
                                    </p:set>
                                    <p:animEffect transition="in" filter="fade">
                                      <p:cBhvr>
                                        <p:cTn id="56" dur="500"/>
                                        <p:tgtEl>
                                          <p:spTgt spid="6">
                                            <p:txEl>
                                              <p:pRg st="18" end="1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Effect transition="in" filter="fade">
                                      <p:cBhvr>
                                        <p:cTn id="61" dur="500"/>
                                        <p:tgtEl>
                                          <p:spTgt spid="6">
                                            <p:txEl>
                                              <p:pRg st="11" end="1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14" end="14"/>
                                            </p:txEl>
                                          </p:spTgt>
                                        </p:tgtEl>
                                        <p:attrNameLst>
                                          <p:attrName>style.visibility</p:attrName>
                                        </p:attrNameLst>
                                      </p:cBhvr>
                                      <p:to>
                                        <p:strVal val="visible"/>
                                      </p:to>
                                    </p:set>
                                    <p:animEffect transition="in" filter="fade">
                                      <p:cBhvr>
                                        <p:cTn id="64" dur="500"/>
                                        <p:tgtEl>
                                          <p:spTgt spid="6">
                                            <p:txEl>
                                              <p:pRg st="14" end="1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6">
                                            <p:txEl>
                                              <p:pRg st="13" end="13"/>
                                            </p:txEl>
                                          </p:spTgt>
                                        </p:tgtEl>
                                        <p:attrNameLst>
                                          <p:attrName>style.visibility</p:attrName>
                                        </p:attrNameLst>
                                      </p:cBhvr>
                                      <p:to>
                                        <p:strVal val="visible"/>
                                      </p:to>
                                    </p:set>
                                    <p:animEffect transition="in" filter="fade">
                                      <p:cBhvr>
                                        <p:cTn id="70" dur="500"/>
                                        <p:tgtEl>
                                          <p:spTgt spid="6">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
                                            <p:txEl>
                                              <p:pRg st="17" end="17"/>
                                            </p:txEl>
                                          </p:spTgt>
                                        </p:tgtEl>
                                        <p:attrNameLst>
                                          <p:attrName>style.visibility</p:attrName>
                                        </p:attrNameLst>
                                      </p:cBhvr>
                                      <p:to>
                                        <p:strVal val="visible"/>
                                      </p:to>
                                    </p:set>
                                    <p:animEffect transition="in" filter="fade">
                                      <p:cBhvr>
                                        <p:cTn id="75" dur="500"/>
                                        <p:tgtEl>
                                          <p:spTgt spid="6">
                                            <p:txEl>
                                              <p:pRg st="17" end="17"/>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9" end="19"/>
                                            </p:txEl>
                                          </p:spTgt>
                                        </p:tgtEl>
                                        <p:attrNameLst>
                                          <p:attrName>style.visibility</p:attrName>
                                        </p:attrNameLst>
                                      </p:cBhvr>
                                      <p:to>
                                        <p:strVal val="visible"/>
                                      </p:to>
                                    </p:set>
                                    <p:animEffect transition="in" filter="fade">
                                      <p:cBhvr>
                                        <p:cTn id="78" dur="500"/>
                                        <p:tgtEl>
                                          <p:spTgt spid="6">
                                            <p:txEl>
                                              <p:pRg st="19" end="19"/>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20" end="20"/>
                                            </p:txEl>
                                          </p:spTgt>
                                        </p:tgtEl>
                                        <p:attrNameLst>
                                          <p:attrName>style.visibility</p:attrName>
                                        </p:attrNameLst>
                                      </p:cBhvr>
                                      <p:to>
                                        <p:strVal val="visible"/>
                                      </p:to>
                                    </p:set>
                                    <p:animEffect transition="in" filter="fade">
                                      <p:cBhvr>
                                        <p:cTn id="81"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A call centre receives enquires from its clients.  The information received is their first name, last name and their age.</a:t>
            </a:r>
          </a:p>
          <a:p>
            <a:pPr marL="0" indent="0">
              <a:buNone/>
            </a:pPr>
            <a:r>
              <a:rPr lang="en-GB" sz="1800" dirty="0"/>
              <a:t>Create a Client object and provide the above information and display the results.</a:t>
            </a:r>
          </a:p>
          <a:p>
            <a:pPr marL="0" indent="0">
              <a:buNone/>
            </a:pPr>
            <a:r>
              <a:rPr lang="en-GB" sz="1800" dirty="0"/>
              <a:t> </a:t>
            </a:r>
          </a:p>
          <a:p>
            <a:pPr marL="0" indent="0">
              <a:buNone/>
            </a:pPr>
            <a:r>
              <a:rPr lang="en-GB" sz="1800" dirty="0"/>
              <a:t>However in some cases they do not record their age.</a:t>
            </a:r>
          </a:p>
          <a:p>
            <a:pPr marL="0" indent="0">
              <a:buNone/>
            </a:pPr>
            <a:r>
              <a:rPr lang="en-GB" sz="1800" dirty="0"/>
              <a:t>Create constructors for the Client object which provides first name, last name and age or first name, last name only and display the appropriate details as shown</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Lst>
            </a:pPr>
            <a:endParaRPr lang="en-GB" b="1" dirty="0"/>
          </a:p>
          <a:p>
            <a:pPr>
              <a:tabLst>
                <a:tab pos="265113" algn="l"/>
              </a:tabLst>
            </a:pPr>
            <a:r>
              <a:rPr lang="en-GB" b="1" dirty="0"/>
              <a:t>public class </a:t>
            </a:r>
            <a:r>
              <a:rPr lang="en-GB" b="1" dirty="0" err="1"/>
              <a:t>ClientDetails</a:t>
            </a:r>
            <a:r>
              <a:rPr lang="en-GB" b="1" dirty="0"/>
              <a:t> {</a:t>
            </a:r>
          </a:p>
          <a:p>
            <a:pPr>
              <a:tabLst>
                <a:tab pos="265113" algn="l"/>
              </a:tabLst>
            </a:pPr>
            <a:endParaRPr lang="en-GB" dirty="0"/>
          </a:p>
          <a:p>
            <a:pPr>
              <a:tabLst>
                <a:tab pos="265113" algn="l"/>
              </a:tabLst>
            </a:pPr>
            <a:r>
              <a:rPr lang="en-US" b="1" dirty="0"/>
              <a:t>public static void main(String[] </a:t>
            </a:r>
            <a:r>
              <a:rPr lang="en-US" b="1" dirty="0" err="1"/>
              <a:t>args</a:t>
            </a:r>
            <a:r>
              <a:rPr lang="en-US" b="1" dirty="0"/>
              <a:t>) {</a:t>
            </a:r>
          </a:p>
          <a:p>
            <a:pPr>
              <a:tabLst>
                <a:tab pos="265113" algn="l"/>
              </a:tabLst>
            </a:pPr>
            <a:endParaRPr lang="en-GB" dirty="0"/>
          </a:p>
          <a:p>
            <a:pPr>
              <a:tabLst>
                <a:tab pos="265113" algn="l"/>
              </a:tabLst>
            </a:pPr>
            <a:r>
              <a:rPr lang="en-GB" dirty="0"/>
              <a:t>	Client </a:t>
            </a:r>
            <a:r>
              <a:rPr lang="en-GB" dirty="0" err="1"/>
              <a:t>dw</a:t>
            </a:r>
            <a:r>
              <a:rPr lang="en-GB" dirty="0"/>
              <a:t> = </a:t>
            </a:r>
            <a:r>
              <a:rPr lang="en-GB" b="1" dirty="0"/>
              <a:t>new Client("David", "Wilson", 50);</a:t>
            </a:r>
          </a:p>
          <a:p>
            <a:pPr>
              <a:tabLst>
                <a:tab pos="265113" algn="l"/>
              </a:tabLst>
            </a:pPr>
            <a:r>
              <a:rPr lang="en-US" dirty="0"/>
              <a:t>	Client </a:t>
            </a:r>
            <a:r>
              <a:rPr lang="en-US" dirty="0" err="1"/>
              <a:t>gb</a:t>
            </a:r>
            <a:r>
              <a:rPr lang="en-US" dirty="0"/>
              <a:t> = </a:t>
            </a:r>
            <a:r>
              <a:rPr lang="en-US" b="1" dirty="0"/>
              <a:t>new Client("Gerry", "Byrne");</a:t>
            </a:r>
          </a:p>
          <a:p>
            <a:pPr>
              <a:tabLst>
                <a:tab pos="265113" algn="l"/>
              </a:tabLst>
            </a:pPr>
            <a:endParaRPr lang="en-GB" dirty="0"/>
          </a:p>
          <a:p>
            <a:pPr>
              <a:tabLst>
                <a:tab pos="265113" algn="l"/>
              </a:tabLst>
            </a:pPr>
            <a:r>
              <a:rPr lang="en-GB" dirty="0"/>
              <a:t>	</a:t>
            </a:r>
            <a:r>
              <a:rPr lang="en-GB" dirty="0" err="1"/>
              <a:t>dw.displayClient</a:t>
            </a:r>
            <a:r>
              <a:rPr lang="en-GB" dirty="0"/>
              <a:t>();</a:t>
            </a:r>
          </a:p>
          <a:p>
            <a:pPr>
              <a:tabLst>
                <a:tab pos="265113" algn="l"/>
              </a:tabLst>
            </a:pPr>
            <a:r>
              <a:rPr lang="en-GB" dirty="0"/>
              <a:t>	</a:t>
            </a:r>
            <a:r>
              <a:rPr lang="en-GB" dirty="0" err="1"/>
              <a:t>gb.displayClient</a:t>
            </a:r>
            <a:r>
              <a:rPr lang="en-GB" dirty="0"/>
              <a:t>();</a:t>
            </a:r>
          </a:p>
          <a:p>
            <a:pPr>
              <a:tabLst>
                <a:tab pos="265113" algn="l"/>
              </a:tabLst>
            </a:pPr>
            <a:endParaRPr lang="en-GB" dirty="0"/>
          </a:p>
          <a:p>
            <a:pPr>
              <a:tabLst>
                <a:tab pos="265113" algn="l"/>
              </a:tabLst>
            </a:pPr>
            <a:r>
              <a:rPr lang="en-GB" dirty="0"/>
              <a:t>	}</a:t>
            </a:r>
          </a:p>
          <a:p>
            <a:pPr>
              <a:tabLst>
                <a:tab pos="265113" algn="l"/>
              </a:tabLst>
            </a:pPr>
            <a:endParaRPr lang="en-GB" dirty="0"/>
          </a:p>
          <a:p>
            <a:pPr>
              <a:tabLst>
                <a:tab pos="265113" algn="l"/>
              </a:tabLst>
            </a:pPr>
            <a:r>
              <a:rPr lang="en-GB" dirty="0"/>
              <a:t>}</a:t>
            </a:r>
            <a:endParaRPr lang="en-GB" b="1" dirty="0"/>
          </a:p>
        </p:txBody>
      </p:sp>
      <p:pic>
        <p:nvPicPr>
          <p:cNvPr id="2050" name="Picture 1"/>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3798" y="5343270"/>
            <a:ext cx="3343529" cy="131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822431D-AAA3-4E3F-BD56-CD5EAC4D0B18}" type="slidenum">
              <a:rPr lang="en-GB" smtClean="0"/>
              <a:t>32</a:t>
            </a:fld>
            <a:endParaRPr lang="en-GB"/>
          </a:p>
        </p:txBody>
      </p:sp>
    </p:spTree>
    <p:extLst>
      <p:ext uri="{BB962C8B-B14F-4D97-AF65-F5344CB8AC3E}">
        <p14:creationId xmlns:p14="http://schemas.microsoft.com/office/powerpoint/2010/main" val="2857791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Encapsulation</a:t>
            </a:r>
            <a:endParaRPr lang="en-GB" dirty="0"/>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B45D7C14-8847-4B02-949D-EBBA296A360F}" type="slidenum">
              <a:rPr lang="en-GB" smtClean="0"/>
              <a:t>33</a:t>
            </a:fld>
            <a:endParaRPr lang="en-GB"/>
          </a:p>
        </p:txBody>
      </p:sp>
    </p:spTree>
    <p:extLst>
      <p:ext uri="{BB962C8B-B14F-4D97-AF65-F5344CB8AC3E}">
        <p14:creationId xmlns:p14="http://schemas.microsoft.com/office/powerpoint/2010/main" val="90369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Encapsulation (accessibility)</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300"/>
              </a:lnSpc>
              <a:spcBef>
                <a:spcPts val="0"/>
              </a:spcBef>
              <a:spcAft>
                <a:spcPts val="1200"/>
              </a:spcAft>
              <a:buNone/>
            </a:pPr>
            <a:r>
              <a:rPr lang="en-US" sz="1800" b="1" dirty="0"/>
              <a:t>Encapsulation</a:t>
            </a:r>
            <a:r>
              <a:rPr lang="en-US" sz="1800" dirty="0"/>
              <a:t> is the technique of:</a:t>
            </a:r>
            <a:endParaRPr lang="en-GB" sz="1800" dirty="0"/>
          </a:p>
          <a:p>
            <a:pPr lvl="0">
              <a:lnSpc>
                <a:spcPts val="2300"/>
              </a:lnSpc>
              <a:spcBef>
                <a:spcPts val="0"/>
              </a:spcBef>
              <a:spcAft>
                <a:spcPts val="1200"/>
              </a:spcAft>
            </a:pPr>
            <a:r>
              <a:rPr lang="en-US" sz="1800" dirty="0"/>
              <a:t>making the fields in a class private and </a:t>
            </a:r>
            <a:endParaRPr lang="en-GB" sz="1800" dirty="0"/>
          </a:p>
          <a:p>
            <a:pPr lvl="0">
              <a:lnSpc>
                <a:spcPts val="2300"/>
              </a:lnSpc>
              <a:spcBef>
                <a:spcPts val="0"/>
              </a:spcBef>
              <a:spcAft>
                <a:spcPts val="1200"/>
              </a:spcAft>
            </a:pPr>
            <a:r>
              <a:rPr lang="en-US" sz="1800" dirty="0"/>
              <a:t>providing access to the fields via public </a:t>
            </a:r>
            <a:r>
              <a:rPr lang="en-US" sz="1800" b="1" dirty="0"/>
              <a:t>methods</a:t>
            </a:r>
            <a:endParaRPr lang="en-GB" sz="1800" dirty="0"/>
          </a:p>
          <a:p>
            <a:pPr marL="0" indent="0">
              <a:lnSpc>
                <a:spcPts val="2300"/>
              </a:lnSpc>
              <a:spcBef>
                <a:spcPts val="0"/>
              </a:spcBef>
              <a:spcAft>
                <a:spcPts val="1200"/>
              </a:spcAft>
              <a:buNone/>
            </a:pPr>
            <a:r>
              <a:rPr lang="en-US" sz="1800" dirty="0"/>
              <a:t>If a field is declared private, it cannot be accessed by anyone outside the class, thereby hiding the fields within the class.</a:t>
            </a:r>
            <a:endParaRPr lang="en-GB" sz="1800" dirty="0"/>
          </a:p>
          <a:p>
            <a:pPr marL="0" indent="0">
              <a:lnSpc>
                <a:spcPts val="2300"/>
              </a:lnSpc>
              <a:spcBef>
                <a:spcPts val="0"/>
              </a:spcBef>
              <a:spcAft>
                <a:spcPts val="1200"/>
              </a:spcAft>
              <a:buNone/>
            </a:pPr>
            <a:r>
              <a:rPr lang="en-GB" sz="1800" dirty="0"/>
              <a:t>Publicly accessible methods are generally provided in the class (so-called </a:t>
            </a:r>
            <a:r>
              <a:rPr lang="en-GB" sz="1800" i="1" dirty="0"/>
              <a:t>getters</a:t>
            </a:r>
            <a:r>
              <a:rPr lang="en-GB" sz="1800" dirty="0"/>
              <a:t> and </a:t>
            </a:r>
            <a:r>
              <a:rPr lang="en-GB" sz="1800" i="1" dirty="0"/>
              <a:t>setters</a:t>
            </a:r>
            <a:r>
              <a:rPr lang="en-GB" sz="1800" dirty="0"/>
              <a:t>) to access the values to retrieve and modify the values within the object.</a:t>
            </a:r>
          </a:p>
          <a:p>
            <a:pPr marL="0" indent="0">
              <a:lnSpc>
                <a:spcPts val="2300"/>
              </a:lnSpc>
              <a:spcBef>
                <a:spcPts val="0"/>
              </a:spcBef>
              <a:spcAft>
                <a:spcPts val="1200"/>
              </a:spcAft>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sz="1700" b="1" dirty="0"/>
          </a:p>
        </p:txBody>
      </p:sp>
      <p:sp>
        <p:nvSpPr>
          <p:cNvPr id="4" name="Slide Number Placeholder 3"/>
          <p:cNvSpPr>
            <a:spLocks noGrp="1"/>
          </p:cNvSpPr>
          <p:nvPr>
            <p:ph type="sldNum" sz="quarter" idx="12"/>
          </p:nvPr>
        </p:nvSpPr>
        <p:spPr/>
        <p:txBody>
          <a:bodyPr/>
          <a:lstStyle/>
          <a:p>
            <a:fld id="{D822431D-AAA3-4E3F-BD56-CD5EAC4D0B18}" type="slidenum">
              <a:rPr lang="en-GB" smtClean="0"/>
              <a:t>34</a:t>
            </a:fld>
            <a:endParaRPr lang="en-GB"/>
          </a:p>
        </p:txBody>
      </p:sp>
    </p:spTree>
    <p:extLst>
      <p:ext uri="{BB962C8B-B14F-4D97-AF65-F5344CB8AC3E}">
        <p14:creationId xmlns:p14="http://schemas.microsoft.com/office/powerpoint/2010/main" val="755100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Encapsulation (accessibility)</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300"/>
              </a:lnSpc>
              <a:spcBef>
                <a:spcPts val="0"/>
              </a:spcBef>
              <a:spcAft>
                <a:spcPts val="1200"/>
              </a:spcAft>
              <a:buNone/>
            </a:pPr>
            <a:r>
              <a:rPr lang="en-GB" sz="1800" dirty="0"/>
              <a:t>The first step in developing a robust program is to restrict access to the members of the class by making the member variables private:</a:t>
            </a:r>
          </a:p>
          <a:p>
            <a:pPr marL="0" indent="0">
              <a:lnSpc>
                <a:spcPts val="2300"/>
              </a:lnSpc>
              <a:spcBef>
                <a:spcPts val="0"/>
              </a:spcBef>
              <a:spcAft>
                <a:spcPts val="1200"/>
              </a:spcAft>
              <a:buNone/>
            </a:pPr>
            <a:r>
              <a:rPr lang="en-GB" sz="1800" b="1" dirty="0"/>
              <a:t>	private double width;</a:t>
            </a:r>
            <a:endParaRPr lang="en-GB" sz="1800" dirty="0"/>
          </a:p>
          <a:p>
            <a:pPr marL="0" indent="0">
              <a:lnSpc>
                <a:spcPts val="2300"/>
              </a:lnSpc>
              <a:spcBef>
                <a:spcPts val="0"/>
              </a:spcBef>
              <a:spcAft>
                <a:spcPts val="1200"/>
              </a:spcAft>
              <a:buNone/>
            </a:pPr>
            <a:r>
              <a:rPr lang="en-GB" sz="1800" b="1" dirty="0"/>
              <a:t>	private double height;</a:t>
            </a:r>
            <a:endParaRPr lang="en-GB" sz="1800" dirty="0"/>
          </a:p>
          <a:p>
            <a:pPr marL="0" indent="0">
              <a:lnSpc>
                <a:spcPts val="2300"/>
              </a:lnSpc>
              <a:spcBef>
                <a:spcPts val="0"/>
              </a:spcBef>
              <a:spcAft>
                <a:spcPts val="1200"/>
              </a:spcAft>
              <a:buNone/>
            </a:pPr>
            <a:r>
              <a:rPr lang="en-GB" sz="1800" b="1" dirty="0"/>
              <a:t>	private double length;</a:t>
            </a:r>
            <a:endParaRPr lang="en-GB" sz="1800" dirty="0"/>
          </a:p>
          <a:p>
            <a:pPr marL="0" indent="0">
              <a:lnSpc>
                <a:spcPts val="2300"/>
              </a:lnSpc>
              <a:spcBef>
                <a:spcPts val="0"/>
              </a:spcBef>
              <a:spcAft>
                <a:spcPts val="1200"/>
              </a:spcAft>
              <a:buNone/>
            </a:pPr>
            <a:r>
              <a:rPr lang="en-GB" sz="1800" dirty="0"/>
              <a:t>If you try to access any one of the members from the main method then an error will occur stating that the instance variable is not visible outside the class.</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sz="1700" b="1" dirty="0"/>
          </a:p>
        </p:txBody>
      </p:sp>
      <p:pic>
        <p:nvPicPr>
          <p:cNvPr id="307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2" y="5244809"/>
            <a:ext cx="34004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822431D-AAA3-4E3F-BD56-CD5EAC4D0B18}" type="slidenum">
              <a:rPr lang="en-GB" smtClean="0"/>
              <a:t>35</a:t>
            </a:fld>
            <a:endParaRPr lang="en-GB"/>
          </a:p>
        </p:txBody>
      </p:sp>
    </p:spTree>
    <p:extLst>
      <p:ext uri="{BB962C8B-B14F-4D97-AF65-F5344CB8AC3E}">
        <p14:creationId xmlns:p14="http://schemas.microsoft.com/office/powerpoint/2010/main" val="1269376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err="1">
                <a:solidFill>
                  <a:schemeClr val="bg1"/>
                </a:solidFill>
              </a:rPr>
              <a:t>Accessors</a:t>
            </a:r>
            <a:r>
              <a:rPr lang="en-GB" sz="3200" dirty="0">
                <a:solidFill>
                  <a:schemeClr val="bg1"/>
                </a:solidFill>
              </a:rPr>
              <a:t> – getters and setters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400"/>
              </a:lnSpc>
              <a:spcBef>
                <a:spcPts val="0"/>
              </a:spcBef>
              <a:spcAft>
                <a:spcPts val="1200"/>
              </a:spcAft>
              <a:buNone/>
              <a:tabLst>
                <a:tab pos="536575" algn="l"/>
              </a:tabLst>
            </a:pPr>
            <a:r>
              <a:rPr lang="en-GB" sz="1800" dirty="0"/>
              <a:t>The use of </a:t>
            </a:r>
            <a:r>
              <a:rPr lang="en-GB" sz="1800" dirty="0" err="1"/>
              <a:t>accessors</a:t>
            </a:r>
            <a:r>
              <a:rPr lang="en-GB" sz="1800" dirty="0"/>
              <a:t> through the methods of </a:t>
            </a:r>
            <a:r>
              <a:rPr lang="en-GB" sz="1800" b="1" dirty="0"/>
              <a:t>getters</a:t>
            </a:r>
            <a:r>
              <a:rPr lang="en-GB" sz="1800" dirty="0"/>
              <a:t> and </a:t>
            </a:r>
            <a:r>
              <a:rPr lang="en-GB" sz="1800" b="1" dirty="0"/>
              <a:t>setters</a:t>
            </a:r>
            <a:r>
              <a:rPr lang="en-GB" sz="1800" dirty="0"/>
              <a:t> allows for controlled access to the members of the class.</a:t>
            </a:r>
          </a:p>
          <a:p>
            <a:pPr marL="0" indent="0">
              <a:lnSpc>
                <a:spcPts val="2400"/>
              </a:lnSpc>
              <a:spcBef>
                <a:spcPts val="0"/>
              </a:spcBef>
              <a:spcAft>
                <a:spcPts val="1200"/>
              </a:spcAft>
              <a:buNone/>
              <a:tabLst>
                <a:tab pos="536575" algn="l"/>
              </a:tabLst>
            </a:pPr>
            <a:endParaRPr lang="en-GB" sz="1800" dirty="0"/>
          </a:p>
          <a:p>
            <a:pPr marL="0" indent="0">
              <a:lnSpc>
                <a:spcPts val="2400"/>
              </a:lnSpc>
              <a:spcBef>
                <a:spcPts val="0"/>
              </a:spcBef>
              <a:spcAft>
                <a:spcPts val="1200"/>
              </a:spcAft>
              <a:buNone/>
              <a:tabLst>
                <a:tab pos="536575" algn="l"/>
              </a:tabLst>
            </a:pPr>
            <a:r>
              <a:rPr lang="en-GB" sz="1800" b="1" dirty="0"/>
              <a:t>Getters</a:t>
            </a:r>
          </a:p>
          <a:p>
            <a:pPr marL="0" indent="0">
              <a:lnSpc>
                <a:spcPts val="2400"/>
              </a:lnSpc>
              <a:spcBef>
                <a:spcPts val="0"/>
              </a:spcBef>
              <a:spcAft>
                <a:spcPts val="1200"/>
              </a:spcAft>
              <a:buNone/>
              <a:tabLst>
                <a:tab pos="536575" algn="l"/>
              </a:tabLst>
            </a:pPr>
            <a:r>
              <a:rPr lang="en-GB" sz="1800" dirty="0"/>
              <a:t>A </a:t>
            </a:r>
            <a:r>
              <a:rPr lang="en-GB" sz="1800" b="1" dirty="0"/>
              <a:t>getter</a:t>
            </a:r>
            <a:r>
              <a:rPr lang="en-GB" sz="1800" dirty="0"/>
              <a:t> method allows the content of a member to be retrieved.</a:t>
            </a:r>
          </a:p>
          <a:p>
            <a:pPr marL="0" indent="0">
              <a:lnSpc>
                <a:spcPts val="2400"/>
              </a:lnSpc>
              <a:spcBef>
                <a:spcPts val="0"/>
              </a:spcBef>
              <a:spcAft>
                <a:spcPts val="1200"/>
              </a:spcAft>
              <a:buNone/>
              <a:tabLst>
                <a:tab pos="536575" algn="l"/>
              </a:tabLst>
            </a:pPr>
            <a:r>
              <a:rPr lang="en-GB" sz="1800" dirty="0"/>
              <a:t>When the getter is called, it returns the value of the member width.</a:t>
            </a:r>
          </a:p>
          <a:p>
            <a:pPr marL="0" indent="0">
              <a:buNone/>
              <a:tabLst>
                <a:tab pos="536575" algn="l"/>
              </a:tabLst>
            </a:pPr>
            <a:endParaRPr lang="en-GB" sz="1800" dirty="0"/>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98744"/>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eaLnBrk="0" fontAlgn="base" hangingPunct="0"/>
            <a:endParaRPr lang="en-GB" dirty="0"/>
          </a:p>
          <a:p>
            <a:pPr eaLnBrk="0" fontAlgn="base" hangingPunct="0"/>
            <a:r>
              <a:rPr lang="en-GB" dirty="0"/>
              <a:t>private double width;</a:t>
            </a:r>
          </a:p>
          <a:p>
            <a:pPr eaLnBrk="0" fontAlgn="base" hangingPunct="0"/>
            <a:endParaRPr lang="en-GB" dirty="0"/>
          </a:p>
          <a:p>
            <a:pPr eaLnBrk="0" fontAlgn="base" hangingPunct="0">
              <a:lnSpc>
                <a:spcPct val="150000"/>
              </a:lnSpc>
            </a:pPr>
            <a:r>
              <a:rPr lang="en-GB" dirty="0"/>
              <a:t>public double </a:t>
            </a:r>
            <a:r>
              <a:rPr lang="en-GB" dirty="0" err="1"/>
              <a:t>getWidth</a:t>
            </a:r>
            <a:r>
              <a:rPr lang="en-GB" dirty="0"/>
              <a:t>() {</a:t>
            </a:r>
          </a:p>
          <a:p>
            <a:pPr eaLnBrk="0" fontAlgn="base" hangingPunct="0">
              <a:lnSpc>
                <a:spcPct val="150000"/>
              </a:lnSpc>
            </a:pPr>
            <a:r>
              <a:rPr lang="en-GB" dirty="0"/>
              <a:t>	return width;		</a:t>
            </a:r>
            <a:r>
              <a:rPr lang="en-GB" dirty="0">
                <a:solidFill>
                  <a:srgbClr val="00B050"/>
                </a:solidFill>
              </a:rPr>
              <a:t>// returns the property - width</a:t>
            </a:r>
          </a:p>
          <a:p>
            <a:pPr>
              <a:lnSpc>
                <a:spcPct val="150000"/>
              </a:lnSpc>
            </a:pPr>
            <a:r>
              <a:rPr lang="en-GB" dirty="0"/>
              <a:t>}</a:t>
            </a:r>
          </a:p>
          <a:p>
            <a:pPr>
              <a:lnSpc>
                <a:spcPct val="150000"/>
              </a:lnSpc>
            </a:pPr>
            <a:endParaRPr lang="en-GB" b="1" dirty="0"/>
          </a:p>
          <a:p>
            <a:pPr>
              <a:lnSpc>
                <a:spcPct val="150000"/>
              </a:lnSpc>
            </a:pPr>
            <a:r>
              <a:rPr lang="en-US" b="1" dirty="0" err="1"/>
              <a:t>System.out.print</a:t>
            </a:r>
            <a:r>
              <a:rPr lang="en-US" b="1" dirty="0"/>
              <a:t>(</a:t>
            </a:r>
            <a:r>
              <a:rPr lang="en-US" b="1" dirty="0" err="1"/>
              <a:t>redBox.getWidth</a:t>
            </a:r>
            <a:r>
              <a:rPr lang="en-US" b="1" dirty="0"/>
              <a:t>());</a:t>
            </a:r>
            <a:endParaRPr lang="en-GB" dirty="0"/>
          </a:p>
          <a:p>
            <a:pPr>
              <a:lnSpc>
                <a:spcPct val="150000"/>
              </a:lnSpc>
            </a:pPr>
            <a:endParaRPr lang="en-GB" b="1" dirty="0"/>
          </a:p>
        </p:txBody>
      </p:sp>
      <p:sp>
        <p:nvSpPr>
          <p:cNvPr id="4" name="Slide Number Placeholder 3"/>
          <p:cNvSpPr>
            <a:spLocks noGrp="1"/>
          </p:cNvSpPr>
          <p:nvPr>
            <p:ph type="sldNum" sz="quarter" idx="12"/>
          </p:nvPr>
        </p:nvSpPr>
        <p:spPr/>
        <p:txBody>
          <a:bodyPr/>
          <a:lstStyle/>
          <a:p>
            <a:fld id="{D822431D-AAA3-4E3F-BD56-CD5EAC4D0B18}" type="slidenum">
              <a:rPr lang="en-GB" smtClean="0"/>
              <a:t>36</a:t>
            </a:fld>
            <a:endParaRPr lang="en-GB"/>
          </a:p>
        </p:txBody>
      </p:sp>
    </p:spTree>
    <p:extLst>
      <p:ext uri="{BB962C8B-B14F-4D97-AF65-F5344CB8AC3E}">
        <p14:creationId xmlns:p14="http://schemas.microsoft.com/office/powerpoint/2010/main" val="4290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err="1">
                <a:solidFill>
                  <a:schemeClr val="bg1"/>
                </a:solidFill>
              </a:rPr>
              <a:t>Accessors</a:t>
            </a:r>
            <a:r>
              <a:rPr lang="en-GB" sz="3200" dirty="0">
                <a:solidFill>
                  <a:schemeClr val="bg1"/>
                </a:solidFill>
              </a:rPr>
              <a:t> – getters and setters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b="1" dirty="0"/>
              <a:t>Setters</a:t>
            </a:r>
          </a:p>
          <a:p>
            <a:pPr marL="0" indent="0">
              <a:buNone/>
              <a:tabLst>
                <a:tab pos="536575" algn="l"/>
              </a:tabLst>
            </a:pPr>
            <a:r>
              <a:rPr lang="en-GB" sz="1800" dirty="0"/>
              <a:t>A </a:t>
            </a:r>
            <a:r>
              <a:rPr lang="en-GB" sz="1800" b="1" dirty="0"/>
              <a:t>Setter</a:t>
            </a:r>
            <a:r>
              <a:rPr lang="en-GB" sz="1800" dirty="0"/>
              <a:t> method allows a value to be set/passed into a member.</a:t>
            </a:r>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r>
              <a:rPr lang="en-GB" sz="1800" b="1" dirty="0"/>
              <a:t>Before setting the value into the member the value can be validated.</a:t>
            </a:r>
          </a:p>
          <a:p>
            <a:pPr marL="0" indent="0">
              <a:buNone/>
              <a:tabLst>
                <a:tab pos="536575" algn="l"/>
              </a:tabLst>
            </a:pPr>
            <a:endParaRPr lang="en-GB" sz="1800" b="1" dirty="0"/>
          </a:p>
          <a:p>
            <a:pPr marL="0" indent="0">
              <a:buNone/>
              <a:tabLst>
                <a:tab pos="536575" algn="l"/>
              </a:tabLst>
            </a:pPr>
            <a:endParaRPr lang="en-GB" sz="1800" b="1" dirty="0"/>
          </a:p>
          <a:p>
            <a:pPr marL="0" indent="0">
              <a:buNone/>
              <a:tabLst>
                <a:tab pos="536575" algn="l"/>
              </a:tabLst>
            </a:pPr>
            <a:r>
              <a:rPr lang="en-GB" sz="1800" b="1" dirty="0"/>
              <a:t>Eclipse provides a shortcut in creating getters and setters</a:t>
            </a:r>
            <a:endParaRPr lang="en-GB" sz="1800" dirty="0"/>
          </a:p>
          <a:p>
            <a:pPr marL="0" indent="0">
              <a:buNone/>
              <a:tabLst>
                <a:tab pos="536575" algn="l"/>
              </a:tabLst>
            </a:pPr>
            <a:endParaRPr lang="en-GB" sz="1800" dirty="0"/>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98744"/>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lnSpc>
                <a:spcPct val="150000"/>
              </a:lnSpc>
            </a:pPr>
            <a:endParaRPr lang="en-GB" b="1" dirty="0"/>
          </a:p>
          <a:p>
            <a:pPr eaLnBrk="0" fontAlgn="base" hangingPunct="0"/>
            <a:r>
              <a:rPr lang="en-GB" dirty="0"/>
              <a:t>private double width;</a:t>
            </a:r>
          </a:p>
          <a:p>
            <a:pPr eaLnBrk="0" fontAlgn="base" hangingPunct="0"/>
            <a:endParaRPr lang="en-GB" dirty="0"/>
          </a:p>
          <a:p>
            <a:pPr eaLnBrk="0" fontAlgn="base" hangingPunct="0"/>
            <a:r>
              <a:rPr lang="en-GB" dirty="0"/>
              <a:t>public void </a:t>
            </a:r>
            <a:r>
              <a:rPr lang="en-GB" dirty="0" err="1"/>
              <a:t>setWidth</a:t>
            </a:r>
            <a:r>
              <a:rPr lang="en-GB" dirty="0"/>
              <a:t>(double w) {</a:t>
            </a:r>
          </a:p>
          <a:p>
            <a:pPr eaLnBrk="0" fontAlgn="base" hangingPunct="0"/>
            <a:r>
              <a:rPr lang="en-GB" dirty="0"/>
              <a:t>	</a:t>
            </a:r>
            <a:r>
              <a:rPr lang="en-GB" dirty="0" err="1"/>
              <a:t>this.width</a:t>
            </a:r>
            <a:r>
              <a:rPr lang="en-GB" dirty="0"/>
              <a:t> = w;</a:t>
            </a:r>
          </a:p>
          <a:p>
            <a:pPr>
              <a:lnSpc>
                <a:spcPct val="150000"/>
              </a:lnSpc>
            </a:pPr>
            <a:r>
              <a:rPr lang="en-GB" dirty="0"/>
              <a:t>}</a:t>
            </a:r>
          </a:p>
          <a:p>
            <a:pPr>
              <a:lnSpc>
                <a:spcPct val="150000"/>
              </a:lnSpc>
            </a:pPr>
            <a:endParaRPr lang="en-GB" b="1" dirty="0"/>
          </a:p>
          <a:p>
            <a:pPr>
              <a:lnSpc>
                <a:spcPct val="150000"/>
              </a:lnSpc>
            </a:pPr>
            <a:endParaRPr lang="en-GB" b="1" dirty="0"/>
          </a:p>
          <a:p>
            <a:pPr>
              <a:lnSpc>
                <a:spcPct val="150000"/>
              </a:lnSpc>
            </a:pPr>
            <a:r>
              <a:rPr lang="en-GB" dirty="0"/>
              <a:t>public void </a:t>
            </a:r>
            <a:r>
              <a:rPr lang="en-GB" dirty="0" err="1"/>
              <a:t>setWidth</a:t>
            </a:r>
            <a:r>
              <a:rPr lang="en-GB" dirty="0"/>
              <a:t>(double w) {</a:t>
            </a:r>
          </a:p>
          <a:p>
            <a:pPr eaLnBrk="0" fontAlgn="base" hangingPunct="0"/>
            <a:r>
              <a:rPr lang="en-GB" dirty="0"/>
              <a:t>	if(w &gt; 0)</a:t>
            </a:r>
          </a:p>
          <a:p>
            <a:pPr eaLnBrk="0" fontAlgn="base" hangingPunct="0"/>
            <a:r>
              <a:rPr lang="en-GB" dirty="0"/>
              <a:t>	</a:t>
            </a:r>
            <a:r>
              <a:rPr lang="en-GB" dirty="0" err="1"/>
              <a:t>this.width</a:t>
            </a:r>
            <a:r>
              <a:rPr lang="en-GB" dirty="0"/>
              <a:t> = w;</a:t>
            </a:r>
          </a:p>
          <a:p>
            <a:pPr eaLnBrk="0" fontAlgn="base" hangingPunct="0"/>
            <a:r>
              <a:rPr lang="en-GB" dirty="0"/>
              <a:t>	else </a:t>
            </a:r>
            <a:r>
              <a:rPr lang="en-GB" dirty="0" err="1"/>
              <a:t>this.width</a:t>
            </a:r>
            <a:r>
              <a:rPr lang="en-GB" dirty="0"/>
              <a:t> = 0;</a:t>
            </a:r>
          </a:p>
          <a:p>
            <a:pPr eaLnBrk="0" fontAlgn="base" hangingPunct="0"/>
            <a:r>
              <a:rPr lang="en-GB" dirty="0"/>
              <a:t>}</a:t>
            </a:r>
          </a:p>
          <a:p>
            <a:pPr>
              <a:lnSpc>
                <a:spcPct val="150000"/>
              </a:lnSpc>
            </a:pPr>
            <a:endParaRPr lang="en-GB" b="1" dirty="0"/>
          </a:p>
        </p:txBody>
      </p:sp>
      <p:pic>
        <p:nvPicPr>
          <p:cNvPr id="4100" name="Content Placeholder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597" y="1261872"/>
            <a:ext cx="3242942" cy="3950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sp>
        <p:nvSpPr>
          <p:cNvPr id="4" name="Slide Number Placeholder 3"/>
          <p:cNvSpPr>
            <a:spLocks noGrp="1"/>
          </p:cNvSpPr>
          <p:nvPr>
            <p:ph type="sldNum" sz="quarter" idx="12"/>
          </p:nvPr>
        </p:nvSpPr>
        <p:spPr/>
        <p:txBody>
          <a:bodyPr/>
          <a:lstStyle/>
          <a:p>
            <a:fld id="{D822431D-AAA3-4E3F-BD56-CD5EAC4D0B18}" type="slidenum">
              <a:rPr lang="en-GB" smtClean="0"/>
              <a:t>37</a:t>
            </a:fld>
            <a:endParaRPr lang="en-GB"/>
          </a:p>
        </p:txBody>
      </p:sp>
    </p:spTree>
    <p:extLst>
      <p:ext uri="{BB962C8B-B14F-4D97-AF65-F5344CB8AC3E}">
        <p14:creationId xmlns:p14="http://schemas.microsoft.com/office/powerpoint/2010/main" val="241087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fade">
                                      <p:cBhvr>
                                        <p:cTn id="29" dur="500"/>
                                        <p:tgtEl>
                                          <p:spTgt spid="6">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500"/>
                                        <p:tgtEl>
                                          <p:spTgt spid="6">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animEffect transition="in" filter="fade">
                                      <p:cBhvr>
                                        <p:cTn id="35" dur="500"/>
                                        <p:tgtEl>
                                          <p:spTgt spid="6">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2" end="12"/>
                                            </p:txEl>
                                          </p:spTgt>
                                        </p:tgtEl>
                                        <p:attrNameLst>
                                          <p:attrName>style.visibility</p:attrName>
                                        </p:attrNameLst>
                                      </p:cBhvr>
                                      <p:to>
                                        <p:strVal val="visible"/>
                                      </p:to>
                                    </p:set>
                                    <p:animEffect transition="in" filter="fade">
                                      <p:cBhvr>
                                        <p:cTn id="38" dur="500"/>
                                        <p:tgtEl>
                                          <p:spTgt spid="6">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500"/>
                                        <p:tgtEl>
                                          <p:spTgt spid="5">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100"/>
                                        </p:tgtEl>
                                        <p:attrNameLst>
                                          <p:attrName>style.visibility</p:attrName>
                                        </p:attrNameLst>
                                      </p:cBhvr>
                                      <p:to>
                                        <p:strVal val="visible"/>
                                      </p:to>
                                    </p:set>
                                    <p:animEffect transition="in" filter="fade">
                                      <p:cBhvr>
                                        <p:cTn id="4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Amend code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a:tabLst>
                <a:tab pos="536575" algn="l"/>
              </a:tabLst>
            </a:pPr>
            <a:r>
              <a:rPr lang="en-GB" sz="1800" dirty="0"/>
              <a:t>Open the Box class.</a:t>
            </a:r>
          </a:p>
          <a:p>
            <a:pPr>
              <a:tabLst>
                <a:tab pos="536575" algn="l"/>
              </a:tabLst>
            </a:pPr>
            <a:r>
              <a:rPr lang="en-GB" sz="1800" dirty="0"/>
              <a:t>Using the Source menu</a:t>
            </a:r>
          </a:p>
          <a:p>
            <a:pPr>
              <a:tabLst>
                <a:tab pos="536575" algn="l"/>
              </a:tabLst>
            </a:pPr>
            <a:r>
              <a:rPr lang="en-GB" sz="1800" dirty="0"/>
              <a:t>Select Generate Getters and Setters</a:t>
            </a:r>
          </a:p>
          <a:p>
            <a:pPr>
              <a:tabLst>
                <a:tab pos="536575" algn="l"/>
              </a:tabLst>
            </a:pPr>
            <a:r>
              <a:rPr lang="en-GB" sz="1800" dirty="0"/>
              <a:t>Select Getters </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98744"/>
            <a:ext cx="7642370" cy="5959256"/>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Box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length</a:t>
            </a:r>
            <a:r>
              <a:rPr lang="en-GB"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Box(</a:t>
            </a:r>
            <a:r>
              <a:rPr lang="en-US" sz="1600" b="1" dirty="0">
                <a:solidFill>
                  <a:srgbClr val="7F0055"/>
                </a:solidFill>
                <a:latin typeface="Consolas" panose="020B0609020204030204" pitchFamily="49" charset="0"/>
              </a:rPr>
              <a:t>double</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width</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double</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height</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double</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length</a:t>
            </a:r>
            <a:r>
              <a:rPr lang="en-US"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length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length</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  Box(</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size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C0"/>
                </a:solidFill>
                <a:latin typeface="Consolas" panose="020B0609020204030204" pitchFamily="49" charset="0"/>
              </a:rPr>
              <a:t>width</a:t>
            </a:r>
            <a:r>
              <a:rPr lang="en-GB" sz="1600" dirty="0">
                <a:solidFill>
                  <a:srgbClr val="000000"/>
                </a:solidFill>
                <a:latin typeface="Consolas" panose="020B0609020204030204" pitchFamily="49" charset="0"/>
              </a:rPr>
              <a:t> = </a:t>
            </a:r>
            <a:r>
              <a:rPr lang="en-GB" sz="1600" dirty="0">
                <a:solidFill>
                  <a:srgbClr val="0000C0"/>
                </a:solidFill>
                <a:latin typeface="Consolas" panose="020B0609020204030204" pitchFamily="49" charset="0"/>
              </a:rPr>
              <a:t>height</a:t>
            </a:r>
            <a:r>
              <a:rPr lang="en-GB" sz="1600" dirty="0">
                <a:solidFill>
                  <a:srgbClr val="000000"/>
                </a:solidFill>
                <a:latin typeface="Consolas" panose="020B0609020204030204" pitchFamily="49" charset="0"/>
              </a:rPr>
              <a:t> = </a:t>
            </a:r>
            <a:r>
              <a:rPr lang="en-GB" sz="1600" dirty="0">
                <a:solidFill>
                  <a:srgbClr val="0000C0"/>
                </a:solidFill>
                <a:latin typeface="Consolas" panose="020B0609020204030204" pitchFamily="49" charset="0"/>
              </a:rPr>
              <a:t>length</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size</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getWidth</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getHeight</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getLength</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length</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volume(){</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0000C0"/>
                </a:solidFill>
                <a:latin typeface="Consolas" panose="020B0609020204030204" pitchFamily="49" charset="0"/>
              </a:rPr>
              <a:t>length</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endParaRPr lang="en-GB" sz="1700" b="1" dirty="0"/>
          </a:p>
        </p:txBody>
      </p:sp>
      <p:sp>
        <p:nvSpPr>
          <p:cNvPr id="4" name="Slide Number Placeholder 3"/>
          <p:cNvSpPr>
            <a:spLocks noGrp="1"/>
          </p:cNvSpPr>
          <p:nvPr>
            <p:ph type="sldNum" sz="quarter" idx="12"/>
          </p:nvPr>
        </p:nvSpPr>
        <p:spPr/>
        <p:txBody>
          <a:bodyPr/>
          <a:lstStyle/>
          <a:p>
            <a:fld id="{D822431D-AAA3-4E3F-BD56-CD5EAC4D0B18}" type="slidenum">
              <a:rPr lang="en-GB" smtClean="0"/>
              <a:t>38</a:t>
            </a:fld>
            <a:endParaRPr lang="en-GB"/>
          </a:p>
        </p:txBody>
      </p:sp>
    </p:spTree>
    <p:extLst>
      <p:ext uri="{BB962C8B-B14F-4D97-AF65-F5344CB8AC3E}">
        <p14:creationId xmlns:p14="http://schemas.microsoft.com/office/powerpoint/2010/main" val="21126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3" end="13"/>
                                            </p:txEl>
                                          </p:spTgt>
                                        </p:tgtEl>
                                        <p:attrNameLst>
                                          <p:attrName>style.visibility</p:attrName>
                                        </p:attrNameLst>
                                      </p:cBhvr>
                                      <p:to>
                                        <p:strVal val="visible"/>
                                      </p:to>
                                    </p:set>
                                    <p:animEffect transition="in" filter="fade">
                                      <p:cBhvr>
                                        <p:cTn id="10" dur="500"/>
                                        <p:tgtEl>
                                          <p:spTgt spid="6">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4" end="14"/>
                                            </p:txEl>
                                          </p:spTgt>
                                        </p:tgtEl>
                                        <p:attrNameLst>
                                          <p:attrName>style.visibility</p:attrName>
                                        </p:attrNameLst>
                                      </p:cBhvr>
                                      <p:to>
                                        <p:strVal val="visible"/>
                                      </p:to>
                                    </p:set>
                                    <p:animEffect transition="in" filter="fade">
                                      <p:cBhvr>
                                        <p:cTn id="13" dur="500"/>
                                        <p:tgtEl>
                                          <p:spTgt spid="6">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5" end="15"/>
                                            </p:txEl>
                                          </p:spTgt>
                                        </p:tgtEl>
                                        <p:attrNameLst>
                                          <p:attrName>style.visibility</p:attrName>
                                        </p:attrNameLst>
                                      </p:cBhvr>
                                      <p:to>
                                        <p:strVal val="visible"/>
                                      </p:to>
                                    </p:set>
                                    <p:animEffect transition="in" filter="fade">
                                      <p:cBhvr>
                                        <p:cTn id="16" dur="500"/>
                                        <p:tgtEl>
                                          <p:spTgt spid="6">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6" end="16"/>
                                            </p:txEl>
                                          </p:spTgt>
                                        </p:tgtEl>
                                        <p:attrNameLst>
                                          <p:attrName>style.visibility</p:attrName>
                                        </p:attrNameLst>
                                      </p:cBhvr>
                                      <p:to>
                                        <p:strVal val="visible"/>
                                      </p:to>
                                    </p:set>
                                    <p:animEffect transition="in" filter="fade">
                                      <p:cBhvr>
                                        <p:cTn id="19" dur="500"/>
                                        <p:tgtEl>
                                          <p:spTgt spid="6">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7" end="17"/>
                                            </p:txEl>
                                          </p:spTgt>
                                        </p:tgtEl>
                                        <p:attrNameLst>
                                          <p:attrName>style.visibility</p:attrName>
                                        </p:attrNameLst>
                                      </p:cBhvr>
                                      <p:to>
                                        <p:strVal val="visible"/>
                                      </p:to>
                                    </p:set>
                                    <p:animEffect transition="in" filter="fade">
                                      <p:cBhvr>
                                        <p:cTn id="22" dur="500"/>
                                        <p:tgtEl>
                                          <p:spTgt spid="6">
                                            <p:txEl>
                                              <p:pRg st="17" end="1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animEffect transition="in" filter="fade">
                                      <p:cBhvr>
                                        <p:cTn id="25" dur="500"/>
                                        <p:tgtEl>
                                          <p:spTgt spid="6">
                                            <p:txEl>
                                              <p:pRg st="18" end="1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19" end="19"/>
                                            </p:txEl>
                                          </p:spTgt>
                                        </p:tgtEl>
                                        <p:attrNameLst>
                                          <p:attrName>style.visibility</p:attrName>
                                        </p:attrNameLst>
                                      </p:cBhvr>
                                      <p:to>
                                        <p:strVal val="visible"/>
                                      </p:to>
                                    </p:set>
                                    <p:animEffect transition="in" filter="fade">
                                      <p:cBhvr>
                                        <p:cTn id="28" dur="500"/>
                                        <p:tgtEl>
                                          <p:spTgt spid="6">
                                            <p:txEl>
                                              <p:pRg st="19" end="1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0" end="20"/>
                                            </p:txEl>
                                          </p:spTgt>
                                        </p:tgtEl>
                                        <p:attrNameLst>
                                          <p:attrName>style.visibility</p:attrName>
                                        </p:attrNameLst>
                                      </p:cBhvr>
                                      <p:to>
                                        <p:strVal val="visible"/>
                                      </p:to>
                                    </p:set>
                                    <p:animEffect transition="in" filter="fade">
                                      <p:cBhvr>
                                        <p:cTn id="31"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Amend code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944781"/>
            <a:ext cx="3032184" cy="5716078"/>
          </a:xfrm>
        </p:spPr>
        <p:txBody>
          <a:bodyPr>
            <a:noAutofit/>
          </a:bodyPr>
          <a:lstStyle/>
          <a:p>
            <a:pPr>
              <a:tabLst>
                <a:tab pos="536575" algn="l"/>
              </a:tabLst>
            </a:pPr>
            <a:r>
              <a:rPr lang="en-GB" sz="1800" dirty="0"/>
              <a:t>Open the </a:t>
            </a:r>
            <a:r>
              <a:rPr lang="en-GB" sz="1800" dirty="0" err="1"/>
              <a:t>BoxDetails</a:t>
            </a:r>
            <a:r>
              <a:rPr lang="en-GB" sz="1800" dirty="0"/>
              <a:t> class.</a:t>
            </a:r>
          </a:p>
          <a:p>
            <a:r>
              <a:rPr lang="en-GB" sz="1800" dirty="0"/>
              <a:t>Amend the code to display the box details as shown below:</a:t>
            </a:r>
          </a:p>
        </p:txBody>
      </p:sp>
      <p:sp>
        <p:nvSpPr>
          <p:cNvPr id="6" name="TextBox 5">
            <a:extLst>
              <a:ext uri="{FF2B5EF4-FFF2-40B4-BE49-F238E27FC236}">
                <a16:creationId xmlns:a16="http://schemas.microsoft.com/office/drawing/2014/main" id="{F1D3D267-7074-4981-8776-01F5894DBA66}"/>
              </a:ext>
            </a:extLst>
          </p:cNvPr>
          <p:cNvSpPr txBox="1"/>
          <p:nvPr/>
        </p:nvSpPr>
        <p:spPr>
          <a:xfrm>
            <a:off x="3267075" y="898744"/>
            <a:ext cx="8645291" cy="5959256"/>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TestBoxExample2 {</a:t>
            </a:r>
          </a:p>
          <a:p>
            <a:endParaRPr lang="en-GB" b="1" dirty="0">
              <a:latin typeface="Consolas" panose="020B0609020204030204" pitchFamily="49" charset="0"/>
            </a:endParaRP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Box </a:t>
            </a:r>
            <a:r>
              <a:rPr lang="en-US" b="1" dirty="0" err="1">
                <a:solidFill>
                  <a:srgbClr val="6A3E3E"/>
                </a:solidFill>
                <a:latin typeface="Consolas" panose="020B0609020204030204" pitchFamily="49" charset="0"/>
              </a:rPr>
              <a:t>redBox</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Box(10, 20, 15);</a:t>
            </a:r>
          </a:p>
          <a:p>
            <a:endParaRPr lang="en-GB" b="1" dirty="0">
              <a:latin typeface="Consolas" panose="020B0609020204030204" pitchFamily="49" charset="0"/>
            </a:endParaRPr>
          </a:p>
          <a:p>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"Volume of a box %.0f by %.0f by %.0f is %.0f"</a:t>
            </a:r>
            <a:r>
              <a:rPr lang="en-US" b="1" i="1" dirty="0">
                <a:solidFill>
                  <a:srgbClr val="000000"/>
                </a:solidFill>
                <a:latin typeface="Consolas" panose="020B0609020204030204" pitchFamily="49" charset="0"/>
              </a:rPr>
              <a:t>,</a:t>
            </a:r>
            <a:br>
              <a:rPr lang="en-US" b="1" i="1" dirty="0">
                <a:solidFill>
                  <a:srgbClr val="000000"/>
                </a:solidFill>
                <a:latin typeface="Consolas" panose="020B0609020204030204" pitchFamily="49" charset="0"/>
              </a:rPr>
            </a:br>
            <a:r>
              <a:rPr lang="en-US" b="1" i="1" dirty="0">
                <a:solidFill>
                  <a:srgbClr val="000000"/>
                </a:solidFill>
                <a:latin typeface="Consolas" panose="020B0609020204030204" pitchFamily="49" charset="0"/>
              </a:rPr>
              <a:t>	</a:t>
            </a:r>
            <a:r>
              <a:rPr lang="en-US" b="1" i="1" dirty="0" err="1">
                <a:solidFill>
                  <a:srgbClr val="6A3E3E"/>
                </a:solidFill>
                <a:latin typeface="Consolas" panose="020B0609020204030204" pitchFamily="49" charset="0"/>
              </a:rPr>
              <a:t>redBox</a:t>
            </a:r>
            <a:r>
              <a:rPr lang="en-US" b="1" i="1" dirty="0" err="1">
                <a:solidFill>
                  <a:srgbClr val="000000"/>
                </a:solidFill>
                <a:latin typeface="Consolas" panose="020B0609020204030204" pitchFamily="49" charset="0"/>
              </a:rPr>
              <a:t>.getHeight</a:t>
            </a:r>
            <a:r>
              <a:rPr lang="en-US" b="1" i="1" dirty="0">
                <a:solidFill>
                  <a:srgbClr val="000000"/>
                </a:solidFill>
                <a:latin typeface="Consolas" panose="020B0609020204030204" pitchFamily="49" charset="0"/>
              </a:rPr>
              <a:t>(),</a:t>
            </a:r>
          </a:p>
          <a:p>
            <a:r>
              <a:rPr lang="en-GB" b="1" dirty="0">
                <a:solidFill>
                  <a:srgbClr val="6A3E3E"/>
                </a:solidFill>
                <a:latin typeface="Consolas" panose="020B0609020204030204" pitchFamily="49" charset="0"/>
              </a:rPr>
              <a:t>	</a:t>
            </a: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.getLength</a:t>
            </a:r>
            <a:r>
              <a:rPr lang="en-GB" b="1" dirty="0">
                <a:solidFill>
                  <a:srgbClr val="000000"/>
                </a:solidFill>
                <a:latin typeface="Consolas" panose="020B0609020204030204" pitchFamily="49" charset="0"/>
              </a:rPr>
              <a:t>(),</a:t>
            </a:r>
          </a:p>
          <a:p>
            <a:r>
              <a:rPr lang="en-GB" b="1" dirty="0">
                <a:solidFill>
                  <a:srgbClr val="6A3E3E"/>
                </a:solidFill>
                <a:latin typeface="Consolas" panose="020B0609020204030204" pitchFamily="49" charset="0"/>
              </a:rPr>
              <a:t>	</a:t>
            </a: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.getWidth</a:t>
            </a:r>
            <a:r>
              <a:rPr lang="en-GB" b="1" dirty="0">
                <a:solidFill>
                  <a:srgbClr val="000000"/>
                </a:solidFill>
                <a:latin typeface="Consolas" panose="020B0609020204030204" pitchFamily="49" charset="0"/>
              </a:rPr>
              <a:t>(),</a:t>
            </a:r>
          </a:p>
          <a:p>
            <a:r>
              <a:rPr lang="en-GB" b="1" dirty="0">
                <a:solidFill>
                  <a:srgbClr val="6A3E3E"/>
                </a:solidFill>
                <a:latin typeface="Consolas" panose="020B0609020204030204" pitchFamily="49" charset="0"/>
              </a:rPr>
              <a:t>	</a:t>
            </a:r>
            <a:r>
              <a:rPr lang="en-GB" b="1" dirty="0" err="1">
                <a:solidFill>
                  <a:srgbClr val="6A3E3E"/>
                </a:solidFill>
                <a:latin typeface="Consolas" panose="020B0609020204030204" pitchFamily="49" charset="0"/>
              </a:rPr>
              <a:t>redBox</a:t>
            </a:r>
            <a:r>
              <a:rPr lang="en-GB" b="1" dirty="0" err="1">
                <a:solidFill>
                  <a:srgbClr val="000000"/>
                </a:solidFill>
                <a:latin typeface="Consolas" panose="020B0609020204030204" pitchFamily="49" charset="0"/>
              </a:rPr>
              <a:t>.volume</a:t>
            </a:r>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a:t>
            </a:r>
            <a:endParaRPr lang="en-US" sz="1700" b="1" dirty="0"/>
          </a:p>
          <a:p>
            <a:pPr eaLnBrk="0" fontAlgn="base" hangingPunct="0"/>
            <a:endParaRPr lang="en-US" sz="1700" dirty="0"/>
          </a:p>
          <a:p>
            <a:pPr eaLnBrk="0" fontAlgn="base" hangingPunct="0"/>
            <a:r>
              <a:rPr lang="en-GB" sz="1600" dirty="0"/>
              <a:t>The console output will be something like this:</a:t>
            </a:r>
          </a:p>
          <a:p>
            <a:pPr eaLnBrk="0" fontAlgn="base" hangingPunct="0"/>
            <a:endParaRPr lang="en-GB" sz="1700" dirty="0"/>
          </a:p>
        </p:txBody>
      </p:sp>
      <p:sp>
        <p:nvSpPr>
          <p:cNvPr id="4" name="Slide Number Placeholder 3"/>
          <p:cNvSpPr>
            <a:spLocks noGrp="1"/>
          </p:cNvSpPr>
          <p:nvPr>
            <p:ph type="sldNum" sz="quarter" idx="12"/>
          </p:nvPr>
        </p:nvSpPr>
        <p:spPr/>
        <p:txBody>
          <a:bodyPr/>
          <a:lstStyle/>
          <a:p>
            <a:fld id="{D822431D-AAA3-4E3F-BD56-CD5EAC4D0B18}" type="slidenum">
              <a:rPr lang="en-GB" smtClean="0"/>
              <a:t>39</a:t>
            </a:fld>
            <a:endParaRPr lang="en-GB"/>
          </a:p>
        </p:txBody>
      </p:sp>
      <p:sp>
        <p:nvSpPr>
          <p:cNvPr id="3" name="Rectangle 2">
            <a:extLst>
              <a:ext uri="{FF2B5EF4-FFF2-40B4-BE49-F238E27FC236}">
                <a16:creationId xmlns:a16="http://schemas.microsoft.com/office/drawing/2014/main" id="{8F85C625-71CF-4913-9E08-2F1782210EE1}"/>
              </a:ext>
            </a:extLst>
          </p:cNvPr>
          <p:cNvSpPr/>
          <p:nvPr/>
        </p:nvSpPr>
        <p:spPr>
          <a:xfrm>
            <a:off x="3267075" y="5400675"/>
            <a:ext cx="6715125" cy="955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Volume of a box 20 by 15 by 10 is 3000</a:t>
            </a:r>
            <a:endParaRPr lang="en-GB"/>
          </a:p>
        </p:txBody>
      </p:sp>
    </p:spTree>
    <p:extLst>
      <p:ext uri="{BB962C8B-B14F-4D97-AF65-F5344CB8AC3E}">
        <p14:creationId xmlns:p14="http://schemas.microsoft.com/office/powerpoint/2010/main" val="134940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Object Oriented Programming</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791825" cy="5716078"/>
          </a:xfrm>
        </p:spPr>
        <p:txBody>
          <a:bodyPr>
            <a:normAutofit/>
          </a:bodyPr>
          <a:lstStyle/>
          <a:p>
            <a:pPr marL="0" indent="0">
              <a:buNone/>
              <a:tabLst>
                <a:tab pos="1878013" algn="l"/>
              </a:tabLst>
            </a:pPr>
            <a:r>
              <a:rPr lang="en-GB" sz="1800" dirty="0"/>
              <a:t>Using the following scenario:</a:t>
            </a:r>
          </a:p>
          <a:p>
            <a:pPr marL="0" indent="0">
              <a:buNone/>
              <a:tabLst>
                <a:tab pos="1878013" algn="l"/>
              </a:tabLst>
            </a:pPr>
            <a:r>
              <a:rPr lang="en-GB" sz="1800" dirty="0"/>
              <a:t> </a:t>
            </a:r>
          </a:p>
          <a:p>
            <a:pPr marL="0" indent="0">
              <a:buNone/>
              <a:tabLst>
                <a:tab pos="1878013" algn="l"/>
              </a:tabLst>
            </a:pPr>
            <a:r>
              <a:rPr lang="en-US" sz="1800" dirty="0"/>
              <a:t>Create a class called </a:t>
            </a:r>
            <a:r>
              <a:rPr lang="en-US" sz="1800" b="1" dirty="0"/>
              <a:t>Invoice</a:t>
            </a:r>
            <a:r>
              <a:rPr lang="en-US" sz="1800" dirty="0"/>
              <a:t> that a store might use to represent an invoice for an item sold at the store. An Invoice should include four pieces of information;</a:t>
            </a:r>
            <a:endParaRPr lang="en-GB" sz="1800" dirty="0"/>
          </a:p>
          <a:p>
            <a:pPr marL="0" indent="0">
              <a:buNone/>
              <a:tabLst>
                <a:tab pos="1878013" algn="l"/>
              </a:tabLst>
            </a:pPr>
            <a:r>
              <a:rPr lang="en-US" sz="1800" dirty="0"/>
              <a:t> </a:t>
            </a:r>
            <a:endParaRPr lang="en-GB" sz="1800" dirty="0"/>
          </a:p>
          <a:p>
            <a:pPr marL="0" indent="0">
              <a:buNone/>
              <a:tabLst>
                <a:tab pos="1878013" algn="l"/>
              </a:tabLst>
            </a:pPr>
            <a:r>
              <a:rPr lang="en-US" sz="1800" dirty="0"/>
              <a:t> </a:t>
            </a:r>
            <a:r>
              <a:rPr lang="en-US" sz="1800" b="1" dirty="0"/>
              <a:t>part number</a:t>
            </a:r>
            <a:r>
              <a:rPr lang="en-US" sz="1800" dirty="0"/>
              <a:t>, </a:t>
            </a:r>
            <a:endParaRPr lang="en-GB" sz="1800" dirty="0"/>
          </a:p>
          <a:p>
            <a:pPr marL="0" indent="0">
              <a:buNone/>
              <a:tabLst>
                <a:tab pos="1878013" algn="l"/>
              </a:tabLst>
            </a:pPr>
            <a:r>
              <a:rPr lang="en-US" sz="1800" dirty="0"/>
              <a:t>a </a:t>
            </a:r>
            <a:r>
              <a:rPr lang="en-US" sz="1800" b="1" dirty="0"/>
              <a:t>part description</a:t>
            </a:r>
            <a:r>
              <a:rPr lang="en-US" sz="1800" dirty="0"/>
              <a:t>, </a:t>
            </a:r>
            <a:endParaRPr lang="en-GB" sz="1800" dirty="0"/>
          </a:p>
          <a:p>
            <a:pPr marL="0" indent="0">
              <a:buNone/>
              <a:tabLst>
                <a:tab pos="1878013" algn="l"/>
              </a:tabLst>
            </a:pPr>
            <a:r>
              <a:rPr lang="en-US" sz="1800" dirty="0"/>
              <a:t>a </a:t>
            </a:r>
            <a:r>
              <a:rPr lang="en-US" sz="1800" b="1" dirty="0"/>
              <a:t>quantity</a:t>
            </a:r>
            <a:r>
              <a:rPr lang="en-US" sz="1800" dirty="0"/>
              <a:t> of the item being purchased and </a:t>
            </a:r>
            <a:endParaRPr lang="en-GB" sz="1800" dirty="0"/>
          </a:p>
          <a:p>
            <a:pPr marL="0" indent="0">
              <a:buNone/>
              <a:tabLst>
                <a:tab pos="1878013" algn="l"/>
              </a:tabLst>
            </a:pPr>
            <a:r>
              <a:rPr lang="en-US" sz="1800" dirty="0"/>
              <a:t>a </a:t>
            </a:r>
            <a:r>
              <a:rPr lang="en-US" sz="1800" b="1" dirty="0"/>
              <a:t>price</a:t>
            </a:r>
            <a:r>
              <a:rPr lang="en-US" sz="1800" dirty="0"/>
              <a:t> per item.  </a:t>
            </a:r>
            <a:endParaRPr lang="en-GB" sz="1800" dirty="0"/>
          </a:p>
          <a:p>
            <a:pPr marL="0" indent="0">
              <a:buNone/>
              <a:tabLst>
                <a:tab pos="1878013" algn="l"/>
              </a:tabLst>
            </a:pPr>
            <a:r>
              <a:rPr lang="en-US" sz="1800" dirty="0"/>
              <a:t> </a:t>
            </a:r>
            <a:endParaRPr lang="en-GB" sz="1800" dirty="0"/>
          </a:p>
          <a:p>
            <a:pPr marL="0" indent="0">
              <a:buNone/>
              <a:tabLst>
                <a:tab pos="1878013" algn="l"/>
              </a:tabLst>
            </a:pPr>
            <a:r>
              <a:rPr lang="en-US" sz="1800" dirty="0"/>
              <a:t>The Invoice calculates the </a:t>
            </a:r>
            <a:r>
              <a:rPr lang="en-US" sz="1800" b="1" dirty="0"/>
              <a:t>Invoice amount</a:t>
            </a:r>
            <a:r>
              <a:rPr lang="en-US" sz="1800" dirty="0"/>
              <a:t> by multiplying the quantity by the price per item.</a:t>
            </a:r>
            <a:endParaRPr lang="en-GB" sz="1800" dirty="0"/>
          </a:p>
          <a:p>
            <a:pPr marL="0" indent="0">
              <a:buNone/>
              <a:tabLst>
                <a:tab pos="1878013"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14739"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t>Solution</a:t>
            </a:r>
          </a:p>
          <a:p>
            <a:endParaRPr lang="en-GB" b="1" dirty="0"/>
          </a:p>
          <a:p>
            <a:r>
              <a:rPr lang="en-GB" b="1" dirty="0"/>
              <a:t>Class Invoice:-</a:t>
            </a:r>
            <a:endParaRPr lang="en-GB" dirty="0"/>
          </a:p>
          <a:p>
            <a:r>
              <a:rPr lang="en-GB" dirty="0"/>
              <a:t> </a:t>
            </a:r>
          </a:p>
          <a:p>
            <a:r>
              <a:rPr lang="en-GB" b="1" dirty="0"/>
              <a:t>Data:</a:t>
            </a:r>
            <a:endParaRPr lang="en-GB" dirty="0"/>
          </a:p>
          <a:p>
            <a:r>
              <a:rPr lang="en-GB" dirty="0"/>
              <a:t>	</a:t>
            </a:r>
            <a:r>
              <a:rPr lang="en-GB" dirty="0" err="1"/>
              <a:t>partNumber</a:t>
            </a:r>
            <a:r>
              <a:rPr lang="en-GB" dirty="0"/>
              <a:t>, </a:t>
            </a:r>
            <a:r>
              <a:rPr lang="en-GB" dirty="0" err="1"/>
              <a:t>partDescription</a:t>
            </a:r>
            <a:r>
              <a:rPr lang="en-GB" dirty="0"/>
              <a:t>, quantity, price</a:t>
            </a:r>
          </a:p>
          <a:p>
            <a:r>
              <a:rPr lang="en-GB" b="1" dirty="0"/>
              <a:t>Methods:</a:t>
            </a:r>
            <a:endParaRPr lang="en-GB" dirty="0"/>
          </a:p>
          <a:p>
            <a:r>
              <a:rPr lang="en-GB" dirty="0"/>
              <a:t>	Read </a:t>
            </a:r>
            <a:r>
              <a:rPr lang="en-GB" dirty="0" err="1"/>
              <a:t>InvoiceDetails</a:t>
            </a:r>
            <a:endParaRPr lang="en-GB" dirty="0"/>
          </a:p>
          <a:p>
            <a:r>
              <a:rPr lang="en-GB" dirty="0"/>
              <a:t>	Calculate </a:t>
            </a:r>
            <a:r>
              <a:rPr lang="en-GB" dirty="0" err="1"/>
              <a:t>InvoiceAmout</a:t>
            </a:r>
            <a:endParaRPr lang="en-GB" dirty="0"/>
          </a:p>
          <a:p>
            <a:r>
              <a:rPr lang="en-GB" dirty="0"/>
              <a:t>	Display Invoice</a:t>
            </a:r>
          </a:p>
        </p:txBody>
      </p:sp>
      <p:sp>
        <p:nvSpPr>
          <p:cNvPr id="4" name="Slide Number Placeholder 3"/>
          <p:cNvSpPr>
            <a:spLocks noGrp="1"/>
          </p:cNvSpPr>
          <p:nvPr>
            <p:ph type="sldNum" sz="quarter" idx="12"/>
          </p:nvPr>
        </p:nvSpPr>
        <p:spPr/>
        <p:txBody>
          <a:bodyPr/>
          <a:lstStyle/>
          <a:p>
            <a:fld id="{D822431D-AAA3-4E3F-BD56-CD5EAC4D0B18}" type="slidenum">
              <a:rPr lang="en-GB" smtClean="0"/>
              <a:t>4</a:t>
            </a:fld>
            <a:endParaRPr lang="en-GB"/>
          </a:p>
        </p:txBody>
      </p:sp>
      <p:grpSp>
        <p:nvGrpSpPr>
          <p:cNvPr id="7" name="Group 6">
            <a:extLst>
              <a:ext uri="{FF2B5EF4-FFF2-40B4-BE49-F238E27FC236}">
                <a16:creationId xmlns:a16="http://schemas.microsoft.com/office/drawing/2014/main" id="{0BF427C1-F477-4F69-AD1C-7973FB0B452B}"/>
              </a:ext>
            </a:extLst>
          </p:cNvPr>
          <p:cNvGrpSpPr/>
          <p:nvPr/>
        </p:nvGrpSpPr>
        <p:grpSpPr>
          <a:xfrm>
            <a:off x="4500437" y="3924801"/>
            <a:ext cx="6536531" cy="2518121"/>
            <a:chOff x="4893469" y="3724275"/>
            <a:chExt cx="6536531" cy="2518121"/>
          </a:xfrm>
        </p:grpSpPr>
        <p:sp>
          <p:nvSpPr>
            <p:cNvPr id="8" name="Rectangle 7">
              <a:extLst>
                <a:ext uri="{FF2B5EF4-FFF2-40B4-BE49-F238E27FC236}">
                  <a16:creationId xmlns:a16="http://schemas.microsoft.com/office/drawing/2014/main" id="{CD605486-9BA0-4C65-ACA4-004F7559A93C}"/>
                </a:ext>
              </a:extLst>
            </p:cNvPr>
            <p:cNvSpPr/>
            <p:nvPr/>
          </p:nvSpPr>
          <p:spPr>
            <a:xfrm>
              <a:off x="6600825" y="3724275"/>
              <a:ext cx="4829175" cy="409575"/>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Invoice</a:t>
              </a:r>
            </a:p>
          </p:txBody>
        </p:sp>
        <p:sp>
          <p:nvSpPr>
            <p:cNvPr id="9" name="Rectangle 8">
              <a:extLst>
                <a:ext uri="{FF2B5EF4-FFF2-40B4-BE49-F238E27FC236}">
                  <a16:creationId xmlns:a16="http://schemas.microsoft.com/office/drawing/2014/main" id="{1CBC6A62-C098-421A-BD24-D36146D60102}"/>
                </a:ext>
              </a:extLst>
            </p:cNvPr>
            <p:cNvSpPr/>
            <p:nvPr/>
          </p:nvSpPr>
          <p:spPr>
            <a:xfrm>
              <a:off x="6600824" y="4133850"/>
              <a:ext cx="4829175" cy="1104900"/>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r>
                <a:rPr lang="en-GB" dirty="0" err="1"/>
                <a:t>partNumber</a:t>
              </a:r>
              <a:endParaRPr lang="en-GB" dirty="0"/>
            </a:p>
            <a:p>
              <a:pPr marL="180975"/>
              <a:r>
                <a:rPr lang="en-GB" dirty="0" err="1"/>
                <a:t>partDescription</a:t>
              </a:r>
              <a:endParaRPr lang="en-GB" dirty="0"/>
            </a:p>
            <a:p>
              <a:pPr marL="180975"/>
              <a:r>
                <a:rPr lang="en-GB" dirty="0"/>
                <a:t>quantity: </a:t>
              </a:r>
            </a:p>
            <a:p>
              <a:pPr marL="180975"/>
              <a:r>
                <a:rPr lang="en-GB" dirty="0"/>
                <a:t>price</a:t>
              </a:r>
            </a:p>
          </p:txBody>
        </p:sp>
        <p:sp>
          <p:nvSpPr>
            <p:cNvPr id="10" name="Rectangle 9">
              <a:extLst>
                <a:ext uri="{FF2B5EF4-FFF2-40B4-BE49-F238E27FC236}">
                  <a16:creationId xmlns:a16="http://schemas.microsoft.com/office/drawing/2014/main" id="{A5A52F15-8BE0-4D85-B51D-8C2F4B569EAC}"/>
                </a:ext>
              </a:extLst>
            </p:cNvPr>
            <p:cNvSpPr/>
            <p:nvPr/>
          </p:nvSpPr>
          <p:spPr>
            <a:xfrm>
              <a:off x="6600823" y="5238750"/>
              <a:ext cx="4829175" cy="100364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r>
                <a:rPr lang="en-GB" dirty="0" err="1"/>
                <a:t>readInvoiceDetails</a:t>
              </a:r>
              <a:r>
                <a:rPr lang="en-GB" dirty="0"/>
                <a:t>()</a:t>
              </a:r>
            </a:p>
            <a:p>
              <a:pPr marL="180975"/>
              <a:r>
                <a:rPr lang="en-GB" dirty="0" err="1"/>
                <a:t>calculateInvoiceAmount</a:t>
              </a:r>
              <a:r>
                <a:rPr lang="en-GB" dirty="0"/>
                <a:t>()</a:t>
              </a:r>
            </a:p>
            <a:p>
              <a:pPr marL="180975"/>
              <a:r>
                <a:rPr lang="en-GB" dirty="0" err="1"/>
                <a:t>displayInvoiceDetails</a:t>
              </a:r>
              <a:r>
                <a:rPr lang="en-GB" dirty="0"/>
                <a:t>()</a:t>
              </a:r>
            </a:p>
          </p:txBody>
        </p:sp>
        <p:sp>
          <p:nvSpPr>
            <p:cNvPr id="11" name="TextBox 10">
              <a:extLst>
                <a:ext uri="{FF2B5EF4-FFF2-40B4-BE49-F238E27FC236}">
                  <a16:creationId xmlns:a16="http://schemas.microsoft.com/office/drawing/2014/main" id="{0ABEEFA2-B285-47C4-9C2C-71BD1F63D066}"/>
                </a:ext>
              </a:extLst>
            </p:cNvPr>
            <p:cNvSpPr txBox="1"/>
            <p:nvPr/>
          </p:nvSpPr>
          <p:spPr>
            <a:xfrm>
              <a:off x="4969970" y="4133850"/>
              <a:ext cx="697405" cy="369332"/>
            </a:xfrm>
            <a:prstGeom prst="rect">
              <a:avLst/>
            </a:prstGeom>
            <a:noFill/>
          </p:spPr>
          <p:txBody>
            <a:bodyPr wrap="square" rtlCol="0">
              <a:spAutoFit/>
            </a:bodyPr>
            <a:lstStyle/>
            <a:p>
              <a:r>
                <a:rPr lang="en-GB" dirty="0"/>
                <a:t>UML</a:t>
              </a:r>
            </a:p>
          </p:txBody>
        </p:sp>
        <p:cxnSp>
          <p:nvCxnSpPr>
            <p:cNvPr id="12" name="Straight Arrow Connector 11">
              <a:extLst>
                <a:ext uri="{FF2B5EF4-FFF2-40B4-BE49-F238E27FC236}">
                  <a16:creationId xmlns:a16="http://schemas.microsoft.com/office/drawing/2014/main" id="{5A1FFD71-C172-4AC3-ADBC-3B07BA91F747}"/>
                </a:ext>
              </a:extLst>
            </p:cNvPr>
            <p:cNvCxnSpPr>
              <a:cxnSpLocks/>
              <a:stCxn id="11" idx="3"/>
            </p:cNvCxnSpPr>
            <p:nvPr/>
          </p:nvCxnSpPr>
          <p:spPr>
            <a:xfrm>
              <a:off x="5667375" y="4318516"/>
              <a:ext cx="9334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2E231AA-8639-442E-ABE5-63E1A6846911}"/>
                </a:ext>
              </a:extLst>
            </p:cNvPr>
            <p:cNvSpPr/>
            <p:nvPr/>
          </p:nvSpPr>
          <p:spPr>
            <a:xfrm>
              <a:off x="4893469" y="4069020"/>
              <a:ext cx="790575" cy="514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036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 - Solution</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818191"/>
            <a:ext cx="5346759" cy="5934741"/>
          </a:xfrm>
        </p:spPr>
        <p:txBody>
          <a:bodyPr>
            <a:noAutofit/>
          </a:bodyPr>
          <a:lstStyle/>
          <a:p>
            <a:pPr marL="0" indent="0">
              <a:lnSpc>
                <a:spcPts val="2300"/>
              </a:lnSpc>
              <a:spcBef>
                <a:spcPts val="0"/>
              </a:spcBef>
              <a:spcAft>
                <a:spcPts val="1200"/>
              </a:spcAft>
              <a:buNone/>
            </a:pPr>
            <a:r>
              <a:rPr lang="en-US" sz="1800" dirty="0"/>
              <a:t>Create a class called </a:t>
            </a:r>
            <a:r>
              <a:rPr lang="en-US" sz="1800" b="1" dirty="0"/>
              <a:t>Order </a:t>
            </a:r>
            <a:r>
              <a:rPr lang="en-US" sz="1800" dirty="0"/>
              <a:t>that a store might use to represent an invoice for goods sold at the store.</a:t>
            </a:r>
            <a:endParaRPr lang="en-GB" sz="1800" dirty="0"/>
          </a:p>
          <a:p>
            <a:pPr marL="0" indent="0">
              <a:lnSpc>
                <a:spcPts val="2300"/>
              </a:lnSpc>
              <a:spcBef>
                <a:spcPts val="0"/>
              </a:spcBef>
              <a:spcAft>
                <a:spcPts val="1200"/>
              </a:spcAft>
              <a:buNone/>
            </a:pPr>
            <a:r>
              <a:rPr lang="en-US" sz="1800" dirty="0"/>
              <a:t>An Invoice should include four pieces of information as instance variables:</a:t>
            </a:r>
            <a:endParaRPr lang="en-GB" sz="1800" dirty="0"/>
          </a:p>
          <a:p>
            <a:pPr>
              <a:lnSpc>
                <a:spcPts val="2300"/>
              </a:lnSpc>
              <a:spcBef>
                <a:spcPts val="0"/>
              </a:spcBef>
            </a:pPr>
            <a:r>
              <a:rPr lang="en-US" sz="1800" dirty="0"/>
              <a:t>a part number (type String)</a:t>
            </a:r>
            <a:endParaRPr lang="en-GB" sz="1800" dirty="0"/>
          </a:p>
          <a:p>
            <a:pPr>
              <a:lnSpc>
                <a:spcPts val="2300"/>
              </a:lnSpc>
              <a:spcBef>
                <a:spcPts val="0"/>
              </a:spcBef>
            </a:pPr>
            <a:r>
              <a:rPr lang="en-US" sz="1800" dirty="0"/>
              <a:t>a part Description (type String)</a:t>
            </a:r>
            <a:endParaRPr lang="en-GB" sz="1800" dirty="0"/>
          </a:p>
          <a:p>
            <a:pPr>
              <a:lnSpc>
                <a:spcPts val="2300"/>
              </a:lnSpc>
              <a:spcBef>
                <a:spcPts val="0"/>
              </a:spcBef>
            </a:pPr>
            <a:r>
              <a:rPr lang="en-US" sz="1800" dirty="0"/>
              <a:t>a quantity of the item being purchased (type </a:t>
            </a:r>
            <a:r>
              <a:rPr lang="en-US" sz="1800" dirty="0" err="1"/>
              <a:t>int</a:t>
            </a:r>
            <a:r>
              <a:rPr lang="en-US" sz="1800" dirty="0"/>
              <a:t>) and </a:t>
            </a:r>
            <a:endParaRPr lang="en-GB" sz="1800" dirty="0"/>
          </a:p>
          <a:p>
            <a:pPr>
              <a:lnSpc>
                <a:spcPts val="2300"/>
              </a:lnSpc>
              <a:spcBef>
                <a:spcPts val="0"/>
              </a:spcBef>
              <a:spcAft>
                <a:spcPts val="1200"/>
              </a:spcAft>
            </a:pPr>
            <a:r>
              <a:rPr lang="en-US" sz="1800" dirty="0"/>
              <a:t>a price per item (type double)</a:t>
            </a:r>
            <a:endParaRPr lang="en-GB" sz="1800" dirty="0"/>
          </a:p>
          <a:p>
            <a:pPr marL="0" indent="0">
              <a:lnSpc>
                <a:spcPts val="2300"/>
              </a:lnSpc>
              <a:spcBef>
                <a:spcPts val="0"/>
              </a:spcBef>
              <a:spcAft>
                <a:spcPts val="1200"/>
              </a:spcAft>
              <a:buNone/>
            </a:pPr>
            <a:r>
              <a:rPr lang="en-US" sz="1800" dirty="0"/>
              <a:t>The class should have a </a:t>
            </a:r>
            <a:r>
              <a:rPr lang="en-US" sz="1800" b="1" dirty="0"/>
              <a:t>constructor</a:t>
            </a:r>
            <a:r>
              <a:rPr lang="en-US" sz="1800" dirty="0"/>
              <a:t> that </a:t>
            </a:r>
            <a:r>
              <a:rPr lang="en-US" sz="1800" b="1" dirty="0"/>
              <a:t>initializes the four instance variables</a:t>
            </a:r>
            <a:r>
              <a:rPr lang="en-US" sz="1800" dirty="0"/>
              <a:t>. </a:t>
            </a:r>
          </a:p>
          <a:p>
            <a:pPr marL="0" indent="0">
              <a:lnSpc>
                <a:spcPts val="2300"/>
              </a:lnSpc>
              <a:spcBef>
                <a:spcPts val="0"/>
              </a:spcBef>
              <a:spcAft>
                <a:spcPts val="1200"/>
              </a:spcAft>
              <a:buNone/>
            </a:pPr>
            <a:r>
              <a:rPr lang="en-US" sz="1800" dirty="0"/>
              <a:t>Provide a</a:t>
            </a:r>
            <a:r>
              <a:rPr lang="en-US" sz="1800" b="1" dirty="0"/>
              <a:t> </a:t>
            </a:r>
            <a:r>
              <a:rPr lang="en-US" sz="1800" dirty="0"/>
              <a:t>method named </a:t>
            </a:r>
            <a:r>
              <a:rPr lang="en-US" sz="1800" b="1" dirty="0" err="1"/>
              <a:t>calulateOrderAmount</a:t>
            </a:r>
            <a:r>
              <a:rPr lang="en-US" sz="1800" b="1" dirty="0"/>
              <a:t> </a:t>
            </a:r>
            <a:r>
              <a:rPr lang="en-US" sz="1800" dirty="0"/>
              <a:t>that calculates </a:t>
            </a:r>
            <a:r>
              <a:rPr lang="en-US" sz="1800" b="1" dirty="0"/>
              <a:t>the order amount</a:t>
            </a:r>
            <a:r>
              <a:rPr lang="en-US" sz="1800" dirty="0"/>
              <a:t> (i.e., multiplies the quantity by the price per item), then returns the amount as a double value.</a:t>
            </a:r>
          </a:p>
          <a:p>
            <a:pPr marL="0" indent="0">
              <a:lnSpc>
                <a:spcPts val="2300"/>
              </a:lnSpc>
              <a:spcBef>
                <a:spcPts val="0"/>
              </a:spcBef>
              <a:spcAft>
                <a:spcPts val="1200"/>
              </a:spcAft>
              <a:buNone/>
            </a:pPr>
            <a:r>
              <a:rPr lang="en-US" sz="1800" dirty="0"/>
              <a:t>Use </a:t>
            </a:r>
            <a:r>
              <a:rPr lang="en-GB" sz="1800" dirty="0"/>
              <a:t>Sample data:  "A5544", "Big Black Book", 50, 25.00</a:t>
            </a:r>
          </a:p>
          <a:p>
            <a:pPr marL="0" indent="0">
              <a:lnSpc>
                <a:spcPts val="2300"/>
              </a:lnSpc>
              <a:spcBef>
                <a:spcPts val="0"/>
              </a:spcBef>
              <a:spcAft>
                <a:spcPts val="1200"/>
              </a:spcAft>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5800724" y="881485"/>
            <a:ext cx="6111641"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Lst>
            </a:pPr>
            <a:r>
              <a:rPr lang="en-GB" b="1" dirty="0"/>
              <a:t>public</a:t>
            </a:r>
            <a:r>
              <a:rPr lang="en-GB" dirty="0"/>
              <a:t> </a:t>
            </a:r>
            <a:r>
              <a:rPr lang="en-GB" b="1" dirty="0"/>
              <a:t>class</a:t>
            </a:r>
            <a:r>
              <a:rPr lang="en-GB" dirty="0"/>
              <a:t> Order</a:t>
            </a:r>
          </a:p>
          <a:p>
            <a:pPr>
              <a:tabLst>
                <a:tab pos="182563" algn="l"/>
                <a:tab pos="447675" algn="l"/>
              </a:tabLst>
            </a:pPr>
            <a:r>
              <a:rPr lang="en-GB" dirty="0"/>
              <a:t>{</a:t>
            </a:r>
          </a:p>
          <a:p>
            <a:pPr>
              <a:tabLst>
                <a:tab pos="182563" algn="l"/>
                <a:tab pos="447675" algn="l"/>
              </a:tabLst>
            </a:pPr>
            <a:r>
              <a:rPr lang="en-GB" dirty="0"/>
              <a:t>	// Set up the members we need</a:t>
            </a:r>
          </a:p>
          <a:p>
            <a:pPr>
              <a:tabLst>
                <a:tab pos="182563" algn="l"/>
                <a:tab pos="447675" algn="l"/>
              </a:tabLst>
            </a:pPr>
            <a:r>
              <a:rPr lang="en-GB" dirty="0"/>
              <a:t>	</a:t>
            </a:r>
            <a:r>
              <a:rPr lang="en-GB" b="1" dirty="0"/>
              <a:t>private</a:t>
            </a:r>
            <a:r>
              <a:rPr lang="en-GB" dirty="0"/>
              <a:t> String </a:t>
            </a:r>
            <a:r>
              <a:rPr lang="en-GB" dirty="0" err="1"/>
              <a:t>partNumber</a:t>
            </a:r>
            <a:r>
              <a:rPr lang="en-GB" dirty="0"/>
              <a:t>;</a:t>
            </a:r>
          </a:p>
          <a:p>
            <a:pPr>
              <a:tabLst>
                <a:tab pos="182563" algn="l"/>
                <a:tab pos="447675" algn="l"/>
              </a:tabLst>
            </a:pPr>
            <a:r>
              <a:rPr lang="en-GB" dirty="0"/>
              <a:t>	</a:t>
            </a:r>
            <a:r>
              <a:rPr lang="en-GB" b="1" dirty="0"/>
              <a:t>private</a:t>
            </a:r>
            <a:r>
              <a:rPr lang="en-GB" dirty="0"/>
              <a:t> String </a:t>
            </a:r>
            <a:r>
              <a:rPr lang="en-GB" dirty="0" err="1"/>
              <a:t>partDescription</a:t>
            </a:r>
            <a:r>
              <a:rPr lang="en-GB" dirty="0"/>
              <a:t>;</a:t>
            </a:r>
          </a:p>
          <a:p>
            <a:pPr>
              <a:tabLst>
                <a:tab pos="182563" algn="l"/>
                <a:tab pos="447675" algn="l"/>
              </a:tabLst>
            </a:pPr>
            <a:r>
              <a:rPr lang="en-GB" dirty="0"/>
              <a:t>	</a:t>
            </a:r>
            <a:r>
              <a:rPr lang="en-GB" b="1" dirty="0"/>
              <a:t>private</a:t>
            </a:r>
            <a:r>
              <a:rPr lang="en-GB" dirty="0"/>
              <a:t> </a:t>
            </a:r>
            <a:r>
              <a:rPr lang="en-GB" b="1" dirty="0" err="1"/>
              <a:t>int</a:t>
            </a:r>
            <a:r>
              <a:rPr lang="en-GB" dirty="0"/>
              <a:t> quantity;</a:t>
            </a:r>
          </a:p>
          <a:p>
            <a:pPr>
              <a:tabLst>
                <a:tab pos="182563" algn="l"/>
                <a:tab pos="447675" algn="l"/>
              </a:tabLst>
            </a:pPr>
            <a:r>
              <a:rPr lang="en-GB" dirty="0"/>
              <a:t>	</a:t>
            </a:r>
            <a:r>
              <a:rPr lang="en-GB" b="1" dirty="0"/>
              <a:t>private</a:t>
            </a:r>
            <a:r>
              <a:rPr lang="en-GB" dirty="0"/>
              <a:t> </a:t>
            </a:r>
            <a:r>
              <a:rPr lang="en-GB" b="1" dirty="0"/>
              <a:t>double</a:t>
            </a:r>
            <a:r>
              <a:rPr lang="en-GB" dirty="0"/>
              <a:t> price;</a:t>
            </a:r>
          </a:p>
          <a:p>
            <a:pPr>
              <a:tabLst>
                <a:tab pos="182563" algn="l"/>
                <a:tab pos="447675" algn="l"/>
              </a:tabLst>
            </a:pPr>
            <a:r>
              <a:rPr lang="en-GB" dirty="0"/>
              <a:t> </a:t>
            </a:r>
          </a:p>
          <a:p>
            <a:pPr>
              <a:tabLst>
                <a:tab pos="182563" algn="l"/>
                <a:tab pos="447675" algn="l"/>
              </a:tabLst>
            </a:pPr>
            <a:r>
              <a:rPr lang="en-GB" dirty="0"/>
              <a:t>	// Set up the constructor for the class</a:t>
            </a:r>
          </a:p>
          <a:p>
            <a:pPr>
              <a:spcAft>
                <a:spcPts val="1200"/>
              </a:spcAft>
              <a:tabLst>
                <a:tab pos="182563" algn="l"/>
                <a:tab pos="447675" algn="l"/>
              </a:tabLst>
            </a:pPr>
            <a:r>
              <a:rPr lang="en-GB" b="1" dirty="0"/>
              <a:t>	public</a:t>
            </a:r>
            <a:r>
              <a:rPr lang="en-GB" dirty="0"/>
              <a:t> Order(String </a:t>
            </a:r>
            <a:r>
              <a:rPr lang="en-GB" dirty="0" err="1"/>
              <a:t>partNumber</a:t>
            </a:r>
            <a:r>
              <a:rPr lang="en-GB" dirty="0"/>
              <a:t>, </a:t>
            </a:r>
            <a:br>
              <a:rPr lang="en-GB" dirty="0"/>
            </a:br>
            <a:r>
              <a:rPr lang="en-GB" dirty="0"/>
              <a:t>			          String </a:t>
            </a:r>
            <a:r>
              <a:rPr lang="en-GB" dirty="0" err="1"/>
              <a:t>partDescription</a:t>
            </a:r>
            <a:r>
              <a:rPr lang="en-GB" dirty="0"/>
              <a:t>, </a:t>
            </a:r>
            <a:br>
              <a:rPr lang="en-GB" dirty="0"/>
            </a:br>
            <a:r>
              <a:rPr lang="en-GB" dirty="0"/>
              <a:t>			          </a:t>
            </a:r>
            <a:r>
              <a:rPr lang="en-GB" b="1" dirty="0" err="1"/>
              <a:t>int</a:t>
            </a:r>
            <a:r>
              <a:rPr lang="en-GB" dirty="0"/>
              <a:t> quantity,</a:t>
            </a:r>
            <a:br>
              <a:rPr lang="en-GB" dirty="0"/>
            </a:br>
            <a:r>
              <a:rPr lang="en-GB" dirty="0"/>
              <a:t>			         </a:t>
            </a:r>
            <a:r>
              <a:rPr lang="en-GB" b="1" dirty="0"/>
              <a:t>double</a:t>
            </a:r>
            <a:r>
              <a:rPr lang="en-GB" dirty="0"/>
              <a:t> price) {</a:t>
            </a:r>
          </a:p>
          <a:p>
            <a:pPr>
              <a:tabLst>
                <a:tab pos="182563" algn="l"/>
                <a:tab pos="447675" algn="l"/>
              </a:tabLst>
            </a:pPr>
            <a:r>
              <a:rPr lang="en-GB" dirty="0"/>
              <a:t>		</a:t>
            </a:r>
            <a:r>
              <a:rPr lang="en-GB" dirty="0" err="1"/>
              <a:t>setPartNum</a:t>
            </a:r>
            <a:r>
              <a:rPr lang="en-GB" dirty="0"/>
              <a:t>(</a:t>
            </a:r>
            <a:r>
              <a:rPr lang="en-GB" dirty="0" err="1"/>
              <a:t>partNumber</a:t>
            </a:r>
            <a:r>
              <a:rPr lang="en-GB" dirty="0"/>
              <a:t>);</a:t>
            </a:r>
          </a:p>
          <a:p>
            <a:pPr>
              <a:tabLst>
                <a:tab pos="182563" algn="l"/>
                <a:tab pos="447675" algn="l"/>
              </a:tabLst>
            </a:pPr>
            <a:r>
              <a:rPr lang="en-GB" dirty="0"/>
              <a:t>		</a:t>
            </a:r>
            <a:r>
              <a:rPr lang="en-GB" dirty="0" err="1"/>
              <a:t>setPartDesc</a:t>
            </a:r>
            <a:r>
              <a:rPr lang="en-GB" dirty="0"/>
              <a:t>(</a:t>
            </a:r>
            <a:r>
              <a:rPr lang="en-GB" dirty="0" err="1"/>
              <a:t>partDescription</a:t>
            </a:r>
            <a:r>
              <a:rPr lang="en-GB" dirty="0"/>
              <a:t>);</a:t>
            </a:r>
          </a:p>
          <a:p>
            <a:pPr>
              <a:tabLst>
                <a:tab pos="182563" algn="l"/>
                <a:tab pos="447675" algn="l"/>
              </a:tabLst>
            </a:pPr>
            <a:r>
              <a:rPr lang="en-GB" dirty="0"/>
              <a:t>		</a:t>
            </a:r>
            <a:r>
              <a:rPr lang="en-GB" dirty="0" err="1"/>
              <a:t>setQuantity</a:t>
            </a:r>
            <a:r>
              <a:rPr lang="en-GB" dirty="0"/>
              <a:t>(quantity);</a:t>
            </a:r>
          </a:p>
          <a:p>
            <a:pPr>
              <a:tabLst>
                <a:tab pos="182563" algn="l"/>
                <a:tab pos="447675" algn="l"/>
              </a:tabLst>
            </a:pPr>
            <a:r>
              <a:rPr lang="en-GB" dirty="0"/>
              <a:t>		</a:t>
            </a:r>
            <a:r>
              <a:rPr lang="en-GB" dirty="0" err="1"/>
              <a:t>setPrice</a:t>
            </a:r>
            <a:r>
              <a:rPr lang="en-GB" dirty="0"/>
              <a:t>(price);</a:t>
            </a:r>
          </a:p>
          <a:p>
            <a:pPr>
              <a:tabLst>
                <a:tab pos="182563" algn="l"/>
                <a:tab pos="447675" algn="l"/>
              </a:tabLst>
            </a:pPr>
            <a:r>
              <a:rPr lang="en-GB" dirty="0"/>
              <a:t>	}</a:t>
            </a:r>
          </a:p>
        </p:txBody>
      </p:sp>
      <p:sp>
        <p:nvSpPr>
          <p:cNvPr id="4" name="Slide Number Placeholder 3"/>
          <p:cNvSpPr>
            <a:spLocks noGrp="1"/>
          </p:cNvSpPr>
          <p:nvPr>
            <p:ph type="sldNum" sz="quarter" idx="12"/>
          </p:nvPr>
        </p:nvSpPr>
        <p:spPr/>
        <p:txBody>
          <a:bodyPr/>
          <a:lstStyle/>
          <a:p>
            <a:fld id="{D822431D-AAA3-4E3F-BD56-CD5EAC4D0B18}" type="slidenum">
              <a:rPr lang="en-GB" smtClean="0"/>
              <a:t>40</a:t>
            </a:fld>
            <a:endParaRPr lang="en-GB"/>
          </a:p>
        </p:txBody>
      </p:sp>
    </p:spTree>
    <p:extLst>
      <p:ext uri="{BB962C8B-B14F-4D97-AF65-F5344CB8AC3E}">
        <p14:creationId xmlns:p14="http://schemas.microsoft.com/office/powerpoint/2010/main" val="412593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fade">
                                      <p:cBhvr>
                                        <p:cTn id="38" dur="500"/>
                                        <p:tgtEl>
                                          <p:spTgt spid="6">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fade">
                                      <p:cBhvr>
                                        <p:cTn id="41" dur="500"/>
                                        <p:tgtEl>
                                          <p:spTgt spid="6">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2" end="12"/>
                                            </p:txEl>
                                          </p:spTgt>
                                        </p:tgtEl>
                                        <p:attrNameLst>
                                          <p:attrName>style.visibility</p:attrName>
                                        </p:attrNameLst>
                                      </p:cBhvr>
                                      <p:to>
                                        <p:strVal val="visible"/>
                                      </p:to>
                                    </p:set>
                                    <p:animEffect transition="in" filter="fade">
                                      <p:cBhvr>
                                        <p:cTn id="44" dur="500"/>
                                        <p:tgtEl>
                                          <p:spTgt spid="6">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Effect transition="in" filter="fade">
                                      <p:cBhvr>
                                        <p:cTn id="47" dur="500"/>
                                        <p:tgtEl>
                                          <p:spTgt spid="6">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4" end="14"/>
                                            </p:txEl>
                                          </p:spTgt>
                                        </p:tgtEl>
                                        <p:attrNameLst>
                                          <p:attrName>style.visibility</p:attrName>
                                        </p:attrNameLst>
                                      </p:cBhvr>
                                      <p:to>
                                        <p:strVal val="visible"/>
                                      </p:to>
                                    </p:set>
                                    <p:animEffect transition="in" filter="fade">
                                      <p:cBhvr>
                                        <p:cTn id="50"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 - Solution</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18191"/>
            <a:ext cx="3936515" cy="5934741"/>
          </a:xfrm>
        </p:spPr>
        <p:txBody>
          <a:bodyPr>
            <a:noAutofit/>
          </a:bodyPr>
          <a:lstStyle/>
          <a:p>
            <a:pPr marL="0" indent="0">
              <a:buNone/>
            </a:pPr>
            <a:r>
              <a:rPr lang="en-US" sz="1800" dirty="0"/>
              <a:t>Create a class called </a:t>
            </a:r>
            <a:r>
              <a:rPr lang="en-US" sz="1800" b="1" dirty="0"/>
              <a:t>Order </a:t>
            </a:r>
            <a:r>
              <a:rPr lang="en-US" sz="1800" dirty="0"/>
              <a:t>that a store might use to represent an invoice for goods sold at the store.</a:t>
            </a:r>
            <a:endParaRPr lang="en-GB" sz="1800" dirty="0"/>
          </a:p>
          <a:p>
            <a:pPr marL="0" indent="0">
              <a:buNone/>
            </a:pPr>
            <a:r>
              <a:rPr lang="en-US" sz="1800" dirty="0"/>
              <a:t>An Invoice should include four pieces of information as instance variables:</a:t>
            </a:r>
            <a:endParaRPr lang="en-GB" sz="1800" dirty="0"/>
          </a:p>
          <a:p>
            <a:pPr>
              <a:lnSpc>
                <a:spcPct val="100000"/>
              </a:lnSpc>
              <a:spcBef>
                <a:spcPts val="300"/>
              </a:spcBef>
            </a:pPr>
            <a:r>
              <a:rPr lang="en-US" sz="1800" dirty="0"/>
              <a:t>a part number (type String)</a:t>
            </a:r>
            <a:endParaRPr lang="en-GB" sz="1800" dirty="0"/>
          </a:p>
          <a:p>
            <a:pPr>
              <a:lnSpc>
                <a:spcPct val="100000"/>
              </a:lnSpc>
              <a:spcBef>
                <a:spcPts val="300"/>
              </a:spcBef>
            </a:pPr>
            <a:r>
              <a:rPr lang="en-US" sz="1800" dirty="0"/>
              <a:t>a part Description (type String)</a:t>
            </a:r>
            <a:endParaRPr lang="en-GB" sz="1800" dirty="0"/>
          </a:p>
          <a:p>
            <a:pPr>
              <a:lnSpc>
                <a:spcPct val="100000"/>
              </a:lnSpc>
              <a:spcBef>
                <a:spcPts val="300"/>
              </a:spcBef>
            </a:pPr>
            <a:r>
              <a:rPr lang="en-US" sz="1800" dirty="0"/>
              <a:t>a quantity of the item being purchased (type </a:t>
            </a:r>
            <a:r>
              <a:rPr lang="en-US" sz="1800" dirty="0" err="1"/>
              <a:t>int</a:t>
            </a:r>
            <a:r>
              <a:rPr lang="en-US" sz="1800" dirty="0"/>
              <a:t>) and </a:t>
            </a:r>
            <a:endParaRPr lang="en-GB" sz="1800" dirty="0"/>
          </a:p>
          <a:p>
            <a:pPr>
              <a:lnSpc>
                <a:spcPct val="100000"/>
              </a:lnSpc>
              <a:spcBef>
                <a:spcPts val="300"/>
              </a:spcBef>
            </a:pPr>
            <a:r>
              <a:rPr lang="en-US" sz="1800" dirty="0"/>
              <a:t>a price per item (type double)</a:t>
            </a:r>
            <a:endParaRPr lang="en-GB" sz="1800" dirty="0"/>
          </a:p>
          <a:p>
            <a:pPr marL="0" indent="0">
              <a:buNone/>
            </a:pPr>
            <a:r>
              <a:rPr lang="en-US" sz="1800" dirty="0"/>
              <a:t>The class should have a </a:t>
            </a:r>
            <a:r>
              <a:rPr lang="en-US" sz="1800" b="1" dirty="0"/>
              <a:t>constructor</a:t>
            </a:r>
            <a:r>
              <a:rPr lang="en-US" sz="1800" dirty="0"/>
              <a:t> that </a:t>
            </a:r>
            <a:r>
              <a:rPr lang="en-US" sz="1800" b="1" dirty="0"/>
              <a:t>initializes the four instance variables</a:t>
            </a:r>
            <a:r>
              <a:rPr lang="en-US" sz="1800" dirty="0"/>
              <a:t>. </a:t>
            </a:r>
          </a:p>
          <a:p>
            <a:pPr marL="0" indent="0">
              <a:buNone/>
            </a:pPr>
            <a:r>
              <a:rPr lang="en-US" sz="1800" dirty="0"/>
              <a:t>Provide a</a:t>
            </a:r>
            <a:r>
              <a:rPr lang="en-US" sz="1800" b="1" dirty="0"/>
              <a:t> </a:t>
            </a:r>
            <a:r>
              <a:rPr lang="en-US" sz="1800" dirty="0"/>
              <a:t>method named </a:t>
            </a:r>
            <a:r>
              <a:rPr lang="en-US" sz="1800" b="1" dirty="0" err="1"/>
              <a:t>calulateOrderAmount</a:t>
            </a:r>
            <a:r>
              <a:rPr lang="en-US" sz="1800" b="1" dirty="0"/>
              <a:t> </a:t>
            </a:r>
            <a:r>
              <a:rPr lang="en-US" sz="1800" dirty="0"/>
              <a:t>that calculates </a:t>
            </a:r>
            <a:r>
              <a:rPr lang="en-US" sz="1800" b="1" dirty="0"/>
              <a:t>the order amount</a:t>
            </a:r>
            <a:r>
              <a:rPr lang="en-US" sz="1800" dirty="0"/>
              <a:t> (i.e., multiplies the quantity by the price per item), then returns the amount as a double value.</a:t>
            </a:r>
          </a:p>
          <a:p>
            <a:pPr marL="0" indent="0">
              <a:buNone/>
            </a:pPr>
            <a:r>
              <a:rPr lang="en-US" sz="1800" dirty="0"/>
              <a:t>Use </a:t>
            </a:r>
            <a:r>
              <a:rPr lang="en-GB" sz="1800" dirty="0"/>
              <a:t>Sample data:  "A5544", "Big Black Book", 500, 250.00</a:t>
            </a:r>
          </a:p>
          <a:p>
            <a:pPr marL="0" indent="0">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 pos="630238" algn="l"/>
              </a:tabLst>
            </a:pPr>
            <a:r>
              <a:rPr lang="en-GB" b="1" dirty="0">
                <a:solidFill>
                  <a:srgbClr val="00B050"/>
                </a:solidFill>
              </a:rPr>
              <a:t>// Getters for the members, properties</a:t>
            </a:r>
          </a:p>
          <a:p>
            <a:pPr>
              <a:tabLst>
                <a:tab pos="269875" algn="l"/>
                <a:tab pos="620713" algn="l"/>
              </a:tabLst>
            </a:pPr>
            <a:r>
              <a:rPr lang="en-GB" dirty="0"/>
              <a:t>public String </a:t>
            </a:r>
            <a:r>
              <a:rPr lang="en-GB" dirty="0" err="1"/>
              <a:t>getPartNumber</a:t>
            </a:r>
            <a:r>
              <a:rPr lang="en-GB" dirty="0"/>
              <a:t>() {</a:t>
            </a:r>
          </a:p>
          <a:p>
            <a:pPr>
              <a:tabLst>
                <a:tab pos="269875" algn="l"/>
                <a:tab pos="620713" algn="l"/>
              </a:tabLst>
            </a:pPr>
            <a:r>
              <a:rPr lang="en-GB" dirty="0"/>
              <a:t>	return </a:t>
            </a:r>
            <a:r>
              <a:rPr lang="en-GB" dirty="0" err="1"/>
              <a:t>partNumber</a:t>
            </a:r>
            <a:r>
              <a:rPr lang="en-GB" dirty="0"/>
              <a:t>;</a:t>
            </a:r>
          </a:p>
          <a:p>
            <a:pPr>
              <a:tabLst>
                <a:tab pos="269875" algn="l"/>
                <a:tab pos="620713" algn="l"/>
              </a:tabLst>
            </a:pPr>
            <a:r>
              <a:rPr lang="en-GB" dirty="0"/>
              <a:t>}</a:t>
            </a:r>
          </a:p>
          <a:p>
            <a:pPr>
              <a:tabLst>
                <a:tab pos="269875" algn="l"/>
                <a:tab pos="620713" algn="l"/>
              </a:tabLst>
            </a:pPr>
            <a:r>
              <a:rPr lang="en-GB" dirty="0"/>
              <a:t>public String </a:t>
            </a:r>
            <a:r>
              <a:rPr lang="en-GB" dirty="0" err="1"/>
              <a:t>getPartDescription</a:t>
            </a:r>
            <a:r>
              <a:rPr lang="en-GB" dirty="0"/>
              <a:t>() {</a:t>
            </a:r>
          </a:p>
          <a:p>
            <a:pPr>
              <a:tabLst>
                <a:tab pos="269875" algn="l"/>
                <a:tab pos="620713" algn="l"/>
              </a:tabLst>
            </a:pPr>
            <a:r>
              <a:rPr lang="en-GB" dirty="0"/>
              <a:t>	return </a:t>
            </a:r>
            <a:r>
              <a:rPr lang="en-GB" dirty="0" err="1"/>
              <a:t>partDescription</a:t>
            </a:r>
            <a:r>
              <a:rPr lang="en-GB" dirty="0"/>
              <a:t>;</a:t>
            </a:r>
          </a:p>
          <a:p>
            <a:pPr>
              <a:tabLst>
                <a:tab pos="269875" algn="l"/>
                <a:tab pos="620713" algn="l"/>
              </a:tabLst>
            </a:pPr>
            <a:r>
              <a:rPr lang="en-GB" dirty="0"/>
              <a:t>}</a:t>
            </a:r>
          </a:p>
          <a:p>
            <a:pPr>
              <a:tabLst>
                <a:tab pos="269875" algn="l"/>
                <a:tab pos="620713" algn="l"/>
              </a:tabLst>
            </a:pPr>
            <a:r>
              <a:rPr lang="en-GB" dirty="0"/>
              <a:t>public </a:t>
            </a:r>
            <a:r>
              <a:rPr lang="en-GB" dirty="0" err="1"/>
              <a:t>int</a:t>
            </a:r>
            <a:r>
              <a:rPr lang="en-GB" dirty="0"/>
              <a:t> </a:t>
            </a:r>
            <a:r>
              <a:rPr lang="en-GB" dirty="0" err="1"/>
              <a:t>getQuantity</a:t>
            </a:r>
            <a:r>
              <a:rPr lang="en-GB" dirty="0"/>
              <a:t>() {</a:t>
            </a:r>
          </a:p>
          <a:p>
            <a:pPr>
              <a:tabLst>
                <a:tab pos="269875" algn="l"/>
                <a:tab pos="620713" algn="l"/>
              </a:tabLst>
            </a:pPr>
            <a:r>
              <a:rPr lang="en-GB" dirty="0"/>
              <a:t>	return quantity;</a:t>
            </a:r>
          </a:p>
          <a:p>
            <a:pPr>
              <a:tabLst>
                <a:tab pos="269875" algn="l"/>
                <a:tab pos="620713" algn="l"/>
              </a:tabLst>
            </a:pPr>
            <a:r>
              <a:rPr lang="en-GB" dirty="0"/>
              <a:t>}</a:t>
            </a:r>
          </a:p>
          <a:p>
            <a:pPr>
              <a:tabLst>
                <a:tab pos="269875" algn="l"/>
                <a:tab pos="620713" algn="l"/>
              </a:tabLst>
            </a:pPr>
            <a:r>
              <a:rPr lang="en-GB" dirty="0"/>
              <a:t>public double </a:t>
            </a:r>
            <a:r>
              <a:rPr lang="en-GB" dirty="0" err="1"/>
              <a:t>getPrice</a:t>
            </a:r>
            <a:r>
              <a:rPr lang="en-GB" dirty="0"/>
              <a:t>() {</a:t>
            </a:r>
          </a:p>
          <a:p>
            <a:pPr>
              <a:tabLst>
                <a:tab pos="269875" algn="l"/>
                <a:tab pos="620713" algn="l"/>
              </a:tabLst>
            </a:pPr>
            <a:r>
              <a:rPr lang="en-GB" dirty="0"/>
              <a:t>	return price;</a:t>
            </a:r>
          </a:p>
          <a:p>
            <a:pPr>
              <a:tabLst>
                <a:tab pos="269875" algn="l"/>
                <a:tab pos="620713" algn="l"/>
              </a:tabLst>
            </a:pPr>
            <a:r>
              <a:rPr lang="en-GB" dirty="0"/>
              <a:t>}</a:t>
            </a:r>
          </a:p>
          <a:p>
            <a:pPr>
              <a:tabLst>
                <a:tab pos="176213" algn="l"/>
                <a:tab pos="446088" algn="l"/>
                <a:tab pos="630238" algn="l"/>
              </a:tabLst>
            </a:pPr>
            <a:r>
              <a:rPr lang="en-GB" dirty="0">
                <a:solidFill>
                  <a:srgbClr val="00B050"/>
                </a:solidFill>
              </a:rPr>
              <a:t>	</a:t>
            </a:r>
            <a:r>
              <a:rPr lang="en-GB" b="1" dirty="0">
                <a:solidFill>
                  <a:srgbClr val="00B050"/>
                </a:solidFill>
              </a:rPr>
              <a:t>// Setters for the members, properties</a:t>
            </a:r>
          </a:p>
          <a:p>
            <a:pPr>
              <a:tabLst>
                <a:tab pos="176213" algn="l"/>
                <a:tab pos="446088" algn="l"/>
                <a:tab pos="630238" algn="l"/>
              </a:tabLst>
            </a:pPr>
            <a:r>
              <a:rPr lang="en-GB" dirty="0"/>
              <a:t>public void </a:t>
            </a:r>
            <a:r>
              <a:rPr lang="en-GB" dirty="0" err="1"/>
              <a:t>setPartNumber</a:t>
            </a:r>
            <a:r>
              <a:rPr lang="en-GB" dirty="0"/>
              <a:t>(String </a:t>
            </a:r>
            <a:r>
              <a:rPr lang="en-GB" dirty="0" err="1"/>
              <a:t>partNumber</a:t>
            </a:r>
            <a:r>
              <a:rPr lang="en-GB" dirty="0"/>
              <a:t>) {</a:t>
            </a:r>
          </a:p>
          <a:p>
            <a:pPr>
              <a:tabLst>
                <a:tab pos="176213" algn="l"/>
                <a:tab pos="446088" algn="l"/>
                <a:tab pos="630238" algn="l"/>
              </a:tabLst>
            </a:pPr>
            <a:r>
              <a:rPr lang="en-GB" dirty="0"/>
              <a:t>	if(</a:t>
            </a:r>
            <a:r>
              <a:rPr lang="en-GB" dirty="0" err="1"/>
              <a:t>partNumber</a:t>
            </a:r>
            <a:r>
              <a:rPr lang="en-GB" dirty="0"/>
              <a:t> !=null)</a:t>
            </a:r>
          </a:p>
          <a:p>
            <a:pPr>
              <a:tabLst>
                <a:tab pos="176213" algn="l"/>
                <a:tab pos="446088" algn="l"/>
                <a:tab pos="630238" algn="l"/>
              </a:tabLst>
            </a:pPr>
            <a:r>
              <a:rPr lang="en-GB" dirty="0"/>
              <a:t>		</a:t>
            </a:r>
            <a:r>
              <a:rPr lang="en-GB" dirty="0" err="1"/>
              <a:t>this.partNumber</a:t>
            </a:r>
            <a:r>
              <a:rPr lang="en-GB" dirty="0"/>
              <a:t> = </a:t>
            </a:r>
            <a:r>
              <a:rPr lang="en-GB" dirty="0" err="1"/>
              <a:t>partNumber</a:t>
            </a:r>
            <a:r>
              <a:rPr lang="en-GB" dirty="0"/>
              <a:t>;</a:t>
            </a:r>
          </a:p>
          <a:p>
            <a:pPr>
              <a:tabLst>
                <a:tab pos="176213" algn="l"/>
                <a:tab pos="446088" algn="l"/>
                <a:tab pos="630238" algn="l"/>
              </a:tabLst>
            </a:pPr>
            <a:r>
              <a:rPr lang="en-GB" dirty="0"/>
              <a:t>	else </a:t>
            </a:r>
            <a:r>
              <a:rPr lang="en-GB" dirty="0" err="1"/>
              <a:t>this.partNumber</a:t>
            </a:r>
            <a:r>
              <a:rPr lang="en-GB" dirty="0"/>
              <a:t> = "0";</a:t>
            </a:r>
          </a:p>
          <a:p>
            <a:pPr>
              <a:tabLst>
                <a:tab pos="176213" algn="l"/>
                <a:tab pos="446088" algn="l"/>
                <a:tab pos="630238" algn="l"/>
              </a:tabLst>
            </a:pPr>
            <a:r>
              <a:rPr lang="en-GB" dirty="0"/>
              <a:t>} </a:t>
            </a:r>
          </a:p>
        </p:txBody>
      </p:sp>
      <p:sp>
        <p:nvSpPr>
          <p:cNvPr id="4" name="Slide Number Placeholder 3"/>
          <p:cNvSpPr>
            <a:spLocks noGrp="1"/>
          </p:cNvSpPr>
          <p:nvPr>
            <p:ph type="sldNum" sz="quarter" idx="12"/>
          </p:nvPr>
        </p:nvSpPr>
        <p:spPr/>
        <p:txBody>
          <a:bodyPr/>
          <a:lstStyle/>
          <a:p>
            <a:fld id="{D822431D-AAA3-4E3F-BD56-CD5EAC4D0B18}" type="slidenum">
              <a:rPr lang="en-GB" smtClean="0"/>
              <a:t>41</a:t>
            </a:fld>
            <a:endParaRPr lang="en-GB"/>
          </a:p>
        </p:txBody>
      </p:sp>
    </p:spTree>
    <p:extLst>
      <p:ext uri="{BB962C8B-B14F-4D97-AF65-F5344CB8AC3E}">
        <p14:creationId xmlns:p14="http://schemas.microsoft.com/office/powerpoint/2010/main" val="175744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3" end="13"/>
                                            </p:txEl>
                                          </p:spTgt>
                                        </p:tgtEl>
                                        <p:attrNameLst>
                                          <p:attrName>style.visibility</p:attrName>
                                        </p:attrNameLst>
                                      </p:cBhvr>
                                      <p:to>
                                        <p:strVal val="visible"/>
                                      </p:to>
                                    </p:set>
                                    <p:animEffect transition="in" filter="fade">
                                      <p:cBhvr>
                                        <p:cTn id="7" dur="500"/>
                                        <p:tgtEl>
                                          <p:spTgt spid="6">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4" end="14"/>
                                            </p:txEl>
                                          </p:spTgt>
                                        </p:tgtEl>
                                        <p:attrNameLst>
                                          <p:attrName>style.visibility</p:attrName>
                                        </p:attrNameLst>
                                      </p:cBhvr>
                                      <p:to>
                                        <p:strVal val="visible"/>
                                      </p:to>
                                    </p:set>
                                    <p:animEffect transition="in" filter="fade">
                                      <p:cBhvr>
                                        <p:cTn id="10" dur="500"/>
                                        <p:tgtEl>
                                          <p:spTgt spid="6">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5" end="15"/>
                                            </p:txEl>
                                          </p:spTgt>
                                        </p:tgtEl>
                                        <p:attrNameLst>
                                          <p:attrName>style.visibility</p:attrName>
                                        </p:attrNameLst>
                                      </p:cBhvr>
                                      <p:to>
                                        <p:strVal val="visible"/>
                                      </p:to>
                                    </p:set>
                                    <p:animEffect transition="in" filter="fade">
                                      <p:cBhvr>
                                        <p:cTn id="13" dur="500"/>
                                        <p:tgtEl>
                                          <p:spTgt spid="6">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6" end="16"/>
                                            </p:txEl>
                                          </p:spTgt>
                                        </p:tgtEl>
                                        <p:attrNameLst>
                                          <p:attrName>style.visibility</p:attrName>
                                        </p:attrNameLst>
                                      </p:cBhvr>
                                      <p:to>
                                        <p:strVal val="visible"/>
                                      </p:to>
                                    </p:set>
                                    <p:animEffect transition="in" filter="fade">
                                      <p:cBhvr>
                                        <p:cTn id="16" dur="500"/>
                                        <p:tgtEl>
                                          <p:spTgt spid="6">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7" end="17"/>
                                            </p:txEl>
                                          </p:spTgt>
                                        </p:tgtEl>
                                        <p:attrNameLst>
                                          <p:attrName>style.visibility</p:attrName>
                                        </p:attrNameLst>
                                      </p:cBhvr>
                                      <p:to>
                                        <p:strVal val="visible"/>
                                      </p:to>
                                    </p:set>
                                    <p:animEffect transition="in" filter="fade">
                                      <p:cBhvr>
                                        <p:cTn id="19" dur="500"/>
                                        <p:tgtEl>
                                          <p:spTgt spid="6">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8" end="18"/>
                                            </p:txEl>
                                          </p:spTgt>
                                        </p:tgtEl>
                                        <p:attrNameLst>
                                          <p:attrName>style.visibility</p:attrName>
                                        </p:attrNameLst>
                                      </p:cBhvr>
                                      <p:to>
                                        <p:strVal val="visible"/>
                                      </p:to>
                                    </p:set>
                                    <p:animEffect transition="in" filter="fade">
                                      <p:cBhvr>
                                        <p:cTn id="2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 - Solution</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18191"/>
            <a:ext cx="3936515" cy="5934741"/>
          </a:xfrm>
        </p:spPr>
        <p:txBody>
          <a:bodyPr>
            <a:noAutofit/>
          </a:bodyPr>
          <a:lstStyle/>
          <a:p>
            <a:pPr marL="0" indent="0">
              <a:buNone/>
            </a:pPr>
            <a:r>
              <a:rPr lang="en-US" sz="1800" dirty="0"/>
              <a:t>Create a class called </a:t>
            </a:r>
            <a:r>
              <a:rPr lang="en-US" sz="1800" b="1" dirty="0"/>
              <a:t>Order </a:t>
            </a:r>
            <a:r>
              <a:rPr lang="en-US" sz="1800" dirty="0"/>
              <a:t>that a store might use to represent an invoice for goods sold at the store.</a:t>
            </a:r>
            <a:endParaRPr lang="en-GB" sz="1800" dirty="0"/>
          </a:p>
          <a:p>
            <a:pPr marL="0" indent="0">
              <a:buNone/>
            </a:pPr>
            <a:r>
              <a:rPr lang="en-US" sz="1800" dirty="0"/>
              <a:t>An Invoice should include four pieces of information as instance variables:</a:t>
            </a:r>
            <a:endParaRPr lang="en-GB" sz="1800" dirty="0"/>
          </a:p>
          <a:p>
            <a:pPr>
              <a:lnSpc>
                <a:spcPct val="100000"/>
              </a:lnSpc>
              <a:spcBef>
                <a:spcPts val="300"/>
              </a:spcBef>
            </a:pPr>
            <a:r>
              <a:rPr lang="en-US" sz="1800" dirty="0"/>
              <a:t>a part number (type String)</a:t>
            </a:r>
            <a:endParaRPr lang="en-GB" sz="1800" dirty="0"/>
          </a:p>
          <a:p>
            <a:pPr>
              <a:lnSpc>
                <a:spcPct val="100000"/>
              </a:lnSpc>
              <a:spcBef>
                <a:spcPts val="300"/>
              </a:spcBef>
            </a:pPr>
            <a:r>
              <a:rPr lang="en-US" sz="1800" dirty="0"/>
              <a:t>a part Description (type String)</a:t>
            </a:r>
            <a:endParaRPr lang="en-GB" sz="1800" dirty="0"/>
          </a:p>
          <a:p>
            <a:pPr>
              <a:lnSpc>
                <a:spcPct val="100000"/>
              </a:lnSpc>
              <a:spcBef>
                <a:spcPts val="300"/>
              </a:spcBef>
            </a:pPr>
            <a:r>
              <a:rPr lang="en-US" sz="1800" dirty="0"/>
              <a:t>a quantity of the item being purchased (type </a:t>
            </a:r>
            <a:r>
              <a:rPr lang="en-US" sz="1800" dirty="0" err="1"/>
              <a:t>int</a:t>
            </a:r>
            <a:r>
              <a:rPr lang="en-US" sz="1800" dirty="0"/>
              <a:t>) and </a:t>
            </a:r>
            <a:endParaRPr lang="en-GB" sz="1800" dirty="0"/>
          </a:p>
          <a:p>
            <a:pPr>
              <a:lnSpc>
                <a:spcPct val="100000"/>
              </a:lnSpc>
              <a:spcBef>
                <a:spcPts val="300"/>
              </a:spcBef>
            </a:pPr>
            <a:r>
              <a:rPr lang="en-US" sz="1800" dirty="0"/>
              <a:t>a price per item (type double)</a:t>
            </a:r>
            <a:endParaRPr lang="en-GB" sz="1800" dirty="0"/>
          </a:p>
          <a:p>
            <a:pPr marL="0" indent="0">
              <a:buNone/>
            </a:pPr>
            <a:r>
              <a:rPr lang="en-US" sz="1800" dirty="0"/>
              <a:t>The class should have a </a:t>
            </a:r>
            <a:r>
              <a:rPr lang="en-US" sz="1800" b="1" dirty="0"/>
              <a:t>constructor</a:t>
            </a:r>
            <a:r>
              <a:rPr lang="en-US" sz="1800" dirty="0"/>
              <a:t> that </a:t>
            </a:r>
            <a:r>
              <a:rPr lang="en-US" sz="1800" b="1" dirty="0"/>
              <a:t>initializes the four instance variables</a:t>
            </a:r>
            <a:r>
              <a:rPr lang="en-US" sz="1800" dirty="0"/>
              <a:t>. </a:t>
            </a:r>
          </a:p>
          <a:p>
            <a:pPr marL="0" indent="0">
              <a:buNone/>
            </a:pPr>
            <a:r>
              <a:rPr lang="en-US" sz="1800" dirty="0"/>
              <a:t>Provide a</a:t>
            </a:r>
            <a:r>
              <a:rPr lang="en-US" sz="1800" b="1" dirty="0"/>
              <a:t> </a:t>
            </a:r>
            <a:r>
              <a:rPr lang="en-US" sz="1800" dirty="0"/>
              <a:t>method named </a:t>
            </a:r>
            <a:r>
              <a:rPr lang="en-US" sz="1800" b="1" dirty="0" err="1"/>
              <a:t>calulateOrderAmount</a:t>
            </a:r>
            <a:r>
              <a:rPr lang="en-US" sz="1800" b="1" dirty="0"/>
              <a:t> </a:t>
            </a:r>
            <a:r>
              <a:rPr lang="en-US" sz="1800" dirty="0"/>
              <a:t>that calculates </a:t>
            </a:r>
            <a:r>
              <a:rPr lang="en-US" sz="1800" b="1" dirty="0"/>
              <a:t>the order amount</a:t>
            </a:r>
            <a:r>
              <a:rPr lang="en-US" sz="1800" dirty="0"/>
              <a:t> (i.e., multiplies the quantity by the price per item), then returns the amount as a double value.</a:t>
            </a:r>
          </a:p>
          <a:p>
            <a:pPr marL="0" indent="0">
              <a:buNone/>
            </a:pPr>
            <a:r>
              <a:rPr lang="en-US" sz="1800" dirty="0"/>
              <a:t>Use </a:t>
            </a:r>
            <a:r>
              <a:rPr lang="en-GB" sz="1800" dirty="0"/>
              <a:t>Sample data:  "A5544", "Big Black Book", 500, 250.00</a:t>
            </a:r>
          </a:p>
          <a:p>
            <a:pPr marL="0" indent="0">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881485"/>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9875" algn="l"/>
                <a:tab pos="620713" algn="l"/>
              </a:tabLst>
            </a:pPr>
            <a:r>
              <a:rPr lang="en-GB" b="1" dirty="0">
                <a:solidFill>
                  <a:srgbClr val="7F0055"/>
                </a:solidFill>
              </a:rPr>
              <a:t>public</a:t>
            </a:r>
            <a:r>
              <a:rPr lang="en-GB" b="1" dirty="0">
                <a:solidFill>
                  <a:srgbClr val="000000"/>
                </a:solidFill>
              </a:rPr>
              <a:t> </a:t>
            </a:r>
            <a:r>
              <a:rPr lang="en-GB" b="1" dirty="0">
                <a:solidFill>
                  <a:srgbClr val="7F0055"/>
                </a:solidFill>
              </a:rPr>
              <a:t>void</a:t>
            </a:r>
            <a:r>
              <a:rPr lang="en-GB" b="1" dirty="0">
                <a:solidFill>
                  <a:srgbClr val="000000"/>
                </a:solidFill>
              </a:rPr>
              <a:t> </a:t>
            </a:r>
            <a:r>
              <a:rPr lang="en-GB" b="1" dirty="0" err="1">
                <a:solidFill>
                  <a:srgbClr val="000000"/>
                </a:solidFill>
              </a:rPr>
              <a:t>setPartDescription</a:t>
            </a:r>
            <a:r>
              <a:rPr lang="en-GB" b="1" dirty="0">
                <a:solidFill>
                  <a:srgbClr val="000000"/>
                </a:solidFill>
              </a:rPr>
              <a:t>(String </a:t>
            </a:r>
            <a:r>
              <a:rPr lang="en-GB" b="1" dirty="0" err="1">
                <a:solidFill>
                  <a:srgbClr val="6A3E3E"/>
                </a:solidFill>
              </a:rPr>
              <a:t>partDescription</a:t>
            </a:r>
            <a:r>
              <a:rPr lang="en-GB" b="1" dirty="0">
                <a:solidFill>
                  <a:srgbClr val="000000"/>
                </a:solidFill>
              </a:rPr>
              <a:t>) {</a:t>
            </a:r>
          </a:p>
          <a:p>
            <a:pPr>
              <a:tabLst>
                <a:tab pos="269875" algn="l"/>
                <a:tab pos="620713" algn="l"/>
              </a:tabLst>
            </a:pPr>
            <a:r>
              <a:rPr lang="en-GB" b="1" dirty="0">
                <a:solidFill>
                  <a:srgbClr val="7F0055"/>
                </a:solidFill>
              </a:rPr>
              <a:t>if</a:t>
            </a:r>
            <a:r>
              <a:rPr lang="en-GB" b="1" dirty="0">
                <a:solidFill>
                  <a:srgbClr val="000000"/>
                </a:solidFill>
              </a:rPr>
              <a:t>(</a:t>
            </a:r>
            <a:r>
              <a:rPr lang="en-GB" b="1" dirty="0" err="1">
                <a:solidFill>
                  <a:srgbClr val="6A3E3E"/>
                </a:solidFill>
              </a:rPr>
              <a:t>partDescription</a:t>
            </a:r>
            <a:r>
              <a:rPr lang="en-GB" b="1" dirty="0">
                <a:solidFill>
                  <a:srgbClr val="000000"/>
                </a:solidFill>
              </a:rPr>
              <a:t> != </a:t>
            </a:r>
            <a:r>
              <a:rPr lang="en-GB" b="1" dirty="0">
                <a:solidFill>
                  <a:srgbClr val="7F0055"/>
                </a:solidFill>
              </a:rPr>
              <a:t>null</a:t>
            </a:r>
            <a:r>
              <a:rPr lang="en-GB" b="1" dirty="0">
                <a:solidFill>
                  <a:srgbClr val="000000"/>
                </a:solidFill>
              </a:rPr>
              <a:t>)</a:t>
            </a:r>
          </a:p>
          <a:p>
            <a:pPr>
              <a:tabLst>
                <a:tab pos="269875" algn="l"/>
                <a:tab pos="620713" algn="l"/>
              </a:tabLst>
            </a:pPr>
            <a:r>
              <a:rPr lang="en-GB" b="1" dirty="0">
                <a:solidFill>
                  <a:srgbClr val="7F0055"/>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partDescription</a:t>
            </a:r>
            <a:r>
              <a:rPr lang="en-GB" b="1" dirty="0">
                <a:solidFill>
                  <a:srgbClr val="000000"/>
                </a:solidFill>
              </a:rPr>
              <a:t> = </a:t>
            </a:r>
            <a:r>
              <a:rPr lang="en-GB" b="1" dirty="0" err="1">
                <a:solidFill>
                  <a:srgbClr val="6A3E3E"/>
                </a:solidFill>
              </a:rPr>
              <a:t>partDescription</a:t>
            </a:r>
            <a:r>
              <a:rPr lang="en-GB" b="1" dirty="0">
                <a:solidFill>
                  <a:srgbClr val="000000"/>
                </a:solidFill>
              </a:rPr>
              <a:t>;</a:t>
            </a:r>
          </a:p>
          <a:p>
            <a:pPr>
              <a:tabLst>
                <a:tab pos="269875" algn="l"/>
                <a:tab pos="620713" algn="l"/>
              </a:tabLst>
            </a:pPr>
            <a:r>
              <a:rPr lang="en-GB" b="1" dirty="0">
                <a:solidFill>
                  <a:srgbClr val="7F0055"/>
                </a:solidFill>
              </a:rPr>
              <a:t>else</a:t>
            </a:r>
            <a:r>
              <a:rPr lang="en-GB" b="1" dirty="0">
                <a:solidFill>
                  <a:srgbClr val="000000"/>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partDescription</a:t>
            </a:r>
            <a:r>
              <a:rPr lang="en-GB" b="1" dirty="0">
                <a:solidFill>
                  <a:srgbClr val="000000"/>
                </a:solidFill>
              </a:rPr>
              <a:t> = </a:t>
            </a:r>
            <a:r>
              <a:rPr lang="en-GB" b="1" dirty="0">
                <a:solidFill>
                  <a:srgbClr val="2A00FF"/>
                </a:solidFill>
              </a:rPr>
              <a:t>“n/a"</a:t>
            </a:r>
            <a:r>
              <a:rPr lang="en-GB" b="1" dirty="0">
                <a:solidFill>
                  <a:srgbClr val="000000"/>
                </a:solidFill>
              </a:rPr>
              <a:t>;</a:t>
            </a:r>
          </a:p>
          <a:p>
            <a:pPr>
              <a:tabLst>
                <a:tab pos="269875" algn="l"/>
                <a:tab pos="620713" algn="l"/>
              </a:tabLst>
            </a:pPr>
            <a:r>
              <a:rPr lang="en-GB" dirty="0">
                <a:solidFill>
                  <a:srgbClr val="000000"/>
                </a:solidFill>
              </a:rPr>
              <a:t>}</a:t>
            </a:r>
          </a:p>
          <a:p>
            <a:pPr>
              <a:tabLst>
                <a:tab pos="269875" algn="l"/>
                <a:tab pos="620713" algn="l"/>
              </a:tabLst>
            </a:pPr>
            <a:endParaRPr lang="en-GB" dirty="0">
              <a:solidFill>
                <a:srgbClr val="000000"/>
              </a:solidFill>
            </a:endParaRPr>
          </a:p>
          <a:p>
            <a:pPr>
              <a:tabLst>
                <a:tab pos="269875" algn="l"/>
                <a:tab pos="620713" algn="l"/>
              </a:tabLst>
            </a:pPr>
            <a:r>
              <a:rPr lang="en-GB" b="1" dirty="0">
                <a:solidFill>
                  <a:srgbClr val="7F0055"/>
                </a:solidFill>
              </a:rPr>
              <a:t>public</a:t>
            </a:r>
            <a:r>
              <a:rPr lang="en-GB" b="1" dirty="0">
                <a:solidFill>
                  <a:srgbClr val="000000"/>
                </a:solidFill>
              </a:rPr>
              <a:t> </a:t>
            </a:r>
            <a:r>
              <a:rPr lang="en-GB" b="1" dirty="0">
                <a:solidFill>
                  <a:srgbClr val="7F0055"/>
                </a:solidFill>
              </a:rPr>
              <a:t>void</a:t>
            </a:r>
            <a:r>
              <a:rPr lang="en-GB" b="1" dirty="0">
                <a:solidFill>
                  <a:srgbClr val="000000"/>
                </a:solidFill>
              </a:rPr>
              <a:t> </a:t>
            </a:r>
            <a:r>
              <a:rPr lang="en-GB" b="1" dirty="0" err="1">
                <a:solidFill>
                  <a:srgbClr val="000000"/>
                </a:solidFill>
              </a:rPr>
              <a:t>setQuantity</a:t>
            </a:r>
            <a:r>
              <a:rPr lang="en-GB" b="1" dirty="0">
                <a:solidFill>
                  <a:srgbClr val="000000"/>
                </a:solidFill>
              </a:rPr>
              <a:t>(</a:t>
            </a:r>
            <a:r>
              <a:rPr lang="en-GB" b="1" dirty="0" err="1">
                <a:solidFill>
                  <a:srgbClr val="7F0055"/>
                </a:solidFill>
              </a:rPr>
              <a:t>int</a:t>
            </a:r>
            <a:r>
              <a:rPr lang="en-GB" b="1" dirty="0">
                <a:solidFill>
                  <a:srgbClr val="000000"/>
                </a:solidFill>
              </a:rPr>
              <a:t> </a:t>
            </a:r>
            <a:r>
              <a:rPr lang="en-GB" b="1" dirty="0">
                <a:solidFill>
                  <a:srgbClr val="6A3E3E"/>
                </a:solidFill>
              </a:rPr>
              <a:t>quantity</a:t>
            </a:r>
            <a:r>
              <a:rPr lang="en-GB" b="1" dirty="0">
                <a:solidFill>
                  <a:srgbClr val="000000"/>
                </a:solidFill>
              </a:rPr>
              <a:t>) {</a:t>
            </a:r>
          </a:p>
          <a:p>
            <a:pPr>
              <a:tabLst>
                <a:tab pos="269875" algn="l"/>
                <a:tab pos="620713" algn="l"/>
              </a:tabLst>
            </a:pPr>
            <a:r>
              <a:rPr lang="en-GB" b="1" dirty="0">
                <a:solidFill>
                  <a:srgbClr val="7F0055"/>
                </a:solidFill>
              </a:rPr>
              <a:t>if</a:t>
            </a:r>
            <a:r>
              <a:rPr lang="en-GB" b="1" dirty="0">
                <a:solidFill>
                  <a:srgbClr val="000000"/>
                </a:solidFill>
              </a:rPr>
              <a:t>(</a:t>
            </a:r>
            <a:r>
              <a:rPr lang="en-GB" b="1" dirty="0">
                <a:solidFill>
                  <a:srgbClr val="6A3E3E"/>
                </a:solidFill>
              </a:rPr>
              <a:t>quantity</a:t>
            </a:r>
            <a:r>
              <a:rPr lang="en-GB" b="1" dirty="0">
                <a:solidFill>
                  <a:srgbClr val="000000"/>
                </a:solidFill>
              </a:rPr>
              <a:t> &gt; 0)</a:t>
            </a:r>
          </a:p>
          <a:p>
            <a:pPr>
              <a:tabLst>
                <a:tab pos="269875" algn="l"/>
                <a:tab pos="620713" algn="l"/>
              </a:tabLst>
            </a:pPr>
            <a:r>
              <a:rPr lang="en-GB" b="1" dirty="0">
                <a:solidFill>
                  <a:srgbClr val="7F0055"/>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quantity</a:t>
            </a:r>
            <a:r>
              <a:rPr lang="en-GB" b="1" dirty="0">
                <a:solidFill>
                  <a:srgbClr val="000000"/>
                </a:solidFill>
              </a:rPr>
              <a:t> = </a:t>
            </a:r>
            <a:r>
              <a:rPr lang="en-GB" b="1" dirty="0">
                <a:solidFill>
                  <a:srgbClr val="6A3E3E"/>
                </a:solidFill>
              </a:rPr>
              <a:t>quantity</a:t>
            </a:r>
            <a:r>
              <a:rPr lang="en-GB" b="1" dirty="0">
                <a:solidFill>
                  <a:srgbClr val="000000"/>
                </a:solidFill>
              </a:rPr>
              <a:t>;</a:t>
            </a:r>
          </a:p>
          <a:p>
            <a:pPr>
              <a:tabLst>
                <a:tab pos="269875" algn="l"/>
                <a:tab pos="620713" algn="l"/>
              </a:tabLst>
            </a:pPr>
            <a:r>
              <a:rPr lang="en-GB" b="1" dirty="0">
                <a:solidFill>
                  <a:srgbClr val="7F0055"/>
                </a:solidFill>
              </a:rPr>
              <a:t>else</a:t>
            </a:r>
            <a:r>
              <a:rPr lang="en-GB" b="1" dirty="0">
                <a:solidFill>
                  <a:srgbClr val="000000"/>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quantity</a:t>
            </a:r>
            <a:r>
              <a:rPr lang="en-GB" b="1" dirty="0">
                <a:solidFill>
                  <a:srgbClr val="000000"/>
                </a:solidFill>
              </a:rPr>
              <a:t> = 0;</a:t>
            </a:r>
          </a:p>
          <a:p>
            <a:pPr>
              <a:tabLst>
                <a:tab pos="269875" algn="l"/>
                <a:tab pos="620713" algn="l"/>
              </a:tabLst>
            </a:pPr>
            <a:r>
              <a:rPr lang="en-GB" dirty="0">
                <a:solidFill>
                  <a:srgbClr val="000000"/>
                </a:solidFill>
              </a:rPr>
              <a:t>}</a:t>
            </a:r>
          </a:p>
          <a:p>
            <a:pPr>
              <a:tabLst>
                <a:tab pos="269875" algn="l"/>
                <a:tab pos="620713" algn="l"/>
              </a:tabLst>
            </a:pPr>
            <a:endParaRPr lang="en-GB" dirty="0">
              <a:solidFill>
                <a:srgbClr val="000000"/>
              </a:solidFill>
            </a:endParaRPr>
          </a:p>
          <a:p>
            <a:pPr>
              <a:tabLst>
                <a:tab pos="269875" algn="l"/>
                <a:tab pos="620713" algn="l"/>
              </a:tabLst>
            </a:pPr>
            <a:r>
              <a:rPr lang="en-GB" b="1" dirty="0">
                <a:solidFill>
                  <a:srgbClr val="7F0055"/>
                </a:solidFill>
              </a:rPr>
              <a:t>public</a:t>
            </a:r>
            <a:r>
              <a:rPr lang="en-GB" b="1" dirty="0">
                <a:solidFill>
                  <a:srgbClr val="000000"/>
                </a:solidFill>
              </a:rPr>
              <a:t> </a:t>
            </a:r>
            <a:r>
              <a:rPr lang="en-GB" b="1" dirty="0">
                <a:solidFill>
                  <a:srgbClr val="7F0055"/>
                </a:solidFill>
              </a:rPr>
              <a:t>void</a:t>
            </a:r>
            <a:r>
              <a:rPr lang="en-GB" b="1" dirty="0">
                <a:solidFill>
                  <a:srgbClr val="000000"/>
                </a:solidFill>
              </a:rPr>
              <a:t> </a:t>
            </a:r>
            <a:r>
              <a:rPr lang="en-GB" b="1" dirty="0" err="1">
                <a:solidFill>
                  <a:srgbClr val="000000"/>
                </a:solidFill>
              </a:rPr>
              <a:t>setPrice</a:t>
            </a:r>
            <a:r>
              <a:rPr lang="en-GB" b="1" dirty="0">
                <a:solidFill>
                  <a:srgbClr val="000000"/>
                </a:solidFill>
              </a:rPr>
              <a:t>(</a:t>
            </a:r>
            <a:r>
              <a:rPr lang="en-GB" b="1" dirty="0">
                <a:solidFill>
                  <a:srgbClr val="7F0055"/>
                </a:solidFill>
              </a:rPr>
              <a:t>double</a:t>
            </a:r>
            <a:r>
              <a:rPr lang="en-GB" b="1" dirty="0">
                <a:solidFill>
                  <a:srgbClr val="000000"/>
                </a:solidFill>
              </a:rPr>
              <a:t> </a:t>
            </a:r>
            <a:r>
              <a:rPr lang="en-GB" b="1" dirty="0">
                <a:solidFill>
                  <a:srgbClr val="6A3E3E"/>
                </a:solidFill>
              </a:rPr>
              <a:t>price</a:t>
            </a:r>
            <a:r>
              <a:rPr lang="en-GB" b="1" dirty="0">
                <a:solidFill>
                  <a:srgbClr val="000000"/>
                </a:solidFill>
              </a:rPr>
              <a:t>) {</a:t>
            </a:r>
          </a:p>
          <a:p>
            <a:pPr>
              <a:tabLst>
                <a:tab pos="269875" algn="l"/>
                <a:tab pos="620713" algn="l"/>
              </a:tabLst>
            </a:pPr>
            <a:r>
              <a:rPr lang="en-GB" b="1" dirty="0">
                <a:solidFill>
                  <a:srgbClr val="7F0055"/>
                </a:solidFill>
              </a:rPr>
              <a:t>if</a:t>
            </a:r>
            <a:r>
              <a:rPr lang="en-GB" b="1" dirty="0">
                <a:solidFill>
                  <a:srgbClr val="000000"/>
                </a:solidFill>
              </a:rPr>
              <a:t>(</a:t>
            </a:r>
            <a:r>
              <a:rPr lang="en-GB" b="1" dirty="0">
                <a:solidFill>
                  <a:srgbClr val="6A3E3E"/>
                </a:solidFill>
              </a:rPr>
              <a:t>price</a:t>
            </a:r>
            <a:r>
              <a:rPr lang="en-GB" b="1" dirty="0">
                <a:solidFill>
                  <a:srgbClr val="000000"/>
                </a:solidFill>
              </a:rPr>
              <a:t> &gt; 0)</a:t>
            </a:r>
          </a:p>
          <a:p>
            <a:pPr>
              <a:tabLst>
                <a:tab pos="269875" algn="l"/>
                <a:tab pos="620713" algn="l"/>
              </a:tabLst>
            </a:pPr>
            <a:r>
              <a:rPr lang="en-GB" b="1" dirty="0">
                <a:solidFill>
                  <a:srgbClr val="7F0055"/>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price</a:t>
            </a:r>
            <a:r>
              <a:rPr lang="en-GB" b="1" dirty="0">
                <a:solidFill>
                  <a:srgbClr val="000000"/>
                </a:solidFill>
              </a:rPr>
              <a:t> = </a:t>
            </a:r>
            <a:r>
              <a:rPr lang="en-GB" b="1" dirty="0">
                <a:solidFill>
                  <a:srgbClr val="6A3E3E"/>
                </a:solidFill>
              </a:rPr>
              <a:t>price</a:t>
            </a:r>
            <a:r>
              <a:rPr lang="en-GB" b="1" dirty="0">
                <a:solidFill>
                  <a:srgbClr val="000000"/>
                </a:solidFill>
              </a:rPr>
              <a:t>;</a:t>
            </a:r>
          </a:p>
          <a:p>
            <a:pPr>
              <a:tabLst>
                <a:tab pos="269875" algn="l"/>
                <a:tab pos="620713" algn="l"/>
              </a:tabLst>
            </a:pPr>
            <a:r>
              <a:rPr lang="en-GB" b="1" dirty="0">
                <a:solidFill>
                  <a:srgbClr val="7F0055"/>
                </a:solidFill>
              </a:rPr>
              <a:t>else</a:t>
            </a:r>
            <a:r>
              <a:rPr lang="en-GB" b="1" dirty="0">
                <a:solidFill>
                  <a:srgbClr val="000000"/>
                </a:solidFill>
              </a:rPr>
              <a:t> </a:t>
            </a:r>
            <a:r>
              <a:rPr lang="en-GB" b="1" dirty="0" err="1">
                <a:solidFill>
                  <a:srgbClr val="7F0055"/>
                </a:solidFill>
              </a:rPr>
              <a:t>this</a:t>
            </a:r>
            <a:r>
              <a:rPr lang="en-GB" b="1" dirty="0" err="1">
                <a:solidFill>
                  <a:srgbClr val="000000"/>
                </a:solidFill>
              </a:rPr>
              <a:t>.</a:t>
            </a:r>
            <a:r>
              <a:rPr lang="en-GB" b="1" dirty="0" err="1">
                <a:solidFill>
                  <a:srgbClr val="0000C0"/>
                </a:solidFill>
              </a:rPr>
              <a:t>price</a:t>
            </a:r>
            <a:r>
              <a:rPr lang="en-GB" b="1" dirty="0">
                <a:solidFill>
                  <a:srgbClr val="000000"/>
                </a:solidFill>
              </a:rPr>
              <a:t> = 0;</a:t>
            </a:r>
          </a:p>
          <a:p>
            <a:pPr>
              <a:tabLst>
                <a:tab pos="269875" algn="l"/>
                <a:tab pos="620713" algn="l"/>
              </a:tabLst>
            </a:pPr>
            <a:r>
              <a:rPr lang="en-GB" dirty="0">
                <a:solidFill>
                  <a:srgbClr val="000000"/>
                </a:solidFill>
              </a:rPr>
              <a:t>}</a:t>
            </a:r>
          </a:p>
          <a:p>
            <a:pPr>
              <a:tabLst>
                <a:tab pos="269875" algn="l"/>
                <a:tab pos="620713" algn="l"/>
              </a:tabLst>
            </a:pPr>
            <a:endParaRPr lang="en-GB" dirty="0">
              <a:solidFill>
                <a:srgbClr val="000000"/>
              </a:solidFill>
            </a:endParaRPr>
          </a:p>
          <a:p>
            <a:pPr>
              <a:tabLst>
                <a:tab pos="269875" algn="l"/>
                <a:tab pos="620713" algn="l"/>
              </a:tabLst>
            </a:pPr>
            <a:r>
              <a:rPr lang="en-GB" b="1" dirty="0">
                <a:solidFill>
                  <a:srgbClr val="7F0055"/>
                </a:solidFill>
              </a:rPr>
              <a:t>public double </a:t>
            </a:r>
            <a:r>
              <a:rPr lang="en-GB" b="1" dirty="0" err="1"/>
              <a:t>calculateOrderAmount</a:t>
            </a:r>
            <a:r>
              <a:rPr lang="en-GB" b="1" dirty="0"/>
              <a:t>() {</a:t>
            </a:r>
          </a:p>
          <a:p>
            <a:pPr>
              <a:tabLst>
                <a:tab pos="269875" algn="l"/>
                <a:tab pos="620713" algn="l"/>
              </a:tabLst>
            </a:pPr>
            <a:r>
              <a:rPr lang="en-GB" b="1" dirty="0"/>
              <a:t>	return (double) quantity * price;</a:t>
            </a:r>
          </a:p>
          <a:p>
            <a:pPr>
              <a:tabLst>
                <a:tab pos="269875" algn="l"/>
                <a:tab pos="620713" algn="l"/>
              </a:tabLst>
            </a:pPr>
            <a:r>
              <a:rPr lang="en-GB" dirty="0"/>
              <a:t>}</a:t>
            </a:r>
          </a:p>
        </p:txBody>
      </p:sp>
      <p:sp>
        <p:nvSpPr>
          <p:cNvPr id="7" name="Slide Number Placeholder 6"/>
          <p:cNvSpPr>
            <a:spLocks noGrp="1"/>
          </p:cNvSpPr>
          <p:nvPr>
            <p:ph type="sldNum" sz="quarter" idx="12"/>
          </p:nvPr>
        </p:nvSpPr>
        <p:spPr/>
        <p:txBody>
          <a:bodyPr/>
          <a:lstStyle/>
          <a:p>
            <a:fld id="{D822431D-AAA3-4E3F-BD56-CD5EAC4D0B18}" type="slidenum">
              <a:rPr lang="en-GB" smtClean="0"/>
              <a:t>42</a:t>
            </a:fld>
            <a:endParaRPr lang="en-GB"/>
          </a:p>
        </p:txBody>
      </p:sp>
    </p:spTree>
    <p:extLst>
      <p:ext uri="{BB962C8B-B14F-4D97-AF65-F5344CB8AC3E}">
        <p14:creationId xmlns:p14="http://schemas.microsoft.com/office/powerpoint/2010/main" val="877530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 - Solution</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2435157" cy="5716078"/>
          </a:xfrm>
        </p:spPr>
        <p:txBody>
          <a:bodyPr>
            <a:noAutofit/>
          </a:bodyPr>
          <a:lstStyle/>
          <a:p>
            <a:pPr marL="0" indent="0">
              <a:buNone/>
              <a:tabLst>
                <a:tab pos="536575" algn="l"/>
              </a:tabLst>
            </a:pPr>
            <a:r>
              <a:rPr lang="en-GB" sz="1800" dirty="0"/>
              <a:t>Main method</a:t>
            </a:r>
          </a:p>
        </p:txBody>
      </p:sp>
      <p:sp>
        <p:nvSpPr>
          <p:cNvPr id="6" name="TextBox 5">
            <a:extLst>
              <a:ext uri="{FF2B5EF4-FFF2-40B4-BE49-F238E27FC236}">
                <a16:creationId xmlns:a16="http://schemas.microsoft.com/office/drawing/2014/main" id="{F1D3D267-7074-4981-8776-01F5894DBA66}"/>
              </a:ext>
            </a:extLst>
          </p:cNvPr>
          <p:cNvSpPr txBox="1"/>
          <p:nvPr/>
        </p:nvSpPr>
        <p:spPr>
          <a:xfrm>
            <a:off x="2871216" y="944781"/>
            <a:ext cx="904115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spcAft>
                <a:spcPts val="600"/>
              </a:spcAft>
              <a:tabLst>
                <a:tab pos="176213" algn="l"/>
                <a:tab pos="446088" algn="l"/>
              </a:tabLst>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tabLst>
                <a:tab pos="176213" algn="l"/>
                <a:tab pos="446088" algn="l"/>
              </a:tabLst>
            </a:pPr>
            <a:r>
              <a:rPr lang="en-US" dirty="0">
                <a:solidFill>
                  <a:srgbClr val="000000"/>
                </a:solidFill>
                <a:latin typeface="Consolas" panose="020B0609020204030204" pitchFamily="49" charset="0"/>
              </a:rPr>
              <a:t>	Order </a:t>
            </a:r>
            <a:r>
              <a:rPr lang="en-US" dirty="0">
                <a:solidFill>
                  <a:srgbClr val="6A3E3E"/>
                </a:solidFill>
                <a:latin typeface="Consolas" panose="020B0609020204030204" pitchFamily="49" charset="0"/>
              </a:rPr>
              <a:t>order1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Order(</a:t>
            </a:r>
            <a:r>
              <a:rPr lang="en-US" b="1" dirty="0">
                <a:solidFill>
                  <a:srgbClr val="2A00FF"/>
                </a:solidFill>
                <a:latin typeface="Consolas" panose="020B0609020204030204" pitchFamily="49" charset="0"/>
              </a:rPr>
              <a:t>"A5544"</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"Big Black Book"</a:t>
            </a:r>
            <a:r>
              <a:rPr lang="en-US" b="1" dirty="0">
                <a:solidFill>
                  <a:srgbClr val="000000"/>
                </a:solidFill>
                <a:latin typeface="Consolas" panose="020B0609020204030204" pitchFamily="49" charset="0"/>
              </a:rPr>
              <a:t>, 50, 25.00);</a:t>
            </a:r>
          </a:p>
          <a:p>
            <a:pPr>
              <a:tabLst>
                <a:tab pos="176213" algn="l"/>
                <a:tab pos="446088" algn="l"/>
              </a:tabLst>
            </a:pPr>
            <a:endParaRPr lang="en-GB" dirty="0">
              <a:latin typeface="Consolas" panose="020B0609020204030204" pitchFamily="49" charset="0"/>
            </a:endParaRPr>
          </a:p>
          <a:p>
            <a:pPr>
              <a:tabLst>
                <a:tab pos="176213" algn="l"/>
                <a:tab pos="446088"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"Invoice 1: %-7s %-15s %5d $%.2f%n"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order1</a:t>
            </a:r>
            <a:r>
              <a:rPr lang="en-US" b="1" i="1" dirty="0">
                <a:solidFill>
                  <a:srgbClr val="000000"/>
                </a:solidFill>
                <a:latin typeface="Consolas" panose="020B0609020204030204" pitchFamily="49" charset="0"/>
              </a:rPr>
              <a:t>.getPartNumber(), </a:t>
            </a:r>
            <a:r>
              <a:rPr lang="en-US" b="1" i="1" dirty="0">
                <a:solidFill>
                  <a:srgbClr val="6A3E3E"/>
                </a:solidFill>
                <a:latin typeface="Consolas" panose="020B0609020204030204" pitchFamily="49" charset="0"/>
              </a:rPr>
              <a:t>order1</a:t>
            </a:r>
            <a:r>
              <a:rPr lang="en-US" b="1" i="1" dirty="0">
                <a:solidFill>
                  <a:srgbClr val="000000"/>
                </a:solidFill>
                <a:latin typeface="Consolas" panose="020B0609020204030204" pitchFamily="49" charset="0"/>
              </a:rPr>
              <a:t>.getPartDescription(),</a:t>
            </a:r>
          </a:p>
          <a:p>
            <a:pPr>
              <a:tabLst>
                <a:tab pos="176213" algn="l"/>
                <a:tab pos="446088" algn="l"/>
              </a:tabLst>
            </a:pPr>
            <a:r>
              <a:rPr lang="en-GB" dirty="0">
                <a:solidFill>
                  <a:srgbClr val="6A3E3E"/>
                </a:solidFill>
                <a:latin typeface="Consolas" panose="020B0609020204030204" pitchFamily="49" charset="0"/>
              </a:rPr>
              <a:t>		order1</a:t>
            </a:r>
            <a:r>
              <a:rPr lang="en-GB" dirty="0">
                <a:solidFill>
                  <a:srgbClr val="000000"/>
                </a:solidFill>
                <a:latin typeface="Consolas" panose="020B0609020204030204" pitchFamily="49" charset="0"/>
              </a:rPr>
              <a:t>.getQuantity(), </a:t>
            </a:r>
            <a:r>
              <a:rPr lang="en-GB" dirty="0">
                <a:solidFill>
                  <a:srgbClr val="6A3E3E"/>
                </a:solidFill>
                <a:latin typeface="Consolas" panose="020B0609020204030204" pitchFamily="49" charset="0"/>
              </a:rPr>
              <a:t>order1</a:t>
            </a:r>
            <a:r>
              <a:rPr lang="en-GB" dirty="0">
                <a:solidFill>
                  <a:srgbClr val="000000"/>
                </a:solidFill>
                <a:latin typeface="Consolas" panose="020B0609020204030204" pitchFamily="49" charset="0"/>
              </a:rPr>
              <a:t>.getPrice());</a:t>
            </a:r>
          </a:p>
          <a:p>
            <a:pPr>
              <a:tabLst>
                <a:tab pos="176213" algn="l"/>
                <a:tab pos="446088" algn="l"/>
              </a:tabLst>
            </a:pPr>
            <a:endParaRPr lang="en-GB" dirty="0">
              <a:latin typeface="Consolas" panose="020B0609020204030204" pitchFamily="49" charset="0"/>
            </a:endParaRPr>
          </a:p>
          <a:p>
            <a:pPr>
              <a:tabLst>
                <a:tab pos="176213" algn="l"/>
                <a:tab pos="446088"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"The invoice amount: £%.2f%n"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order1</a:t>
            </a:r>
            <a:r>
              <a:rPr lang="en-US" b="1" i="1" dirty="0">
                <a:solidFill>
                  <a:srgbClr val="000000"/>
                </a:solidFill>
                <a:latin typeface="Consolas" panose="020B0609020204030204" pitchFamily="49" charset="0"/>
              </a:rPr>
              <a:t>.calculateOrderAmount());</a:t>
            </a:r>
          </a:p>
          <a:p>
            <a:pPr>
              <a:tabLst>
                <a:tab pos="176213" algn="l"/>
                <a:tab pos="446088" algn="l"/>
              </a:tabLst>
            </a:pPr>
            <a:endParaRPr lang="en-GB" dirty="0">
              <a:latin typeface="Consolas" panose="020B0609020204030204" pitchFamily="49" charset="0"/>
            </a:endParaRPr>
          </a:p>
          <a:p>
            <a:pPr>
              <a:tabLst>
                <a:tab pos="176213" algn="l"/>
                <a:tab pos="446088" algn="l"/>
              </a:tabLst>
            </a:pPr>
            <a:r>
              <a:rPr lang="en-US" dirty="0">
                <a:solidFill>
                  <a:srgbClr val="3F7F5F"/>
                </a:solidFill>
                <a:latin typeface="Consolas" panose="020B0609020204030204" pitchFamily="49" charset="0"/>
              </a:rPr>
              <a:t>	// Create another instance of the Invoice class</a:t>
            </a:r>
          </a:p>
          <a:p>
            <a:pPr>
              <a:tabLst>
                <a:tab pos="176213" algn="l"/>
                <a:tab pos="446088" algn="l"/>
              </a:tabLst>
            </a:pPr>
            <a:r>
              <a:rPr lang="en-US" dirty="0">
                <a:solidFill>
                  <a:srgbClr val="000000"/>
                </a:solidFill>
                <a:latin typeface="Consolas" panose="020B0609020204030204" pitchFamily="49" charset="0"/>
              </a:rPr>
              <a:t>	Order </a:t>
            </a:r>
            <a:r>
              <a:rPr lang="en-US" dirty="0">
                <a:solidFill>
                  <a:srgbClr val="6A3E3E"/>
                </a:solidFill>
                <a:latin typeface="Consolas" panose="020B0609020204030204" pitchFamily="49" charset="0"/>
              </a:rPr>
              <a:t>order2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Order(</a:t>
            </a:r>
            <a:r>
              <a:rPr lang="en-US" b="1" dirty="0">
                <a:solidFill>
                  <a:srgbClr val="2A00FF"/>
                </a:solidFill>
                <a:latin typeface="Consolas" panose="020B0609020204030204" pitchFamily="49" charset="0"/>
              </a:rPr>
              <a:t>"A5542"</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null</a:t>
            </a:r>
            <a:r>
              <a:rPr lang="en-US" b="1" dirty="0">
                <a:solidFill>
                  <a:srgbClr val="000000"/>
                </a:solidFill>
                <a:latin typeface="Consolas" panose="020B0609020204030204" pitchFamily="49" charset="0"/>
              </a:rPr>
              <a:t>, 30, -50.00);</a:t>
            </a:r>
          </a:p>
          <a:p>
            <a:pPr>
              <a:tabLst>
                <a:tab pos="176213" algn="l"/>
                <a:tab pos="446088" algn="l"/>
              </a:tabLst>
            </a:pPr>
            <a:endParaRPr lang="en-GB" dirty="0">
              <a:latin typeface="Consolas" panose="020B0609020204030204" pitchFamily="49" charset="0"/>
            </a:endParaRPr>
          </a:p>
          <a:p>
            <a:pPr>
              <a:tabLst>
                <a:tab pos="176213" algn="l"/>
                <a:tab pos="446088"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"Invoice 2: %-7s %-15s %5d $%.2f%n"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order2</a:t>
            </a:r>
            <a:r>
              <a:rPr lang="en-US" b="1" i="1" dirty="0">
                <a:solidFill>
                  <a:srgbClr val="000000"/>
                </a:solidFill>
                <a:latin typeface="Consolas" panose="020B0609020204030204" pitchFamily="49" charset="0"/>
              </a:rPr>
              <a:t>.getPartNumber(), </a:t>
            </a:r>
            <a:r>
              <a:rPr lang="en-US" b="1" i="1" dirty="0">
                <a:solidFill>
                  <a:srgbClr val="6A3E3E"/>
                </a:solidFill>
                <a:latin typeface="Consolas" panose="020B0609020204030204" pitchFamily="49" charset="0"/>
              </a:rPr>
              <a:t>order2</a:t>
            </a:r>
            <a:r>
              <a:rPr lang="en-US" b="1" i="1" dirty="0">
                <a:solidFill>
                  <a:srgbClr val="000000"/>
                </a:solidFill>
                <a:latin typeface="Consolas" panose="020B0609020204030204" pitchFamily="49" charset="0"/>
              </a:rPr>
              <a:t>.getPartDescription(),</a:t>
            </a:r>
          </a:p>
          <a:p>
            <a:pPr>
              <a:tabLst>
                <a:tab pos="176213" algn="l"/>
                <a:tab pos="446088" algn="l"/>
              </a:tabLst>
            </a:pPr>
            <a:r>
              <a:rPr lang="en-GB" dirty="0">
                <a:solidFill>
                  <a:srgbClr val="6A3E3E"/>
                </a:solidFill>
                <a:latin typeface="Consolas" panose="020B0609020204030204" pitchFamily="49" charset="0"/>
              </a:rPr>
              <a:t>		order2</a:t>
            </a:r>
            <a:r>
              <a:rPr lang="en-GB" dirty="0">
                <a:solidFill>
                  <a:srgbClr val="000000"/>
                </a:solidFill>
                <a:latin typeface="Consolas" panose="020B0609020204030204" pitchFamily="49" charset="0"/>
              </a:rPr>
              <a:t>.getQuantity(), </a:t>
            </a:r>
            <a:r>
              <a:rPr lang="en-GB" dirty="0">
                <a:solidFill>
                  <a:srgbClr val="6A3E3E"/>
                </a:solidFill>
                <a:latin typeface="Consolas" panose="020B0609020204030204" pitchFamily="49" charset="0"/>
              </a:rPr>
              <a:t>order2</a:t>
            </a:r>
            <a:r>
              <a:rPr lang="en-GB" dirty="0">
                <a:solidFill>
                  <a:srgbClr val="000000"/>
                </a:solidFill>
                <a:latin typeface="Consolas" panose="020B0609020204030204" pitchFamily="49" charset="0"/>
              </a:rPr>
              <a:t>.getPrice());</a:t>
            </a:r>
          </a:p>
          <a:p>
            <a:pPr>
              <a:tabLst>
                <a:tab pos="176213" algn="l"/>
                <a:tab pos="446088" algn="l"/>
              </a:tabLst>
            </a:pPr>
            <a:endParaRPr lang="en-GB" dirty="0">
              <a:latin typeface="Consolas" panose="020B0609020204030204" pitchFamily="49" charset="0"/>
            </a:endParaRPr>
          </a:p>
          <a:p>
            <a:pPr>
              <a:tabLst>
                <a:tab pos="176213" algn="l"/>
                <a:tab pos="446088" algn="l"/>
              </a:tabLst>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"The invoice amount: £%.2f%n"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order2</a:t>
            </a:r>
            <a:r>
              <a:rPr lang="en-US" b="1" i="1" dirty="0">
                <a:solidFill>
                  <a:srgbClr val="000000"/>
                </a:solidFill>
                <a:latin typeface="Consolas" panose="020B0609020204030204" pitchFamily="49" charset="0"/>
              </a:rPr>
              <a:t>.calculateOrderAmount());</a:t>
            </a:r>
          </a:p>
          <a:p>
            <a:pPr>
              <a:tabLst>
                <a:tab pos="176213" algn="l"/>
                <a:tab pos="446088" algn="l"/>
              </a:tabLst>
            </a:pPr>
            <a:r>
              <a:rPr lang="en-GB" dirty="0">
                <a:solidFill>
                  <a:srgbClr val="000000"/>
                </a:solidFill>
                <a:latin typeface="Consolas" panose="020B0609020204030204" pitchFamily="49" charset="0"/>
              </a:rPr>
              <a:t>	</a:t>
            </a:r>
          </a:p>
          <a:p>
            <a:pPr>
              <a:tabLst>
                <a:tab pos="176213" algn="l"/>
                <a:tab pos="446088" algn="l"/>
              </a:tabLst>
            </a:pPr>
            <a:r>
              <a:rPr lang="en-GB" dirty="0">
                <a:solidFill>
                  <a:srgbClr val="000000"/>
                </a:solidFill>
                <a:latin typeface="Consolas" panose="020B0609020204030204" pitchFamily="49" charset="0"/>
              </a:rPr>
              <a:t>}</a:t>
            </a:r>
            <a:endParaRPr lang="en-GB" dirty="0"/>
          </a:p>
        </p:txBody>
      </p:sp>
      <p:sp>
        <p:nvSpPr>
          <p:cNvPr id="4" name="Slide Number Placeholder 3"/>
          <p:cNvSpPr>
            <a:spLocks noGrp="1"/>
          </p:cNvSpPr>
          <p:nvPr>
            <p:ph type="sldNum" sz="quarter" idx="12"/>
          </p:nvPr>
        </p:nvSpPr>
        <p:spPr/>
        <p:txBody>
          <a:bodyPr/>
          <a:lstStyle/>
          <a:p>
            <a:fld id="{D822431D-AAA3-4E3F-BD56-CD5EAC4D0B18}" type="slidenum">
              <a:rPr lang="en-GB" smtClean="0"/>
              <a:t>43</a:t>
            </a:fld>
            <a:endParaRPr lang="en-GB"/>
          </a:p>
        </p:txBody>
      </p:sp>
    </p:spTree>
    <p:extLst>
      <p:ext uri="{BB962C8B-B14F-4D97-AF65-F5344CB8AC3E}">
        <p14:creationId xmlns:p14="http://schemas.microsoft.com/office/powerpoint/2010/main" val="193550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500"/>
                                        <p:tgtEl>
                                          <p:spTgt spid="6">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9" end="9"/>
                                            </p:txEl>
                                          </p:spTgt>
                                        </p:tgtEl>
                                        <p:attrNameLst>
                                          <p:attrName>style.visibility</p:attrName>
                                        </p:attrNameLst>
                                      </p:cBhvr>
                                      <p:to>
                                        <p:strVal val="visible"/>
                                      </p:to>
                                    </p:set>
                                    <p:animEffect transition="in" filter="fade">
                                      <p:cBhvr>
                                        <p:cTn id="10" dur="500"/>
                                        <p:tgtEl>
                                          <p:spTgt spid="6">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animEffect transition="in" filter="fade">
                                      <p:cBhvr>
                                        <p:cTn id="13" dur="500"/>
                                        <p:tgtEl>
                                          <p:spTgt spid="6">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2" end="12"/>
                                            </p:txEl>
                                          </p:spTgt>
                                        </p:tgtEl>
                                        <p:attrNameLst>
                                          <p:attrName>style.visibility</p:attrName>
                                        </p:attrNameLst>
                                      </p:cBhvr>
                                      <p:to>
                                        <p:strVal val="visible"/>
                                      </p:to>
                                    </p:set>
                                    <p:animEffect transition="in" filter="fade">
                                      <p:cBhvr>
                                        <p:cTn id="16" dur="500"/>
                                        <p:tgtEl>
                                          <p:spTgt spid="6">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4" end="14"/>
                                            </p:txEl>
                                          </p:spTgt>
                                        </p:tgtEl>
                                        <p:attrNameLst>
                                          <p:attrName>style.visibility</p:attrName>
                                        </p:attrNameLst>
                                      </p:cBhvr>
                                      <p:to>
                                        <p:strVal val="visible"/>
                                      </p:to>
                                    </p:set>
                                    <p:animEffect transition="in" filter="fade">
                                      <p:cBhvr>
                                        <p:cTn id="19" dur="500"/>
                                        <p:tgtEl>
                                          <p:spTgt spid="6">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5" end="15"/>
                                            </p:txEl>
                                          </p:spTgt>
                                        </p:tgtEl>
                                        <p:attrNameLst>
                                          <p:attrName>style.visibility</p:attrName>
                                        </p:attrNameLst>
                                      </p:cBhvr>
                                      <p:to>
                                        <p:strVal val="visible"/>
                                      </p:to>
                                    </p:set>
                                    <p:animEffect transition="in" filter="fade">
                                      <p:cBhvr>
                                        <p:cTn id="22"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a:t>
            </a:r>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B45D7C14-8847-4B02-949D-EBBA296A360F}" type="slidenum">
              <a:rPr lang="en-GB" smtClean="0"/>
              <a:t>44</a:t>
            </a:fld>
            <a:endParaRPr lang="en-GB"/>
          </a:p>
        </p:txBody>
      </p:sp>
    </p:spTree>
    <p:extLst>
      <p:ext uri="{BB962C8B-B14F-4D97-AF65-F5344CB8AC3E}">
        <p14:creationId xmlns:p14="http://schemas.microsoft.com/office/powerpoint/2010/main" val="163457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818191"/>
            <a:ext cx="3936515" cy="5934741"/>
          </a:xfrm>
        </p:spPr>
        <p:txBody>
          <a:bodyPr>
            <a:noAutofit/>
          </a:bodyPr>
          <a:lstStyle/>
          <a:p>
            <a:pPr marL="0" indent="0">
              <a:buNone/>
            </a:pPr>
            <a:r>
              <a:rPr lang="en-GB" sz="1800" dirty="0"/>
              <a:t>In Java, classes may </a:t>
            </a:r>
            <a:r>
              <a:rPr lang="en-GB" sz="1800" b="1" dirty="0"/>
              <a:t>inherit</a:t>
            </a:r>
            <a:r>
              <a:rPr lang="en-GB" sz="1800" dirty="0"/>
              <a:t> or acquire the properties and methods of other classes.</a:t>
            </a:r>
          </a:p>
          <a:p>
            <a:pPr marL="0" indent="0">
              <a:buNone/>
            </a:pPr>
            <a:r>
              <a:rPr lang="en-GB" sz="1800" dirty="0"/>
              <a:t> </a:t>
            </a:r>
          </a:p>
          <a:p>
            <a:pPr marL="0" indent="0">
              <a:buNone/>
            </a:pPr>
            <a:r>
              <a:rPr lang="en-GB" sz="1800" dirty="0"/>
              <a:t>Using inheritance, you can create a general class with properties and methods. You can then create another class which can inherit all the properties and methods of the original class.  </a:t>
            </a:r>
          </a:p>
          <a:p>
            <a:pPr marL="0" indent="0">
              <a:buNone/>
            </a:pPr>
            <a:r>
              <a:rPr lang="en-GB" sz="1800" dirty="0"/>
              <a:t> </a:t>
            </a:r>
          </a:p>
          <a:p>
            <a:pPr marL="0" indent="0">
              <a:buNone/>
            </a:pPr>
            <a:r>
              <a:rPr lang="en-GB" sz="1800" dirty="0"/>
              <a:t>A class derived from another class is called a </a:t>
            </a:r>
            <a:r>
              <a:rPr lang="en-GB" sz="1800" b="1" dirty="0"/>
              <a:t>subclass</a:t>
            </a:r>
            <a:r>
              <a:rPr lang="en-GB" sz="1800" dirty="0"/>
              <a:t>, whereas the class from which a subclass is derived is called a </a:t>
            </a:r>
            <a:r>
              <a:rPr lang="en-GB" sz="1800" b="1" dirty="0"/>
              <a:t>superclass</a:t>
            </a:r>
            <a:r>
              <a:rPr lang="en-GB" sz="1800" dirty="0"/>
              <a:t>.</a:t>
            </a:r>
          </a:p>
          <a:p>
            <a:pPr marL="0" indent="0">
              <a:buNone/>
            </a:pPr>
            <a:r>
              <a:rPr lang="en-GB" sz="1800" dirty="0"/>
              <a:t> </a:t>
            </a:r>
          </a:p>
          <a:p>
            <a:pPr marL="0" indent="0">
              <a:buNone/>
            </a:pPr>
            <a:r>
              <a:rPr lang="en-GB" sz="1800" dirty="0"/>
              <a:t>Note The subclass can include </a:t>
            </a:r>
            <a:r>
              <a:rPr lang="en-GB" sz="1800" b="1" i="1" dirty="0"/>
              <a:t>additional</a:t>
            </a:r>
            <a:r>
              <a:rPr lang="en-GB" sz="1800" dirty="0"/>
              <a:t> properties and methods unique to itself and is not fully dependant on the superclass.</a:t>
            </a:r>
          </a:p>
          <a:p>
            <a:pPr marL="0" indent="0">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79"/>
            <a:ext cx="7642370" cy="5913221"/>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 pos="630238" algn="l"/>
              </a:tabLst>
            </a:pPr>
            <a:endParaRPr lang="en-GB" dirty="0"/>
          </a:p>
        </p:txBody>
      </p:sp>
      <p:sp>
        <p:nvSpPr>
          <p:cNvPr id="3" name="Rectangle 5"/>
          <p:cNvSpPr>
            <a:spLocks noChangeArrowheads="1"/>
          </p:cNvSpPr>
          <p:nvPr/>
        </p:nvSpPr>
        <p:spPr bwMode="auto">
          <a:xfrm>
            <a:off x="5914955" y="944779"/>
            <a:ext cx="29428930" cy="94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11" name="Rectangle 7"/>
          <p:cNvSpPr>
            <a:spLocks noChangeArrowheads="1"/>
          </p:cNvSpPr>
          <p:nvPr/>
        </p:nvSpPr>
        <p:spPr bwMode="auto">
          <a:xfrm>
            <a:off x="5943530" y="1401979"/>
            <a:ext cx="294289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7" name="Slide Number Placeholder 6"/>
          <p:cNvSpPr>
            <a:spLocks noGrp="1"/>
          </p:cNvSpPr>
          <p:nvPr>
            <p:ph type="sldNum" sz="quarter" idx="12"/>
          </p:nvPr>
        </p:nvSpPr>
        <p:spPr/>
        <p:txBody>
          <a:bodyPr/>
          <a:lstStyle/>
          <a:p>
            <a:fld id="{D822431D-AAA3-4E3F-BD56-CD5EAC4D0B18}" type="slidenum">
              <a:rPr lang="en-GB" smtClean="0"/>
              <a:t>45</a:t>
            </a:fld>
            <a:endParaRPr lang="en-GB"/>
          </a:p>
        </p:txBody>
      </p:sp>
    </p:spTree>
    <p:extLst>
      <p:ext uri="{BB962C8B-B14F-4D97-AF65-F5344CB8AC3E}">
        <p14:creationId xmlns:p14="http://schemas.microsoft.com/office/powerpoint/2010/main" val="3190892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182563" algn="l"/>
                <a:tab pos="447675" algn="l"/>
                <a:tab pos="630238" algn="l"/>
              </a:tabLst>
            </a:pPr>
            <a:r>
              <a:rPr lang="en-GB" sz="1800" dirty="0"/>
              <a:t>Consider developing a circle object using a UML class diagram</a:t>
            </a:r>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lnSpc>
                <a:spcPts val="2400"/>
              </a:lnSpc>
              <a:spcBef>
                <a:spcPts val="0"/>
              </a:spcBef>
              <a:spcAft>
                <a:spcPts val="1200"/>
              </a:spcAft>
              <a:buNone/>
              <a:tabLst>
                <a:tab pos="182563" algn="l"/>
                <a:tab pos="447675" algn="l"/>
                <a:tab pos="630238" algn="l"/>
              </a:tabLst>
            </a:pPr>
            <a:r>
              <a:rPr lang="en-GB" sz="1800" dirty="0"/>
              <a:t>The class has a public property, radius.  A constructor </a:t>
            </a:r>
            <a:r>
              <a:rPr lang="en-GB" sz="1800" b="1" dirty="0"/>
              <a:t>circle</a:t>
            </a:r>
            <a:r>
              <a:rPr lang="en-GB" sz="1800" dirty="0"/>
              <a:t> with a single parameter of radius and two other methods, one for area and another for diameter.</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dirty="0"/>
              <a:t>The code for the Circle class is therefore:</a:t>
            </a:r>
          </a:p>
          <a:p>
            <a:pPr marL="92075">
              <a:tabLst>
                <a:tab pos="182563" algn="l"/>
                <a:tab pos="447675" algn="l"/>
                <a:tab pos="1079500" algn="l"/>
                <a:tab pos="1252538" algn="l"/>
                <a:tab pos="1974850" algn="l"/>
                <a:tab pos="2149475" algn="l"/>
              </a:tabLst>
            </a:pPr>
            <a:endParaRPr lang="en-GB" b="1" dirty="0"/>
          </a:p>
          <a:p>
            <a:pPr>
              <a:lnSpc>
                <a:spcPts val="2400"/>
              </a:lnSpc>
            </a:pP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Circle {</a:t>
            </a:r>
          </a:p>
          <a:p>
            <a:pPr>
              <a:lnSpc>
                <a:spcPts val="2400"/>
              </a:lnSpc>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radius</a:t>
            </a:r>
            <a:r>
              <a:rPr lang="en-GB" b="1" dirty="0">
                <a:solidFill>
                  <a:srgbClr val="000000"/>
                </a:solidFill>
                <a:latin typeface="Consolas" panose="020B0609020204030204" pitchFamily="49" charset="0"/>
              </a:rPr>
              <a:t>;</a:t>
            </a:r>
          </a:p>
          <a:p>
            <a:pPr>
              <a:lnSpc>
                <a:spcPts val="2400"/>
              </a:lnSpc>
            </a:pPr>
            <a:r>
              <a:rPr lang="en-GB" dirty="0">
                <a:solidFill>
                  <a:srgbClr val="000000"/>
                </a:solidFill>
                <a:latin typeface="Consolas" panose="020B0609020204030204" pitchFamily="49" charset="0"/>
              </a:rPr>
              <a:t>    Circle(</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radius</a:t>
            </a:r>
            <a:r>
              <a:rPr lang="en-GB" b="1" dirty="0">
                <a:solidFill>
                  <a:srgbClr val="000000"/>
                </a:solidFill>
                <a:latin typeface="Consolas" panose="020B0609020204030204" pitchFamily="49" charset="0"/>
              </a:rPr>
              <a:t>){</a:t>
            </a:r>
          </a:p>
          <a:p>
            <a:pPr>
              <a:lnSpc>
                <a:spcPts val="2400"/>
              </a:lnSpc>
            </a:pPr>
            <a:r>
              <a:rPr lang="en-GB" b="1" dirty="0">
                <a:solidFill>
                  <a:srgbClr val="7F0055"/>
                </a:solidFill>
                <a:latin typeface="Consolas" panose="020B0609020204030204" pitchFamily="49" charset="0"/>
              </a:rPr>
              <a:t>      </a:t>
            </a:r>
            <a:r>
              <a:rPr lang="en-GB" b="1" dirty="0" err="1">
                <a:solidFill>
                  <a:srgbClr val="7F0055"/>
                </a:solidFill>
                <a:latin typeface="Consolas" panose="020B0609020204030204" pitchFamily="49" charset="0"/>
              </a:rPr>
              <a:t>this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radius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radius</a:t>
            </a:r>
            <a:r>
              <a:rPr lang="en-GB" b="1" dirty="0">
                <a:solidFill>
                  <a:srgbClr val="000000"/>
                </a:solidFill>
                <a:latin typeface="Consolas" panose="020B0609020204030204" pitchFamily="49" charset="0"/>
              </a:rPr>
              <a:t>;</a:t>
            </a:r>
          </a:p>
          <a:p>
            <a:pPr>
              <a:lnSpc>
                <a:spcPts val="2400"/>
              </a:lnSpc>
            </a:pPr>
            <a:r>
              <a:rPr lang="en-GB" dirty="0">
                <a:solidFill>
                  <a:srgbClr val="000000"/>
                </a:solidFill>
                <a:latin typeface="Consolas" panose="020B0609020204030204" pitchFamily="49" charset="0"/>
              </a:rPr>
              <a:t>    }</a:t>
            </a:r>
          </a:p>
          <a:p>
            <a:pPr>
              <a:lnSpc>
                <a:spcPts val="2400"/>
              </a:lnSpc>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diameter(){</a:t>
            </a:r>
          </a:p>
          <a:p>
            <a:pPr>
              <a:lnSpc>
                <a:spcPts val="2400"/>
              </a:lnSpc>
            </a:pPr>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2 * </a:t>
            </a:r>
            <a:r>
              <a:rPr lang="en-GB" b="1" dirty="0">
                <a:solidFill>
                  <a:srgbClr val="0000C0"/>
                </a:solidFill>
                <a:latin typeface="Consolas" panose="020B0609020204030204" pitchFamily="49" charset="0"/>
              </a:rPr>
              <a:t>radius</a:t>
            </a:r>
            <a:r>
              <a:rPr lang="en-GB" b="1" dirty="0">
                <a:solidFill>
                  <a:srgbClr val="000000"/>
                </a:solidFill>
                <a:latin typeface="Consolas" panose="020B0609020204030204" pitchFamily="49" charset="0"/>
              </a:rPr>
              <a:t>;</a:t>
            </a:r>
          </a:p>
          <a:p>
            <a:pPr>
              <a:lnSpc>
                <a:spcPts val="2400"/>
              </a:lnSpc>
            </a:pPr>
            <a:r>
              <a:rPr lang="en-GB" dirty="0">
                <a:solidFill>
                  <a:srgbClr val="000000"/>
                </a:solidFill>
                <a:latin typeface="Consolas" panose="020B0609020204030204" pitchFamily="49" charset="0"/>
              </a:rPr>
              <a:t>  }</a:t>
            </a:r>
          </a:p>
          <a:p>
            <a:pPr>
              <a:lnSpc>
                <a:spcPts val="2400"/>
              </a:lnSpc>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circleArea</a:t>
            </a:r>
            <a:r>
              <a:rPr lang="en-GB" b="1" dirty="0">
                <a:solidFill>
                  <a:srgbClr val="000000"/>
                </a:solidFill>
                <a:latin typeface="Consolas" panose="020B0609020204030204" pitchFamily="49" charset="0"/>
              </a:rPr>
              <a:t>(){</a:t>
            </a:r>
          </a:p>
          <a:p>
            <a:pPr>
              <a:lnSpc>
                <a:spcPts val="2400"/>
              </a:lnSpc>
            </a:pPr>
            <a:r>
              <a:rPr lang="en-GB" b="1" dirty="0">
                <a:solidFill>
                  <a:srgbClr val="7F0055"/>
                </a:solidFill>
                <a:latin typeface="Consolas" panose="020B0609020204030204" pitchFamily="49" charset="0"/>
              </a:rPr>
              <a:t>     return</a:t>
            </a:r>
            <a:r>
              <a:rPr lang="en-GB" b="1" dirty="0">
                <a:solidFill>
                  <a:srgbClr val="000000"/>
                </a:solidFill>
                <a:latin typeface="Consolas" panose="020B0609020204030204" pitchFamily="49" charset="0"/>
              </a:rPr>
              <a:t> 3.142 * </a:t>
            </a:r>
            <a:r>
              <a:rPr lang="en-GB" b="1" dirty="0">
                <a:solidFill>
                  <a:srgbClr val="0000C0"/>
                </a:solidFill>
                <a:latin typeface="Consolas" panose="020B0609020204030204" pitchFamily="49" charset="0"/>
              </a:rPr>
              <a:t>radius</a:t>
            </a:r>
            <a:r>
              <a:rPr lang="en-GB" b="1" dirty="0">
                <a:solidFill>
                  <a:srgbClr val="000000"/>
                </a:solidFill>
                <a:latin typeface="Consolas" panose="020B0609020204030204" pitchFamily="49" charset="0"/>
              </a:rPr>
              <a:t> * </a:t>
            </a:r>
            <a:r>
              <a:rPr lang="en-GB" b="1" dirty="0">
                <a:solidFill>
                  <a:srgbClr val="0000C0"/>
                </a:solidFill>
                <a:latin typeface="Consolas" panose="020B0609020204030204" pitchFamily="49" charset="0"/>
              </a:rPr>
              <a:t>radius</a:t>
            </a:r>
            <a:r>
              <a:rPr lang="en-GB" b="1" dirty="0">
                <a:solidFill>
                  <a:srgbClr val="000000"/>
                </a:solidFill>
                <a:latin typeface="Consolas" panose="020B0609020204030204" pitchFamily="49" charset="0"/>
              </a:rPr>
              <a:t>;</a:t>
            </a:r>
          </a:p>
          <a:p>
            <a:pPr>
              <a:lnSpc>
                <a:spcPts val="2400"/>
              </a:lnSpc>
            </a:pPr>
            <a:r>
              <a:rPr lang="en-GB" dirty="0">
                <a:solidFill>
                  <a:srgbClr val="000000"/>
                </a:solidFill>
                <a:latin typeface="Consolas" panose="020B0609020204030204" pitchFamily="49" charset="0"/>
              </a:rPr>
              <a:t>  }</a:t>
            </a:r>
          </a:p>
          <a:p>
            <a:pPr>
              <a:lnSpc>
                <a:spcPts val="2400"/>
              </a:lnSpc>
            </a:pPr>
            <a:r>
              <a:rPr lang="en-GB" dirty="0">
                <a:solidFill>
                  <a:srgbClr val="000000"/>
                </a:solidFill>
                <a:latin typeface="Consolas" panose="020B0609020204030204" pitchFamily="49" charset="0"/>
              </a:rPr>
              <a:t>}</a:t>
            </a:r>
            <a:endParaRPr lang="en-GB" dirty="0"/>
          </a:p>
        </p:txBody>
      </p:sp>
      <p:grpSp>
        <p:nvGrpSpPr>
          <p:cNvPr id="7" name="Group 6"/>
          <p:cNvGrpSpPr/>
          <p:nvPr/>
        </p:nvGrpSpPr>
        <p:grpSpPr>
          <a:xfrm>
            <a:off x="486645" y="1701832"/>
            <a:ext cx="3111952" cy="1466188"/>
            <a:chOff x="6022905" y="1478180"/>
            <a:chExt cx="3111952" cy="1466188"/>
          </a:xfrm>
        </p:grpSpPr>
        <p:sp>
          <p:nvSpPr>
            <p:cNvPr id="8" name="Rectangle 4"/>
            <p:cNvSpPr>
              <a:spLocks noChangeArrowheads="1"/>
            </p:cNvSpPr>
            <p:nvPr/>
          </p:nvSpPr>
          <p:spPr bwMode="auto">
            <a:xfrm>
              <a:off x="6022905" y="1478180"/>
              <a:ext cx="3111952" cy="1466188"/>
            </a:xfrm>
            <a:prstGeom prst="rect">
              <a:avLst/>
            </a:prstGeom>
            <a:solidFill>
              <a:srgbClr val="FF99CC">
                <a:alpha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Circle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radius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Circle(radius)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area()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diameter()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AutoShape 3"/>
            <p:cNvSpPr>
              <a:spLocks noChangeShapeType="1"/>
            </p:cNvSpPr>
            <p:nvPr/>
          </p:nvSpPr>
          <p:spPr bwMode="auto">
            <a:xfrm>
              <a:off x="6022905" y="2083084"/>
              <a:ext cx="311195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2"/>
            <p:cNvSpPr>
              <a:spLocks noChangeShapeType="1"/>
            </p:cNvSpPr>
            <p:nvPr/>
          </p:nvSpPr>
          <p:spPr bwMode="auto">
            <a:xfrm>
              <a:off x="6022905" y="1775523"/>
              <a:ext cx="311195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4" name="Slide Number Placeholder 3"/>
          <p:cNvSpPr>
            <a:spLocks noGrp="1"/>
          </p:cNvSpPr>
          <p:nvPr>
            <p:ph type="sldNum" sz="quarter" idx="12"/>
          </p:nvPr>
        </p:nvSpPr>
        <p:spPr/>
        <p:txBody>
          <a:bodyPr/>
          <a:lstStyle/>
          <a:p>
            <a:fld id="{D822431D-AAA3-4E3F-BD56-CD5EAC4D0B18}" type="slidenum">
              <a:rPr lang="en-GB" smtClean="0"/>
              <a:t>46</a:t>
            </a:fld>
            <a:endParaRPr lang="en-GB"/>
          </a:p>
        </p:txBody>
      </p:sp>
    </p:spTree>
    <p:extLst>
      <p:ext uri="{BB962C8B-B14F-4D97-AF65-F5344CB8AC3E}">
        <p14:creationId xmlns:p14="http://schemas.microsoft.com/office/powerpoint/2010/main" val="873500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182563" algn="l"/>
                <a:tab pos="447675" algn="l"/>
                <a:tab pos="630238" algn="l"/>
              </a:tabLst>
            </a:pPr>
            <a:r>
              <a:rPr lang="en-GB" sz="1800" dirty="0"/>
              <a:t>Consider developing a circle object using a UML class diagram</a:t>
            </a:r>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buNone/>
              <a:tabLst>
                <a:tab pos="182563" algn="l"/>
                <a:tab pos="447675" algn="l"/>
                <a:tab pos="630238" algn="l"/>
              </a:tabLst>
            </a:pPr>
            <a:endParaRPr lang="en-GB" sz="1800" dirty="0"/>
          </a:p>
          <a:p>
            <a:pPr marL="0" indent="0">
              <a:lnSpc>
                <a:spcPts val="2400"/>
              </a:lnSpc>
              <a:spcBef>
                <a:spcPts val="0"/>
              </a:spcBef>
              <a:spcAft>
                <a:spcPts val="1200"/>
              </a:spcAft>
              <a:buNone/>
              <a:tabLst>
                <a:tab pos="182563" algn="l"/>
                <a:tab pos="447675" algn="l"/>
                <a:tab pos="630238" algn="l"/>
              </a:tabLst>
            </a:pPr>
            <a:r>
              <a:rPr lang="en-GB" sz="1800" dirty="0"/>
              <a:t>The class has a public property, radius.  A constructor </a:t>
            </a:r>
            <a:r>
              <a:rPr lang="en-GB" sz="1800" b="1" dirty="0"/>
              <a:t>circle</a:t>
            </a:r>
            <a:r>
              <a:rPr lang="en-GB" sz="1800" dirty="0"/>
              <a:t> with a single parameter of radius and two other methods, one for area and another for diameter.</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Lst>
            </a:pPr>
            <a:r>
              <a:rPr lang="en-GB" dirty="0"/>
              <a:t>The code for the main class is therefore:</a:t>
            </a:r>
          </a:p>
          <a:p>
            <a:pPr marL="92075">
              <a:tabLst>
                <a:tab pos="182563" algn="l"/>
                <a:tab pos="447675" algn="l"/>
              </a:tabLst>
            </a:pPr>
            <a:endParaRPr lang="en-GB" b="1" dirty="0"/>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testCircle</a:t>
            </a:r>
            <a:r>
              <a:rPr lang="en-GB"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GB" dirty="0">
                <a:solidFill>
                  <a:srgbClr val="3F7F5F"/>
                </a:solidFill>
                <a:latin typeface="Consolas" panose="020B0609020204030204" pitchFamily="49" charset="0"/>
              </a:rPr>
              <a:t>  // Create a 2 </a:t>
            </a:r>
            <a:r>
              <a:rPr lang="en-GB" u="sng" dirty="0">
                <a:solidFill>
                  <a:srgbClr val="3F7F5F"/>
                </a:solidFill>
                <a:latin typeface="Consolas" panose="020B0609020204030204" pitchFamily="49" charset="0"/>
              </a:rPr>
              <a:t>cm circle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circle</a:t>
            </a:r>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circleOne</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circle</a:t>
            </a:r>
            <a:r>
              <a:rPr lang="fr-FR" b="1" dirty="0">
                <a:solidFill>
                  <a:srgbClr val="000000"/>
                </a:solidFill>
                <a:latin typeface="Consolas" panose="020B0609020204030204" pitchFamily="49" charset="0"/>
              </a:rPr>
              <a:t>(2.0);</a:t>
            </a:r>
          </a:p>
          <a:p>
            <a:endParaRPr lang="en-GB" dirty="0">
              <a:latin typeface="Consolas" panose="020B0609020204030204" pitchFamily="49" charset="0"/>
            </a:endParaRP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.printf</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"For a circle of radius %.2f%n"</a:t>
            </a:r>
            <a:r>
              <a:rPr lang="en-GB" b="1" i="1" dirty="0">
                <a:solidFill>
                  <a:srgbClr val="000000"/>
                </a:solidFill>
                <a:latin typeface="Consolas" panose="020B0609020204030204" pitchFamily="49" charset="0"/>
              </a:rPr>
              <a:t>,</a:t>
            </a:r>
            <a:br>
              <a:rPr lang="en-GB" b="1" i="1" dirty="0">
                <a:solidFill>
                  <a:srgbClr val="000000"/>
                </a:solidFill>
                <a:latin typeface="Consolas" panose="020B0609020204030204" pitchFamily="49" charset="0"/>
              </a:rPr>
            </a:br>
            <a:r>
              <a:rPr lang="en-GB" b="1" i="1" dirty="0">
                <a:solidFill>
                  <a:srgbClr val="000000"/>
                </a:solidFill>
                <a:latin typeface="Consolas" panose="020B0609020204030204" pitchFamily="49" charset="0"/>
              </a:rPr>
              <a:t>     </a:t>
            </a:r>
            <a:r>
              <a:rPr lang="en-GB" b="1" i="1" dirty="0" err="1">
                <a:solidFill>
                  <a:srgbClr val="6A3E3E"/>
                </a:solidFill>
                <a:latin typeface="Consolas" panose="020B0609020204030204" pitchFamily="49" charset="0"/>
              </a:rPr>
              <a:t>circleOne</a:t>
            </a:r>
            <a:r>
              <a:rPr lang="en-GB" b="1" i="1" dirty="0" err="1">
                <a:solidFill>
                  <a:srgbClr val="000000"/>
                </a:solidFill>
                <a:latin typeface="Consolas" panose="020B0609020204030204" pitchFamily="49" charset="0"/>
              </a:rPr>
              <a:t>.</a:t>
            </a:r>
            <a:r>
              <a:rPr lang="en-GB" b="1" i="1" dirty="0" err="1">
                <a:solidFill>
                  <a:srgbClr val="0000C0"/>
                </a:solidFill>
                <a:latin typeface="Consolas" panose="020B0609020204030204" pitchFamily="49" charset="0"/>
              </a:rPr>
              <a:t>radius</a:t>
            </a:r>
            <a:r>
              <a:rPr lang="en-GB"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 diameter of %.2f, area of %.2f"</a:t>
            </a:r>
            <a:r>
              <a:rPr lang="en-US" b="1"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circleOne</a:t>
            </a:r>
            <a:r>
              <a:rPr lang="en-GB" dirty="0" err="1">
                <a:solidFill>
                  <a:srgbClr val="000000"/>
                </a:solidFill>
                <a:latin typeface="Consolas" panose="020B0609020204030204" pitchFamily="49" charset="0"/>
              </a:rPr>
              <a:t>.diameter</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circleOne</a:t>
            </a:r>
            <a:r>
              <a:rPr lang="en-GB" dirty="0" err="1">
                <a:solidFill>
                  <a:srgbClr val="000000"/>
                </a:solidFill>
                <a:latin typeface="Consolas" panose="020B0609020204030204" pitchFamily="49" charset="0"/>
              </a:rPr>
              <a:t>.circleArea</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endParaRPr lang="en-GB" dirty="0">
              <a:latin typeface="Consolas" panose="020B0609020204030204" pitchFamily="49" charset="0"/>
            </a:endParaRPr>
          </a:p>
          <a:p>
            <a:r>
              <a:rPr lang="en-GB" dirty="0">
                <a:solidFill>
                  <a:srgbClr val="000000"/>
                </a:solidFill>
                <a:latin typeface="Consolas" panose="020B0609020204030204" pitchFamily="49" charset="0"/>
              </a:rPr>
              <a:t>}  </a:t>
            </a:r>
            <a:endParaRPr lang="en-GB" dirty="0"/>
          </a:p>
        </p:txBody>
      </p:sp>
      <p:grpSp>
        <p:nvGrpSpPr>
          <p:cNvPr id="7" name="Group 6"/>
          <p:cNvGrpSpPr/>
          <p:nvPr/>
        </p:nvGrpSpPr>
        <p:grpSpPr>
          <a:xfrm>
            <a:off x="486645" y="1701832"/>
            <a:ext cx="3111952" cy="1466188"/>
            <a:chOff x="6022905" y="1478180"/>
            <a:chExt cx="3111952" cy="1466188"/>
          </a:xfrm>
        </p:grpSpPr>
        <p:sp>
          <p:nvSpPr>
            <p:cNvPr id="8" name="Rectangle 4"/>
            <p:cNvSpPr>
              <a:spLocks noChangeArrowheads="1"/>
            </p:cNvSpPr>
            <p:nvPr/>
          </p:nvSpPr>
          <p:spPr bwMode="auto">
            <a:xfrm>
              <a:off x="6022905" y="1478180"/>
              <a:ext cx="3111952" cy="1466188"/>
            </a:xfrm>
            <a:prstGeom prst="rect">
              <a:avLst/>
            </a:prstGeom>
            <a:solidFill>
              <a:srgbClr val="FF99CC">
                <a:alpha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Circle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radius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Circle(radius)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area()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diameter()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AutoShape 3"/>
            <p:cNvSpPr>
              <a:spLocks noChangeShapeType="1"/>
            </p:cNvSpPr>
            <p:nvPr/>
          </p:nvSpPr>
          <p:spPr bwMode="auto">
            <a:xfrm>
              <a:off x="6022905" y="2083084"/>
              <a:ext cx="311195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2"/>
            <p:cNvSpPr>
              <a:spLocks noChangeShapeType="1"/>
            </p:cNvSpPr>
            <p:nvPr/>
          </p:nvSpPr>
          <p:spPr bwMode="auto">
            <a:xfrm>
              <a:off x="6022905" y="1775523"/>
              <a:ext cx="311195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4" name="Slide Number Placeholder 3"/>
          <p:cNvSpPr>
            <a:spLocks noGrp="1"/>
          </p:cNvSpPr>
          <p:nvPr>
            <p:ph type="sldNum" sz="quarter" idx="12"/>
          </p:nvPr>
        </p:nvSpPr>
        <p:spPr/>
        <p:txBody>
          <a:bodyPr/>
          <a:lstStyle/>
          <a:p>
            <a:fld id="{D822431D-AAA3-4E3F-BD56-CD5EAC4D0B18}" type="slidenum">
              <a:rPr lang="en-GB" smtClean="0"/>
              <a:t>47</a:t>
            </a:fld>
            <a:endParaRPr lang="en-GB"/>
          </a:p>
        </p:txBody>
      </p:sp>
      <p:sp>
        <p:nvSpPr>
          <p:cNvPr id="3" name="Rectangle 2">
            <a:extLst>
              <a:ext uri="{FF2B5EF4-FFF2-40B4-BE49-F238E27FC236}">
                <a16:creationId xmlns:a16="http://schemas.microsoft.com/office/drawing/2014/main" id="{4E3A6069-E08E-4B92-BD56-118F3C80D2B9}"/>
              </a:ext>
            </a:extLst>
          </p:cNvPr>
          <p:cNvSpPr/>
          <p:nvPr/>
        </p:nvSpPr>
        <p:spPr>
          <a:xfrm>
            <a:off x="3598597" y="5210175"/>
            <a:ext cx="5650178"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For a circle of radius 2.00</a:t>
            </a:r>
          </a:p>
          <a:p>
            <a:r>
              <a:rPr lang="en-US"/>
              <a:t>A diameter of 4.00, area of 12.57</a:t>
            </a:r>
            <a:endParaRPr lang="en-GB"/>
          </a:p>
        </p:txBody>
      </p:sp>
    </p:spTree>
    <p:extLst>
      <p:ext uri="{BB962C8B-B14F-4D97-AF65-F5344CB8AC3E}">
        <p14:creationId xmlns:p14="http://schemas.microsoft.com/office/powerpoint/2010/main" val="2764873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4432359" cy="5716078"/>
          </a:xfrm>
        </p:spPr>
        <p:txBody>
          <a:bodyPr>
            <a:noAutofit/>
          </a:bodyPr>
          <a:lstStyle/>
          <a:p>
            <a:pPr marL="0" indent="0">
              <a:buNone/>
              <a:tabLst>
                <a:tab pos="536575" algn="l"/>
              </a:tabLst>
            </a:pPr>
            <a:r>
              <a:rPr lang="en-GB" sz="1800" dirty="0"/>
              <a:t>Consider a cylinder, it has many of the features of a circle</a:t>
            </a:r>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pPr>
            <a:r>
              <a:rPr lang="en-GB" sz="1800" dirty="0"/>
              <a:t>It has the radius of the circle as its base. We can determine the base area as the area of the circle.  </a:t>
            </a:r>
          </a:p>
          <a:p>
            <a:pPr marL="0" indent="0">
              <a:buNone/>
            </a:pPr>
            <a:r>
              <a:rPr lang="en-GB" sz="1800" dirty="0"/>
              <a:t>The cylinder has a unique property of the height of the cylinder.</a:t>
            </a:r>
          </a:p>
          <a:p>
            <a:pPr marL="0" indent="0">
              <a:buNone/>
            </a:pPr>
            <a:r>
              <a:rPr lang="en-GB" sz="1800" dirty="0"/>
              <a:t>Hence the cylinder volume is:</a:t>
            </a:r>
          </a:p>
          <a:p>
            <a:pPr marL="0" indent="0">
              <a:buNone/>
            </a:pPr>
            <a:r>
              <a:rPr lang="en-GB" sz="1800" dirty="0" err="1"/>
              <a:t>baseArea</a:t>
            </a:r>
            <a:r>
              <a:rPr lang="en-GB" sz="1800" dirty="0"/>
              <a:t> x height</a:t>
            </a:r>
          </a:p>
          <a:p>
            <a:pPr marL="0" indent="0">
              <a:buNone/>
              <a:tabLst>
                <a:tab pos="536575" algn="l"/>
              </a:tabLst>
            </a:pPr>
            <a:endParaRPr lang="en-GB" sz="1800" dirty="0"/>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848224" y="944781"/>
            <a:ext cx="7064141"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sz="1700" b="1" dirty="0"/>
          </a:p>
        </p:txBody>
      </p:sp>
      <p:pic>
        <p:nvPicPr>
          <p:cNvPr id="9218" name="Picture 2" descr="Image result for labelled diagram of a cyl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91" y="1606550"/>
            <a:ext cx="3648776" cy="201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822431D-AAA3-4E3F-BD56-CD5EAC4D0B18}" type="slidenum">
              <a:rPr lang="en-GB" smtClean="0"/>
              <a:t>48</a:t>
            </a:fld>
            <a:endParaRPr lang="en-GB"/>
          </a:p>
        </p:txBody>
      </p:sp>
    </p:spTree>
    <p:extLst>
      <p:ext uri="{BB962C8B-B14F-4D97-AF65-F5344CB8AC3E}">
        <p14:creationId xmlns:p14="http://schemas.microsoft.com/office/powerpoint/2010/main" val="980653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400"/>
              </a:lnSpc>
              <a:spcBef>
                <a:spcPts val="0"/>
              </a:spcBef>
              <a:spcAft>
                <a:spcPts val="1200"/>
              </a:spcAft>
              <a:buNone/>
              <a:tabLst>
                <a:tab pos="536575" algn="l"/>
              </a:tabLst>
            </a:pPr>
            <a:r>
              <a:rPr lang="en-GB" sz="1800" dirty="0"/>
              <a:t>So we can say that the cylinder inherits the circle property and methods.  Using UML class diagram we can show this as:</a:t>
            </a:r>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tabLst>
                <a:tab pos="536575" algn="l"/>
              </a:tabLst>
            </a:pPr>
            <a:endParaRPr lang="en-GB" sz="1800" dirty="0"/>
          </a:p>
          <a:p>
            <a:pPr marL="0" indent="0">
              <a:buNone/>
            </a:pPr>
            <a:r>
              <a:rPr lang="en-GB" sz="1800" dirty="0"/>
              <a:t> </a:t>
            </a:r>
          </a:p>
          <a:p>
            <a:pPr marL="0" indent="0" fontAlgn="base">
              <a:lnSpc>
                <a:spcPts val="2400"/>
              </a:lnSpc>
              <a:spcBef>
                <a:spcPts val="0"/>
              </a:spcBef>
              <a:spcAft>
                <a:spcPts val="1200"/>
              </a:spcAft>
              <a:buNone/>
            </a:pPr>
            <a:r>
              <a:rPr lang="en-GB" sz="1800" dirty="0"/>
              <a:t>Inheritance is indicated by a solid line with a closed, unfilled arrowhead pointing at the super class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sz="1700" b="1" dirty="0"/>
          </a:p>
        </p:txBody>
      </p:sp>
      <p:sp>
        <p:nvSpPr>
          <p:cNvPr id="16" name="Rectangle 12"/>
          <p:cNvSpPr>
            <a:spLocks noChangeArrowheads="1"/>
          </p:cNvSpPr>
          <p:nvPr/>
        </p:nvSpPr>
        <p:spPr bwMode="auto">
          <a:xfrm>
            <a:off x="5199316" y="1239202"/>
            <a:ext cx="1923860" cy="2226374"/>
          </a:xfrm>
          <a:prstGeom prst="rect">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Circle</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radius</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GB"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Circle(radius)</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area()</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diameter()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18" name="Straight Connector 17"/>
          <p:cNvCxnSpPr/>
          <p:nvPr/>
        </p:nvCxnSpPr>
        <p:spPr>
          <a:xfrm>
            <a:off x="5193792" y="1563624"/>
            <a:ext cx="193852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3792" y="2127504"/>
            <a:ext cx="193852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Rectangle 13"/>
          <p:cNvSpPr>
            <a:spLocks noChangeArrowheads="1"/>
          </p:cNvSpPr>
          <p:nvPr/>
        </p:nvSpPr>
        <p:spPr bwMode="auto">
          <a:xfrm>
            <a:off x="5193792" y="4168564"/>
            <a:ext cx="1929384" cy="1637875"/>
          </a:xfrm>
          <a:prstGeom prst="rect">
            <a:avLst/>
          </a:prstGeom>
          <a:solidFill>
            <a:srgbClr val="FF99CC">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Cylinder</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height</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GB"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rPr>
              <a:t>+ volume()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22" name="Straight Connector 21"/>
          <p:cNvCxnSpPr/>
          <p:nvPr/>
        </p:nvCxnSpPr>
        <p:spPr>
          <a:xfrm>
            <a:off x="5184648" y="4511040"/>
            <a:ext cx="193852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93792" y="5020056"/>
            <a:ext cx="193852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43251" y="2188464"/>
            <a:ext cx="3749040" cy="369332"/>
          </a:xfrm>
          <a:prstGeom prst="rect">
            <a:avLst/>
          </a:prstGeom>
          <a:noFill/>
        </p:spPr>
        <p:txBody>
          <a:bodyPr wrap="square" rtlCol="0">
            <a:spAutoFit/>
          </a:bodyPr>
          <a:lstStyle/>
          <a:p>
            <a:r>
              <a:rPr lang="en-GB" dirty="0"/>
              <a:t>N.B. The constructor can be optional</a:t>
            </a:r>
          </a:p>
        </p:txBody>
      </p:sp>
      <p:sp>
        <p:nvSpPr>
          <p:cNvPr id="25" name="AutoShape 14"/>
          <p:cNvSpPr>
            <a:spLocks noChangeArrowheads="1"/>
          </p:cNvSpPr>
          <p:nvPr/>
        </p:nvSpPr>
        <p:spPr bwMode="auto">
          <a:xfrm>
            <a:off x="6006402" y="3469344"/>
            <a:ext cx="125412" cy="177800"/>
          </a:xfrm>
          <a:prstGeom prst="triangle">
            <a:avLst>
              <a:gd name="adj" fmla="val 50000"/>
            </a:avLst>
          </a:prstGeom>
          <a:noFill/>
          <a:ln>
            <a:solidFill>
              <a:schemeClr val="tx1"/>
            </a:solidFill>
          </a:ln>
          <a:effectLst/>
          <a:extLst/>
        </p:spPr>
        <p:txBody>
          <a:bodyPr vert="horz" wrap="square" lIns="91440" tIns="45720" rIns="91440" bIns="45720" numCol="1" anchor="t" anchorCtr="0" compatLnSpc="1">
            <a:prstTxWarp prst="textNoShape">
              <a:avLst/>
            </a:prstTxWarp>
          </a:bodyPr>
          <a:lstStyle/>
          <a:p>
            <a:endParaRPr lang="en-GB" dirty="0"/>
          </a:p>
        </p:txBody>
      </p:sp>
      <p:cxnSp>
        <p:nvCxnSpPr>
          <p:cNvPr id="10255" name="AutoShape 15"/>
          <p:cNvCxnSpPr>
            <a:cxnSpLocks noChangeShapeType="1"/>
          </p:cNvCxnSpPr>
          <p:nvPr/>
        </p:nvCxnSpPr>
        <p:spPr bwMode="auto">
          <a:xfrm>
            <a:off x="6069902" y="3647144"/>
            <a:ext cx="0" cy="52142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Slide Number Placeholder 3"/>
          <p:cNvSpPr>
            <a:spLocks noGrp="1"/>
          </p:cNvSpPr>
          <p:nvPr>
            <p:ph type="sldNum" sz="quarter" idx="12"/>
          </p:nvPr>
        </p:nvSpPr>
        <p:spPr/>
        <p:txBody>
          <a:bodyPr/>
          <a:lstStyle/>
          <a:p>
            <a:fld id="{D822431D-AAA3-4E3F-BD56-CD5EAC4D0B18}" type="slidenum">
              <a:rPr lang="en-GB" smtClean="0"/>
              <a:t>49</a:t>
            </a:fld>
            <a:endParaRPr lang="en-GB"/>
          </a:p>
        </p:txBody>
      </p:sp>
    </p:spTree>
    <p:extLst>
      <p:ext uri="{BB962C8B-B14F-4D97-AF65-F5344CB8AC3E}">
        <p14:creationId xmlns:p14="http://schemas.microsoft.com/office/powerpoint/2010/main" val="218887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Creating a simple class</a:t>
            </a:r>
          </a:p>
        </p:txBody>
      </p:sp>
      <p:sp>
        <p:nvSpPr>
          <p:cNvPr id="3" name="Content Placeholder 2"/>
          <p:cNvSpPr>
            <a:spLocks noGrp="1"/>
          </p:cNvSpPr>
          <p:nvPr>
            <p:ph idx="1"/>
          </p:nvPr>
        </p:nvSpPr>
        <p:spPr>
          <a:xfrm>
            <a:off x="243437" y="800731"/>
            <a:ext cx="3717174" cy="5464636"/>
          </a:xfrm>
        </p:spPr>
        <p:txBody>
          <a:bodyPr>
            <a:normAutofit/>
          </a:bodyPr>
          <a:lstStyle/>
          <a:p>
            <a:r>
              <a:rPr lang="en-GB" sz="1800" dirty="0"/>
              <a:t>Using </a:t>
            </a:r>
            <a:r>
              <a:rPr lang="en-GB" sz="1800" b="1" dirty="0"/>
              <a:t>Eclipse</a:t>
            </a:r>
            <a:r>
              <a:rPr lang="en-GB" sz="1800" dirty="0"/>
              <a:t>, create a class:</a:t>
            </a:r>
          </a:p>
          <a:p>
            <a:r>
              <a:rPr lang="en-GB" sz="1800" dirty="0"/>
              <a:t> </a:t>
            </a:r>
          </a:p>
          <a:p>
            <a:r>
              <a:rPr lang="en-GB" sz="1800" dirty="0"/>
              <a:t>A class is declared in Java by use of the </a:t>
            </a:r>
            <a:r>
              <a:rPr lang="en-GB" sz="1800" b="1" dirty="0"/>
              <a:t>class</a:t>
            </a:r>
            <a:r>
              <a:rPr lang="en-GB" sz="1800" dirty="0"/>
              <a:t> keyword. </a:t>
            </a:r>
          </a:p>
          <a:p>
            <a:r>
              <a:rPr lang="en-GB" sz="1800" dirty="0"/>
              <a:t> </a:t>
            </a:r>
          </a:p>
          <a:p>
            <a:r>
              <a:rPr lang="en-GB" sz="1800" dirty="0"/>
              <a:t>Let’s begin with a simple example of a class called </a:t>
            </a:r>
            <a:r>
              <a:rPr lang="en-GB" sz="1800" b="1" dirty="0"/>
              <a:t>Box</a:t>
            </a:r>
            <a:r>
              <a:rPr lang="en-GB" sz="1800" dirty="0"/>
              <a:t>.  </a:t>
            </a:r>
          </a:p>
          <a:p>
            <a:r>
              <a:rPr lang="en-GB" sz="1800" dirty="0"/>
              <a:t>The Box class defines three instance variables; </a:t>
            </a:r>
            <a:r>
              <a:rPr lang="en-GB" sz="1800" b="1" dirty="0"/>
              <a:t>width, height</a:t>
            </a:r>
            <a:r>
              <a:rPr lang="en-GB" sz="1800" dirty="0"/>
              <a:t> and </a:t>
            </a:r>
            <a:r>
              <a:rPr lang="en-GB" sz="1800" b="1" dirty="0"/>
              <a:t>length</a:t>
            </a:r>
            <a:r>
              <a:rPr lang="en-GB" sz="1800" dirty="0"/>
              <a:t>.</a:t>
            </a:r>
          </a:p>
          <a:p>
            <a:endParaRPr lang="en-GB" sz="1800" dirty="0"/>
          </a:p>
        </p:txBody>
      </p:sp>
      <p:pic>
        <p:nvPicPr>
          <p:cNvPr id="2050" name="Picture 7" descr="http://www.rrpackaging.co.uk/file-manager/Product%20Categories/how-to-measure-a-bo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050" y="3837330"/>
            <a:ext cx="2025338" cy="202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
          <p:cNvSpPr txBox="1">
            <a:spLocks noChangeArrowheads="1"/>
          </p:cNvSpPr>
          <p:nvPr/>
        </p:nvSpPr>
        <p:spPr bwMode="auto">
          <a:xfrm>
            <a:off x="5426765" y="950567"/>
            <a:ext cx="4608513" cy="10772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Char char="•"/>
              <a:tabLst/>
            </a:pPr>
            <a:r>
              <a:rPr kumimoji="0" lang="en-GB" altLang="en-US" sz="1600" b="0" i="0" u="none" strike="noStrike" cap="none" normalizeH="0" baseline="0" dirty="0">
                <a:ln>
                  <a:noFill/>
                </a:ln>
                <a:solidFill>
                  <a:srgbClr val="000000"/>
                </a:solidFill>
                <a:effectLst/>
              </a:rPr>
              <a:t> Create a new project – OOP</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Char char="•"/>
              <a:tabLst/>
            </a:pPr>
            <a:r>
              <a:rPr kumimoji="0" lang="en-GB" altLang="en-US" sz="1600" b="0" i="0" u="none" strike="noStrike" cap="none" normalizeH="0" baseline="0" dirty="0">
                <a:ln>
                  <a:noFill/>
                </a:ln>
                <a:solidFill>
                  <a:srgbClr val="000000"/>
                </a:solidFill>
                <a:effectLst/>
              </a:rPr>
              <a:t> Create a new package – </a:t>
            </a:r>
            <a:r>
              <a:rPr kumimoji="0" lang="en-GB" altLang="en-US" sz="1600" b="0" i="0" u="none" strike="noStrike" cap="none" normalizeH="0" baseline="0" dirty="0" err="1">
                <a:ln>
                  <a:noFill/>
                </a:ln>
                <a:solidFill>
                  <a:srgbClr val="000000"/>
                </a:solidFill>
                <a:effectLst/>
              </a:rPr>
              <a:t>OOPExamples</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Char char="•"/>
              <a:tabLst/>
            </a:pPr>
            <a:r>
              <a:rPr kumimoji="0" lang="en-GB" altLang="en-US" sz="1600" b="0" i="0" u="none" strike="noStrike" cap="none" normalizeH="0" baseline="0" dirty="0">
                <a:ln>
                  <a:noFill/>
                </a:ln>
                <a:solidFill>
                  <a:srgbClr val="000000"/>
                </a:solidFill>
                <a:effectLst/>
              </a:rPr>
              <a:t> Create a new class  - Box</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rgbClr val="000000"/>
              </a:buClr>
              <a:buSzTx/>
              <a:tabLst/>
            </a:pPr>
            <a:r>
              <a:rPr kumimoji="0" lang="en-GB" altLang="en-US" sz="1600" b="0" i="0" u="none" strike="noStrike" cap="none" normalizeH="0" baseline="0" dirty="0">
                <a:ln>
                  <a:noFill/>
                </a:ln>
                <a:solidFill>
                  <a:srgbClr val="000000"/>
                </a:solidFill>
                <a:effectLst/>
              </a:rPr>
              <a:t>   (NB.  Do not click on the main option)</a:t>
            </a:r>
            <a:endParaRPr kumimoji="0" lang="en-US" altLang="en-US" sz="2400" b="0" i="0" u="none" strike="noStrike" cap="none" normalizeH="0" baseline="0" dirty="0">
              <a:ln>
                <a:noFill/>
              </a:ln>
              <a:solidFill>
                <a:schemeClr val="tx1"/>
              </a:solidFill>
              <a:effectLst/>
            </a:endParaRPr>
          </a:p>
        </p:txBody>
      </p:sp>
      <p:sp>
        <p:nvSpPr>
          <p:cNvPr id="7" name="Rectangle 6"/>
          <p:cNvSpPr/>
          <p:nvPr/>
        </p:nvSpPr>
        <p:spPr>
          <a:xfrm>
            <a:off x="4492488" y="2154633"/>
            <a:ext cx="7325138" cy="3970318"/>
          </a:xfrm>
          <a:prstGeom prst="rect">
            <a:avLst/>
          </a:prstGeom>
        </p:spPr>
        <p:txBody>
          <a:bodyPr wrap="square">
            <a:spAutoFit/>
          </a:bodyPr>
          <a:lstStyle/>
          <a:p>
            <a:pPr fontAlgn="base">
              <a:lnSpc>
                <a:spcPts val="2400"/>
              </a:lnSpc>
              <a:spcAft>
                <a:spcPts val="1200"/>
              </a:spcAft>
            </a:pPr>
            <a:r>
              <a:rPr lang="en-US" b="1" dirty="0">
                <a:solidFill>
                  <a:srgbClr val="7F0055"/>
                </a:solidFill>
                <a:latin typeface="Consolas" panose="020B0609020204030204" pitchFamily="49" charset="0"/>
              </a:rPr>
              <a:t>package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OOPExamples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GB"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lnSpc>
                <a:spcPts val="2400"/>
              </a:lnSpc>
              <a:spcAft>
                <a:spcPts val="1200"/>
              </a:spcAft>
              <a:tabLst>
                <a:tab pos="268288" algn="l"/>
                <a:tab pos="534988" algn="l"/>
                <a:tab pos="803275" algn="l"/>
              </a:tabLst>
            </a:pP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Box {</a:t>
            </a:r>
          </a:p>
          <a:p>
            <a:pPr>
              <a:lnSpc>
                <a:spcPts val="2400"/>
              </a:lnSpc>
              <a:spcAft>
                <a:spcPts val="1200"/>
              </a:spcAft>
              <a:tabLst>
                <a:tab pos="268288" algn="l"/>
                <a:tab pos="534988" algn="l"/>
                <a:tab pos="803275" algn="l"/>
              </a:tabLst>
            </a:pP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width</a:t>
            </a:r>
            <a:r>
              <a:rPr lang="en-GB" b="1" dirty="0">
                <a:solidFill>
                  <a:srgbClr val="000000"/>
                </a:solidFill>
                <a:latin typeface="Consolas" panose="020B0609020204030204" pitchFamily="49" charset="0"/>
              </a:rPr>
              <a:t>;</a:t>
            </a:r>
          </a:p>
          <a:p>
            <a:pPr>
              <a:lnSpc>
                <a:spcPts val="2400"/>
              </a:lnSpc>
              <a:spcAft>
                <a:spcPts val="1200"/>
              </a:spcAft>
              <a:tabLst>
                <a:tab pos="268288" algn="l"/>
                <a:tab pos="534988" algn="l"/>
                <a:tab pos="803275" algn="l"/>
              </a:tabLst>
            </a:pP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height</a:t>
            </a:r>
            <a:r>
              <a:rPr lang="en-GB" b="1" dirty="0">
                <a:solidFill>
                  <a:srgbClr val="000000"/>
                </a:solidFill>
                <a:latin typeface="Consolas" panose="020B0609020204030204" pitchFamily="49" charset="0"/>
              </a:rPr>
              <a:t>;</a:t>
            </a:r>
          </a:p>
          <a:p>
            <a:pPr>
              <a:lnSpc>
                <a:spcPts val="2400"/>
              </a:lnSpc>
              <a:spcAft>
                <a:spcPts val="1200"/>
              </a:spcAft>
              <a:tabLst>
                <a:tab pos="268288" algn="l"/>
                <a:tab pos="534988" algn="l"/>
                <a:tab pos="803275" algn="l"/>
              </a:tabLst>
            </a:pP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double</a:t>
            </a:r>
            <a:r>
              <a:rPr lang="en-GB" b="1" dirty="0">
                <a:solidFill>
                  <a:srgbClr val="000000"/>
                </a:solidFill>
                <a:latin typeface="Consolas" panose="020B0609020204030204" pitchFamily="49" charset="0"/>
              </a:rPr>
              <a:t> </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a:t>
            </a:r>
          </a:p>
          <a:p>
            <a:pPr>
              <a:lnSpc>
                <a:spcPts val="2400"/>
              </a:lnSpc>
              <a:spcAft>
                <a:spcPts val="1200"/>
              </a:spcAft>
              <a:tabLst>
                <a:tab pos="268288" algn="l"/>
                <a:tab pos="534988" algn="l"/>
                <a:tab pos="803275" algn="l"/>
              </a:tabLst>
            </a:pPr>
            <a:r>
              <a:rPr lang="en-GB" dirty="0">
                <a:solidFill>
                  <a:srgbClr val="000000"/>
                </a:solidFill>
                <a:latin typeface="Consolas" panose="020B0609020204030204" pitchFamily="49" charset="0"/>
              </a:rPr>
              <a:t>}</a:t>
            </a:r>
            <a:endParaRPr lang="en-GB" dirty="0">
              <a:latin typeface="Consolas" panose="020B0609020204030204" pitchFamily="49" charset="0"/>
              <a:cs typeface="Consolas" panose="020B0609020204030204" pitchFamily="49" charset="0"/>
            </a:endParaRPr>
          </a:p>
          <a:p>
            <a:endParaRPr lang="en-GB" dirty="0">
              <a:latin typeface="Consolas" panose="020B0609020204030204" pitchFamily="49" charset="0"/>
              <a:cs typeface="Consolas" panose="020B0609020204030204" pitchFamily="49" charset="0"/>
            </a:endParaRPr>
          </a:p>
          <a:p>
            <a:r>
              <a:rPr lang="en-GB" dirty="0"/>
              <a:t>Note: For the moment we will give public access to all the members of the class</a:t>
            </a:r>
          </a:p>
          <a:p>
            <a:endParaRPr lang="en-GB" dirty="0">
              <a:latin typeface="Consolas" panose="020B0609020204030204" pitchFamily="49" charset="0"/>
              <a:cs typeface="Consolas" panose="020B0609020204030204" pitchFamily="49" charset="0"/>
            </a:endParaRPr>
          </a:p>
        </p:txBody>
      </p:sp>
      <p:sp>
        <p:nvSpPr>
          <p:cNvPr id="6" name="Slide Number Placeholder 5"/>
          <p:cNvSpPr>
            <a:spLocks noGrp="1"/>
          </p:cNvSpPr>
          <p:nvPr>
            <p:ph type="sldNum" sz="quarter" idx="12"/>
          </p:nvPr>
        </p:nvSpPr>
        <p:spPr/>
        <p:txBody>
          <a:bodyPr/>
          <a:lstStyle/>
          <a:p>
            <a:fld id="{B45D7C14-8847-4B02-949D-EBBA296A360F}" type="slidenum">
              <a:rPr lang="en-GB" smtClean="0"/>
              <a:t>5</a:t>
            </a:fld>
            <a:endParaRPr lang="en-GB"/>
          </a:p>
        </p:txBody>
      </p:sp>
      <p:grpSp>
        <p:nvGrpSpPr>
          <p:cNvPr id="13" name="Group 12">
            <a:extLst>
              <a:ext uri="{FF2B5EF4-FFF2-40B4-BE49-F238E27FC236}">
                <a16:creationId xmlns:a16="http://schemas.microsoft.com/office/drawing/2014/main" id="{889F14BE-EAA5-4FFB-BA44-9C32A37C836C}"/>
              </a:ext>
            </a:extLst>
          </p:cNvPr>
          <p:cNvGrpSpPr/>
          <p:nvPr/>
        </p:nvGrpSpPr>
        <p:grpSpPr>
          <a:xfrm>
            <a:off x="7731021" y="3374136"/>
            <a:ext cx="4044649" cy="978408"/>
            <a:chOff x="7731021" y="3374136"/>
            <a:chExt cx="4044649" cy="978408"/>
          </a:xfrm>
        </p:grpSpPr>
        <p:sp>
          <p:nvSpPr>
            <p:cNvPr id="5" name="TextBox 4">
              <a:extLst>
                <a:ext uri="{FF2B5EF4-FFF2-40B4-BE49-F238E27FC236}">
                  <a16:creationId xmlns:a16="http://schemas.microsoft.com/office/drawing/2014/main" id="{249D1473-7F8E-4B19-AD69-3F867E51B454}"/>
                </a:ext>
              </a:extLst>
            </p:cNvPr>
            <p:cNvSpPr txBox="1"/>
            <p:nvPr/>
          </p:nvSpPr>
          <p:spPr>
            <a:xfrm>
              <a:off x="8222150" y="3652664"/>
              <a:ext cx="3553520" cy="369332"/>
            </a:xfrm>
            <a:prstGeom prst="rect">
              <a:avLst/>
            </a:prstGeom>
            <a:noFill/>
            <a:ln w="19050">
              <a:solidFill>
                <a:srgbClr val="FF0000"/>
              </a:solidFill>
            </a:ln>
          </p:spPr>
          <p:txBody>
            <a:bodyPr wrap="square" rtlCol="0">
              <a:spAutoFit/>
            </a:bodyPr>
            <a:lstStyle/>
            <a:p>
              <a:r>
                <a:rPr lang="en-GB" dirty="0"/>
                <a:t>These are the properties / members </a:t>
              </a:r>
            </a:p>
          </p:txBody>
        </p:sp>
        <p:cxnSp>
          <p:nvCxnSpPr>
            <p:cNvPr id="9" name="Straight Arrow Connector 8">
              <a:extLst>
                <a:ext uri="{FF2B5EF4-FFF2-40B4-BE49-F238E27FC236}">
                  <a16:creationId xmlns:a16="http://schemas.microsoft.com/office/drawing/2014/main" id="{973F7766-02A3-4DB6-B2C2-CFEC4E205451}"/>
                </a:ext>
              </a:extLst>
            </p:cNvPr>
            <p:cNvCxnSpPr/>
            <p:nvPr/>
          </p:nvCxnSpPr>
          <p:spPr>
            <a:xfrm flipH="1" flipV="1">
              <a:off x="7731021" y="3374136"/>
              <a:ext cx="507723" cy="2743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F5FD72-D065-44BA-8CEA-974271B3A8A4}"/>
                </a:ext>
              </a:extLst>
            </p:cNvPr>
            <p:cNvCxnSpPr>
              <a:cxnSpLocks/>
            </p:cNvCxnSpPr>
            <p:nvPr/>
          </p:nvCxnSpPr>
          <p:spPr>
            <a:xfrm flipH="1">
              <a:off x="7799832" y="4021996"/>
              <a:ext cx="422318" cy="330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227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To inherited a class we use the keyword is ‘extends’.  The general syntax is</a:t>
            </a:r>
          </a:p>
          <a:p>
            <a:pPr marL="0" indent="0">
              <a:buNone/>
            </a:pPr>
            <a:r>
              <a:rPr lang="en-GB" sz="1800" dirty="0"/>
              <a:t> </a:t>
            </a:r>
          </a:p>
          <a:p>
            <a:pPr marL="0" indent="0">
              <a:buNone/>
            </a:pPr>
            <a:r>
              <a:rPr lang="en-GB" sz="1800" dirty="0"/>
              <a:t>public class </a:t>
            </a:r>
            <a:r>
              <a:rPr lang="en-GB" sz="1800" dirty="0" err="1"/>
              <a:t>subClass</a:t>
            </a:r>
            <a:r>
              <a:rPr lang="en-GB" sz="1800" dirty="0"/>
              <a:t> extends </a:t>
            </a:r>
            <a:r>
              <a:rPr lang="en-GB" sz="1800" dirty="0" err="1"/>
              <a:t>superClass</a:t>
            </a:r>
            <a:r>
              <a:rPr lang="en-GB" sz="1800" dirty="0"/>
              <a:t> {</a:t>
            </a:r>
          </a:p>
          <a:p>
            <a:pPr marL="0" indent="0">
              <a:buNone/>
            </a:pPr>
            <a:r>
              <a:rPr lang="en-GB" sz="1800" dirty="0"/>
              <a:t> </a:t>
            </a:r>
          </a:p>
          <a:p>
            <a:pPr marL="0" indent="0">
              <a:buNone/>
            </a:pPr>
            <a:r>
              <a:rPr lang="en-GB" sz="1800" dirty="0"/>
              <a:t>}</a:t>
            </a:r>
          </a:p>
          <a:p>
            <a:pPr marL="0" indent="0">
              <a:buNone/>
            </a:pPr>
            <a:r>
              <a:rPr lang="en-GB" sz="1800" dirty="0"/>
              <a:t> </a:t>
            </a:r>
          </a:p>
          <a:p>
            <a:pPr marL="0" indent="0">
              <a:buNone/>
            </a:pPr>
            <a:r>
              <a:rPr lang="en-GB" sz="1800" dirty="0"/>
              <a:t>In the case of the circle and cylinder we will define the cylinder as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endParaRPr lang="en-GB" dirty="0"/>
          </a:p>
          <a:p>
            <a:r>
              <a:rPr lang="en-GB" dirty="0"/>
              <a:t>public class Cylinder extends Circle{</a:t>
            </a:r>
          </a:p>
          <a:p>
            <a:pPr>
              <a:tabLst>
                <a:tab pos="265113" algn="l"/>
              </a:tabLst>
            </a:pPr>
            <a:r>
              <a:rPr lang="en-GB" dirty="0"/>
              <a:t>	….</a:t>
            </a:r>
          </a:p>
          <a:p>
            <a:pPr>
              <a:tabLst>
                <a:tab pos="357188" algn="l"/>
              </a:tabLst>
            </a:pPr>
            <a:r>
              <a:rPr lang="en-GB" dirty="0"/>
              <a:t>	…</a:t>
            </a:r>
          </a:p>
          <a:p>
            <a:r>
              <a:rPr lang="en-GB" dirty="0"/>
              <a:t>}</a:t>
            </a:r>
          </a:p>
          <a:p>
            <a:endParaRPr lang="en-GB" dirty="0"/>
          </a:p>
          <a:p>
            <a:endParaRPr lang="en-GB" dirty="0"/>
          </a:p>
          <a:p>
            <a:r>
              <a:rPr lang="en-GB" dirty="0"/>
              <a:t>We are now able to access the properties of the superclass i.e. the property radius</a:t>
            </a:r>
          </a:p>
        </p:txBody>
      </p:sp>
      <p:sp>
        <p:nvSpPr>
          <p:cNvPr id="4" name="Slide Number Placeholder 3"/>
          <p:cNvSpPr>
            <a:spLocks noGrp="1"/>
          </p:cNvSpPr>
          <p:nvPr>
            <p:ph type="sldNum" sz="quarter" idx="12"/>
          </p:nvPr>
        </p:nvSpPr>
        <p:spPr/>
        <p:txBody>
          <a:bodyPr/>
          <a:lstStyle/>
          <a:p>
            <a:fld id="{D822431D-AAA3-4E3F-BD56-CD5EAC4D0B18}" type="slidenum">
              <a:rPr lang="en-GB" smtClean="0"/>
              <a:t>50</a:t>
            </a:fld>
            <a:endParaRPr lang="en-GB"/>
          </a:p>
        </p:txBody>
      </p:sp>
    </p:spTree>
    <p:extLst>
      <p:ext uri="{BB962C8B-B14F-4D97-AF65-F5344CB8AC3E}">
        <p14:creationId xmlns:p14="http://schemas.microsoft.com/office/powerpoint/2010/main" val="4092747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lnSpc>
                <a:spcPts val="2400"/>
              </a:lnSpc>
              <a:spcBef>
                <a:spcPts val="0"/>
              </a:spcBef>
              <a:spcAft>
                <a:spcPts val="1200"/>
              </a:spcAft>
              <a:buNone/>
              <a:tabLst>
                <a:tab pos="536575" algn="l"/>
              </a:tabLst>
            </a:pPr>
            <a:r>
              <a:rPr lang="en-GB" sz="1800" dirty="0"/>
              <a:t>However if we wish to access any of the methods of the superclass we need to use the constructor of the superclass as it is the constructor that is used when we create a class object.  </a:t>
            </a:r>
          </a:p>
          <a:p>
            <a:pPr marL="0" indent="0">
              <a:lnSpc>
                <a:spcPts val="2400"/>
              </a:lnSpc>
              <a:spcBef>
                <a:spcPts val="0"/>
              </a:spcBef>
              <a:spcAft>
                <a:spcPts val="1200"/>
              </a:spcAft>
              <a:buNone/>
              <a:tabLst>
                <a:tab pos="536575" algn="l"/>
              </a:tabLst>
            </a:pPr>
            <a:r>
              <a:rPr lang="en-GB" sz="1800" dirty="0"/>
              <a:t>To call the superclass constructor we use the keyword </a:t>
            </a:r>
            <a:r>
              <a:rPr lang="en-GB" sz="1800" b="1" dirty="0"/>
              <a:t>super() </a:t>
            </a:r>
            <a:r>
              <a:rPr lang="en-GB" sz="1800" dirty="0"/>
              <a:t>and pass any required values.  In the case of the circle we need to supply the radius.</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539750" algn="l"/>
              </a:tabLst>
            </a:pPr>
            <a:r>
              <a:rPr lang="en-GB" b="1" dirty="0"/>
              <a:t>public</a:t>
            </a:r>
            <a:r>
              <a:rPr lang="en-GB" dirty="0"/>
              <a:t> </a:t>
            </a:r>
            <a:r>
              <a:rPr lang="en-GB" b="1" dirty="0"/>
              <a:t>class</a:t>
            </a:r>
            <a:r>
              <a:rPr lang="en-GB" dirty="0"/>
              <a:t> Cylinder </a:t>
            </a:r>
            <a:r>
              <a:rPr lang="en-GB" b="1" dirty="0"/>
              <a:t>extends</a:t>
            </a:r>
            <a:r>
              <a:rPr lang="en-GB" dirty="0"/>
              <a:t> Circle{</a:t>
            </a:r>
          </a:p>
          <a:p>
            <a:pPr>
              <a:tabLst>
                <a:tab pos="182563" algn="l"/>
                <a:tab pos="539750" algn="l"/>
              </a:tabLst>
            </a:pPr>
            <a:r>
              <a:rPr lang="en-GB" dirty="0"/>
              <a:t>	</a:t>
            </a:r>
          </a:p>
          <a:p>
            <a:pPr>
              <a:tabLst>
                <a:tab pos="182563" algn="l"/>
                <a:tab pos="539750" algn="l"/>
              </a:tabLst>
            </a:pPr>
            <a:r>
              <a:rPr lang="en-GB" dirty="0"/>
              <a:t>	</a:t>
            </a:r>
            <a:r>
              <a:rPr lang="en-GB" dirty="0">
                <a:solidFill>
                  <a:srgbClr val="00B050"/>
                </a:solidFill>
              </a:rPr>
              <a:t>// define the cylinder unique properties</a:t>
            </a:r>
          </a:p>
          <a:p>
            <a:pPr>
              <a:tabLst>
                <a:tab pos="182563" algn="l"/>
                <a:tab pos="539750" algn="l"/>
              </a:tabLst>
            </a:pPr>
            <a:r>
              <a:rPr lang="en-GB" dirty="0"/>
              <a:t>	</a:t>
            </a:r>
            <a:r>
              <a:rPr lang="en-GB" b="1" dirty="0"/>
              <a:t>public</a:t>
            </a:r>
            <a:r>
              <a:rPr lang="en-GB" dirty="0"/>
              <a:t> </a:t>
            </a:r>
            <a:r>
              <a:rPr lang="en-GB" b="1" dirty="0"/>
              <a:t>double</a:t>
            </a:r>
            <a:r>
              <a:rPr lang="en-GB" dirty="0"/>
              <a:t> length;</a:t>
            </a:r>
          </a:p>
          <a:p>
            <a:pPr>
              <a:tabLst>
                <a:tab pos="182563" algn="l"/>
                <a:tab pos="539750" algn="l"/>
              </a:tabLst>
            </a:pPr>
            <a:r>
              <a:rPr lang="en-GB" dirty="0"/>
              <a:t>	</a:t>
            </a:r>
          </a:p>
          <a:p>
            <a:pPr>
              <a:tabLst>
                <a:tab pos="182563" algn="l"/>
                <a:tab pos="539750" algn="l"/>
              </a:tabLst>
            </a:pPr>
            <a:r>
              <a:rPr lang="en-GB" dirty="0"/>
              <a:t>	</a:t>
            </a:r>
            <a:r>
              <a:rPr lang="en-GB" b="1" dirty="0">
                <a:solidFill>
                  <a:srgbClr val="00B050"/>
                </a:solidFill>
              </a:rPr>
              <a:t>// define the cylinder constructor</a:t>
            </a:r>
          </a:p>
          <a:p>
            <a:pPr>
              <a:tabLst>
                <a:tab pos="182563" algn="l"/>
                <a:tab pos="539750" algn="l"/>
              </a:tabLst>
            </a:pPr>
            <a:r>
              <a:rPr lang="en-GB" dirty="0"/>
              <a:t>	</a:t>
            </a:r>
            <a:r>
              <a:rPr lang="en-GB" b="1" dirty="0"/>
              <a:t>public</a:t>
            </a:r>
            <a:r>
              <a:rPr lang="en-GB" dirty="0"/>
              <a:t> Cylinder(</a:t>
            </a:r>
            <a:r>
              <a:rPr lang="en-GB" b="1" dirty="0"/>
              <a:t>double</a:t>
            </a:r>
            <a:r>
              <a:rPr lang="en-GB" dirty="0"/>
              <a:t> radius, </a:t>
            </a:r>
            <a:r>
              <a:rPr lang="en-GB" b="1" dirty="0"/>
              <a:t>double</a:t>
            </a:r>
            <a:r>
              <a:rPr lang="en-GB" dirty="0"/>
              <a:t> length){</a:t>
            </a:r>
          </a:p>
          <a:p>
            <a:pPr>
              <a:tabLst>
                <a:tab pos="182563" algn="l"/>
                <a:tab pos="539750" algn="l"/>
              </a:tabLst>
            </a:pPr>
            <a:r>
              <a:rPr lang="en-GB" dirty="0"/>
              <a:t>		</a:t>
            </a:r>
            <a:r>
              <a:rPr lang="en-GB" b="1" dirty="0">
                <a:solidFill>
                  <a:srgbClr val="00B050"/>
                </a:solidFill>
              </a:rPr>
              <a:t>// call the circle constructor.  Note it must be the first line</a:t>
            </a:r>
          </a:p>
          <a:p>
            <a:pPr>
              <a:tabLst>
                <a:tab pos="182563" algn="l"/>
                <a:tab pos="539750" algn="l"/>
              </a:tabLst>
            </a:pPr>
            <a:r>
              <a:rPr lang="en-GB" dirty="0"/>
              <a:t>		</a:t>
            </a:r>
            <a:r>
              <a:rPr lang="en-GB" b="1" dirty="0"/>
              <a:t>super</a:t>
            </a:r>
            <a:r>
              <a:rPr lang="en-GB" dirty="0"/>
              <a:t>(radius);</a:t>
            </a:r>
          </a:p>
          <a:p>
            <a:pPr>
              <a:tabLst>
                <a:tab pos="182563" algn="l"/>
                <a:tab pos="539750" algn="l"/>
              </a:tabLst>
            </a:pPr>
            <a:r>
              <a:rPr lang="en-GB" dirty="0"/>
              <a:t>		</a:t>
            </a:r>
            <a:r>
              <a:rPr lang="en-GB" b="1" dirty="0" err="1"/>
              <a:t>this</a:t>
            </a:r>
            <a:r>
              <a:rPr lang="en-GB" dirty="0" err="1"/>
              <a:t>.length</a:t>
            </a:r>
            <a:r>
              <a:rPr lang="en-GB" dirty="0"/>
              <a:t> = length;</a:t>
            </a:r>
          </a:p>
          <a:p>
            <a:pPr>
              <a:tabLst>
                <a:tab pos="182563" algn="l"/>
                <a:tab pos="539750" algn="l"/>
              </a:tabLst>
            </a:pPr>
            <a:r>
              <a:rPr lang="en-GB" dirty="0"/>
              <a:t>	}</a:t>
            </a:r>
          </a:p>
          <a:p>
            <a:pPr>
              <a:tabLst>
                <a:tab pos="182563" algn="l"/>
                <a:tab pos="539750" algn="l"/>
              </a:tabLst>
            </a:pPr>
            <a:r>
              <a:rPr lang="en-GB" dirty="0"/>
              <a:t>	</a:t>
            </a:r>
          </a:p>
          <a:p>
            <a:pPr>
              <a:tabLst>
                <a:tab pos="182563" algn="l"/>
                <a:tab pos="539750" algn="l"/>
              </a:tabLst>
            </a:pPr>
            <a:r>
              <a:rPr lang="en-GB" dirty="0"/>
              <a:t>	</a:t>
            </a:r>
            <a:r>
              <a:rPr lang="en-GB" b="1" dirty="0">
                <a:solidFill>
                  <a:srgbClr val="00B050"/>
                </a:solidFill>
              </a:rPr>
              <a:t>// define methods unique to cylinder	</a:t>
            </a:r>
          </a:p>
          <a:p>
            <a:pPr>
              <a:tabLst>
                <a:tab pos="182563" algn="l"/>
                <a:tab pos="539750" algn="l"/>
              </a:tabLst>
            </a:pPr>
            <a:r>
              <a:rPr lang="en-GB" dirty="0"/>
              <a:t>	</a:t>
            </a:r>
            <a:r>
              <a:rPr lang="en-GB" b="1" dirty="0"/>
              <a:t>public</a:t>
            </a:r>
            <a:r>
              <a:rPr lang="en-GB" dirty="0"/>
              <a:t> </a:t>
            </a:r>
            <a:r>
              <a:rPr lang="en-GB" b="1" dirty="0"/>
              <a:t>double</a:t>
            </a:r>
            <a:r>
              <a:rPr lang="en-GB" dirty="0"/>
              <a:t> </a:t>
            </a:r>
            <a:r>
              <a:rPr lang="en-GB" dirty="0" err="1"/>
              <a:t>calculateVolume</a:t>
            </a:r>
            <a:r>
              <a:rPr lang="en-GB" dirty="0"/>
              <a:t>(){</a:t>
            </a:r>
          </a:p>
          <a:p>
            <a:pPr>
              <a:tabLst>
                <a:tab pos="182563" algn="l"/>
                <a:tab pos="539750" algn="l"/>
              </a:tabLst>
            </a:pPr>
            <a:r>
              <a:rPr lang="en-GB" dirty="0"/>
              <a:t>		</a:t>
            </a:r>
            <a:r>
              <a:rPr lang="en-GB" b="1" dirty="0"/>
              <a:t>return</a:t>
            </a:r>
            <a:r>
              <a:rPr lang="en-GB" dirty="0"/>
              <a:t> </a:t>
            </a:r>
            <a:r>
              <a:rPr lang="en-GB" b="1" dirty="0" err="1"/>
              <a:t>super</a:t>
            </a:r>
            <a:r>
              <a:rPr lang="en-GB" dirty="0" err="1"/>
              <a:t>.circleArea</a:t>
            </a:r>
            <a:r>
              <a:rPr lang="en-GB" dirty="0"/>
              <a:t>() * length;</a:t>
            </a:r>
          </a:p>
          <a:p>
            <a:pPr>
              <a:tabLst>
                <a:tab pos="182563" algn="l"/>
                <a:tab pos="539750" algn="l"/>
              </a:tabLst>
            </a:pPr>
            <a:r>
              <a:rPr lang="en-GB" dirty="0"/>
              <a:t>	}</a:t>
            </a:r>
          </a:p>
          <a:p>
            <a:pPr>
              <a:tabLst>
                <a:tab pos="182563" algn="l"/>
                <a:tab pos="539750" algn="l"/>
              </a:tabLst>
            </a:pPr>
            <a:r>
              <a:rPr lang="en-GB" dirty="0"/>
              <a:t>}</a:t>
            </a:r>
          </a:p>
        </p:txBody>
      </p:sp>
      <p:sp>
        <p:nvSpPr>
          <p:cNvPr id="4" name="Slide Number Placeholder 3"/>
          <p:cNvSpPr>
            <a:spLocks noGrp="1"/>
          </p:cNvSpPr>
          <p:nvPr>
            <p:ph type="sldNum" sz="quarter" idx="12"/>
          </p:nvPr>
        </p:nvSpPr>
        <p:spPr/>
        <p:txBody>
          <a:bodyPr/>
          <a:lstStyle/>
          <a:p>
            <a:fld id="{D822431D-AAA3-4E3F-BD56-CD5EAC4D0B18}" type="slidenum">
              <a:rPr lang="en-GB" smtClean="0"/>
              <a:t>51</a:t>
            </a:fld>
            <a:endParaRPr lang="en-GB"/>
          </a:p>
        </p:txBody>
      </p:sp>
    </p:spTree>
    <p:extLst>
      <p:ext uri="{BB962C8B-B14F-4D97-AF65-F5344CB8AC3E}">
        <p14:creationId xmlns:p14="http://schemas.microsoft.com/office/powerpoint/2010/main" val="26565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6" end="16"/>
                                            </p:txEl>
                                          </p:spTgt>
                                        </p:tgtEl>
                                        <p:attrNameLst>
                                          <p:attrName>style.visibility</p:attrName>
                                        </p:attrNameLst>
                                      </p:cBhvr>
                                      <p:to>
                                        <p:strVal val="visible"/>
                                      </p:to>
                                    </p:set>
                                    <p:animEffect transition="in" filter="fade">
                                      <p:cBhvr>
                                        <p:cTn id="10" dur="500"/>
                                        <p:tgtEl>
                                          <p:spTgt spid="6">
                                            <p:txEl>
                                              <p:pRg st="16"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fade">
                                      <p:cBhvr>
                                        <p:cTn id="38" dur="500"/>
                                        <p:tgtEl>
                                          <p:spTgt spid="6">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Inheritance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Modify the code for the main method:</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447675" algn="l"/>
              </a:tabLst>
            </a:pP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a:tabLst>
                <a:tab pos="182563" algn="l"/>
                <a:tab pos="447675" algn="l"/>
              </a:tabLst>
            </a:pPr>
            <a:r>
              <a:rPr lang="en-GB" dirty="0"/>
              <a:t> </a:t>
            </a:r>
          </a:p>
          <a:p>
            <a:pPr>
              <a:tabLst>
                <a:tab pos="182563" algn="l"/>
                <a:tab pos="447675" algn="l"/>
              </a:tabLst>
            </a:pPr>
            <a:r>
              <a:rPr lang="en-GB" dirty="0"/>
              <a:t>		</a:t>
            </a:r>
            <a:r>
              <a:rPr lang="en-GB" dirty="0">
                <a:solidFill>
                  <a:srgbClr val="00B050"/>
                </a:solidFill>
              </a:rPr>
              <a:t>// Create circle and cylinder</a:t>
            </a:r>
          </a:p>
          <a:p>
            <a:pPr>
              <a:tabLst>
                <a:tab pos="182563" algn="l"/>
                <a:tab pos="447675" algn="l"/>
              </a:tabLst>
            </a:pPr>
            <a:r>
              <a:rPr lang="en-GB" dirty="0"/>
              <a:t>		Circle </a:t>
            </a:r>
            <a:r>
              <a:rPr lang="en-GB" dirty="0" err="1"/>
              <a:t>circleOne</a:t>
            </a:r>
            <a:r>
              <a:rPr lang="en-GB" dirty="0"/>
              <a:t> = </a:t>
            </a:r>
            <a:r>
              <a:rPr lang="en-GB" b="1" dirty="0"/>
              <a:t>new</a:t>
            </a:r>
            <a:r>
              <a:rPr lang="en-GB" dirty="0"/>
              <a:t> Circle(2);</a:t>
            </a:r>
          </a:p>
          <a:p>
            <a:pPr>
              <a:tabLst>
                <a:tab pos="182563" algn="l"/>
                <a:tab pos="447675" algn="l"/>
              </a:tabLst>
            </a:pPr>
            <a:r>
              <a:rPr lang="en-GB" dirty="0"/>
              <a:t>		Cylinder </a:t>
            </a:r>
            <a:r>
              <a:rPr lang="en-GB" dirty="0" err="1"/>
              <a:t>cylinderOne</a:t>
            </a:r>
            <a:r>
              <a:rPr lang="en-GB" dirty="0"/>
              <a:t> = </a:t>
            </a:r>
            <a:r>
              <a:rPr lang="en-GB" b="1" dirty="0"/>
              <a:t>new</a:t>
            </a:r>
            <a:r>
              <a:rPr lang="en-GB" dirty="0"/>
              <a:t> Cylinder(3,4);</a:t>
            </a:r>
          </a:p>
          <a:p>
            <a:pPr>
              <a:tabLst>
                <a:tab pos="182563" algn="l"/>
                <a:tab pos="447675" algn="l"/>
              </a:tabLst>
            </a:pPr>
            <a:r>
              <a:rPr lang="en-GB" dirty="0"/>
              <a:t>		</a:t>
            </a:r>
          </a:p>
          <a:p>
            <a:pPr>
              <a:tabLst>
                <a:tab pos="182563" algn="l"/>
                <a:tab pos="447675" algn="l"/>
              </a:tabLst>
            </a:pPr>
            <a:r>
              <a:rPr lang="en-GB" dirty="0"/>
              <a:t>		</a:t>
            </a:r>
            <a:r>
              <a:rPr lang="en-GB" dirty="0" err="1"/>
              <a:t>System.</a:t>
            </a:r>
            <a:r>
              <a:rPr lang="en-GB" b="1" i="1" dirty="0" err="1"/>
              <a:t>out</a:t>
            </a:r>
            <a:r>
              <a:rPr lang="en-GB" dirty="0" err="1"/>
              <a:t>.printf</a:t>
            </a:r>
            <a:r>
              <a:rPr lang="en-GB" dirty="0"/>
              <a:t>("For a circle of radius %.2f%n", </a:t>
            </a:r>
            <a:r>
              <a:rPr lang="en-GB" dirty="0" err="1"/>
              <a:t>circleOne.radius</a:t>
            </a:r>
            <a:r>
              <a:rPr lang="en-GB" dirty="0"/>
              <a:t>);</a:t>
            </a:r>
          </a:p>
          <a:p>
            <a:pPr>
              <a:tabLst>
                <a:tab pos="182563" algn="l"/>
                <a:tab pos="447675" algn="l"/>
              </a:tabLst>
            </a:pPr>
            <a:r>
              <a:rPr lang="en-GB" dirty="0"/>
              <a:t>		</a:t>
            </a:r>
            <a:r>
              <a:rPr lang="en-GB" dirty="0" err="1"/>
              <a:t>System.</a:t>
            </a:r>
            <a:r>
              <a:rPr lang="en-GB" b="1" i="1" dirty="0" err="1"/>
              <a:t>out</a:t>
            </a:r>
            <a:r>
              <a:rPr lang="en-GB" dirty="0" err="1"/>
              <a:t>.printf</a:t>
            </a:r>
            <a:r>
              <a:rPr lang="en-GB" dirty="0"/>
              <a:t>("It has a diameter of %.2f and an area of %.2f",     				</a:t>
            </a:r>
            <a:r>
              <a:rPr lang="en-GB" dirty="0" err="1"/>
              <a:t>circleOne.diameter</a:t>
            </a:r>
            <a:r>
              <a:rPr lang="en-GB" dirty="0"/>
              <a:t>(),</a:t>
            </a:r>
            <a:r>
              <a:rPr lang="en-GB" dirty="0" err="1"/>
              <a:t>circleOne.circleArea</a:t>
            </a:r>
            <a:r>
              <a:rPr lang="en-GB" dirty="0"/>
              <a:t>());</a:t>
            </a:r>
          </a:p>
          <a:p>
            <a:pPr>
              <a:tabLst>
                <a:tab pos="182563" algn="l"/>
                <a:tab pos="447675" algn="l"/>
              </a:tabLst>
            </a:pPr>
            <a:r>
              <a:rPr lang="en-GB" dirty="0"/>
              <a:t>		</a:t>
            </a:r>
          </a:p>
          <a:p>
            <a:pPr>
              <a:tabLst>
                <a:tab pos="182563" algn="l"/>
                <a:tab pos="447675" algn="l"/>
              </a:tabLst>
            </a:pPr>
            <a:r>
              <a:rPr lang="en-GB" dirty="0"/>
              <a:t>		</a:t>
            </a:r>
            <a:r>
              <a:rPr lang="en-GB" dirty="0" err="1"/>
              <a:t>System.</a:t>
            </a:r>
            <a:r>
              <a:rPr lang="en-GB" b="1" i="1" dirty="0" err="1"/>
              <a:t>out</a:t>
            </a:r>
            <a:r>
              <a:rPr lang="en-GB" dirty="0" err="1"/>
              <a:t>.println</a:t>
            </a:r>
            <a:r>
              <a:rPr lang="en-GB" dirty="0"/>
              <a:t>("\n");</a:t>
            </a:r>
          </a:p>
          <a:p>
            <a:pPr>
              <a:tabLst>
                <a:tab pos="182563" algn="l"/>
                <a:tab pos="447675" algn="l"/>
              </a:tabLst>
            </a:pPr>
            <a:r>
              <a:rPr lang="en-GB" dirty="0"/>
              <a:t>		</a:t>
            </a:r>
            <a:r>
              <a:rPr lang="en-GB" dirty="0" err="1"/>
              <a:t>System.</a:t>
            </a:r>
            <a:r>
              <a:rPr lang="en-GB" b="1" i="1" dirty="0" err="1"/>
              <a:t>out</a:t>
            </a:r>
            <a:r>
              <a:rPr lang="en-GB" dirty="0" err="1"/>
              <a:t>.printf</a:t>
            </a:r>
            <a:r>
              <a:rPr lang="en-GB" dirty="0"/>
              <a:t>("For a cylinder of radius %.2f and length of %.2f%n", 				</a:t>
            </a:r>
            <a:r>
              <a:rPr lang="en-GB" dirty="0" err="1"/>
              <a:t>cylinderOne.radius</a:t>
            </a:r>
            <a:r>
              <a:rPr lang="en-GB" dirty="0"/>
              <a:t>, </a:t>
            </a:r>
            <a:r>
              <a:rPr lang="en-GB" dirty="0" err="1"/>
              <a:t>cylinderOne.length</a:t>
            </a:r>
            <a:r>
              <a:rPr lang="en-GB" dirty="0"/>
              <a:t>);</a:t>
            </a:r>
          </a:p>
          <a:p>
            <a:pPr>
              <a:tabLst>
                <a:tab pos="182563" algn="l"/>
                <a:tab pos="447675" algn="l"/>
              </a:tabLst>
            </a:pPr>
            <a:r>
              <a:rPr lang="en-GB" dirty="0"/>
              <a:t>		</a:t>
            </a:r>
            <a:r>
              <a:rPr lang="en-GB" dirty="0" err="1"/>
              <a:t>System.</a:t>
            </a:r>
            <a:r>
              <a:rPr lang="en-GB" b="1" i="1" dirty="0" err="1"/>
              <a:t>out</a:t>
            </a:r>
            <a:r>
              <a:rPr lang="en-GB" dirty="0" err="1"/>
              <a:t>.printf</a:t>
            </a:r>
            <a:r>
              <a:rPr lang="en-GB" dirty="0"/>
              <a:t>("The volume is %.2f",cylinderOne.calculateVolume());</a:t>
            </a:r>
          </a:p>
          <a:p>
            <a:pPr>
              <a:tabLst>
                <a:tab pos="182563" algn="l"/>
                <a:tab pos="447675" algn="l"/>
              </a:tabLst>
            </a:pPr>
            <a:r>
              <a:rPr lang="en-GB" dirty="0"/>
              <a:t>	}</a:t>
            </a:r>
          </a:p>
        </p:txBody>
      </p:sp>
      <p:sp>
        <p:nvSpPr>
          <p:cNvPr id="4" name="Slide Number Placeholder 3"/>
          <p:cNvSpPr>
            <a:spLocks noGrp="1"/>
          </p:cNvSpPr>
          <p:nvPr>
            <p:ph type="sldNum" sz="quarter" idx="12"/>
          </p:nvPr>
        </p:nvSpPr>
        <p:spPr/>
        <p:txBody>
          <a:bodyPr/>
          <a:lstStyle/>
          <a:p>
            <a:fld id="{D822431D-AAA3-4E3F-BD56-CD5EAC4D0B18}" type="slidenum">
              <a:rPr lang="en-GB" smtClean="0"/>
              <a:t>52</a:t>
            </a:fld>
            <a:endParaRPr lang="en-GB"/>
          </a:p>
        </p:txBody>
      </p:sp>
      <p:sp>
        <p:nvSpPr>
          <p:cNvPr id="3" name="Rectangle 2">
            <a:extLst>
              <a:ext uri="{FF2B5EF4-FFF2-40B4-BE49-F238E27FC236}">
                <a16:creationId xmlns:a16="http://schemas.microsoft.com/office/drawing/2014/main" id="{209663E6-B847-4FCE-A0E9-3D7C04EFCD3F}"/>
              </a:ext>
            </a:extLst>
          </p:cNvPr>
          <p:cNvSpPr/>
          <p:nvPr/>
        </p:nvSpPr>
        <p:spPr>
          <a:xfrm>
            <a:off x="1372726" y="5260684"/>
            <a:ext cx="5695950"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For a circle of radius 2.00</a:t>
            </a:r>
          </a:p>
          <a:p>
            <a:r>
              <a:rPr lang="en-US"/>
              <a:t>It has a diameter of 4.00 and an area of 12.57</a:t>
            </a:r>
          </a:p>
          <a:p>
            <a:endParaRPr lang="en-GB"/>
          </a:p>
          <a:p>
            <a:r>
              <a:rPr lang="en-US"/>
              <a:t>For a cylinder of radius 3.00 and length of 4.00</a:t>
            </a:r>
          </a:p>
          <a:p>
            <a:r>
              <a:rPr lang="en-GB"/>
              <a:t>The volume is 113.11</a:t>
            </a:r>
          </a:p>
        </p:txBody>
      </p:sp>
    </p:spTree>
    <p:extLst>
      <p:ext uri="{BB962C8B-B14F-4D97-AF65-F5344CB8AC3E}">
        <p14:creationId xmlns:p14="http://schemas.microsoft.com/office/powerpoint/2010/main" val="1313494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r>
              <a:rPr lang="en-GB" sz="1800" dirty="0"/>
              <a:t>Create an object for an employee containing the employee name and salary.  </a:t>
            </a:r>
          </a:p>
          <a:p>
            <a:r>
              <a:rPr lang="en-GB" sz="1800" dirty="0"/>
              <a:t>Create an object of a manager containing the same details as an employee with the addition of a bonus which manager receives.</a:t>
            </a:r>
          </a:p>
          <a:p>
            <a:r>
              <a:rPr lang="en-GB" sz="1800" dirty="0"/>
              <a:t>Display details for ‘Gerry </a:t>
            </a:r>
            <a:r>
              <a:rPr lang="en-GB" sz="1800" dirty="0" err="1"/>
              <a:t>Bryne</a:t>
            </a:r>
            <a:r>
              <a:rPr lang="en-GB" sz="1800" dirty="0"/>
              <a:t>’, 45000 and ‘David Wilson’,35000,1500.</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1104" y="944781"/>
            <a:ext cx="7651262"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447675" algn="l"/>
              </a:tabLst>
            </a:pPr>
            <a:r>
              <a:rPr lang="en-GB" b="1" dirty="0"/>
              <a:t>public</a:t>
            </a:r>
            <a:r>
              <a:rPr lang="en-GB" dirty="0"/>
              <a:t> </a:t>
            </a:r>
            <a:r>
              <a:rPr lang="en-GB" b="1" dirty="0"/>
              <a:t>class</a:t>
            </a:r>
            <a:r>
              <a:rPr lang="en-GB" dirty="0"/>
              <a:t> Employee {</a:t>
            </a:r>
          </a:p>
          <a:p>
            <a:pPr>
              <a:tabLst>
                <a:tab pos="265113" algn="l"/>
                <a:tab pos="447675" algn="l"/>
              </a:tabLst>
            </a:pPr>
            <a:r>
              <a:rPr lang="en-GB" dirty="0"/>
              <a:t> </a:t>
            </a:r>
          </a:p>
          <a:p>
            <a:pPr>
              <a:tabLst>
                <a:tab pos="265113" algn="l"/>
                <a:tab pos="447675" algn="l"/>
              </a:tabLst>
            </a:pPr>
            <a:r>
              <a:rPr lang="en-GB" dirty="0"/>
              <a:t>	</a:t>
            </a:r>
            <a:r>
              <a:rPr lang="en-GB" b="1" dirty="0"/>
              <a:t>public</a:t>
            </a:r>
            <a:r>
              <a:rPr lang="en-GB" dirty="0"/>
              <a:t> String </a:t>
            </a:r>
            <a:r>
              <a:rPr lang="en-GB" dirty="0" err="1"/>
              <a:t>employeeName</a:t>
            </a:r>
            <a:r>
              <a:rPr lang="en-GB" dirty="0"/>
              <a:t>;</a:t>
            </a:r>
          </a:p>
          <a:p>
            <a:pPr>
              <a:tabLst>
                <a:tab pos="265113" algn="l"/>
                <a:tab pos="447675" algn="l"/>
              </a:tabLst>
            </a:pPr>
            <a:r>
              <a:rPr lang="en-GB" dirty="0"/>
              <a:t>	</a:t>
            </a:r>
            <a:r>
              <a:rPr lang="en-GB" b="1" dirty="0"/>
              <a:t>public</a:t>
            </a:r>
            <a:r>
              <a:rPr lang="en-GB" dirty="0"/>
              <a:t> </a:t>
            </a:r>
            <a:r>
              <a:rPr lang="en-GB" b="1" dirty="0"/>
              <a:t>double</a:t>
            </a:r>
            <a:r>
              <a:rPr lang="en-GB" dirty="0"/>
              <a:t> salary;</a:t>
            </a:r>
          </a:p>
          <a:p>
            <a:pPr>
              <a:tabLst>
                <a:tab pos="265113" algn="l"/>
                <a:tab pos="447675" algn="l"/>
              </a:tabLst>
            </a:pPr>
            <a:r>
              <a:rPr lang="en-GB" dirty="0"/>
              <a:t>	</a:t>
            </a:r>
          </a:p>
          <a:p>
            <a:pPr>
              <a:tabLst>
                <a:tab pos="265113" algn="l"/>
                <a:tab pos="447675" algn="l"/>
              </a:tabLst>
            </a:pPr>
            <a:r>
              <a:rPr lang="en-GB" dirty="0"/>
              <a:t>	Employee(String </a:t>
            </a:r>
            <a:r>
              <a:rPr lang="en-GB" dirty="0" err="1"/>
              <a:t>empName</a:t>
            </a:r>
            <a:r>
              <a:rPr lang="en-GB" dirty="0"/>
              <a:t>, </a:t>
            </a:r>
            <a:r>
              <a:rPr lang="en-GB" b="1" dirty="0"/>
              <a:t>double</a:t>
            </a:r>
            <a:r>
              <a:rPr lang="en-GB" dirty="0"/>
              <a:t> salary){</a:t>
            </a:r>
          </a:p>
          <a:p>
            <a:pPr>
              <a:tabLst>
                <a:tab pos="265113" algn="l"/>
                <a:tab pos="447675" algn="l"/>
              </a:tabLst>
            </a:pPr>
            <a:r>
              <a:rPr lang="en-GB" dirty="0"/>
              <a:t>		</a:t>
            </a:r>
            <a:r>
              <a:rPr lang="en-GB" b="1" dirty="0" err="1"/>
              <a:t>this</a:t>
            </a:r>
            <a:r>
              <a:rPr lang="en-GB" dirty="0" err="1"/>
              <a:t>.employeeName</a:t>
            </a:r>
            <a:r>
              <a:rPr lang="en-GB" dirty="0"/>
              <a:t> = </a:t>
            </a:r>
            <a:r>
              <a:rPr lang="en-GB" dirty="0" err="1"/>
              <a:t>empName</a:t>
            </a:r>
            <a:r>
              <a:rPr lang="en-GB" dirty="0"/>
              <a:t>;</a:t>
            </a:r>
          </a:p>
          <a:p>
            <a:pPr>
              <a:tabLst>
                <a:tab pos="265113" algn="l"/>
                <a:tab pos="447675" algn="l"/>
              </a:tabLst>
            </a:pPr>
            <a:r>
              <a:rPr lang="en-GB" dirty="0"/>
              <a:t>		</a:t>
            </a:r>
            <a:r>
              <a:rPr lang="en-GB" b="1" dirty="0" err="1"/>
              <a:t>this</a:t>
            </a:r>
            <a:r>
              <a:rPr lang="en-GB" dirty="0" err="1"/>
              <a:t>.salary</a:t>
            </a:r>
            <a:r>
              <a:rPr lang="en-GB" dirty="0"/>
              <a:t> = salary;</a:t>
            </a:r>
          </a:p>
          <a:p>
            <a:pPr>
              <a:tabLst>
                <a:tab pos="265113" algn="l"/>
                <a:tab pos="447675" algn="l"/>
              </a:tabLst>
            </a:pPr>
            <a:r>
              <a:rPr lang="en-GB" dirty="0"/>
              <a:t>	}</a:t>
            </a:r>
          </a:p>
          <a:p>
            <a:pPr>
              <a:tabLst>
                <a:tab pos="265113" algn="l"/>
                <a:tab pos="447675" algn="l"/>
              </a:tabLst>
            </a:pPr>
            <a:r>
              <a:rPr lang="en-GB" dirty="0"/>
              <a:t>	</a:t>
            </a:r>
          </a:p>
          <a:p>
            <a:pPr>
              <a:tabLst>
                <a:tab pos="265113" algn="l"/>
                <a:tab pos="447675" algn="l"/>
              </a:tabLst>
            </a:pPr>
            <a:r>
              <a:rPr lang="en-GB" dirty="0"/>
              <a:t>	</a:t>
            </a:r>
            <a:r>
              <a:rPr lang="en-GB" b="1" dirty="0"/>
              <a:t>public</a:t>
            </a:r>
            <a:r>
              <a:rPr lang="en-GB" dirty="0"/>
              <a:t> String display(){</a:t>
            </a:r>
          </a:p>
          <a:p>
            <a:pPr>
              <a:tabLst>
                <a:tab pos="265113" algn="l"/>
                <a:tab pos="447675" algn="l"/>
              </a:tabLst>
            </a:pPr>
            <a:r>
              <a:rPr lang="en-GB" dirty="0"/>
              <a:t>		 </a:t>
            </a:r>
            <a:r>
              <a:rPr lang="en-GB" b="1" dirty="0"/>
              <a:t>return</a:t>
            </a:r>
            <a:r>
              <a:rPr lang="en-GB" dirty="0"/>
              <a:t> "Employee: "+</a:t>
            </a:r>
            <a:r>
              <a:rPr lang="en-GB" dirty="0" err="1"/>
              <a:t>employeeName</a:t>
            </a:r>
            <a:r>
              <a:rPr lang="en-GB" dirty="0"/>
              <a:t> +"- Salary: "+</a:t>
            </a:r>
            <a:r>
              <a:rPr lang="en-GB" dirty="0" err="1"/>
              <a:t>String.</a:t>
            </a:r>
            <a:r>
              <a:rPr lang="en-GB" i="1" dirty="0" err="1"/>
              <a:t>format</a:t>
            </a:r>
            <a:r>
              <a:rPr lang="en-GB" dirty="0"/>
              <a:t>("£%.2f", 									salary);</a:t>
            </a:r>
          </a:p>
          <a:p>
            <a:pPr>
              <a:tabLst>
                <a:tab pos="265113" algn="l"/>
                <a:tab pos="447675" algn="l"/>
              </a:tabLst>
            </a:pPr>
            <a:r>
              <a:rPr lang="en-GB" dirty="0"/>
              <a:t>	}</a:t>
            </a:r>
          </a:p>
          <a:p>
            <a:pPr>
              <a:tabLst>
                <a:tab pos="265113" algn="l"/>
                <a:tab pos="447675" algn="l"/>
              </a:tabLst>
            </a:pPr>
            <a:r>
              <a:rPr lang="en-GB" dirty="0"/>
              <a:t>}</a:t>
            </a:r>
          </a:p>
        </p:txBody>
      </p:sp>
      <p:sp>
        <p:nvSpPr>
          <p:cNvPr id="4" name="Slide Number Placeholder 3"/>
          <p:cNvSpPr>
            <a:spLocks noGrp="1"/>
          </p:cNvSpPr>
          <p:nvPr>
            <p:ph type="sldNum" sz="quarter" idx="12"/>
          </p:nvPr>
        </p:nvSpPr>
        <p:spPr/>
        <p:txBody>
          <a:bodyPr/>
          <a:lstStyle/>
          <a:p>
            <a:fld id="{D822431D-AAA3-4E3F-BD56-CD5EAC4D0B18}" type="slidenum">
              <a:rPr lang="en-GB" smtClean="0"/>
              <a:t>53</a:t>
            </a:fld>
            <a:endParaRPr lang="en-GB"/>
          </a:p>
        </p:txBody>
      </p:sp>
    </p:spTree>
    <p:extLst>
      <p:ext uri="{BB962C8B-B14F-4D97-AF65-F5344CB8AC3E}">
        <p14:creationId xmlns:p14="http://schemas.microsoft.com/office/powerpoint/2010/main" val="2745558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r>
              <a:rPr lang="en-GB" sz="1800" dirty="0"/>
              <a:t>Create an object for an employee containing the employee name and salary.  </a:t>
            </a:r>
          </a:p>
          <a:p>
            <a:r>
              <a:rPr lang="en-GB" sz="1800" dirty="0"/>
              <a:t>Create an object of a manager containing the same details as an employee with the addition of a bonus which manager receives.</a:t>
            </a:r>
          </a:p>
          <a:p>
            <a:r>
              <a:rPr lang="en-GB" sz="1800" dirty="0"/>
              <a:t>Display details for ‘Gerry </a:t>
            </a:r>
            <a:r>
              <a:rPr lang="en-GB" sz="1800" dirty="0" err="1"/>
              <a:t>Bryne</a:t>
            </a:r>
            <a:r>
              <a:rPr lang="en-GB" sz="1800" dirty="0"/>
              <a:t>’, 45000 and ‘David Wilson’,35000,1500.</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1104" y="944781"/>
            <a:ext cx="7651262"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357188" algn="l"/>
              </a:tabLst>
            </a:pPr>
            <a:r>
              <a:rPr lang="en-GB" b="1" dirty="0"/>
              <a:t>public</a:t>
            </a:r>
            <a:r>
              <a:rPr lang="en-GB" dirty="0"/>
              <a:t> </a:t>
            </a:r>
            <a:r>
              <a:rPr lang="en-GB" b="1" dirty="0"/>
              <a:t>class</a:t>
            </a:r>
            <a:r>
              <a:rPr lang="en-GB" dirty="0"/>
              <a:t> Manager </a:t>
            </a:r>
            <a:r>
              <a:rPr lang="en-GB" b="1" dirty="0"/>
              <a:t>extends</a:t>
            </a:r>
            <a:r>
              <a:rPr lang="en-GB" dirty="0"/>
              <a:t> Employee{</a:t>
            </a:r>
          </a:p>
          <a:p>
            <a:pPr>
              <a:tabLst>
                <a:tab pos="182563" algn="l"/>
                <a:tab pos="357188" algn="l"/>
              </a:tabLst>
            </a:pPr>
            <a:r>
              <a:rPr lang="en-GB" dirty="0"/>
              <a:t>	</a:t>
            </a:r>
          </a:p>
          <a:p>
            <a:pPr>
              <a:tabLst>
                <a:tab pos="182563" algn="l"/>
                <a:tab pos="357188" algn="l"/>
              </a:tabLst>
            </a:pPr>
            <a:r>
              <a:rPr lang="en-GB" dirty="0"/>
              <a:t>	</a:t>
            </a:r>
            <a:r>
              <a:rPr lang="en-GB" b="1" dirty="0"/>
              <a:t>public</a:t>
            </a:r>
            <a:r>
              <a:rPr lang="en-GB" dirty="0"/>
              <a:t> </a:t>
            </a:r>
            <a:r>
              <a:rPr lang="en-GB" b="1" dirty="0"/>
              <a:t>double</a:t>
            </a:r>
            <a:r>
              <a:rPr lang="en-GB" dirty="0"/>
              <a:t> bonus;</a:t>
            </a:r>
          </a:p>
          <a:p>
            <a:pPr>
              <a:tabLst>
                <a:tab pos="182563" algn="l"/>
                <a:tab pos="357188" algn="l"/>
              </a:tabLst>
            </a:pPr>
            <a:r>
              <a:rPr lang="en-GB" dirty="0"/>
              <a:t>	</a:t>
            </a:r>
          </a:p>
          <a:p>
            <a:pPr>
              <a:tabLst>
                <a:tab pos="182563" algn="l"/>
                <a:tab pos="357188" algn="l"/>
              </a:tabLst>
            </a:pPr>
            <a:r>
              <a:rPr lang="en-GB" dirty="0"/>
              <a:t>	</a:t>
            </a:r>
            <a:r>
              <a:rPr lang="en-GB" b="1" dirty="0"/>
              <a:t>public</a:t>
            </a:r>
            <a:r>
              <a:rPr lang="en-GB" dirty="0"/>
              <a:t> Manager(String </a:t>
            </a:r>
            <a:r>
              <a:rPr lang="en-GB" dirty="0" err="1"/>
              <a:t>name,</a:t>
            </a:r>
            <a:r>
              <a:rPr lang="en-GB" b="1" dirty="0" err="1"/>
              <a:t>double</a:t>
            </a:r>
            <a:r>
              <a:rPr lang="en-GB" dirty="0"/>
              <a:t> salary, </a:t>
            </a:r>
            <a:r>
              <a:rPr lang="en-GB" b="1" dirty="0"/>
              <a:t>double</a:t>
            </a:r>
            <a:r>
              <a:rPr lang="en-GB" dirty="0"/>
              <a:t> bonus){</a:t>
            </a:r>
          </a:p>
          <a:p>
            <a:pPr>
              <a:tabLst>
                <a:tab pos="182563" algn="l"/>
                <a:tab pos="357188" algn="l"/>
              </a:tabLst>
            </a:pPr>
            <a:r>
              <a:rPr lang="en-GB" dirty="0"/>
              <a:t>		</a:t>
            </a:r>
            <a:r>
              <a:rPr lang="en-GB" b="1" dirty="0"/>
              <a:t>super</a:t>
            </a:r>
            <a:r>
              <a:rPr lang="en-GB" dirty="0"/>
              <a:t>(</a:t>
            </a:r>
            <a:r>
              <a:rPr lang="en-GB" dirty="0" err="1"/>
              <a:t>name,salary</a:t>
            </a:r>
            <a:r>
              <a:rPr lang="en-GB" dirty="0"/>
              <a:t>);</a:t>
            </a:r>
          </a:p>
          <a:p>
            <a:pPr>
              <a:tabLst>
                <a:tab pos="182563" algn="l"/>
                <a:tab pos="357188" algn="l"/>
              </a:tabLst>
            </a:pPr>
            <a:r>
              <a:rPr lang="en-GB" dirty="0"/>
              <a:t>		</a:t>
            </a:r>
            <a:r>
              <a:rPr lang="en-GB" b="1" dirty="0" err="1"/>
              <a:t>this</a:t>
            </a:r>
            <a:r>
              <a:rPr lang="en-GB" dirty="0" err="1"/>
              <a:t>.bonus</a:t>
            </a:r>
            <a:r>
              <a:rPr lang="en-GB" dirty="0"/>
              <a:t> = bonus;</a:t>
            </a:r>
          </a:p>
          <a:p>
            <a:pPr>
              <a:tabLst>
                <a:tab pos="182563" algn="l"/>
                <a:tab pos="357188" algn="l"/>
              </a:tabLst>
            </a:pPr>
            <a:r>
              <a:rPr lang="en-GB" dirty="0"/>
              <a:t>	}</a:t>
            </a:r>
          </a:p>
          <a:p>
            <a:pPr>
              <a:tabLst>
                <a:tab pos="182563" algn="l"/>
                <a:tab pos="357188" algn="l"/>
              </a:tabLst>
            </a:pPr>
            <a:r>
              <a:rPr lang="en-GB" dirty="0"/>
              <a:t>	</a:t>
            </a:r>
          </a:p>
          <a:p>
            <a:pPr>
              <a:tabLst>
                <a:tab pos="182563" algn="l"/>
                <a:tab pos="357188" algn="l"/>
              </a:tabLst>
            </a:pPr>
            <a:r>
              <a:rPr lang="en-GB" dirty="0"/>
              <a:t>	</a:t>
            </a:r>
            <a:r>
              <a:rPr lang="en-GB" b="1" dirty="0"/>
              <a:t>public</a:t>
            </a:r>
            <a:r>
              <a:rPr lang="en-GB" dirty="0"/>
              <a:t> </a:t>
            </a:r>
            <a:r>
              <a:rPr lang="en-GB" b="1" dirty="0"/>
              <a:t>double</a:t>
            </a:r>
            <a:r>
              <a:rPr lang="en-GB" dirty="0"/>
              <a:t> </a:t>
            </a:r>
            <a:r>
              <a:rPr lang="en-GB" dirty="0" err="1"/>
              <a:t>calculateSalary</a:t>
            </a:r>
            <a:r>
              <a:rPr lang="en-GB" dirty="0"/>
              <a:t>(){</a:t>
            </a:r>
          </a:p>
          <a:p>
            <a:pPr>
              <a:tabLst>
                <a:tab pos="182563" algn="l"/>
                <a:tab pos="357188" algn="l"/>
              </a:tabLst>
            </a:pPr>
            <a:r>
              <a:rPr lang="en-GB" dirty="0"/>
              <a:t>		</a:t>
            </a:r>
            <a:r>
              <a:rPr lang="en-GB" b="1" dirty="0"/>
              <a:t>return</a:t>
            </a:r>
            <a:r>
              <a:rPr lang="en-GB" dirty="0"/>
              <a:t> salary + bonus;</a:t>
            </a:r>
          </a:p>
          <a:p>
            <a:pPr>
              <a:tabLst>
                <a:tab pos="182563" algn="l"/>
                <a:tab pos="357188" algn="l"/>
              </a:tabLst>
            </a:pPr>
            <a:r>
              <a:rPr lang="en-GB" dirty="0"/>
              <a:t>	}</a:t>
            </a:r>
          </a:p>
          <a:p>
            <a:pPr>
              <a:tabLst>
                <a:tab pos="182563" algn="l"/>
                <a:tab pos="357188" algn="l"/>
              </a:tabLst>
            </a:pPr>
            <a:r>
              <a:rPr lang="en-GB" dirty="0"/>
              <a:t>	</a:t>
            </a:r>
          </a:p>
          <a:p>
            <a:pPr>
              <a:tabLst>
                <a:tab pos="182563" algn="l"/>
                <a:tab pos="357188" algn="l"/>
              </a:tabLst>
            </a:pPr>
            <a:r>
              <a:rPr lang="en-GB" dirty="0"/>
              <a:t>	</a:t>
            </a:r>
            <a:r>
              <a:rPr lang="en-GB" b="1" dirty="0"/>
              <a:t>public</a:t>
            </a:r>
            <a:r>
              <a:rPr lang="en-GB" dirty="0"/>
              <a:t> String display(){</a:t>
            </a:r>
          </a:p>
          <a:p>
            <a:pPr>
              <a:tabLst>
                <a:tab pos="182563" algn="l"/>
                <a:tab pos="357188" algn="l"/>
              </a:tabLst>
            </a:pPr>
            <a:r>
              <a:rPr lang="en-GB" dirty="0"/>
              <a:t>		</a:t>
            </a:r>
            <a:r>
              <a:rPr lang="en-GB" b="1" dirty="0"/>
              <a:t>return</a:t>
            </a:r>
            <a:r>
              <a:rPr lang="en-GB" dirty="0"/>
              <a:t> </a:t>
            </a:r>
            <a:r>
              <a:rPr lang="en-GB" b="1" dirty="0" err="1"/>
              <a:t>super</a:t>
            </a:r>
            <a:r>
              <a:rPr lang="en-GB" dirty="0" err="1"/>
              <a:t>.display</a:t>
            </a:r>
            <a:r>
              <a:rPr lang="en-GB" dirty="0"/>
              <a:t>() + " with Bonus giving a Total: " + 								</a:t>
            </a:r>
            <a:r>
              <a:rPr lang="en-GB" dirty="0" err="1"/>
              <a:t>String.</a:t>
            </a:r>
            <a:r>
              <a:rPr lang="en-GB" i="1" dirty="0" err="1"/>
              <a:t>format</a:t>
            </a:r>
            <a:r>
              <a:rPr lang="en-GB" dirty="0"/>
              <a:t>("£%.2f",calculateSalary());</a:t>
            </a:r>
          </a:p>
          <a:p>
            <a:pPr>
              <a:tabLst>
                <a:tab pos="182563" algn="l"/>
                <a:tab pos="357188" algn="l"/>
              </a:tabLst>
            </a:pPr>
            <a:r>
              <a:rPr lang="en-GB" dirty="0"/>
              <a:t>	}</a:t>
            </a:r>
          </a:p>
          <a:p>
            <a:pPr>
              <a:tabLst>
                <a:tab pos="182563" algn="l"/>
                <a:tab pos="357188" algn="l"/>
              </a:tabLst>
            </a:pPr>
            <a:r>
              <a:rPr lang="en-GB" dirty="0"/>
              <a:t>}</a:t>
            </a:r>
          </a:p>
        </p:txBody>
      </p:sp>
      <p:sp>
        <p:nvSpPr>
          <p:cNvPr id="4" name="Slide Number Placeholder 3"/>
          <p:cNvSpPr>
            <a:spLocks noGrp="1"/>
          </p:cNvSpPr>
          <p:nvPr>
            <p:ph type="sldNum" sz="quarter" idx="12"/>
          </p:nvPr>
        </p:nvSpPr>
        <p:spPr/>
        <p:txBody>
          <a:bodyPr/>
          <a:lstStyle/>
          <a:p>
            <a:fld id="{D822431D-AAA3-4E3F-BD56-CD5EAC4D0B18}" type="slidenum">
              <a:rPr lang="en-GB" smtClean="0"/>
              <a:t>54</a:t>
            </a:fld>
            <a:endParaRPr lang="en-GB"/>
          </a:p>
        </p:txBody>
      </p:sp>
    </p:spTree>
    <p:extLst>
      <p:ext uri="{BB962C8B-B14F-4D97-AF65-F5344CB8AC3E}">
        <p14:creationId xmlns:p14="http://schemas.microsoft.com/office/powerpoint/2010/main" val="21073112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4135941" cy="5716078"/>
          </a:xfrm>
        </p:spPr>
        <p:txBody>
          <a:bodyPr>
            <a:noAutofit/>
          </a:bodyPr>
          <a:lstStyle/>
          <a:p>
            <a:r>
              <a:rPr lang="en-GB" sz="1800" dirty="0"/>
              <a:t>Create an object for an employee containing the employee name and salary.  </a:t>
            </a:r>
          </a:p>
          <a:p>
            <a:r>
              <a:rPr lang="en-GB" sz="1800" dirty="0"/>
              <a:t>Create an object of a manager containing the same details as an employee with the addition of a bonus which manager receives.</a:t>
            </a:r>
          </a:p>
          <a:p>
            <a:r>
              <a:rPr lang="en-GB" sz="1800" dirty="0"/>
              <a:t>Display details for ‘Gerry </a:t>
            </a:r>
            <a:r>
              <a:rPr lang="en-GB" sz="1800" dirty="0" err="1"/>
              <a:t>Bryne</a:t>
            </a:r>
            <a:r>
              <a:rPr lang="en-GB" sz="1800" dirty="0"/>
              <a:t>’, 45000 and ‘David Wilson’,35000,1500.</a:t>
            </a:r>
          </a:p>
          <a:p>
            <a:pPr marL="0" indent="0">
              <a:buNone/>
              <a:tabLst>
                <a:tab pos="536575" algn="l"/>
              </a:tabLst>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599432" y="944781"/>
            <a:ext cx="7312934"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182563" algn="l"/>
                <a:tab pos="357188" algn="l"/>
              </a:tabLst>
            </a:pPr>
            <a:endParaRPr lang="en-GB" b="1" dirty="0"/>
          </a:p>
          <a:p>
            <a:pPr>
              <a:tabLst>
                <a:tab pos="182563" algn="l"/>
                <a:tab pos="357188" algn="l"/>
              </a:tabLst>
            </a:pPr>
            <a:r>
              <a:rPr lang="en-GB" b="1" dirty="0"/>
              <a:t>public</a:t>
            </a:r>
            <a:r>
              <a:rPr lang="en-GB" dirty="0"/>
              <a:t> </a:t>
            </a:r>
            <a:r>
              <a:rPr lang="en-GB" b="1" dirty="0"/>
              <a:t>class</a:t>
            </a:r>
            <a:r>
              <a:rPr lang="en-GB" dirty="0"/>
              <a:t> </a:t>
            </a:r>
            <a:r>
              <a:rPr lang="en-GB" dirty="0" err="1"/>
              <a:t>EmployeeDetails</a:t>
            </a:r>
            <a:r>
              <a:rPr lang="en-GB" dirty="0"/>
              <a:t> {</a:t>
            </a:r>
          </a:p>
          <a:p>
            <a:pPr>
              <a:tabLst>
                <a:tab pos="182563" algn="l"/>
                <a:tab pos="357188" algn="l"/>
              </a:tabLst>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a:tabLst>
                <a:tab pos="182563" algn="l"/>
                <a:tab pos="357188" algn="l"/>
              </a:tabLst>
            </a:pPr>
            <a:r>
              <a:rPr lang="en-GB" dirty="0"/>
              <a:t> </a:t>
            </a:r>
          </a:p>
          <a:p>
            <a:pPr>
              <a:tabLst>
                <a:tab pos="182563" algn="l"/>
                <a:tab pos="357188" algn="l"/>
              </a:tabLst>
            </a:pPr>
            <a:r>
              <a:rPr lang="en-GB" dirty="0"/>
              <a:t>		Employee </a:t>
            </a:r>
            <a:r>
              <a:rPr lang="en-GB" dirty="0" err="1"/>
              <a:t>GByrne</a:t>
            </a:r>
            <a:r>
              <a:rPr lang="en-GB" dirty="0"/>
              <a:t> = </a:t>
            </a:r>
            <a:r>
              <a:rPr lang="en-GB" b="1" dirty="0"/>
              <a:t>new</a:t>
            </a:r>
            <a:r>
              <a:rPr lang="en-GB" dirty="0"/>
              <a:t> Employee("Gerry Byrne",4500);</a:t>
            </a:r>
          </a:p>
          <a:p>
            <a:pPr>
              <a:tabLst>
                <a:tab pos="182563" algn="l"/>
                <a:tab pos="357188" algn="l"/>
              </a:tabLst>
            </a:pPr>
            <a:r>
              <a:rPr lang="en-GB" dirty="0"/>
              <a:t>		Manager </a:t>
            </a:r>
            <a:r>
              <a:rPr lang="en-GB" dirty="0" err="1"/>
              <a:t>DWilson</a:t>
            </a:r>
            <a:r>
              <a:rPr lang="en-GB" dirty="0"/>
              <a:t> = </a:t>
            </a:r>
            <a:r>
              <a:rPr lang="en-GB" b="1" dirty="0"/>
              <a:t>new</a:t>
            </a:r>
            <a:r>
              <a:rPr lang="en-GB" dirty="0"/>
              <a:t> Manager("David Wilson",42000, 1500);</a:t>
            </a:r>
          </a:p>
          <a:p>
            <a:pPr>
              <a:tabLst>
                <a:tab pos="182563" algn="l"/>
                <a:tab pos="357188" algn="l"/>
              </a:tabLst>
            </a:pPr>
            <a:r>
              <a:rPr lang="en-GB" dirty="0"/>
              <a:t>		</a:t>
            </a:r>
          </a:p>
          <a:p>
            <a:pPr>
              <a:tabLst>
                <a:tab pos="182563" algn="l"/>
                <a:tab pos="357188" algn="l"/>
              </a:tabLst>
            </a:pPr>
            <a:r>
              <a:rPr lang="en-GB" dirty="0"/>
              <a:t>		</a:t>
            </a:r>
            <a:r>
              <a:rPr lang="en-GB" dirty="0" err="1"/>
              <a:t>System.</a:t>
            </a:r>
            <a:r>
              <a:rPr lang="en-GB" b="1" i="1" dirty="0" err="1"/>
              <a:t>out</a:t>
            </a:r>
            <a:r>
              <a:rPr lang="en-GB" dirty="0" err="1"/>
              <a:t>.println</a:t>
            </a:r>
            <a:r>
              <a:rPr lang="en-GB" dirty="0"/>
              <a:t>(</a:t>
            </a:r>
            <a:r>
              <a:rPr lang="en-GB" dirty="0" err="1"/>
              <a:t>GByrne.display</a:t>
            </a:r>
            <a:r>
              <a:rPr lang="en-GB" dirty="0"/>
              <a:t>());</a:t>
            </a:r>
          </a:p>
          <a:p>
            <a:pPr>
              <a:tabLst>
                <a:tab pos="182563" algn="l"/>
                <a:tab pos="357188" algn="l"/>
              </a:tabLst>
            </a:pPr>
            <a:r>
              <a:rPr lang="en-GB" dirty="0"/>
              <a:t>		</a:t>
            </a:r>
            <a:r>
              <a:rPr lang="en-GB" dirty="0" err="1"/>
              <a:t>System.</a:t>
            </a:r>
            <a:r>
              <a:rPr lang="en-GB" b="1" i="1" dirty="0" err="1"/>
              <a:t>out</a:t>
            </a:r>
            <a:r>
              <a:rPr lang="en-GB" dirty="0" err="1"/>
              <a:t>.println</a:t>
            </a:r>
            <a:r>
              <a:rPr lang="en-GB" dirty="0"/>
              <a:t>(</a:t>
            </a:r>
            <a:r>
              <a:rPr lang="en-GB" dirty="0" err="1"/>
              <a:t>DWilson.display</a:t>
            </a:r>
            <a:r>
              <a:rPr lang="en-GB" dirty="0"/>
              <a:t>());</a:t>
            </a:r>
          </a:p>
          <a:p>
            <a:pPr>
              <a:tabLst>
                <a:tab pos="182563" algn="l"/>
                <a:tab pos="357188" algn="l"/>
              </a:tabLst>
            </a:pPr>
            <a:r>
              <a:rPr lang="en-GB" dirty="0"/>
              <a:t>	}</a:t>
            </a:r>
          </a:p>
          <a:p>
            <a:pPr>
              <a:tabLst>
                <a:tab pos="182563" algn="l"/>
                <a:tab pos="357188" algn="l"/>
              </a:tabLst>
            </a:pPr>
            <a:r>
              <a:rPr lang="en-GB" dirty="0"/>
              <a:t>}</a:t>
            </a:r>
          </a:p>
        </p:txBody>
      </p:sp>
      <p:pic>
        <p:nvPicPr>
          <p:cNvPr id="3" name="Picture 2"/>
          <p:cNvPicPr>
            <a:picLocks noChangeAspect="1"/>
          </p:cNvPicPr>
          <p:nvPr/>
        </p:nvPicPr>
        <p:blipFill rotWithShape="1">
          <a:blip r:embed="rId2"/>
          <a:srcRect t="10959"/>
          <a:stretch/>
        </p:blipFill>
        <p:spPr>
          <a:xfrm>
            <a:off x="4845939" y="4507992"/>
            <a:ext cx="6637782" cy="594360"/>
          </a:xfrm>
          <a:prstGeom prst="rect">
            <a:avLst/>
          </a:prstGeom>
        </p:spPr>
      </p:pic>
      <p:sp>
        <p:nvSpPr>
          <p:cNvPr id="7" name="Slide Number Placeholder 6"/>
          <p:cNvSpPr>
            <a:spLocks noGrp="1"/>
          </p:cNvSpPr>
          <p:nvPr>
            <p:ph type="sldNum" sz="quarter" idx="12"/>
          </p:nvPr>
        </p:nvSpPr>
        <p:spPr/>
        <p:txBody>
          <a:bodyPr/>
          <a:lstStyle/>
          <a:p>
            <a:fld id="{D822431D-AAA3-4E3F-BD56-CD5EAC4D0B18}" type="slidenum">
              <a:rPr lang="en-GB" smtClean="0"/>
              <a:t>55</a:t>
            </a:fld>
            <a:endParaRPr lang="en-GB"/>
          </a:p>
        </p:txBody>
      </p:sp>
    </p:spTree>
    <p:extLst>
      <p:ext uri="{BB962C8B-B14F-4D97-AF65-F5344CB8AC3E}">
        <p14:creationId xmlns:p14="http://schemas.microsoft.com/office/powerpoint/2010/main" val="3232808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5597-374F-4C90-88B6-F98CB1552CB2}"/>
              </a:ext>
            </a:extLst>
          </p:cNvPr>
          <p:cNvSpPr>
            <a:spLocks noGrp="1"/>
          </p:cNvSpPr>
          <p:nvPr>
            <p:ph type="title"/>
          </p:nvPr>
        </p:nvSpPr>
        <p:spPr/>
        <p:txBody>
          <a:bodyPr/>
          <a:lstStyle/>
          <a:p>
            <a:r>
              <a:rPr lang="en-GB" dirty="0"/>
              <a:t>Abstract Classes</a:t>
            </a:r>
          </a:p>
        </p:txBody>
      </p:sp>
      <p:sp>
        <p:nvSpPr>
          <p:cNvPr id="3" name="Text Placeholder 2">
            <a:extLst>
              <a:ext uri="{FF2B5EF4-FFF2-40B4-BE49-F238E27FC236}">
                <a16:creationId xmlns:a16="http://schemas.microsoft.com/office/drawing/2014/main" id="{539C7F9A-F3A6-49E9-80BE-A75D2EC066F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1BAAF0B-764C-4CCB-8717-2440B597C350}"/>
              </a:ext>
            </a:extLst>
          </p:cNvPr>
          <p:cNvSpPr>
            <a:spLocks noGrp="1"/>
          </p:cNvSpPr>
          <p:nvPr>
            <p:ph type="sldNum" sz="quarter" idx="12"/>
          </p:nvPr>
        </p:nvSpPr>
        <p:spPr/>
        <p:txBody>
          <a:bodyPr/>
          <a:lstStyle/>
          <a:p>
            <a:fld id="{B45D7C14-8847-4B02-949D-EBBA296A360F}" type="slidenum">
              <a:rPr lang="en-GB" smtClean="0"/>
              <a:t>56</a:t>
            </a:fld>
            <a:endParaRPr lang="en-GB"/>
          </a:p>
        </p:txBody>
      </p:sp>
    </p:spTree>
    <p:extLst>
      <p:ext uri="{BB962C8B-B14F-4D97-AF65-F5344CB8AC3E}">
        <p14:creationId xmlns:p14="http://schemas.microsoft.com/office/powerpoint/2010/main" val="4032774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Abstract</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3936515" cy="5716078"/>
          </a:xfrm>
        </p:spPr>
        <p:txBody>
          <a:bodyPr>
            <a:noAutofit/>
          </a:bodyPr>
          <a:lstStyle/>
          <a:p>
            <a:pPr marL="0" indent="0">
              <a:lnSpc>
                <a:spcPts val="2400"/>
              </a:lnSpc>
              <a:spcBef>
                <a:spcPts val="0"/>
              </a:spcBef>
              <a:spcAft>
                <a:spcPts val="1200"/>
              </a:spcAft>
              <a:buNone/>
              <a:tabLst>
                <a:tab pos="536575" algn="l"/>
              </a:tabLst>
            </a:pPr>
            <a:r>
              <a:rPr lang="en-US" sz="1800" dirty="0"/>
              <a:t>A class that is declared using “</a:t>
            </a:r>
            <a:r>
              <a:rPr lang="en-US" sz="1800" b="1" dirty="0"/>
              <a:t>abstract</a:t>
            </a:r>
            <a:r>
              <a:rPr lang="en-US" sz="1800" dirty="0"/>
              <a:t>” keyword is known as abstract class. </a:t>
            </a:r>
          </a:p>
          <a:p>
            <a:pPr marL="0" indent="0">
              <a:lnSpc>
                <a:spcPts val="2400"/>
              </a:lnSpc>
              <a:spcBef>
                <a:spcPts val="0"/>
              </a:spcBef>
              <a:spcAft>
                <a:spcPts val="1200"/>
              </a:spcAft>
              <a:buNone/>
              <a:tabLst>
                <a:tab pos="536575" algn="l"/>
              </a:tabLst>
            </a:pPr>
            <a:r>
              <a:rPr lang="en-US" sz="1800" dirty="0"/>
              <a:t>It can have abstract methods(methods without body) as well as concrete methods (regular methods with body).</a:t>
            </a:r>
          </a:p>
          <a:p>
            <a:pPr marL="0" indent="0">
              <a:lnSpc>
                <a:spcPts val="2400"/>
              </a:lnSpc>
              <a:spcBef>
                <a:spcPts val="0"/>
              </a:spcBef>
              <a:spcAft>
                <a:spcPts val="1200"/>
              </a:spcAft>
              <a:buNone/>
              <a:tabLst>
                <a:tab pos="536575" algn="l"/>
              </a:tabLst>
            </a:pPr>
            <a:r>
              <a:rPr lang="en-US" sz="1800" dirty="0"/>
              <a:t> A normal class(non-abstract class) cannot have abstract methods.</a:t>
            </a:r>
          </a:p>
          <a:p>
            <a:pPr marL="0" indent="0">
              <a:lnSpc>
                <a:spcPts val="2400"/>
              </a:lnSpc>
              <a:spcBef>
                <a:spcPts val="0"/>
              </a:spcBef>
              <a:spcAft>
                <a:spcPts val="1200"/>
              </a:spcAft>
              <a:buNone/>
              <a:tabLst>
                <a:tab pos="536575" algn="l"/>
              </a:tabLst>
            </a:pPr>
            <a:r>
              <a:rPr lang="en-US" sz="1800" dirty="0">
                <a:solidFill>
                  <a:srgbClr val="222426"/>
                </a:solidFill>
                <a:latin typeface="PT Sans"/>
              </a:rPr>
              <a:t>An abstract class can not be </a:t>
            </a:r>
            <a:r>
              <a:rPr lang="en-US" sz="1800" b="1" dirty="0">
                <a:solidFill>
                  <a:srgbClr val="222426"/>
                </a:solidFill>
                <a:latin typeface="PT Sans"/>
              </a:rPr>
              <a:t>instantiated</a:t>
            </a:r>
            <a:r>
              <a:rPr lang="en-US" sz="1800" dirty="0">
                <a:solidFill>
                  <a:srgbClr val="222426"/>
                </a:solidFill>
                <a:latin typeface="PT Sans"/>
              </a:rPr>
              <a:t>, which means you are not allowed to create an </a:t>
            </a:r>
            <a:r>
              <a:rPr lang="en-US" sz="1800" b="1" dirty="0">
                <a:solidFill>
                  <a:srgbClr val="222426"/>
                </a:solidFill>
                <a:latin typeface="PT Sans"/>
              </a:rPr>
              <a:t>object </a:t>
            </a:r>
            <a:r>
              <a:rPr lang="en-US" sz="1800" dirty="0">
                <a:solidFill>
                  <a:srgbClr val="222426"/>
                </a:solidFill>
                <a:latin typeface="PT Sans"/>
              </a:rPr>
              <a:t>of it. </a:t>
            </a: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796955"/>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lnSpc>
                <a:spcPts val="2300"/>
              </a:lnSpc>
              <a:spcAft>
                <a:spcPts val="1200"/>
              </a:spcAft>
            </a:pP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57</a:t>
            </a:fld>
            <a:endParaRPr lang="en-GB"/>
          </a:p>
        </p:txBody>
      </p:sp>
    </p:spTree>
    <p:extLst>
      <p:ext uri="{BB962C8B-B14F-4D97-AF65-F5344CB8AC3E}">
        <p14:creationId xmlns:p14="http://schemas.microsoft.com/office/powerpoint/2010/main" val="2108598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US" sz="3200" b="1" dirty="0">
                <a:solidFill>
                  <a:srgbClr val="444542"/>
                </a:solidFill>
                <a:latin typeface="PT Sans"/>
              </a:rPr>
              <a:t>Why we need an abstract class?</a:t>
            </a:r>
            <a:endParaRPr lang="en-US" sz="3200" b="1" i="0" dirty="0">
              <a:solidFill>
                <a:srgbClr val="444542"/>
              </a:solidFill>
              <a:effectLst/>
              <a:latin typeface="PT Sans"/>
            </a:endParaRP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3936515" cy="5716078"/>
          </a:xfrm>
        </p:spPr>
        <p:txBody>
          <a:bodyPr>
            <a:noAutofit/>
          </a:bodyPr>
          <a:lstStyle/>
          <a:p>
            <a:pPr marL="0" indent="0">
              <a:lnSpc>
                <a:spcPts val="2400"/>
              </a:lnSpc>
              <a:spcBef>
                <a:spcPts val="0"/>
              </a:spcBef>
              <a:spcAft>
                <a:spcPts val="1200"/>
              </a:spcAft>
              <a:buNone/>
              <a:tabLst>
                <a:tab pos="536575" algn="l"/>
              </a:tabLst>
            </a:pPr>
            <a:r>
              <a:rPr lang="en-US" sz="1800" dirty="0"/>
              <a:t>Consider a class ‘Animal’ that has a method sound() and the subclasses of it like Dog, Lion, Horse, Cat etc. Since the animal sound differs from one animal to another, there is no point to implement this method in parent class.</a:t>
            </a:r>
          </a:p>
          <a:p>
            <a:pPr marL="0" indent="0">
              <a:lnSpc>
                <a:spcPts val="2400"/>
              </a:lnSpc>
              <a:spcBef>
                <a:spcPts val="0"/>
              </a:spcBef>
              <a:spcAft>
                <a:spcPts val="1200"/>
              </a:spcAft>
              <a:buNone/>
              <a:tabLst>
                <a:tab pos="536575" algn="l"/>
              </a:tabLst>
            </a:pPr>
            <a:r>
              <a:rPr lang="en-US" sz="1800" dirty="0"/>
              <a:t> This is because every child class must override this method to give its own implementation details, like Lion class will say “Roar” in this method and Dog class will say “Woof”.</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796955"/>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lnSpc>
                <a:spcPts val="2300"/>
              </a:lnSpc>
              <a:spcAft>
                <a:spcPts val="1200"/>
              </a:spcAft>
            </a:pP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58</a:t>
            </a:fld>
            <a:endParaRPr lang="en-GB"/>
          </a:p>
        </p:txBody>
      </p:sp>
      <p:grpSp>
        <p:nvGrpSpPr>
          <p:cNvPr id="7" name="Group 6">
            <a:extLst>
              <a:ext uri="{FF2B5EF4-FFF2-40B4-BE49-F238E27FC236}">
                <a16:creationId xmlns:a16="http://schemas.microsoft.com/office/drawing/2014/main" id="{072516E0-51B8-4D3A-9906-553350060D28}"/>
              </a:ext>
            </a:extLst>
          </p:cNvPr>
          <p:cNvGrpSpPr/>
          <p:nvPr/>
        </p:nvGrpSpPr>
        <p:grpSpPr>
          <a:xfrm>
            <a:off x="6565392" y="1088136"/>
            <a:ext cx="2459736" cy="1380744"/>
            <a:chOff x="6565392" y="1088136"/>
            <a:chExt cx="2459736" cy="1380744"/>
          </a:xfrm>
        </p:grpSpPr>
        <p:sp>
          <p:nvSpPr>
            <p:cNvPr id="8" name="Rectangle 7">
              <a:extLst>
                <a:ext uri="{FF2B5EF4-FFF2-40B4-BE49-F238E27FC236}">
                  <a16:creationId xmlns:a16="http://schemas.microsoft.com/office/drawing/2014/main" id="{136C8BDD-DB2B-4769-B80D-97BE86EC2E42}"/>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Abstract class Animal</a:t>
              </a:r>
            </a:p>
          </p:txBody>
        </p:sp>
        <p:sp>
          <p:nvSpPr>
            <p:cNvPr id="9" name="Rectangle 8">
              <a:extLst>
                <a:ext uri="{FF2B5EF4-FFF2-40B4-BE49-F238E27FC236}">
                  <a16:creationId xmlns:a16="http://schemas.microsoft.com/office/drawing/2014/main" id="{FD5A392F-6B9D-4DC2-9810-70ECF3555344}"/>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Abstract method sound()</a:t>
              </a:r>
            </a:p>
          </p:txBody>
        </p:sp>
      </p:grpSp>
      <p:grpSp>
        <p:nvGrpSpPr>
          <p:cNvPr id="10" name="Group 9">
            <a:extLst>
              <a:ext uri="{FF2B5EF4-FFF2-40B4-BE49-F238E27FC236}">
                <a16:creationId xmlns:a16="http://schemas.microsoft.com/office/drawing/2014/main" id="{FD3FB891-D2A9-4C4F-8562-D54944954D00}"/>
              </a:ext>
            </a:extLst>
          </p:cNvPr>
          <p:cNvGrpSpPr/>
          <p:nvPr/>
        </p:nvGrpSpPr>
        <p:grpSpPr>
          <a:xfrm>
            <a:off x="4992843" y="3031871"/>
            <a:ext cx="2459736" cy="1380744"/>
            <a:chOff x="6565392" y="1088136"/>
            <a:chExt cx="2459736" cy="1380744"/>
          </a:xfrm>
        </p:grpSpPr>
        <p:sp>
          <p:nvSpPr>
            <p:cNvPr id="11" name="Rectangle 10">
              <a:extLst>
                <a:ext uri="{FF2B5EF4-FFF2-40B4-BE49-F238E27FC236}">
                  <a16:creationId xmlns:a16="http://schemas.microsoft.com/office/drawing/2014/main" id="{37B24564-6EEE-4720-848A-F0BC929F9050}"/>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 Lion</a:t>
              </a:r>
            </a:p>
          </p:txBody>
        </p:sp>
        <p:sp>
          <p:nvSpPr>
            <p:cNvPr id="12" name="Rectangle 11">
              <a:extLst>
                <a:ext uri="{FF2B5EF4-FFF2-40B4-BE49-F238E27FC236}">
                  <a16:creationId xmlns:a16="http://schemas.microsoft.com/office/drawing/2014/main" id="{F5F2EBB1-C9F3-4075-AEAB-AC3929F89D40}"/>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sound() </a:t>
              </a:r>
              <a:br>
                <a:rPr lang="en-GB" dirty="0"/>
              </a:br>
              <a:r>
                <a:rPr lang="en-GB" dirty="0"/>
                <a:t>method implementation</a:t>
              </a:r>
            </a:p>
          </p:txBody>
        </p:sp>
      </p:grpSp>
      <p:grpSp>
        <p:nvGrpSpPr>
          <p:cNvPr id="13" name="Group 12">
            <a:extLst>
              <a:ext uri="{FF2B5EF4-FFF2-40B4-BE49-F238E27FC236}">
                <a16:creationId xmlns:a16="http://schemas.microsoft.com/office/drawing/2014/main" id="{D691CA2B-A5AD-4FDC-88D7-AFBEA5CB0E50}"/>
              </a:ext>
            </a:extLst>
          </p:cNvPr>
          <p:cNvGrpSpPr/>
          <p:nvPr/>
        </p:nvGrpSpPr>
        <p:grpSpPr>
          <a:xfrm>
            <a:off x="8175426" y="3033387"/>
            <a:ext cx="2459736" cy="1380744"/>
            <a:chOff x="6565392" y="1088136"/>
            <a:chExt cx="2459736" cy="1380744"/>
          </a:xfrm>
        </p:grpSpPr>
        <p:sp>
          <p:nvSpPr>
            <p:cNvPr id="14" name="Rectangle 13">
              <a:extLst>
                <a:ext uri="{FF2B5EF4-FFF2-40B4-BE49-F238E27FC236}">
                  <a16:creationId xmlns:a16="http://schemas.microsoft.com/office/drawing/2014/main" id="{2B05C66F-969F-4243-AA00-F45CAD075B71}"/>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 Dog</a:t>
              </a:r>
            </a:p>
          </p:txBody>
        </p:sp>
        <p:sp>
          <p:nvSpPr>
            <p:cNvPr id="15" name="Rectangle 14">
              <a:extLst>
                <a:ext uri="{FF2B5EF4-FFF2-40B4-BE49-F238E27FC236}">
                  <a16:creationId xmlns:a16="http://schemas.microsoft.com/office/drawing/2014/main" id="{402FE906-ED07-4349-A34A-1B2CC425527C}"/>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sound() </a:t>
              </a:r>
              <a:br>
                <a:rPr lang="en-GB" dirty="0"/>
              </a:br>
              <a:r>
                <a:rPr lang="en-GB" dirty="0"/>
                <a:t>method implementation</a:t>
              </a:r>
            </a:p>
          </p:txBody>
        </p:sp>
      </p:grpSp>
      <p:cxnSp>
        <p:nvCxnSpPr>
          <p:cNvPr id="16" name="Straight Arrow Connector 15">
            <a:extLst>
              <a:ext uri="{FF2B5EF4-FFF2-40B4-BE49-F238E27FC236}">
                <a16:creationId xmlns:a16="http://schemas.microsoft.com/office/drawing/2014/main" id="{EC3C51CB-DBE0-46DC-A459-6075E1B6B7A3}"/>
              </a:ext>
            </a:extLst>
          </p:cNvPr>
          <p:cNvCxnSpPr>
            <a:cxnSpLocks/>
            <a:stCxn id="9" idx="2"/>
            <a:endCxn id="11" idx="0"/>
          </p:cNvCxnSpPr>
          <p:nvPr/>
        </p:nvCxnSpPr>
        <p:spPr>
          <a:xfrm flipH="1">
            <a:off x="6222711" y="2468880"/>
            <a:ext cx="1572549" cy="5629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026361-BC52-44C7-A678-9AFDFB7C4BDB}"/>
              </a:ext>
            </a:extLst>
          </p:cNvPr>
          <p:cNvCxnSpPr>
            <a:cxnSpLocks/>
            <a:endCxn id="14" idx="0"/>
          </p:cNvCxnSpPr>
          <p:nvPr/>
        </p:nvCxnSpPr>
        <p:spPr>
          <a:xfrm>
            <a:off x="7795260" y="2468880"/>
            <a:ext cx="1610034" cy="5645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944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US" sz="3200" b="1" dirty="0">
                <a:solidFill>
                  <a:schemeClr val="bg1"/>
                </a:solidFill>
                <a:latin typeface="PT Sans"/>
              </a:rPr>
              <a:t>Why we need an abstract class?</a:t>
            </a:r>
            <a:endParaRPr lang="en-US" sz="3200" b="1" i="0" dirty="0">
              <a:solidFill>
                <a:schemeClr val="bg1"/>
              </a:solidFill>
              <a:effectLst/>
              <a:latin typeface="PT Sans"/>
            </a:endParaRP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4401116" cy="5716078"/>
          </a:xfrm>
        </p:spPr>
        <p:txBody>
          <a:bodyPr>
            <a:noAutofit/>
          </a:bodyPr>
          <a:lstStyle/>
          <a:p>
            <a:pPr marL="0" indent="0">
              <a:lnSpc>
                <a:spcPts val="2400"/>
              </a:lnSpc>
              <a:spcBef>
                <a:spcPts val="0"/>
              </a:spcBef>
              <a:spcAft>
                <a:spcPts val="1200"/>
              </a:spcAft>
              <a:buNone/>
              <a:tabLst>
                <a:tab pos="536575" algn="l"/>
              </a:tabLst>
            </a:pPr>
            <a:r>
              <a:rPr lang="en-US" sz="1800" dirty="0"/>
              <a:t>Since all the animal child classes will override this method, there is no point to implement this method in parent class.</a:t>
            </a:r>
          </a:p>
          <a:p>
            <a:pPr marL="0" indent="0">
              <a:lnSpc>
                <a:spcPts val="2400"/>
              </a:lnSpc>
              <a:spcBef>
                <a:spcPts val="0"/>
              </a:spcBef>
              <a:spcAft>
                <a:spcPts val="1200"/>
              </a:spcAft>
              <a:buNone/>
              <a:tabLst>
                <a:tab pos="536575" algn="l"/>
              </a:tabLst>
            </a:pPr>
            <a:r>
              <a:rPr lang="en-US" sz="1800" dirty="0"/>
              <a:t>Making this method abstract would be the good choice as by making this method abstract we force all the sub classes to implement this method. This way we ensures that every animal has a sound.</a:t>
            </a:r>
          </a:p>
          <a:p>
            <a:pPr marL="0" indent="0">
              <a:lnSpc>
                <a:spcPts val="2400"/>
              </a:lnSpc>
              <a:spcBef>
                <a:spcPts val="0"/>
              </a:spcBef>
              <a:spcAft>
                <a:spcPts val="1200"/>
              </a:spcAft>
              <a:buNone/>
              <a:tabLst>
                <a:tab pos="536575" algn="l"/>
              </a:tabLst>
            </a:pPr>
            <a:r>
              <a:rPr lang="en-US" sz="1800" dirty="0"/>
              <a:t>Since the Animal class has an abstract method, you must need to declare this class abstract.</a:t>
            </a:r>
          </a:p>
        </p:txBody>
      </p:sp>
      <p:sp>
        <p:nvSpPr>
          <p:cNvPr id="6" name="TextBox 5">
            <a:extLst>
              <a:ext uri="{FF2B5EF4-FFF2-40B4-BE49-F238E27FC236}">
                <a16:creationId xmlns:a16="http://schemas.microsoft.com/office/drawing/2014/main" id="{F1D3D267-7074-4981-8776-01F5894DBA66}"/>
              </a:ext>
            </a:extLst>
          </p:cNvPr>
          <p:cNvSpPr txBox="1"/>
          <p:nvPr/>
        </p:nvSpPr>
        <p:spPr>
          <a:xfrm>
            <a:off x="4764024" y="913323"/>
            <a:ext cx="7148342"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b="1" dirty="0">
                <a:solidFill>
                  <a:srgbClr val="7F0055"/>
                </a:solidFill>
                <a:latin typeface="Consolas" panose="020B0609020204030204" pitchFamily="49" charset="0"/>
              </a:rPr>
              <a:t>package</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animalPackage</a:t>
            </a:r>
            <a:r>
              <a:rPr lang="en-GB" b="1" dirty="0">
                <a:solidFill>
                  <a:srgbClr val="000000"/>
                </a:solidFill>
                <a:latin typeface="Consolas" panose="020B0609020204030204" pitchFamily="49" charset="0"/>
              </a:rPr>
              <a:t>;</a:t>
            </a:r>
            <a:endParaRPr lang="en-GB" dirty="0">
              <a:latin typeface="Consolas" panose="020B0609020204030204" pitchFamily="49" charset="0"/>
            </a:endParaRP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abstract</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Animal {</a:t>
            </a:r>
            <a:endParaRPr lang="en-GB" dirty="0">
              <a:latin typeface="Consolas" panose="020B0609020204030204" pitchFamily="49" charset="0"/>
            </a:endParaRPr>
          </a:p>
          <a:p>
            <a:pPr>
              <a:tabLst>
                <a:tab pos="265113" algn="l"/>
              </a:tabLst>
            </a:pPr>
            <a:r>
              <a:rPr lang="en-GB" b="1" dirty="0">
                <a:solidFill>
                  <a:srgbClr val="7F0055"/>
                </a:solidFill>
                <a:latin typeface="Consolas" panose="020B0609020204030204" pitchFamily="49" charset="0"/>
              </a:rPr>
              <a:t>	abstract</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sound();</a:t>
            </a:r>
            <a:endParaRPr lang="en-GB" dirty="0">
              <a:latin typeface="Consolas" panose="020B0609020204030204" pitchFamily="49" charset="0"/>
            </a:endParaRPr>
          </a:p>
          <a:p>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endParaRPr lang="en-GB" dirty="0">
              <a:solidFill>
                <a:srgbClr val="000000"/>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Dog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Animal{</a:t>
            </a:r>
          </a:p>
          <a:p>
            <a:pPr>
              <a:tabLst>
                <a:tab pos="265113" algn="l"/>
              </a:tabLst>
            </a:pPr>
            <a:r>
              <a:rPr lang="en-GB" b="1" dirty="0">
                <a:solidFill>
                  <a:srgbClr val="7F0055"/>
                </a:solidFill>
                <a:latin typeface="Consolas" panose="020B0609020204030204" pitchFamily="49" charset="0"/>
              </a:rPr>
              <a:t>	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sound(){</a:t>
            </a:r>
          </a:p>
          <a:p>
            <a:pPr>
              <a:tabLst>
                <a:tab pos="539750" algn="l"/>
              </a:tabLst>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"Woof"</a:t>
            </a:r>
            <a:r>
              <a:rPr lang="en-GB" b="1" i="1" dirty="0">
                <a:solidFill>
                  <a:srgbClr val="000000"/>
                </a:solidFill>
                <a:latin typeface="Consolas" panose="020B0609020204030204" pitchFamily="49" charset="0"/>
              </a:rPr>
              <a:t>);</a:t>
            </a:r>
          </a:p>
          <a:p>
            <a:pPr>
              <a:tabLst>
                <a:tab pos="265113" algn="l"/>
              </a:tabLst>
            </a:pPr>
            <a:r>
              <a:rPr lang="en-GB"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endParaRPr lang="en-GB" dirty="0">
              <a:solidFill>
                <a:srgbClr val="000000"/>
              </a:solidFill>
              <a:latin typeface="Consolas" panose="020B0609020204030204" pitchFamily="49" charset="0"/>
            </a:endParaRP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TestAnimal</a:t>
            </a:r>
            <a:r>
              <a:rPr lang="en-GB"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tabLst>
                <a:tab pos="265113" algn="l"/>
              </a:tabLst>
            </a:pPr>
            <a:r>
              <a:rPr lang="en-GB" dirty="0">
                <a:solidFill>
                  <a:srgbClr val="000000"/>
                </a:solidFill>
                <a:latin typeface="Consolas" panose="020B0609020204030204" pitchFamily="49" charset="0"/>
              </a:rPr>
              <a:t>	Animal </a:t>
            </a:r>
            <a:r>
              <a:rPr lang="en-GB" dirty="0">
                <a:solidFill>
                  <a:srgbClr val="6A3E3E"/>
                </a:solidFill>
                <a:latin typeface="Consolas" panose="020B0609020204030204" pitchFamily="49" charset="0"/>
              </a:rPr>
              <a:t>canine</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Dog();</a:t>
            </a:r>
          </a:p>
          <a:p>
            <a:pPr>
              <a:tabLst>
                <a:tab pos="265113"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canine</a:t>
            </a:r>
            <a:r>
              <a:rPr lang="en-GB" dirty="0" err="1">
                <a:solidFill>
                  <a:srgbClr val="000000"/>
                </a:solidFill>
                <a:latin typeface="Consolas" panose="020B0609020204030204" pitchFamily="49" charset="0"/>
              </a:rPr>
              <a:t>.sound</a:t>
            </a:r>
            <a:r>
              <a:rPr lang="en-GB" dirty="0">
                <a:solidFill>
                  <a:srgbClr val="000000"/>
                </a:solidFill>
                <a:latin typeface="Consolas" panose="020B0609020204030204" pitchFamily="49" charset="0"/>
              </a:rPr>
              <a:t>();</a:t>
            </a:r>
          </a:p>
          <a:p>
            <a:pPr>
              <a:tabLst>
                <a:tab pos="265113" algn="l"/>
              </a:tabLst>
            </a:pP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59</a:t>
            </a:fld>
            <a:endParaRPr lang="en-GB"/>
          </a:p>
        </p:txBody>
      </p:sp>
      <p:sp>
        <p:nvSpPr>
          <p:cNvPr id="7" name="Rectangle 6">
            <a:extLst>
              <a:ext uri="{FF2B5EF4-FFF2-40B4-BE49-F238E27FC236}">
                <a16:creationId xmlns:a16="http://schemas.microsoft.com/office/drawing/2014/main" id="{B6A83B86-C65F-4808-A9C6-863136BDBF26}"/>
              </a:ext>
            </a:extLst>
          </p:cNvPr>
          <p:cNvSpPr/>
          <p:nvPr/>
        </p:nvSpPr>
        <p:spPr>
          <a:xfrm>
            <a:off x="4956048" y="2167128"/>
            <a:ext cx="6278880"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a class for each subclass</a:t>
            </a:r>
          </a:p>
        </p:txBody>
      </p:sp>
      <p:sp>
        <p:nvSpPr>
          <p:cNvPr id="8" name="Rectangle 7">
            <a:extLst>
              <a:ext uri="{FF2B5EF4-FFF2-40B4-BE49-F238E27FC236}">
                <a16:creationId xmlns:a16="http://schemas.microsoft.com/office/drawing/2014/main" id="{C626F4A8-F410-4FF6-AAE0-5BCC3F2EC232}"/>
              </a:ext>
            </a:extLst>
          </p:cNvPr>
          <p:cNvSpPr/>
          <p:nvPr/>
        </p:nvSpPr>
        <p:spPr>
          <a:xfrm>
            <a:off x="4956048" y="4069397"/>
            <a:ext cx="6278880"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a Main class </a:t>
            </a:r>
          </a:p>
        </p:txBody>
      </p:sp>
      <p:sp>
        <p:nvSpPr>
          <p:cNvPr id="9" name="Rectangle 8">
            <a:extLst>
              <a:ext uri="{FF2B5EF4-FFF2-40B4-BE49-F238E27FC236}">
                <a16:creationId xmlns:a16="http://schemas.microsoft.com/office/drawing/2014/main" id="{CD6002CA-0672-4E91-9654-4AAC9FAFF5B6}"/>
              </a:ext>
            </a:extLst>
          </p:cNvPr>
          <p:cNvSpPr/>
          <p:nvPr/>
        </p:nvSpPr>
        <p:spPr>
          <a:xfrm>
            <a:off x="566928" y="5138928"/>
            <a:ext cx="3519658" cy="103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Extend your program to include the Lion sound</a:t>
            </a:r>
          </a:p>
        </p:txBody>
      </p:sp>
    </p:spTree>
    <p:extLst>
      <p:ext uri="{BB962C8B-B14F-4D97-AF65-F5344CB8AC3E}">
        <p14:creationId xmlns:p14="http://schemas.microsoft.com/office/powerpoint/2010/main" val="29770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fade">
                                      <p:cBhvr>
                                        <p:cTn id="15" dur="500"/>
                                        <p:tgtEl>
                                          <p:spTgt spid="6">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13" end="13"/>
                                            </p:txEl>
                                          </p:spTgt>
                                        </p:tgtEl>
                                        <p:attrNameLst>
                                          <p:attrName>style.visibility</p:attrName>
                                        </p:attrNameLst>
                                      </p:cBhvr>
                                      <p:to>
                                        <p:strVal val="visible"/>
                                      </p:to>
                                    </p:set>
                                    <p:animEffect transition="in" filter="fade">
                                      <p:cBhvr>
                                        <p:cTn id="34" dur="500"/>
                                        <p:tgtEl>
                                          <p:spTgt spid="6">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animEffect transition="in" filter="fade">
                                      <p:cBhvr>
                                        <p:cTn id="37" dur="500"/>
                                        <p:tgtEl>
                                          <p:spTgt spid="6">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5" end="15"/>
                                            </p:txEl>
                                          </p:spTgt>
                                        </p:tgtEl>
                                        <p:attrNameLst>
                                          <p:attrName>style.visibility</p:attrName>
                                        </p:attrNameLst>
                                      </p:cBhvr>
                                      <p:to>
                                        <p:strVal val="visible"/>
                                      </p:to>
                                    </p:set>
                                    <p:animEffect transition="in" filter="fade">
                                      <p:cBhvr>
                                        <p:cTn id="40" dur="500"/>
                                        <p:tgtEl>
                                          <p:spTgt spid="6">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animEffect transition="in" filter="fade">
                                      <p:cBhvr>
                                        <p:cTn id="43" dur="500"/>
                                        <p:tgtEl>
                                          <p:spTgt spid="6">
                                            <p:txEl>
                                              <p:pRg st="16" end="1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7" end="17"/>
                                            </p:txEl>
                                          </p:spTgt>
                                        </p:tgtEl>
                                        <p:attrNameLst>
                                          <p:attrName>style.visibility</p:attrName>
                                        </p:attrNameLst>
                                      </p:cBhvr>
                                      <p:to>
                                        <p:strVal val="visible"/>
                                      </p:to>
                                    </p:set>
                                    <p:animEffect transition="in" filter="fade">
                                      <p:cBhvr>
                                        <p:cTn id="46" dur="500"/>
                                        <p:tgtEl>
                                          <p:spTgt spid="6">
                                            <p:txEl>
                                              <p:pRg st="17" end="1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8" end="18"/>
                                            </p:txEl>
                                          </p:spTgt>
                                        </p:tgtEl>
                                        <p:attrNameLst>
                                          <p:attrName>style.visibility</p:attrName>
                                        </p:attrNameLst>
                                      </p:cBhvr>
                                      <p:to>
                                        <p:strVal val="visible"/>
                                      </p:to>
                                    </p:set>
                                    <p:animEffect transition="in" filter="fade">
                                      <p:cBhvr>
                                        <p:cTn id="49" dur="500"/>
                                        <p:tgtEl>
                                          <p:spTgt spid="6">
                                            <p:txEl>
                                              <p:pRg st="18" end="1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46BE-5BA6-4A9F-8568-B133242A5A58}"/>
              </a:ext>
            </a:extLst>
          </p:cNvPr>
          <p:cNvSpPr>
            <a:spLocks noGrp="1"/>
          </p:cNvSpPr>
          <p:nvPr>
            <p:ph type="title"/>
          </p:nvPr>
        </p:nvSpPr>
        <p:spPr/>
        <p:txBody>
          <a:bodyPr/>
          <a:lstStyle/>
          <a:p>
            <a:r>
              <a:rPr lang="en-GB" dirty="0"/>
              <a:t>Object Oriented Programming</a:t>
            </a:r>
          </a:p>
        </p:txBody>
      </p:sp>
      <p:sp>
        <p:nvSpPr>
          <p:cNvPr id="3" name="Content Placeholder 2">
            <a:extLst>
              <a:ext uri="{FF2B5EF4-FFF2-40B4-BE49-F238E27FC236}">
                <a16:creationId xmlns:a16="http://schemas.microsoft.com/office/drawing/2014/main" id="{40D19F2C-DE06-4604-9687-FAF6E8927ED7}"/>
              </a:ext>
            </a:extLst>
          </p:cNvPr>
          <p:cNvSpPr>
            <a:spLocks noGrp="1"/>
          </p:cNvSpPr>
          <p:nvPr>
            <p:ph idx="1"/>
          </p:nvPr>
        </p:nvSpPr>
        <p:spPr>
          <a:xfrm>
            <a:off x="397567" y="977787"/>
            <a:ext cx="11619029" cy="5400134"/>
          </a:xfrm>
        </p:spPr>
        <p:txBody>
          <a:bodyPr>
            <a:normAutofit/>
          </a:bodyPr>
          <a:lstStyle/>
          <a:p>
            <a:r>
              <a:rPr lang="en-US" sz="1800" dirty="0"/>
              <a:t>A class only declares the template of the object not the actual object.</a:t>
            </a:r>
          </a:p>
          <a:p>
            <a:endParaRPr lang="en-US" sz="1800" dirty="0"/>
          </a:p>
          <a:p>
            <a:r>
              <a:rPr lang="en-US" sz="1800" dirty="0"/>
              <a:t>To create a Box object we use statements like:</a:t>
            </a:r>
          </a:p>
          <a:p>
            <a:r>
              <a:rPr lang="en-US" sz="1800" b="1" dirty="0"/>
              <a:t>	Box </a:t>
            </a:r>
            <a:r>
              <a:rPr lang="en-US" sz="1800" b="1" dirty="0" err="1"/>
              <a:t>redBox</a:t>
            </a:r>
            <a:r>
              <a:rPr lang="en-US" sz="1800" b="1" dirty="0"/>
              <a:t>;			</a:t>
            </a:r>
          </a:p>
          <a:p>
            <a:pPr>
              <a:spcAft>
                <a:spcPts val="1200"/>
              </a:spcAft>
            </a:pPr>
            <a:r>
              <a:rPr lang="en-US" sz="1800" b="1" dirty="0"/>
              <a:t>	</a:t>
            </a:r>
            <a:r>
              <a:rPr lang="en-US" sz="1800" b="1" dirty="0" err="1"/>
              <a:t>redBox</a:t>
            </a:r>
            <a:r>
              <a:rPr lang="en-US" sz="1800" b="1" dirty="0"/>
              <a:t> = new Box();</a:t>
            </a:r>
            <a:r>
              <a:rPr lang="en-US" sz="1800" dirty="0"/>
              <a:t>		</a:t>
            </a:r>
          </a:p>
          <a:p>
            <a:r>
              <a:rPr lang="en-US" sz="1800" dirty="0"/>
              <a:t>This statement uses the keyword </a:t>
            </a:r>
            <a:r>
              <a:rPr lang="en-US" sz="1800" b="1" dirty="0"/>
              <a:t>new</a:t>
            </a:r>
            <a:r>
              <a:rPr lang="en-US" sz="1800" dirty="0"/>
              <a:t> to create an object of type Box called </a:t>
            </a:r>
            <a:r>
              <a:rPr lang="en-US" sz="1800" dirty="0" err="1"/>
              <a:t>redBox</a:t>
            </a:r>
            <a:endParaRPr lang="en-US" sz="1800" dirty="0"/>
          </a:p>
          <a:p>
            <a:endParaRPr lang="en-US" sz="1800" dirty="0"/>
          </a:p>
          <a:p>
            <a:r>
              <a:rPr lang="en-US" sz="1800" dirty="0"/>
              <a:t>This statement creates an instance of a Box, called </a:t>
            </a:r>
            <a:r>
              <a:rPr lang="en-US" sz="1800" dirty="0" err="1"/>
              <a:t>redBox</a:t>
            </a:r>
            <a:r>
              <a:rPr lang="en-US" sz="1800" dirty="0"/>
              <a:t>.</a:t>
            </a:r>
          </a:p>
          <a:p>
            <a:endParaRPr lang="en-US" sz="1800" dirty="0"/>
          </a:p>
          <a:p>
            <a:r>
              <a:rPr lang="en-US" sz="1800" dirty="0"/>
              <a:t>This statement can be contained within the main class</a:t>
            </a:r>
          </a:p>
          <a:p>
            <a:r>
              <a:rPr lang="en-US" sz="1800" dirty="0"/>
              <a:t>NOTE - The above statements can be combined into one line</a:t>
            </a:r>
          </a:p>
          <a:p>
            <a:r>
              <a:rPr lang="en-US" sz="1800" b="1" dirty="0"/>
              <a:t>	Box </a:t>
            </a:r>
            <a:r>
              <a:rPr lang="en-US" sz="1800" b="1" dirty="0" err="1"/>
              <a:t>redBox</a:t>
            </a:r>
            <a:r>
              <a:rPr lang="en-US" sz="1800" b="1" dirty="0"/>
              <a:t> = new Box();</a:t>
            </a:r>
          </a:p>
          <a:p>
            <a:endParaRPr lang="en-GB" sz="1800" dirty="0"/>
          </a:p>
          <a:p>
            <a:endParaRPr lang="en-GB" sz="1800" dirty="0"/>
          </a:p>
        </p:txBody>
      </p:sp>
      <p:sp>
        <p:nvSpPr>
          <p:cNvPr id="5" name="Slide Number Placeholder 4"/>
          <p:cNvSpPr>
            <a:spLocks noGrp="1"/>
          </p:cNvSpPr>
          <p:nvPr>
            <p:ph type="sldNum" sz="quarter" idx="12"/>
          </p:nvPr>
        </p:nvSpPr>
        <p:spPr/>
        <p:txBody>
          <a:bodyPr/>
          <a:lstStyle/>
          <a:p>
            <a:fld id="{A8B0C717-ED9F-4652-8234-FEE60ECD655E}" type="slidenum">
              <a:rPr lang="en-GB" smtClean="0"/>
              <a:t>6</a:t>
            </a:fld>
            <a:endParaRPr lang="en-GB"/>
          </a:p>
        </p:txBody>
      </p:sp>
    </p:spTree>
    <p:extLst>
      <p:ext uri="{BB962C8B-B14F-4D97-AF65-F5344CB8AC3E}">
        <p14:creationId xmlns:p14="http://schemas.microsoft.com/office/powerpoint/2010/main" val="29459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Abstract Example 2</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4199693" cy="5716078"/>
          </a:xfrm>
        </p:spPr>
        <p:txBody>
          <a:bodyPr>
            <a:noAutofit/>
          </a:bodyPr>
          <a:lstStyle/>
          <a:p>
            <a:pPr marL="0" indent="0">
              <a:lnSpc>
                <a:spcPts val="2300"/>
              </a:lnSpc>
              <a:spcBef>
                <a:spcPts val="0"/>
              </a:spcBef>
              <a:spcAft>
                <a:spcPts val="1200"/>
              </a:spcAft>
              <a:buNone/>
              <a:tabLst>
                <a:tab pos="536575" algn="l"/>
              </a:tabLst>
            </a:pPr>
            <a:r>
              <a:rPr lang="en-US" sz="1800" dirty="0"/>
              <a:t>To give another example of abstraction we will create one superclass called Employee and two subclasses –  Contractor and </a:t>
            </a:r>
            <a:r>
              <a:rPr lang="en-US" sz="1800" dirty="0" err="1"/>
              <a:t>FullTimeEmployee</a:t>
            </a:r>
            <a:r>
              <a:rPr lang="en-US" sz="1800" dirty="0"/>
              <a:t>. </a:t>
            </a:r>
          </a:p>
          <a:p>
            <a:pPr marL="0" indent="0">
              <a:lnSpc>
                <a:spcPts val="2300"/>
              </a:lnSpc>
              <a:spcBef>
                <a:spcPts val="0"/>
              </a:spcBef>
              <a:spcAft>
                <a:spcPts val="1200"/>
              </a:spcAft>
              <a:buNone/>
              <a:tabLst>
                <a:tab pos="536575" algn="l"/>
              </a:tabLst>
            </a:pPr>
            <a:r>
              <a:rPr lang="en-US" sz="1800" dirty="0"/>
              <a:t>Both subclasses have common properties to share, like the name of the employee and the amount of money the person will be paid per hour. </a:t>
            </a:r>
          </a:p>
          <a:p>
            <a:pPr marL="0" indent="0">
              <a:lnSpc>
                <a:spcPts val="2300"/>
              </a:lnSpc>
              <a:spcBef>
                <a:spcPts val="0"/>
              </a:spcBef>
              <a:spcAft>
                <a:spcPts val="1200"/>
              </a:spcAft>
              <a:buNone/>
              <a:tabLst>
                <a:tab pos="536575" algn="l"/>
              </a:tabLst>
            </a:pPr>
            <a:r>
              <a:rPr lang="en-US" sz="1800" dirty="0"/>
              <a:t>There is one major difference between contractors and full-time employees – the time they work for the company. </a:t>
            </a:r>
          </a:p>
          <a:p>
            <a:pPr marL="0" indent="0">
              <a:lnSpc>
                <a:spcPts val="2300"/>
              </a:lnSpc>
              <a:spcBef>
                <a:spcPts val="0"/>
              </a:spcBef>
              <a:spcAft>
                <a:spcPts val="1200"/>
              </a:spcAft>
              <a:buNone/>
              <a:tabLst>
                <a:tab pos="536575" algn="l"/>
              </a:tabLst>
            </a:pPr>
            <a:r>
              <a:rPr lang="en-US" sz="1800" dirty="0"/>
              <a:t>Full-time employees work constantly 8 hours per day and the working time of contractors may vary.</a:t>
            </a: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554020" y="913323"/>
            <a:ext cx="7358346"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dirty="0">
              <a:solidFill>
                <a:schemeClr val="tx1"/>
              </a:solidFill>
            </a:endParaRPr>
          </a:p>
          <a:p>
            <a:pPr>
              <a:spcBef>
                <a:spcPts val="1000"/>
              </a:spcBef>
              <a:tabLst>
                <a:tab pos="265113" algn="l"/>
                <a:tab pos="539750" algn="l"/>
              </a:tabLst>
            </a:pP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60</a:t>
            </a:fld>
            <a:endParaRPr lang="en-GB"/>
          </a:p>
        </p:txBody>
      </p:sp>
      <p:grpSp>
        <p:nvGrpSpPr>
          <p:cNvPr id="8" name="Group 7">
            <a:extLst>
              <a:ext uri="{FF2B5EF4-FFF2-40B4-BE49-F238E27FC236}">
                <a16:creationId xmlns:a16="http://schemas.microsoft.com/office/drawing/2014/main" id="{DCB94D49-FA9E-439B-8B74-051B1E581B0B}"/>
              </a:ext>
            </a:extLst>
          </p:cNvPr>
          <p:cNvGrpSpPr/>
          <p:nvPr/>
        </p:nvGrpSpPr>
        <p:grpSpPr>
          <a:xfrm>
            <a:off x="6565392" y="1088136"/>
            <a:ext cx="2459736" cy="1380744"/>
            <a:chOff x="6565392" y="1088136"/>
            <a:chExt cx="2459736" cy="1380744"/>
          </a:xfrm>
        </p:grpSpPr>
        <p:sp>
          <p:nvSpPr>
            <p:cNvPr id="3" name="Rectangle 2">
              <a:extLst>
                <a:ext uri="{FF2B5EF4-FFF2-40B4-BE49-F238E27FC236}">
                  <a16:creationId xmlns:a16="http://schemas.microsoft.com/office/drawing/2014/main" id="{124A39EF-BA5C-48E4-B83F-AD858772920A}"/>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Abstract class Employee</a:t>
              </a:r>
            </a:p>
          </p:txBody>
        </p:sp>
        <p:sp>
          <p:nvSpPr>
            <p:cNvPr id="7" name="Rectangle 6">
              <a:extLst>
                <a:ext uri="{FF2B5EF4-FFF2-40B4-BE49-F238E27FC236}">
                  <a16:creationId xmlns:a16="http://schemas.microsoft.com/office/drawing/2014/main" id="{4ABE745F-3169-41AE-ADA5-411006813871}"/>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calculateSalary</a:t>
              </a:r>
              <a:r>
                <a:rPr lang="en-GB" dirty="0"/>
                <a:t>() method definition</a:t>
              </a:r>
            </a:p>
          </p:txBody>
        </p:sp>
      </p:grpSp>
      <p:grpSp>
        <p:nvGrpSpPr>
          <p:cNvPr id="9" name="Group 8">
            <a:extLst>
              <a:ext uri="{FF2B5EF4-FFF2-40B4-BE49-F238E27FC236}">
                <a16:creationId xmlns:a16="http://schemas.microsoft.com/office/drawing/2014/main" id="{B03392ED-9561-4F20-8F2F-92E5358F2D8B}"/>
              </a:ext>
            </a:extLst>
          </p:cNvPr>
          <p:cNvGrpSpPr/>
          <p:nvPr/>
        </p:nvGrpSpPr>
        <p:grpSpPr>
          <a:xfrm>
            <a:off x="4992843" y="3031871"/>
            <a:ext cx="2459736" cy="1380744"/>
            <a:chOff x="6565392" y="1088136"/>
            <a:chExt cx="2459736" cy="1380744"/>
          </a:xfrm>
        </p:grpSpPr>
        <p:sp>
          <p:nvSpPr>
            <p:cNvPr id="10" name="Rectangle 9">
              <a:extLst>
                <a:ext uri="{FF2B5EF4-FFF2-40B4-BE49-F238E27FC236}">
                  <a16:creationId xmlns:a16="http://schemas.microsoft.com/office/drawing/2014/main" id="{ED7A16AD-6767-4AAD-A17F-31A933B7A1F0}"/>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 </a:t>
              </a:r>
              <a:r>
                <a:rPr lang="en-GB" dirty="0" err="1"/>
                <a:t>FullTimeEmployee</a:t>
              </a:r>
              <a:endParaRPr lang="en-GB" dirty="0"/>
            </a:p>
          </p:txBody>
        </p:sp>
        <p:sp>
          <p:nvSpPr>
            <p:cNvPr id="11" name="Rectangle 10">
              <a:extLst>
                <a:ext uri="{FF2B5EF4-FFF2-40B4-BE49-F238E27FC236}">
                  <a16:creationId xmlns:a16="http://schemas.microsoft.com/office/drawing/2014/main" id="{1E58A876-6128-4E28-99EC-6CF9D850C13F}"/>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calculateSalary</a:t>
              </a:r>
              <a:r>
                <a:rPr lang="en-GB" dirty="0"/>
                <a:t>() method implementation</a:t>
              </a:r>
            </a:p>
          </p:txBody>
        </p:sp>
      </p:grpSp>
      <p:grpSp>
        <p:nvGrpSpPr>
          <p:cNvPr id="12" name="Group 11">
            <a:extLst>
              <a:ext uri="{FF2B5EF4-FFF2-40B4-BE49-F238E27FC236}">
                <a16:creationId xmlns:a16="http://schemas.microsoft.com/office/drawing/2014/main" id="{943F7291-D3E2-49C2-80EF-6927B8DF6316}"/>
              </a:ext>
            </a:extLst>
          </p:cNvPr>
          <p:cNvGrpSpPr/>
          <p:nvPr/>
        </p:nvGrpSpPr>
        <p:grpSpPr>
          <a:xfrm>
            <a:off x="8175426" y="3033387"/>
            <a:ext cx="2459736" cy="1380744"/>
            <a:chOff x="6565392" y="1088136"/>
            <a:chExt cx="2459736" cy="1380744"/>
          </a:xfrm>
        </p:grpSpPr>
        <p:sp>
          <p:nvSpPr>
            <p:cNvPr id="13" name="Rectangle 12">
              <a:extLst>
                <a:ext uri="{FF2B5EF4-FFF2-40B4-BE49-F238E27FC236}">
                  <a16:creationId xmlns:a16="http://schemas.microsoft.com/office/drawing/2014/main" id="{78A1F045-5BCE-476C-95F1-4B5295B9FB1C}"/>
                </a:ext>
              </a:extLst>
            </p:cNvPr>
            <p:cNvSpPr/>
            <p:nvPr/>
          </p:nvSpPr>
          <p:spPr>
            <a:xfrm>
              <a:off x="6565392" y="1088136"/>
              <a:ext cx="24597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 Contractor</a:t>
              </a:r>
            </a:p>
          </p:txBody>
        </p:sp>
        <p:sp>
          <p:nvSpPr>
            <p:cNvPr id="14" name="Rectangle 13">
              <a:extLst>
                <a:ext uri="{FF2B5EF4-FFF2-40B4-BE49-F238E27FC236}">
                  <a16:creationId xmlns:a16="http://schemas.microsoft.com/office/drawing/2014/main" id="{5E831280-A41C-4053-8D06-0A45FA3822EC}"/>
                </a:ext>
              </a:extLst>
            </p:cNvPr>
            <p:cNvSpPr/>
            <p:nvPr/>
          </p:nvSpPr>
          <p:spPr>
            <a:xfrm>
              <a:off x="6565392" y="1709928"/>
              <a:ext cx="2459736" cy="758952"/>
            </a:xfrm>
            <a:prstGeom prst="rect">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calculateSalary</a:t>
              </a:r>
              <a:r>
                <a:rPr lang="en-GB" dirty="0"/>
                <a:t>() method implementation</a:t>
              </a:r>
            </a:p>
          </p:txBody>
        </p:sp>
      </p:grpSp>
      <p:cxnSp>
        <p:nvCxnSpPr>
          <p:cNvPr id="16" name="Straight Arrow Connector 15">
            <a:extLst>
              <a:ext uri="{FF2B5EF4-FFF2-40B4-BE49-F238E27FC236}">
                <a16:creationId xmlns:a16="http://schemas.microsoft.com/office/drawing/2014/main" id="{9D0FA144-A8EF-40C4-9B1E-F208CF125D65}"/>
              </a:ext>
            </a:extLst>
          </p:cNvPr>
          <p:cNvCxnSpPr>
            <a:cxnSpLocks/>
            <a:stCxn id="7" idx="2"/>
            <a:endCxn id="10" idx="0"/>
          </p:cNvCxnSpPr>
          <p:nvPr/>
        </p:nvCxnSpPr>
        <p:spPr>
          <a:xfrm flipH="1">
            <a:off x="6222711" y="2468880"/>
            <a:ext cx="1572549" cy="5629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6BC4A18-9816-467C-B838-8FAE72A46323}"/>
              </a:ext>
            </a:extLst>
          </p:cNvPr>
          <p:cNvCxnSpPr>
            <a:cxnSpLocks/>
            <a:endCxn id="13" idx="0"/>
          </p:cNvCxnSpPr>
          <p:nvPr/>
        </p:nvCxnSpPr>
        <p:spPr>
          <a:xfrm>
            <a:off x="7795260" y="2468880"/>
            <a:ext cx="1610034" cy="5645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82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 solution for Example 2</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4199693" cy="5716078"/>
          </a:xfrm>
        </p:spPr>
        <p:txBody>
          <a:bodyPr>
            <a:noAutofit/>
          </a:bodyPr>
          <a:lstStyle/>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r>
              <a:rPr lang="en-GB" sz="1800" dirty="0">
                <a:solidFill>
                  <a:srgbClr val="FF0000"/>
                </a:solidFill>
              </a:rPr>
              <a:t>Abstract class:  Employee</a:t>
            </a:r>
          </a:p>
        </p:txBody>
      </p:sp>
      <p:sp>
        <p:nvSpPr>
          <p:cNvPr id="6" name="TextBox 5">
            <a:extLst>
              <a:ext uri="{FF2B5EF4-FFF2-40B4-BE49-F238E27FC236}">
                <a16:creationId xmlns:a16="http://schemas.microsoft.com/office/drawing/2014/main" id="{F1D3D267-7074-4981-8776-01F5894DBA66}"/>
              </a:ext>
            </a:extLst>
          </p:cNvPr>
          <p:cNvSpPr txBox="1"/>
          <p:nvPr/>
        </p:nvSpPr>
        <p:spPr>
          <a:xfrm>
            <a:off x="4553712" y="906683"/>
            <a:ext cx="7358346"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 pos="804863" algn="l"/>
              </a:tabLst>
            </a:pPr>
            <a:r>
              <a:rPr lang="en-GB" sz="1600" dirty="0">
                <a:solidFill>
                  <a:srgbClr val="7F0055"/>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7F0055"/>
                </a:solidFill>
                <a:latin typeface="Consolas" panose="020B0609020204030204" pitchFamily="49" charset="0"/>
              </a:rPr>
              <a:t>abstract</a:t>
            </a:r>
            <a:r>
              <a:rPr lang="en-GB" sz="1600" dirty="0">
                <a:solidFill>
                  <a:srgbClr val="000000"/>
                </a:solidFill>
                <a:latin typeface="Consolas" panose="020B0609020204030204" pitchFamily="49" charset="0"/>
              </a:rPr>
              <a:t> </a:t>
            </a:r>
            <a:r>
              <a:rPr lang="en-GB" sz="1600" dirty="0">
                <a:solidFill>
                  <a:srgbClr val="7F0055"/>
                </a:solidFill>
                <a:latin typeface="Consolas" panose="020B0609020204030204" pitchFamily="49" charset="0"/>
              </a:rPr>
              <a:t>class</a:t>
            </a:r>
            <a:r>
              <a:rPr lang="en-GB" sz="1600" dirty="0">
                <a:solidFill>
                  <a:srgbClr val="000000"/>
                </a:solidFill>
                <a:latin typeface="Consolas" panose="020B0609020204030204" pitchFamily="49" charset="0"/>
              </a:rPr>
              <a:t> Employee {</a:t>
            </a:r>
            <a:endParaRPr lang="en-GB" sz="1600" dirty="0">
              <a:latin typeface="Consolas" panose="020B0609020204030204" pitchFamily="49" charset="0"/>
            </a:endParaRPr>
          </a:p>
          <a:p>
            <a:pPr>
              <a:tabLst>
                <a:tab pos="265113" algn="l"/>
                <a:tab pos="539750" algn="l"/>
                <a:tab pos="804863" algn="l"/>
              </a:tabLst>
            </a:pPr>
            <a:r>
              <a:rPr lang="en-GB" sz="1600" dirty="0">
                <a:solidFill>
                  <a:srgbClr val="7F0055"/>
                </a:solidFill>
                <a:latin typeface="Consolas" panose="020B0609020204030204" pitchFamily="49" charset="0"/>
              </a:rPr>
              <a:t>	private</a:t>
            </a:r>
            <a:r>
              <a:rPr lang="en-GB" sz="1600" dirty="0">
                <a:solidFill>
                  <a:srgbClr val="000000"/>
                </a:solidFill>
                <a:latin typeface="Consolas" panose="020B0609020204030204" pitchFamily="49" charset="0"/>
              </a:rPr>
              <a:t> String </a:t>
            </a:r>
            <a:r>
              <a:rPr lang="en-GB" sz="1600" dirty="0">
                <a:solidFill>
                  <a:srgbClr val="0000C0"/>
                </a:solidFill>
                <a:latin typeface="Consolas" panose="020B0609020204030204" pitchFamily="49" charset="0"/>
              </a:rPr>
              <a:t>name</a:t>
            </a:r>
            <a:r>
              <a:rPr lang="en-GB" sz="1600" dirty="0">
                <a:solidFill>
                  <a:srgbClr val="000000"/>
                </a:solidFill>
                <a:latin typeface="Consolas" panose="020B0609020204030204" pitchFamily="49" charset="0"/>
              </a:rPr>
              <a:t>;</a:t>
            </a:r>
          </a:p>
          <a:p>
            <a:pPr>
              <a:spcAft>
                <a:spcPts val="1200"/>
              </a:spcAft>
              <a:tabLst>
                <a:tab pos="265113" algn="l"/>
                <a:tab pos="539750" algn="l"/>
                <a:tab pos="804863" algn="l"/>
              </a:tabLst>
            </a:pPr>
            <a:r>
              <a:rPr lang="en-GB" sz="1600" dirty="0">
                <a:solidFill>
                  <a:srgbClr val="7F0055"/>
                </a:solidFill>
                <a:latin typeface="Consolas" panose="020B0609020204030204" pitchFamily="49" charset="0"/>
              </a:rPr>
              <a:t>	private</a:t>
            </a:r>
            <a:r>
              <a:rPr lang="en-GB" sz="1600" dirty="0">
                <a:solidFill>
                  <a:srgbClr val="000000"/>
                </a:solidFill>
                <a:latin typeface="Consolas" panose="020B0609020204030204" pitchFamily="49" charset="0"/>
              </a:rPr>
              <a:t> </a:t>
            </a:r>
            <a:r>
              <a:rPr lang="en-GB" sz="1600" dirty="0" err="1">
                <a:solidFill>
                  <a:srgbClr val="7F0055"/>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err="1">
                <a:solidFill>
                  <a:srgbClr val="0000C0"/>
                </a:solidFill>
                <a:latin typeface="Consolas" panose="020B0609020204030204" pitchFamily="49" charset="0"/>
              </a:rPr>
              <a:t>paymentPerHour</a:t>
            </a:r>
            <a:r>
              <a:rPr lang="en-GB" sz="1600" dirty="0">
                <a:solidFill>
                  <a:srgbClr val="000000"/>
                </a:solidFill>
                <a:latin typeface="Consolas" panose="020B0609020204030204" pitchFamily="49" charset="0"/>
              </a:rPr>
              <a:t>;</a:t>
            </a:r>
            <a:endParaRPr lang="en-GB" sz="1600" dirty="0">
              <a:latin typeface="Consolas" panose="020B0609020204030204" pitchFamily="49" charset="0"/>
            </a:endParaRPr>
          </a:p>
          <a:p>
            <a:pPr>
              <a:tabLst>
                <a:tab pos="265113" algn="l"/>
                <a:tab pos="539750" algn="l"/>
                <a:tab pos="804863" algn="l"/>
              </a:tabLst>
            </a:pPr>
            <a:r>
              <a:rPr lang="en-US" sz="1600" dirty="0">
                <a:solidFill>
                  <a:srgbClr val="7F0055"/>
                </a:solidFill>
                <a:latin typeface="Consolas" panose="020B0609020204030204" pitchFamily="49" charset="0"/>
              </a:rPr>
              <a:t>	public</a:t>
            </a:r>
            <a:r>
              <a:rPr lang="en-US" sz="1600" dirty="0">
                <a:solidFill>
                  <a:srgbClr val="000000"/>
                </a:solidFill>
                <a:latin typeface="Consolas" panose="020B0609020204030204" pitchFamily="49" charset="0"/>
              </a:rPr>
              <a:t> Employee(String </a:t>
            </a:r>
            <a:r>
              <a:rPr lang="en-US" sz="1600" dirty="0">
                <a:solidFill>
                  <a:srgbClr val="6A3E3E"/>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paymentPerHour</a:t>
            </a:r>
            <a:r>
              <a:rPr lang="en-US" sz="1600" dirty="0">
                <a:solidFill>
                  <a:srgbClr val="000000"/>
                </a:solidFill>
                <a:latin typeface="Consolas" panose="020B0609020204030204" pitchFamily="49" charset="0"/>
              </a:rPr>
              <a:t>) {</a:t>
            </a:r>
          </a:p>
          <a:p>
            <a:pPr>
              <a:tabLst>
                <a:tab pos="265113" algn="l"/>
                <a:tab pos="539750" algn="l"/>
                <a:tab pos="804863" algn="l"/>
              </a:tabLst>
            </a:pPr>
            <a:r>
              <a:rPr lang="en-GB" sz="1600" dirty="0">
                <a:solidFill>
                  <a:srgbClr val="7F0055"/>
                </a:solidFill>
                <a:latin typeface="Consolas" panose="020B0609020204030204" pitchFamily="49" charset="0"/>
              </a:rPr>
              <a:t>		this</a:t>
            </a:r>
            <a:r>
              <a:rPr lang="en-GB" sz="1600" dirty="0">
                <a:solidFill>
                  <a:srgbClr val="000000"/>
                </a:solidFill>
                <a:latin typeface="Consolas" panose="020B0609020204030204" pitchFamily="49" charset="0"/>
              </a:rPr>
              <a:t>.</a:t>
            </a:r>
            <a:r>
              <a:rPr lang="en-GB" sz="1600" dirty="0">
                <a:solidFill>
                  <a:srgbClr val="0000C0"/>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a:t>
            </a:r>
          </a:p>
          <a:p>
            <a:pPr>
              <a:tabLst>
                <a:tab pos="265113" algn="l"/>
                <a:tab pos="539750" algn="l"/>
                <a:tab pos="804863" algn="l"/>
              </a:tabLst>
            </a:pPr>
            <a:r>
              <a:rPr lang="en-GB" sz="1600" dirty="0">
                <a:solidFill>
                  <a:srgbClr val="7F0055"/>
                </a:solidFill>
                <a:latin typeface="Consolas" panose="020B0609020204030204" pitchFamily="49" charset="0"/>
              </a:rPr>
              <a:t>		</a:t>
            </a:r>
            <a:r>
              <a:rPr lang="en-GB" sz="1600" dirty="0" err="1">
                <a:solidFill>
                  <a:srgbClr val="7F0055"/>
                </a:solidFill>
                <a:latin typeface="Consolas" panose="020B0609020204030204" pitchFamily="49" charset="0"/>
              </a:rPr>
              <a:t>this</a:t>
            </a:r>
            <a:r>
              <a:rPr lang="en-GB" sz="1600" dirty="0" err="1">
                <a:solidFill>
                  <a:srgbClr val="000000"/>
                </a:solidFill>
                <a:latin typeface="Consolas" panose="020B0609020204030204" pitchFamily="49" charset="0"/>
              </a:rPr>
              <a:t>.</a:t>
            </a:r>
            <a:r>
              <a:rPr lang="en-GB" sz="1600" dirty="0" err="1">
                <a:solidFill>
                  <a:srgbClr val="0000C0"/>
                </a:solidFill>
                <a:latin typeface="Consolas" panose="020B0609020204030204" pitchFamily="49" charset="0"/>
              </a:rPr>
              <a:t>paymentPerHour</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paymentPerHour</a:t>
            </a:r>
            <a:r>
              <a:rPr lang="en-GB" sz="1600" dirty="0">
                <a:solidFill>
                  <a:srgbClr val="000000"/>
                </a:solidFill>
                <a:latin typeface="Consolas" panose="020B0609020204030204" pitchFamily="49" charset="0"/>
              </a:rPr>
              <a:t>;</a:t>
            </a:r>
          </a:p>
          <a:p>
            <a:pPr>
              <a:spcAft>
                <a:spcPts val="600"/>
              </a:spcAft>
              <a:tabLst>
                <a:tab pos="265113" algn="l"/>
                <a:tab pos="539750" algn="l"/>
                <a:tab pos="804863" algn="l"/>
              </a:tabLst>
            </a:pPr>
            <a:r>
              <a:rPr lang="en-GB" sz="1600" dirty="0">
                <a:solidFill>
                  <a:srgbClr val="000000"/>
                </a:solidFill>
                <a:latin typeface="Consolas" panose="020B0609020204030204" pitchFamily="49" charset="0"/>
              </a:rPr>
              <a:t>	}</a:t>
            </a:r>
            <a:endParaRPr lang="en-GB" sz="1600" dirty="0">
              <a:latin typeface="Consolas" panose="020B0609020204030204" pitchFamily="49" charset="0"/>
            </a:endParaRPr>
          </a:p>
          <a:p>
            <a:pPr>
              <a:tabLst>
                <a:tab pos="265113" algn="l"/>
                <a:tab pos="539750" algn="l"/>
                <a:tab pos="804863" algn="l"/>
              </a:tabLst>
            </a:pPr>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abstract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calculateSalary</a:t>
            </a:r>
            <a:r>
              <a:rPr lang="en-GB" sz="1600" b="1" dirty="0">
                <a:solidFill>
                  <a:srgbClr val="000000"/>
                </a:solidFill>
                <a:latin typeface="Consolas" panose="020B0609020204030204" pitchFamily="49" charset="0"/>
              </a:rPr>
              <a:t>();</a:t>
            </a:r>
          </a:p>
          <a:p>
            <a:pPr>
              <a:tabLst>
                <a:tab pos="265113" algn="l"/>
                <a:tab pos="539750" algn="l"/>
                <a:tab pos="804863" algn="l"/>
              </a:tabLst>
            </a:pPr>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a:t>
            </a:r>
          </a:p>
          <a:p>
            <a:pPr>
              <a:tabLst>
                <a:tab pos="265113" algn="l"/>
                <a:tab pos="539750" algn="l"/>
                <a:tab pos="804863" algn="l"/>
              </a:tabLst>
            </a:pPr>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pPr>
              <a:spcAft>
                <a:spcPts val="600"/>
              </a:spcAft>
              <a:tabLst>
                <a:tab pos="265113" algn="l"/>
                <a:tab pos="539750" algn="l"/>
                <a:tab pos="804863" algn="l"/>
              </a:tabLst>
            </a:pPr>
            <a:r>
              <a:rPr lang="en-GB" sz="1600" b="1" dirty="0">
                <a:solidFill>
                  <a:srgbClr val="000000"/>
                </a:solidFill>
                <a:latin typeface="Consolas" panose="020B0609020204030204" pitchFamily="49" charset="0"/>
              </a:rPr>
              <a:t>	}</a:t>
            </a:r>
            <a:endParaRPr lang="en-GB" sz="1600" b="1" dirty="0">
              <a:latin typeface="Consolas" panose="020B0609020204030204" pitchFamily="49" charset="0"/>
            </a:endParaRPr>
          </a:p>
          <a:p>
            <a:pPr>
              <a:tabLst>
                <a:tab pos="265113" algn="l"/>
                <a:tab pos="539750" algn="l"/>
                <a:tab pos="804863" algn="l"/>
              </a:tabLst>
            </a:pPr>
            <a:r>
              <a:rPr lang="en-GB" sz="1600" dirty="0">
                <a:solidFill>
                  <a:srgbClr val="7F0055"/>
                </a:solidFill>
                <a:latin typeface="Consolas" panose="020B0609020204030204" pitchFamily="49" charset="0"/>
              </a:rPr>
              <a:t>	public</a:t>
            </a:r>
            <a:r>
              <a:rPr lang="en-GB" sz="1600" dirty="0">
                <a:solidFill>
                  <a:srgbClr val="000000"/>
                </a:solidFill>
                <a:latin typeface="Consolas" panose="020B0609020204030204" pitchFamily="49" charset="0"/>
              </a:rPr>
              <a:t> </a:t>
            </a:r>
            <a:r>
              <a:rPr lang="en-GB" sz="1600" dirty="0" err="1">
                <a:solidFill>
                  <a:srgbClr val="7F0055"/>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getPaymentPerHour</a:t>
            </a:r>
            <a:r>
              <a:rPr lang="en-GB" sz="1600" dirty="0">
                <a:solidFill>
                  <a:srgbClr val="000000"/>
                </a:solidFill>
                <a:latin typeface="Consolas" panose="020B0609020204030204" pitchFamily="49" charset="0"/>
              </a:rPr>
              <a:t>() {</a:t>
            </a:r>
          </a:p>
          <a:p>
            <a:pPr>
              <a:tabLst>
                <a:tab pos="265113" algn="l"/>
                <a:tab pos="539750" algn="l"/>
                <a:tab pos="804863" algn="l"/>
              </a:tabLst>
            </a:pPr>
            <a:r>
              <a:rPr lang="en-GB" sz="1600" dirty="0">
                <a:solidFill>
                  <a:srgbClr val="7F0055"/>
                </a:solidFill>
                <a:latin typeface="Consolas" panose="020B0609020204030204" pitchFamily="49" charset="0"/>
              </a:rPr>
              <a:t>		return</a:t>
            </a:r>
            <a:r>
              <a:rPr lang="en-GB" sz="1600" dirty="0">
                <a:solidFill>
                  <a:srgbClr val="000000"/>
                </a:solidFill>
                <a:latin typeface="Consolas" panose="020B0609020204030204" pitchFamily="49" charset="0"/>
              </a:rPr>
              <a:t> </a:t>
            </a:r>
            <a:r>
              <a:rPr lang="en-GB" sz="1600" dirty="0" err="1">
                <a:solidFill>
                  <a:srgbClr val="0000C0"/>
                </a:solidFill>
                <a:latin typeface="Consolas" panose="020B0609020204030204" pitchFamily="49" charset="0"/>
              </a:rPr>
              <a:t>paymentPerHour</a:t>
            </a:r>
            <a:r>
              <a:rPr lang="en-GB" sz="1600" dirty="0">
                <a:solidFill>
                  <a:srgbClr val="000000"/>
                </a:solidFill>
                <a:latin typeface="Consolas" panose="020B0609020204030204" pitchFamily="49" charset="0"/>
              </a:rPr>
              <a:t>;</a:t>
            </a:r>
          </a:p>
          <a:p>
            <a:pPr>
              <a:spcAft>
                <a:spcPts val="600"/>
              </a:spcAft>
              <a:tabLst>
                <a:tab pos="265113" algn="l"/>
                <a:tab pos="539750" algn="l"/>
                <a:tab pos="804863" algn="l"/>
              </a:tabLst>
            </a:pPr>
            <a:r>
              <a:rPr lang="en-GB" sz="1600" dirty="0">
                <a:solidFill>
                  <a:srgbClr val="000000"/>
                </a:solidFill>
                <a:latin typeface="Consolas" panose="020B0609020204030204" pitchFamily="49" charset="0"/>
              </a:rPr>
              <a:t>	}</a:t>
            </a:r>
            <a:endParaRPr lang="en-GB" sz="1600" dirty="0">
              <a:latin typeface="Consolas" panose="020B0609020204030204" pitchFamily="49" charset="0"/>
            </a:endParaRPr>
          </a:p>
          <a:p>
            <a:pPr>
              <a:tabLst>
                <a:tab pos="265113" algn="l"/>
                <a:tab pos="539750" algn="l"/>
                <a:tab pos="804863" algn="l"/>
              </a:tabLst>
            </a:pPr>
            <a:r>
              <a:rPr lang="en-GB" sz="1600" dirty="0">
                <a:solidFill>
                  <a:srgbClr val="000000"/>
                </a:solidFill>
                <a:latin typeface="Consolas" panose="020B0609020204030204" pitchFamily="49" charset="0"/>
              </a:rPr>
              <a:t>}</a:t>
            </a:r>
            <a:endParaRPr lang="en-GB" sz="1600"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61</a:t>
            </a:fld>
            <a:endParaRPr lang="en-GB"/>
          </a:p>
        </p:txBody>
      </p:sp>
    </p:spTree>
    <p:extLst>
      <p:ext uri="{BB962C8B-B14F-4D97-AF65-F5344CB8AC3E}">
        <p14:creationId xmlns:p14="http://schemas.microsoft.com/office/powerpoint/2010/main" val="1145247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 solution for Example 2</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4199693" cy="5716078"/>
          </a:xfrm>
        </p:spPr>
        <p:txBody>
          <a:bodyPr>
            <a:noAutofit/>
          </a:bodyPr>
          <a:lstStyle/>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r>
              <a:rPr lang="en-GB" sz="1800" dirty="0">
                <a:solidFill>
                  <a:srgbClr val="FF0000"/>
                </a:solidFill>
              </a:rPr>
              <a:t>class </a:t>
            </a:r>
            <a:r>
              <a:rPr lang="en-GB" sz="1800" dirty="0" err="1">
                <a:solidFill>
                  <a:srgbClr val="FF0000"/>
                </a:solidFill>
              </a:rPr>
              <a:t>FullTimeEmployee</a:t>
            </a:r>
            <a:endParaRPr lang="en-GB" sz="1800" dirty="0">
              <a:solidFill>
                <a:srgbClr val="FF0000"/>
              </a:solidFill>
            </a:endParaRPr>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r>
              <a:rPr lang="en-GB" sz="1800" dirty="0">
                <a:solidFill>
                  <a:srgbClr val="FF0000"/>
                </a:solidFill>
              </a:rPr>
              <a:t>class Contractor</a:t>
            </a:r>
          </a:p>
        </p:txBody>
      </p:sp>
      <p:sp>
        <p:nvSpPr>
          <p:cNvPr id="6" name="TextBox 5">
            <a:extLst>
              <a:ext uri="{FF2B5EF4-FFF2-40B4-BE49-F238E27FC236}">
                <a16:creationId xmlns:a16="http://schemas.microsoft.com/office/drawing/2014/main" id="{F1D3D267-7074-4981-8776-01F5894DBA66}"/>
              </a:ext>
            </a:extLst>
          </p:cNvPr>
          <p:cNvSpPr txBox="1"/>
          <p:nvPr/>
        </p:nvSpPr>
        <p:spPr>
          <a:xfrm>
            <a:off x="3419856" y="906683"/>
            <a:ext cx="8492202"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FullTimeEmployee</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Employee{</a:t>
            </a:r>
          </a:p>
          <a:p>
            <a:pPr>
              <a:tabLst>
                <a:tab pos="265113" algn="l"/>
                <a:tab pos="539750" algn="l"/>
              </a:tabLst>
            </a:pPr>
            <a:endParaRPr lang="en-GB" sz="1600" dirty="0">
              <a:latin typeface="Consolas" panose="020B0609020204030204" pitchFamily="49" charset="0"/>
            </a:endParaRPr>
          </a:p>
          <a:p>
            <a:pPr>
              <a:tabLst>
                <a:tab pos="265113" algn="l"/>
                <a:tab pos="539750" algn="l"/>
              </a:tabLst>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FullTimeEmployee</a:t>
            </a:r>
            <a:r>
              <a:rPr lang="en-US" sz="1600" b="1" dirty="0">
                <a:solidFill>
                  <a:srgbClr val="000000"/>
                </a:solidFill>
                <a:latin typeface="Consolas" panose="020B0609020204030204" pitchFamily="49" charset="0"/>
              </a:rPr>
              <a:t>(String </a:t>
            </a:r>
            <a:r>
              <a:rPr lang="en-US" sz="1600" b="1" dirty="0">
                <a:solidFill>
                  <a:srgbClr val="6A3E3E"/>
                </a:solidFill>
                <a:latin typeface="Consolas" panose="020B0609020204030204" pitchFamily="49" charset="0"/>
              </a:rPr>
              <a:t>name</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paymentPerHour</a:t>
            </a:r>
            <a:r>
              <a:rPr lang="en-US" sz="1600" b="1" dirty="0">
                <a:solidFill>
                  <a:srgbClr val="000000"/>
                </a:solidFill>
                <a:latin typeface="Consolas" panose="020B0609020204030204" pitchFamily="49" charset="0"/>
              </a:rPr>
              <a:t>) {</a:t>
            </a:r>
          </a:p>
          <a:p>
            <a:pPr>
              <a:tabLst>
                <a:tab pos="265113" algn="l"/>
                <a:tab pos="539750" algn="l"/>
              </a:tabLst>
            </a:pPr>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paymentPerHour</a:t>
            </a:r>
            <a:r>
              <a:rPr lang="en-GB" sz="1600" b="1" dirty="0">
                <a:solidFill>
                  <a:srgbClr val="000000"/>
                </a:solidFill>
                <a:latin typeface="Consolas" panose="020B0609020204030204" pitchFamily="49" charset="0"/>
              </a:rPr>
              <a:t>);</a:t>
            </a:r>
          </a:p>
          <a:p>
            <a:pPr>
              <a:tabLst>
                <a:tab pos="265113" algn="l"/>
                <a:tab pos="539750" algn="l"/>
              </a:tabLst>
            </a:pPr>
            <a:r>
              <a:rPr lang="en-GB" sz="1600" dirty="0">
                <a:solidFill>
                  <a:srgbClr val="000000"/>
                </a:solidFill>
                <a:latin typeface="Consolas" panose="020B0609020204030204" pitchFamily="49" charset="0"/>
              </a:rPr>
              <a:t>	}</a:t>
            </a:r>
          </a:p>
          <a:p>
            <a:pPr>
              <a:tabLst>
                <a:tab pos="265113" algn="l"/>
                <a:tab pos="539750" algn="l"/>
              </a:tabLst>
            </a:pPr>
            <a:endParaRPr lang="en-GB" sz="1600" dirty="0">
              <a:latin typeface="Consolas" panose="020B0609020204030204" pitchFamily="49" charset="0"/>
            </a:endParaRPr>
          </a:p>
          <a:p>
            <a:pPr>
              <a:tabLst>
                <a:tab pos="265113" algn="l"/>
                <a:tab pos="539750" algn="l"/>
              </a:tabLst>
            </a:pPr>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calculateSalary</a:t>
            </a:r>
            <a:r>
              <a:rPr lang="en-GB" sz="1600" b="1" dirty="0">
                <a:solidFill>
                  <a:srgbClr val="000000"/>
                </a:solidFill>
                <a:latin typeface="Consolas" panose="020B0609020204030204" pitchFamily="49" charset="0"/>
              </a:rPr>
              <a:t>() {</a:t>
            </a:r>
          </a:p>
          <a:p>
            <a:pPr>
              <a:tabLst>
                <a:tab pos="265113" algn="l"/>
                <a:tab pos="539750" algn="l"/>
              </a:tabLst>
            </a:pPr>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getPaymentPerHour</a:t>
            </a:r>
            <a:r>
              <a:rPr lang="en-GB" sz="1600" b="1" dirty="0">
                <a:solidFill>
                  <a:srgbClr val="000000"/>
                </a:solidFill>
                <a:latin typeface="Consolas" panose="020B0609020204030204" pitchFamily="49" charset="0"/>
              </a:rPr>
              <a:t>() * 37.5;</a:t>
            </a:r>
          </a:p>
          <a:p>
            <a:pPr>
              <a:tabLst>
                <a:tab pos="265113" algn="l"/>
                <a:tab pos="539750" algn="l"/>
              </a:tabLst>
            </a:pPr>
            <a:r>
              <a:rPr lang="en-GB" sz="1600" dirty="0">
                <a:solidFill>
                  <a:srgbClr val="000000"/>
                </a:solidFill>
                <a:latin typeface="Consolas" panose="020B0609020204030204" pitchFamily="49" charset="0"/>
              </a:rPr>
              <a:t>	}</a:t>
            </a:r>
            <a:endParaRPr lang="en-GB" sz="1600" dirty="0">
              <a:latin typeface="Consolas" panose="020B0609020204030204" pitchFamily="49" charset="0"/>
            </a:endParaRPr>
          </a:p>
          <a:p>
            <a:pPr>
              <a:tabLst>
                <a:tab pos="265113" algn="l"/>
                <a:tab pos="539750" algn="l"/>
              </a:tabLst>
            </a:pPr>
            <a:r>
              <a:rPr lang="en-GB" sz="1600" dirty="0">
                <a:solidFill>
                  <a:srgbClr val="000000"/>
                </a:solidFill>
                <a:latin typeface="Consolas" panose="020B0609020204030204" pitchFamily="49" charset="0"/>
              </a:rPr>
              <a:t>}</a:t>
            </a:r>
          </a:p>
          <a:p>
            <a:pPr>
              <a:tabLst>
                <a:tab pos="265113" algn="l"/>
                <a:tab pos="539750" algn="l"/>
              </a:tabLst>
            </a:pPr>
            <a:endParaRPr lang="en-GB" sz="1600" dirty="0">
              <a:solidFill>
                <a:srgbClr val="000000"/>
              </a:solidFill>
              <a:latin typeface="Consolas" panose="020B0609020204030204" pitchFamily="49" charset="0"/>
            </a:endParaRPr>
          </a:p>
          <a:p>
            <a:endParaRPr lang="en-GB" sz="1600" dirty="0">
              <a:latin typeface="Consolas" panose="020B0609020204030204" pitchFamily="49" charset="0"/>
            </a:endParaRPr>
          </a:p>
          <a:p>
            <a:pPr>
              <a:tabLst>
                <a:tab pos="265113" algn="l"/>
                <a:tab pos="539750" algn="l"/>
              </a:tabLst>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Contractor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Employee{</a:t>
            </a:r>
            <a:endParaRPr lang="en-GB" sz="1600" dirty="0">
              <a:latin typeface="Consolas" panose="020B0609020204030204" pitchFamily="49" charset="0"/>
            </a:endParaRPr>
          </a:p>
          <a:p>
            <a:pPr>
              <a:tabLst>
                <a:tab pos="265113" algn="l"/>
                <a:tab pos="539750" algn="l"/>
              </a:tabLst>
            </a:pPr>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C0"/>
                </a:solidFill>
                <a:latin typeface="Consolas" panose="020B0609020204030204" pitchFamily="49" charset="0"/>
              </a:rPr>
              <a:t>workingHours</a:t>
            </a:r>
            <a:r>
              <a:rPr lang="en-GB" sz="1600" b="1" dirty="0">
                <a:solidFill>
                  <a:srgbClr val="000000"/>
                </a:solidFill>
                <a:latin typeface="Consolas" panose="020B0609020204030204" pitchFamily="49" charset="0"/>
              </a:rPr>
              <a:t>;</a:t>
            </a:r>
          </a:p>
          <a:p>
            <a:pPr>
              <a:tabLst>
                <a:tab pos="265113" algn="l"/>
                <a:tab pos="539750" algn="l"/>
              </a:tabLst>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Contractor(String </a:t>
            </a:r>
            <a:r>
              <a:rPr lang="en-US" sz="1600" b="1" dirty="0">
                <a:solidFill>
                  <a:srgbClr val="6A3E3E"/>
                </a:solidFill>
                <a:latin typeface="Consolas" panose="020B0609020204030204" pitchFamily="49" charset="0"/>
              </a:rPr>
              <a:t>name</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paymentPerHour</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workingHours</a:t>
            </a:r>
            <a:r>
              <a:rPr lang="en-US" sz="1600" b="1" dirty="0">
                <a:solidFill>
                  <a:srgbClr val="000000"/>
                </a:solidFill>
                <a:latin typeface="Consolas" panose="020B0609020204030204" pitchFamily="49" charset="0"/>
              </a:rPr>
              <a:t>) {</a:t>
            </a:r>
          </a:p>
          <a:p>
            <a:pPr>
              <a:tabLst>
                <a:tab pos="265113" algn="l"/>
                <a:tab pos="539750" algn="l"/>
              </a:tabLst>
            </a:pPr>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paymentPerHour</a:t>
            </a:r>
            <a:r>
              <a:rPr lang="en-GB" sz="1600" b="1" dirty="0">
                <a:solidFill>
                  <a:srgbClr val="000000"/>
                </a:solidFill>
                <a:latin typeface="Consolas" panose="020B0609020204030204" pitchFamily="49" charset="0"/>
              </a:rPr>
              <a:t>);</a:t>
            </a:r>
          </a:p>
          <a:p>
            <a:pPr>
              <a:tabLst>
                <a:tab pos="265113" algn="l"/>
                <a:tab pos="539750" algn="l"/>
              </a:tabLst>
            </a:pPr>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workingHours</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workingHours</a:t>
            </a:r>
            <a:r>
              <a:rPr lang="en-GB" sz="1600" b="1" dirty="0">
                <a:solidFill>
                  <a:srgbClr val="000000"/>
                </a:solidFill>
                <a:latin typeface="Consolas" panose="020B0609020204030204" pitchFamily="49" charset="0"/>
              </a:rPr>
              <a:t>;</a:t>
            </a:r>
          </a:p>
          <a:p>
            <a:pPr>
              <a:tabLst>
                <a:tab pos="265113" algn="l"/>
                <a:tab pos="539750" algn="l"/>
              </a:tabLst>
            </a:pPr>
            <a:r>
              <a:rPr lang="en-GB" sz="1600" dirty="0">
                <a:solidFill>
                  <a:srgbClr val="000000"/>
                </a:solidFill>
                <a:latin typeface="Consolas" panose="020B0609020204030204" pitchFamily="49" charset="0"/>
              </a:rPr>
              <a:t>}</a:t>
            </a:r>
          </a:p>
          <a:p>
            <a:pPr>
              <a:tabLst>
                <a:tab pos="265113" algn="l"/>
                <a:tab pos="539750" algn="l"/>
              </a:tabLst>
            </a:pPr>
            <a:r>
              <a:rPr lang="en-GB" sz="1600" dirty="0">
                <a:solidFill>
                  <a:srgbClr val="646464"/>
                </a:solidFill>
                <a:latin typeface="Consolas" panose="020B0609020204030204" pitchFamily="49" charset="0"/>
              </a:rPr>
              <a:t>	@Override</a:t>
            </a:r>
          </a:p>
          <a:p>
            <a:pPr>
              <a:tabLst>
                <a:tab pos="265113" algn="l"/>
                <a:tab pos="539750" algn="l"/>
              </a:tabLst>
            </a:pPr>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calculateSalary</a:t>
            </a:r>
            <a:r>
              <a:rPr lang="en-GB" sz="1600" b="1" dirty="0">
                <a:solidFill>
                  <a:srgbClr val="000000"/>
                </a:solidFill>
                <a:latin typeface="Consolas" panose="020B0609020204030204" pitchFamily="49" charset="0"/>
              </a:rPr>
              <a:t>() {</a:t>
            </a:r>
          </a:p>
          <a:p>
            <a:pPr>
              <a:tabLst>
                <a:tab pos="265113" algn="l"/>
                <a:tab pos="539750" algn="l"/>
              </a:tabLst>
            </a:pPr>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getPaymentPerHour</a:t>
            </a:r>
            <a:r>
              <a:rPr lang="en-GB" sz="1600" b="1" dirty="0">
                <a:solidFill>
                  <a:srgbClr val="000000"/>
                </a:solidFill>
                <a:latin typeface="Consolas" panose="020B0609020204030204" pitchFamily="49" charset="0"/>
              </a:rPr>
              <a:t>() * </a:t>
            </a:r>
            <a:r>
              <a:rPr lang="en-GB" sz="1600" b="1" dirty="0" err="1">
                <a:solidFill>
                  <a:srgbClr val="0000C0"/>
                </a:solidFill>
                <a:latin typeface="Consolas" panose="020B0609020204030204" pitchFamily="49" charset="0"/>
              </a:rPr>
              <a:t>workingHours</a:t>
            </a:r>
            <a:r>
              <a:rPr lang="en-GB" sz="1600" b="1" dirty="0">
                <a:solidFill>
                  <a:srgbClr val="000000"/>
                </a:solidFill>
                <a:latin typeface="Consolas" panose="020B0609020204030204" pitchFamily="49" charset="0"/>
              </a:rPr>
              <a:t>;</a:t>
            </a:r>
          </a:p>
          <a:p>
            <a:pPr>
              <a:tabLst>
                <a:tab pos="265113" algn="l"/>
                <a:tab pos="539750" algn="l"/>
              </a:tabLst>
            </a:pPr>
            <a:r>
              <a:rPr lang="en-GB" sz="1600" dirty="0">
                <a:solidFill>
                  <a:srgbClr val="000000"/>
                </a:solidFill>
                <a:latin typeface="Consolas" panose="020B0609020204030204" pitchFamily="49" charset="0"/>
              </a:rPr>
              <a:t>	}</a:t>
            </a:r>
          </a:p>
          <a:p>
            <a:pPr>
              <a:tabLst>
                <a:tab pos="265113" algn="l"/>
                <a:tab pos="539750" algn="l"/>
              </a:tabLst>
            </a:pPr>
            <a:r>
              <a:rPr lang="en-GB" sz="1600" dirty="0">
                <a:solidFill>
                  <a:srgbClr val="000000"/>
                </a:solidFill>
                <a:latin typeface="Consolas" panose="020B0609020204030204" pitchFamily="49" charset="0"/>
              </a:rPr>
              <a:t>}</a:t>
            </a:r>
          </a:p>
          <a:p>
            <a:pPr>
              <a:tabLst>
                <a:tab pos="265113" algn="l"/>
                <a:tab pos="539750" algn="l"/>
              </a:tabLst>
            </a:pPr>
            <a:endParaRPr lang="en-GB" sz="1600"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62</a:t>
            </a:fld>
            <a:endParaRPr lang="en-GB"/>
          </a:p>
        </p:txBody>
      </p:sp>
    </p:spTree>
    <p:extLst>
      <p:ext uri="{BB962C8B-B14F-4D97-AF65-F5344CB8AC3E}">
        <p14:creationId xmlns:p14="http://schemas.microsoft.com/office/powerpoint/2010/main" val="2089282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 solution for Example 2</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3" y="799904"/>
            <a:ext cx="2490020" cy="5716078"/>
          </a:xfrm>
        </p:spPr>
        <p:txBody>
          <a:bodyPr>
            <a:noAutofit/>
          </a:bodyPr>
          <a:lstStyle/>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endParaRPr lang="en-GB" sz="1800" dirty="0"/>
          </a:p>
          <a:p>
            <a:pPr marL="0" indent="0">
              <a:lnSpc>
                <a:spcPts val="2300"/>
              </a:lnSpc>
              <a:spcBef>
                <a:spcPts val="0"/>
              </a:spcBef>
              <a:spcAft>
                <a:spcPts val="1200"/>
              </a:spcAft>
              <a:buNone/>
              <a:tabLst>
                <a:tab pos="536575" algn="l"/>
              </a:tabLst>
            </a:pPr>
            <a:r>
              <a:rPr lang="en-GB" sz="1800" dirty="0">
                <a:solidFill>
                  <a:srgbClr val="FF0000"/>
                </a:solidFill>
              </a:rPr>
              <a:t>Main program</a:t>
            </a:r>
          </a:p>
        </p:txBody>
      </p:sp>
      <p:sp>
        <p:nvSpPr>
          <p:cNvPr id="6" name="TextBox 5">
            <a:extLst>
              <a:ext uri="{FF2B5EF4-FFF2-40B4-BE49-F238E27FC236}">
                <a16:creationId xmlns:a16="http://schemas.microsoft.com/office/drawing/2014/main" id="{F1D3D267-7074-4981-8776-01F5894DBA66}"/>
              </a:ext>
            </a:extLst>
          </p:cNvPr>
          <p:cNvSpPr txBox="1"/>
          <p:nvPr/>
        </p:nvSpPr>
        <p:spPr>
          <a:xfrm>
            <a:off x="2459736" y="906683"/>
            <a:ext cx="9452322"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 pos="630238" algn="l"/>
                <a:tab pos="987425" algn="l"/>
              </a:tabLst>
            </a:pP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TestEmployee</a:t>
            </a:r>
            <a:r>
              <a:rPr lang="en-GB" sz="1600" b="1" dirty="0">
                <a:solidFill>
                  <a:srgbClr val="000000"/>
                </a:solidFill>
                <a:latin typeface="Consolas" panose="020B0609020204030204" pitchFamily="49" charset="0"/>
              </a:rPr>
              <a:t> {</a:t>
            </a:r>
          </a:p>
          <a:p>
            <a:pPr>
              <a:tabLst>
                <a:tab pos="265113" algn="l"/>
                <a:tab pos="539750" algn="l"/>
                <a:tab pos="630238" algn="l"/>
                <a:tab pos="987425" algn="l"/>
              </a:tabLst>
            </a:pPr>
            <a:endParaRPr lang="en-GB" sz="1600" dirty="0">
              <a:latin typeface="Consolas" panose="020B0609020204030204" pitchFamily="49" charset="0"/>
            </a:endParaRPr>
          </a:p>
          <a:p>
            <a:pPr>
              <a:tabLst>
                <a:tab pos="265113" algn="l"/>
                <a:tab pos="539750" algn="l"/>
                <a:tab pos="630238" algn="l"/>
                <a:tab pos="987425" algn="l"/>
              </a:tabLst>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a:tabLst>
                <a:tab pos="265113" algn="l"/>
                <a:tab pos="539750" algn="l"/>
                <a:tab pos="630238" algn="l"/>
                <a:tab pos="987425" algn="l"/>
              </a:tabLst>
            </a:pPr>
            <a:r>
              <a:rPr lang="en-US" sz="1600" dirty="0">
                <a:solidFill>
                  <a:srgbClr val="000000"/>
                </a:solidFill>
                <a:latin typeface="Consolas" panose="020B0609020204030204" pitchFamily="49" charset="0"/>
              </a:rPr>
              <a:t>	Employee </a:t>
            </a:r>
            <a:r>
              <a:rPr lang="en-US" sz="1600" dirty="0" err="1">
                <a:solidFill>
                  <a:srgbClr val="6A3E3E"/>
                </a:solidFill>
                <a:latin typeface="Consolas" panose="020B0609020204030204" pitchFamily="49" charset="0"/>
              </a:rPr>
              <a:t>david</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FullTimeEmployee</a:t>
            </a:r>
            <a:r>
              <a:rPr lang="en-US" sz="1600" b="1" dirty="0">
                <a:solidFill>
                  <a:srgbClr val="000000"/>
                </a:solidFill>
                <a:latin typeface="Consolas" panose="020B0609020204030204" pitchFamily="49" charset="0"/>
              </a:rPr>
              <a:t>(</a:t>
            </a:r>
            <a:r>
              <a:rPr lang="en-US" sz="1600" b="1" dirty="0">
                <a:solidFill>
                  <a:srgbClr val="2A00FF"/>
                </a:solidFill>
                <a:latin typeface="Consolas" panose="020B0609020204030204" pitchFamily="49" charset="0"/>
              </a:rPr>
              <a:t>"David"</a:t>
            </a:r>
            <a:r>
              <a:rPr lang="en-US" sz="1600" b="1" dirty="0">
                <a:solidFill>
                  <a:srgbClr val="000000"/>
                </a:solidFill>
                <a:latin typeface="Consolas" panose="020B0609020204030204" pitchFamily="49" charset="0"/>
              </a:rPr>
              <a:t>,10);</a:t>
            </a:r>
          </a:p>
          <a:p>
            <a:pPr>
              <a:tabLst>
                <a:tab pos="265113" algn="l"/>
                <a:tab pos="539750" algn="l"/>
                <a:tab pos="630238" algn="l"/>
                <a:tab pos="987425" algn="l"/>
              </a:tabLst>
            </a:pP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.printf</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 earns £%.2f%n"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david</a:t>
            </a:r>
            <a:r>
              <a:rPr lang="en-GB" sz="1600" b="1" i="1" dirty="0">
                <a:solidFill>
                  <a:srgbClr val="000000"/>
                </a:solidFill>
                <a:latin typeface="Consolas" panose="020B0609020204030204" pitchFamily="49" charset="0"/>
              </a:rPr>
              <a:t>.getName(), </a:t>
            </a:r>
            <a:r>
              <a:rPr lang="en-GB" sz="1600" b="1" i="1" dirty="0" err="1">
                <a:solidFill>
                  <a:srgbClr val="6A3E3E"/>
                </a:solidFill>
                <a:latin typeface="Consolas" panose="020B0609020204030204" pitchFamily="49" charset="0"/>
              </a:rPr>
              <a:t>david</a:t>
            </a:r>
            <a:r>
              <a:rPr lang="en-GB" sz="1600" b="1" i="1" dirty="0" err="1">
                <a:solidFill>
                  <a:srgbClr val="000000"/>
                </a:solidFill>
                <a:latin typeface="Consolas" panose="020B0609020204030204" pitchFamily="49" charset="0"/>
              </a:rPr>
              <a:t>.calculateSalary</a:t>
            </a:r>
            <a:r>
              <a:rPr lang="en-GB" sz="1600" b="1" i="1" dirty="0">
                <a:solidFill>
                  <a:srgbClr val="000000"/>
                </a:solidFill>
                <a:latin typeface="Consolas" panose="020B0609020204030204" pitchFamily="49" charset="0"/>
              </a:rPr>
              <a:t>());</a:t>
            </a:r>
          </a:p>
          <a:p>
            <a:pPr>
              <a:tabLst>
                <a:tab pos="265113" algn="l"/>
                <a:tab pos="539750" algn="l"/>
                <a:tab pos="630238" algn="l"/>
                <a:tab pos="987425" algn="l"/>
              </a:tabLst>
            </a:pPr>
            <a:endParaRPr lang="en-GB" sz="1600" dirty="0">
              <a:latin typeface="Consolas" panose="020B0609020204030204" pitchFamily="49" charset="0"/>
            </a:endParaRPr>
          </a:p>
          <a:p>
            <a:pPr>
              <a:tabLst>
                <a:tab pos="265113" algn="l"/>
                <a:tab pos="539750" algn="l"/>
                <a:tab pos="630238" algn="l"/>
                <a:tab pos="987425" algn="l"/>
              </a:tabLst>
            </a:pPr>
            <a:r>
              <a:rPr lang="en-US" sz="1600" dirty="0">
                <a:solidFill>
                  <a:srgbClr val="000000"/>
                </a:solidFill>
                <a:latin typeface="Consolas" panose="020B0609020204030204" pitchFamily="49" charset="0"/>
              </a:rPr>
              <a:t>	Employee </a:t>
            </a:r>
            <a:r>
              <a:rPr lang="en-US" sz="1600" dirty="0" err="1">
                <a:solidFill>
                  <a:srgbClr val="6A3E3E"/>
                </a:solidFill>
                <a:latin typeface="Consolas" panose="020B0609020204030204" pitchFamily="49" charset="0"/>
              </a:rPr>
              <a:t>gerry</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Contractor(</a:t>
            </a:r>
            <a:r>
              <a:rPr lang="en-US" sz="1600" b="1" dirty="0">
                <a:solidFill>
                  <a:srgbClr val="2A00FF"/>
                </a:solidFill>
                <a:latin typeface="Consolas" panose="020B0609020204030204" pitchFamily="49" charset="0"/>
              </a:rPr>
              <a:t>"Gerry"</a:t>
            </a:r>
            <a:r>
              <a:rPr lang="en-US" sz="1600" b="1" dirty="0">
                <a:solidFill>
                  <a:srgbClr val="000000"/>
                </a:solidFill>
                <a:latin typeface="Consolas" panose="020B0609020204030204" pitchFamily="49" charset="0"/>
              </a:rPr>
              <a:t>,10,35);</a:t>
            </a:r>
          </a:p>
          <a:p>
            <a:pPr>
              <a:tabLst>
                <a:tab pos="265113" algn="l"/>
                <a:tab pos="539750" algn="l"/>
                <a:tab pos="630238" algn="l"/>
                <a:tab pos="987425" algn="l"/>
              </a:tabLst>
            </a:pP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gerry</a:t>
            </a:r>
            <a:r>
              <a:rPr lang="en-GB" sz="1600" b="1" i="1" dirty="0" err="1">
                <a:solidFill>
                  <a:srgbClr val="000000"/>
                </a:solidFill>
                <a:latin typeface="Consolas" panose="020B0609020204030204" pitchFamily="49" charset="0"/>
              </a:rPr>
              <a:t>.getName</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 earns £"</a:t>
            </a:r>
            <a:r>
              <a:rPr lang="en-GB" sz="1600" b="1" i="1" dirty="0">
                <a:solidFill>
                  <a:srgbClr val="000000"/>
                </a:solidFill>
                <a:latin typeface="Consolas" panose="020B0609020204030204" pitchFamily="49" charset="0"/>
              </a:rPr>
              <a:t> + </a:t>
            </a:r>
            <a:r>
              <a:rPr lang="en-GB" sz="1600" b="1" i="1" dirty="0" err="1">
                <a:solidFill>
                  <a:srgbClr val="6A3E3E"/>
                </a:solidFill>
                <a:latin typeface="Consolas" panose="020B0609020204030204" pitchFamily="49" charset="0"/>
              </a:rPr>
              <a:t>gerry</a:t>
            </a:r>
            <a:r>
              <a:rPr lang="en-GB" sz="1600" b="1" i="1" dirty="0" err="1">
                <a:solidFill>
                  <a:srgbClr val="000000"/>
                </a:solidFill>
                <a:latin typeface="Consolas" panose="020B0609020204030204" pitchFamily="49" charset="0"/>
              </a:rPr>
              <a:t>.calculateSalary</a:t>
            </a:r>
            <a:r>
              <a:rPr lang="en-GB" sz="1600" b="1" i="1" dirty="0">
                <a:solidFill>
                  <a:srgbClr val="000000"/>
                </a:solidFill>
                <a:latin typeface="Consolas" panose="020B0609020204030204" pitchFamily="49" charset="0"/>
              </a:rPr>
              <a:t>());</a:t>
            </a:r>
          </a:p>
          <a:p>
            <a:pPr>
              <a:tabLst>
                <a:tab pos="265113" algn="l"/>
                <a:tab pos="539750" algn="l"/>
                <a:tab pos="630238" algn="l"/>
                <a:tab pos="987425" algn="l"/>
              </a:tabLst>
            </a:pPr>
            <a:r>
              <a:rPr lang="en-GB" sz="1600" dirty="0">
                <a:solidFill>
                  <a:srgbClr val="000000"/>
                </a:solidFill>
                <a:latin typeface="Consolas" panose="020B0609020204030204" pitchFamily="49" charset="0"/>
              </a:rPr>
              <a:t>	}</a:t>
            </a:r>
          </a:p>
          <a:p>
            <a:pPr>
              <a:tabLst>
                <a:tab pos="265113" algn="l"/>
                <a:tab pos="539750" algn="l"/>
                <a:tab pos="630238" algn="l"/>
                <a:tab pos="987425" algn="l"/>
              </a:tabLst>
            </a:pPr>
            <a:r>
              <a:rPr lang="en-GB" sz="1600" dirty="0">
                <a:solidFill>
                  <a:srgbClr val="000000"/>
                </a:solidFill>
                <a:latin typeface="Consolas" panose="020B0609020204030204" pitchFamily="49" charset="0"/>
              </a:rPr>
              <a:t>}</a:t>
            </a:r>
          </a:p>
          <a:p>
            <a:pPr>
              <a:tabLst>
                <a:tab pos="265113" algn="l"/>
                <a:tab pos="539750" algn="l"/>
                <a:tab pos="630238" algn="l"/>
                <a:tab pos="987425" algn="l"/>
              </a:tabLst>
            </a:pPr>
            <a:r>
              <a:rPr lang="en-GB" sz="1600" dirty="0">
                <a:solidFill>
                  <a:srgbClr val="000000"/>
                </a:solidFill>
                <a:latin typeface="Consolas" panose="020B0609020204030204" pitchFamily="49" charset="0"/>
              </a:rPr>
              <a:t> </a:t>
            </a:r>
            <a:endParaRPr lang="en-GB" sz="1600"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63</a:t>
            </a:fld>
            <a:endParaRPr lang="en-GB"/>
          </a:p>
        </p:txBody>
      </p:sp>
      <p:sp>
        <p:nvSpPr>
          <p:cNvPr id="3" name="Rectangle 2">
            <a:extLst>
              <a:ext uri="{FF2B5EF4-FFF2-40B4-BE49-F238E27FC236}">
                <a16:creationId xmlns:a16="http://schemas.microsoft.com/office/drawing/2014/main" id="{AC55C4D9-0314-4896-A6F1-A119DF8093FE}"/>
              </a:ext>
            </a:extLst>
          </p:cNvPr>
          <p:cNvSpPr/>
          <p:nvPr/>
        </p:nvSpPr>
        <p:spPr>
          <a:xfrm>
            <a:off x="1417320" y="4169664"/>
            <a:ext cx="8897112" cy="104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David earns £375.00</a:t>
            </a:r>
          </a:p>
          <a:p>
            <a:r>
              <a:rPr lang="en-GB" dirty="0"/>
              <a:t>Gerry earns £350.0</a:t>
            </a:r>
          </a:p>
        </p:txBody>
      </p:sp>
    </p:spTree>
    <p:extLst>
      <p:ext uri="{BB962C8B-B14F-4D97-AF65-F5344CB8AC3E}">
        <p14:creationId xmlns:p14="http://schemas.microsoft.com/office/powerpoint/2010/main" val="346930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5597-374F-4C90-88B6-F98CB1552CB2}"/>
              </a:ext>
            </a:extLst>
          </p:cNvPr>
          <p:cNvSpPr>
            <a:spLocks noGrp="1"/>
          </p:cNvSpPr>
          <p:nvPr>
            <p:ph type="title"/>
          </p:nvPr>
        </p:nvSpPr>
        <p:spPr/>
        <p:txBody>
          <a:bodyPr/>
          <a:lstStyle/>
          <a:p>
            <a:r>
              <a:rPr lang="en-GB" dirty="0"/>
              <a:t>Interfaces</a:t>
            </a:r>
          </a:p>
        </p:txBody>
      </p:sp>
      <p:sp>
        <p:nvSpPr>
          <p:cNvPr id="3" name="Text Placeholder 2">
            <a:extLst>
              <a:ext uri="{FF2B5EF4-FFF2-40B4-BE49-F238E27FC236}">
                <a16:creationId xmlns:a16="http://schemas.microsoft.com/office/drawing/2014/main" id="{539C7F9A-F3A6-49E9-80BE-A75D2EC066F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1BAAF0B-764C-4CCB-8717-2440B597C350}"/>
              </a:ext>
            </a:extLst>
          </p:cNvPr>
          <p:cNvSpPr>
            <a:spLocks noGrp="1"/>
          </p:cNvSpPr>
          <p:nvPr>
            <p:ph type="sldNum" sz="quarter" idx="12"/>
          </p:nvPr>
        </p:nvSpPr>
        <p:spPr/>
        <p:txBody>
          <a:bodyPr/>
          <a:lstStyle/>
          <a:p>
            <a:fld id="{B45D7C14-8847-4B02-949D-EBBA296A360F}" type="slidenum">
              <a:rPr lang="en-GB" smtClean="0"/>
              <a:t>64</a:t>
            </a:fld>
            <a:endParaRPr lang="en-GB"/>
          </a:p>
        </p:txBody>
      </p:sp>
    </p:spTree>
    <p:extLst>
      <p:ext uri="{BB962C8B-B14F-4D97-AF65-F5344CB8AC3E}">
        <p14:creationId xmlns:p14="http://schemas.microsoft.com/office/powerpoint/2010/main" val="278491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Interfaces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3936515" cy="5716078"/>
          </a:xfrm>
        </p:spPr>
        <p:txBody>
          <a:bodyPr>
            <a:noAutofit/>
          </a:bodyPr>
          <a:lstStyle/>
          <a:p>
            <a:pPr marL="0" indent="0">
              <a:lnSpc>
                <a:spcPts val="2300"/>
              </a:lnSpc>
              <a:spcBef>
                <a:spcPts val="0"/>
              </a:spcBef>
              <a:spcAft>
                <a:spcPts val="1200"/>
              </a:spcAft>
              <a:buNone/>
              <a:tabLst>
                <a:tab pos="536575" algn="l"/>
              </a:tabLst>
            </a:pPr>
            <a:r>
              <a:rPr lang="en-US" sz="1800" dirty="0"/>
              <a:t>An interface is just the declaration of methods of an Object, it’s not the implementation. </a:t>
            </a:r>
          </a:p>
          <a:p>
            <a:pPr marL="0" indent="0">
              <a:lnSpc>
                <a:spcPts val="2300"/>
              </a:lnSpc>
              <a:spcBef>
                <a:spcPts val="0"/>
              </a:spcBef>
              <a:spcAft>
                <a:spcPts val="1200"/>
              </a:spcAft>
              <a:buNone/>
              <a:tabLst>
                <a:tab pos="536575" algn="l"/>
              </a:tabLst>
            </a:pPr>
            <a:r>
              <a:rPr lang="en-US" sz="1800" dirty="0"/>
              <a:t>In an interface, we define what kind of operation an object can perform.</a:t>
            </a:r>
          </a:p>
          <a:p>
            <a:pPr marL="0" indent="0">
              <a:lnSpc>
                <a:spcPts val="2300"/>
              </a:lnSpc>
              <a:spcBef>
                <a:spcPts val="0"/>
              </a:spcBef>
              <a:spcAft>
                <a:spcPts val="1200"/>
              </a:spcAft>
              <a:buNone/>
              <a:tabLst>
                <a:tab pos="536575" algn="l"/>
              </a:tabLst>
            </a:pPr>
            <a:r>
              <a:rPr lang="en-US" sz="1800" dirty="0"/>
              <a:t>These operations are defined by the classes that implement interface.</a:t>
            </a:r>
          </a:p>
          <a:p>
            <a:pPr marL="0" indent="0">
              <a:lnSpc>
                <a:spcPts val="2300"/>
              </a:lnSpc>
              <a:spcBef>
                <a:spcPts val="0"/>
              </a:spcBef>
              <a:spcAft>
                <a:spcPts val="1200"/>
              </a:spcAft>
              <a:buNone/>
              <a:tabLst>
                <a:tab pos="536575" algn="l"/>
              </a:tabLst>
            </a:pPr>
            <a:r>
              <a:rPr lang="en-US" sz="1800" dirty="0"/>
              <a:t>Interfaces form a contract between the class and the outside world, and this contract is enforced at build time by the compiler.</a:t>
            </a: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796955"/>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dirty="0">
              <a:solidFill>
                <a:schemeClr val="tx1"/>
              </a:solidFill>
            </a:endParaRPr>
          </a:p>
          <a:p>
            <a:pPr>
              <a:spcBef>
                <a:spcPts val="1000"/>
              </a:spcBef>
              <a:tabLst>
                <a:tab pos="265113" algn="l"/>
                <a:tab pos="539750" algn="l"/>
              </a:tabLst>
            </a:pP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65</a:t>
            </a:fld>
            <a:endParaRPr lang="en-GB"/>
          </a:p>
        </p:txBody>
      </p:sp>
    </p:spTree>
    <p:extLst>
      <p:ext uri="{BB962C8B-B14F-4D97-AF65-F5344CB8AC3E}">
        <p14:creationId xmlns:p14="http://schemas.microsoft.com/office/powerpoint/2010/main" val="2142300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Summary</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2" y="799904"/>
            <a:ext cx="3936515" cy="5716078"/>
          </a:xfrm>
        </p:spPr>
        <p:txBody>
          <a:bodyPr>
            <a:noAutofit/>
          </a:bodyPr>
          <a:lstStyle/>
          <a:p>
            <a:pPr marL="0" indent="0">
              <a:lnSpc>
                <a:spcPct val="100000"/>
              </a:lnSpc>
              <a:buNone/>
              <a:tabLst>
                <a:tab pos="536575" algn="l"/>
              </a:tabLst>
            </a:pPr>
            <a:r>
              <a:rPr lang="en-GB" sz="1800" dirty="0"/>
              <a:t>Class</a:t>
            </a:r>
          </a:p>
          <a:p>
            <a:pPr marL="0" indent="0">
              <a:lnSpc>
                <a:spcPct val="100000"/>
              </a:lnSpc>
              <a:buNone/>
              <a:tabLst>
                <a:tab pos="536575" algn="l"/>
              </a:tabLst>
            </a:pPr>
            <a:r>
              <a:rPr lang="en-GB" sz="1800" dirty="0"/>
              <a:t>Properties</a:t>
            </a:r>
          </a:p>
          <a:p>
            <a:pPr marL="0" indent="0">
              <a:lnSpc>
                <a:spcPct val="100000"/>
              </a:lnSpc>
              <a:buNone/>
              <a:tabLst>
                <a:tab pos="536575" algn="l"/>
              </a:tabLst>
            </a:pPr>
            <a:r>
              <a:rPr lang="en-GB" sz="1800" dirty="0"/>
              <a:t>Methods</a:t>
            </a:r>
          </a:p>
          <a:p>
            <a:pPr marL="0" indent="0">
              <a:lnSpc>
                <a:spcPct val="100000"/>
              </a:lnSpc>
              <a:buNone/>
              <a:tabLst>
                <a:tab pos="536575" algn="l"/>
              </a:tabLst>
            </a:pPr>
            <a:r>
              <a:rPr lang="en-GB" sz="1800" dirty="0"/>
              <a:t>new</a:t>
            </a:r>
          </a:p>
          <a:p>
            <a:pPr marL="0" indent="0">
              <a:lnSpc>
                <a:spcPct val="100000"/>
              </a:lnSpc>
              <a:buNone/>
              <a:tabLst>
                <a:tab pos="536575" algn="l"/>
              </a:tabLst>
            </a:pPr>
            <a:r>
              <a:rPr lang="en-GB" sz="1800" dirty="0"/>
              <a:t>constructor</a:t>
            </a:r>
          </a:p>
          <a:p>
            <a:pPr marL="0" indent="0">
              <a:lnSpc>
                <a:spcPct val="100000"/>
              </a:lnSpc>
              <a:buNone/>
              <a:tabLst>
                <a:tab pos="536575" algn="l"/>
              </a:tabLst>
            </a:pPr>
            <a:endParaRPr lang="en-GB" sz="1800" dirty="0"/>
          </a:p>
          <a:p>
            <a:pPr marL="0" indent="0">
              <a:lnSpc>
                <a:spcPct val="100000"/>
              </a:lnSpc>
              <a:buNone/>
              <a:tabLst>
                <a:tab pos="536575" algn="l"/>
              </a:tabLst>
            </a:pPr>
            <a:endParaRPr lang="en-GB" sz="1800" dirty="0"/>
          </a:p>
          <a:p>
            <a:pPr marL="0" indent="0">
              <a:lnSpc>
                <a:spcPct val="100000"/>
              </a:lnSpc>
              <a:buNone/>
              <a:tabLst>
                <a:tab pos="536575" algn="l"/>
              </a:tabLst>
            </a:pPr>
            <a:r>
              <a:rPr lang="en-GB" sz="1800" dirty="0"/>
              <a:t>Encapsulation</a:t>
            </a:r>
          </a:p>
          <a:p>
            <a:pPr marL="0" indent="0">
              <a:lnSpc>
                <a:spcPct val="100000"/>
              </a:lnSpc>
              <a:buNone/>
              <a:tabLst>
                <a:tab pos="536575" algn="l"/>
              </a:tabLst>
            </a:pPr>
            <a:r>
              <a:rPr lang="en-GB" sz="1800" dirty="0"/>
              <a:t>Getter and setters</a:t>
            </a:r>
          </a:p>
          <a:p>
            <a:pPr marL="0" indent="0">
              <a:lnSpc>
                <a:spcPct val="100000"/>
              </a:lnSpc>
              <a:buNone/>
              <a:tabLst>
                <a:tab pos="536575" algn="l"/>
              </a:tabLst>
            </a:pPr>
            <a:r>
              <a:rPr lang="en-GB" sz="1800" dirty="0"/>
              <a:t>Inheritance</a:t>
            </a:r>
          </a:p>
          <a:p>
            <a:pPr marL="0" indent="0">
              <a:lnSpc>
                <a:spcPct val="100000"/>
              </a:lnSpc>
              <a:buNone/>
              <a:tabLst>
                <a:tab pos="536575" algn="l"/>
              </a:tabLst>
            </a:pPr>
            <a:r>
              <a:rPr lang="en-GB" sz="1800" dirty="0"/>
              <a:t>Extends</a:t>
            </a:r>
          </a:p>
          <a:p>
            <a:pPr marL="0" indent="0">
              <a:lnSpc>
                <a:spcPct val="100000"/>
              </a:lnSpc>
              <a:buNone/>
              <a:tabLst>
                <a:tab pos="536575" algn="l"/>
              </a:tabLst>
            </a:pPr>
            <a:r>
              <a:rPr lang="en-GB" sz="1800" dirty="0"/>
              <a:t>super</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796955"/>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spcBef>
                <a:spcPts val="1000"/>
              </a:spcBef>
              <a:tabLst>
                <a:tab pos="265113" algn="l"/>
                <a:tab pos="539750" algn="l"/>
              </a:tabLst>
            </a:pPr>
            <a:r>
              <a:rPr lang="en-GB" dirty="0">
                <a:solidFill>
                  <a:schemeClr val="tx1"/>
                </a:solidFill>
              </a:rPr>
              <a:t>A recipe</a:t>
            </a:r>
          </a:p>
          <a:p>
            <a:pPr>
              <a:spcBef>
                <a:spcPts val="1000"/>
              </a:spcBef>
              <a:tabLst>
                <a:tab pos="265113" algn="l"/>
                <a:tab pos="539750" algn="l"/>
              </a:tabLst>
            </a:pPr>
            <a:r>
              <a:rPr lang="en-GB" dirty="0">
                <a:solidFill>
                  <a:schemeClr val="tx1"/>
                </a:solidFill>
              </a:rPr>
              <a:t>Recipe ingredients</a:t>
            </a:r>
          </a:p>
          <a:p>
            <a:pPr>
              <a:spcBef>
                <a:spcPts val="1000"/>
              </a:spcBef>
              <a:tabLst>
                <a:tab pos="265113" algn="l"/>
                <a:tab pos="539750" algn="l"/>
              </a:tabLst>
            </a:pPr>
            <a:r>
              <a:rPr lang="en-GB" dirty="0">
                <a:solidFill>
                  <a:schemeClr val="tx1"/>
                </a:solidFill>
              </a:rPr>
              <a:t>Recipe instructions</a:t>
            </a:r>
          </a:p>
          <a:p>
            <a:pPr>
              <a:spcBef>
                <a:spcPts val="1000"/>
              </a:spcBef>
              <a:tabLst>
                <a:tab pos="265113" algn="l"/>
                <a:tab pos="539750" algn="l"/>
              </a:tabLst>
            </a:pPr>
            <a:r>
              <a:rPr lang="en-GB" dirty="0">
                <a:solidFill>
                  <a:schemeClr val="tx1"/>
                </a:solidFill>
              </a:rPr>
              <a:t>Creates the object based on the class</a:t>
            </a:r>
          </a:p>
          <a:p>
            <a:pPr>
              <a:spcBef>
                <a:spcPts val="1000"/>
              </a:spcBef>
              <a:tabLst>
                <a:tab pos="265113" algn="l"/>
                <a:tab pos="539750" algn="l"/>
              </a:tabLst>
            </a:pPr>
            <a:r>
              <a:rPr lang="en-GB" dirty="0">
                <a:solidFill>
                  <a:schemeClr val="tx1"/>
                </a:solidFill>
              </a:rPr>
              <a:t>Special method-</a:t>
            </a:r>
          </a:p>
          <a:p>
            <a:pPr>
              <a:tabLst>
                <a:tab pos="265113" algn="l"/>
                <a:tab pos="539750" algn="l"/>
              </a:tabLst>
            </a:pPr>
            <a:r>
              <a:rPr lang="en-GB" dirty="0">
                <a:solidFill>
                  <a:schemeClr val="tx1"/>
                </a:solidFill>
              </a:rPr>
              <a:t>	same name as the class</a:t>
            </a:r>
          </a:p>
          <a:p>
            <a:pPr>
              <a:tabLst>
                <a:tab pos="265113" algn="l"/>
                <a:tab pos="539750" algn="l"/>
              </a:tabLst>
            </a:pPr>
            <a:r>
              <a:rPr lang="en-GB" dirty="0">
                <a:solidFill>
                  <a:schemeClr val="tx1"/>
                </a:solidFill>
              </a:rPr>
              <a:t>	no return value</a:t>
            </a:r>
          </a:p>
          <a:p>
            <a:pPr>
              <a:spcAft>
                <a:spcPts val="1000"/>
              </a:spcAft>
              <a:tabLst>
                <a:tab pos="265113" algn="l"/>
                <a:tab pos="539750" algn="l"/>
              </a:tabLst>
            </a:pPr>
            <a:r>
              <a:rPr lang="en-GB" dirty="0">
                <a:solidFill>
                  <a:schemeClr val="tx1"/>
                </a:solidFill>
              </a:rPr>
              <a:t>	called when the new keyword is used</a:t>
            </a:r>
          </a:p>
          <a:p>
            <a:pPr>
              <a:spcAft>
                <a:spcPts val="1000"/>
              </a:spcAft>
              <a:tabLst>
                <a:tab pos="265113" algn="l"/>
                <a:tab pos="539750" algn="l"/>
              </a:tabLst>
            </a:pPr>
            <a:r>
              <a:rPr lang="en-GB" dirty="0">
                <a:solidFill>
                  <a:schemeClr val="tx1"/>
                </a:solidFill>
              </a:rPr>
              <a:t>Limiting the accessibility of class properties</a:t>
            </a:r>
          </a:p>
          <a:p>
            <a:pPr>
              <a:spcAft>
                <a:spcPts val="1000"/>
              </a:spcAft>
              <a:tabLst>
                <a:tab pos="265113" algn="l"/>
                <a:tab pos="539750" algn="l"/>
              </a:tabLst>
            </a:pPr>
            <a:r>
              <a:rPr lang="en-GB" dirty="0">
                <a:solidFill>
                  <a:schemeClr val="tx1"/>
                </a:solidFill>
              </a:rPr>
              <a:t>Methods used to provide and access values in a class</a:t>
            </a:r>
          </a:p>
          <a:p>
            <a:pPr>
              <a:spcAft>
                <a:spcPts val="1000"/>
              </a:spcAft>
              <a:tabLst>
                <a:tab pos="265113" algn="l"/>
                <a:tab pos="539750" algn="l"/>
              </a:tabLst>
            </a:pPr>
            <a:r>
              <a:rPr lang="en-GB" dirty="0">
                <a:solidFill>
                  <a:schemeClr val="tx1"/>
                </a:solidFill>
              </a:rPr>
              <a:t>Providing additional properties and methods from a superclass or parent class</a:t>
            </a:r>
          </a:p>
          <a:p>
            <a:pPr>
              <a:spcAft>
                <a:spcPts val="1000"/>
              </a:spcAft>
              <a:tabLst>
                <a:tab pos="265113" algn="l"/>
                <a:tab pos="539750" algn="l"/>
              </a:tabLst>
            </a:pPr>
            <a:r>
              <a:rPr lang="en-GB" dirty="0">
                <a:solidFill>
                  <a:schemeClr val="tx1"/>
                </a:solidFill>
              </a:rPr>
              <a:t>Keyword providing the link between child and parent class</a:t>
            </a:r>
          </a:p>
          <a:p>
            <a:pPr>
              <a:tabLst>
                <a:tab pos="265113" algn="l"/>
                <a:tab pos="539750" algn="l"/>
              </a:tabLst>
            </a:pPr>
            <a:r>
              <a:rPr lang="en-GB" dirty="0">
                <a:solidFill>
                  <a:schemeClr val="tx1"/>
                </a:solidFill>
              </a:rPr>
              <a:t>Special word</a:t>
            </a:r>
          </a:p>
          <a:p>
            <a:pPr>
              <a:tabLst>
                <a:tab pos="265113" algn="l"/>
                <a:tab pos="539750" algn="l"/>
              </a:tabLst>
            </a:pPr>
            <a:r>
              <a:rPr lang="en-GB" dirty="0">
                <a:solidFill>
                  <a:schemeClr val="tx1"/>
                </a:solidFill>
              </a:rPr>
              <a:t>	A method used to link an instantiation of a parent class </a:t>
            </a:r>
          </a:p>
          <a:p>
            <a:pPr>
              <a:tabLst>
                <a:tab pos="265113" algn="l"/>
                <a:tab pos="539750" algn="l"/>
              </a:tabLst>
            </a:pPr>
            <a:r>
              <a:rPr lang="en-GB" dirty="0">
                <a:solidFill>
                  <a:schemeClr val="tx1"/>
                </a:solidFill>
              </a:rPr>
              <a:t>	access a method within the parent class</a:t>
            </a:r>
          </a:p>
          <a:p>
            <a:pPr>
              <a:tabLst>
                <a:tab pos="265113" algn="l"/>
                <a:tab pos="539750" algn="l"/>
              </a:tabLst>
            </a:pPr>
            <a:endParaRPr lang="en-GB" dirty="0">
              <a:solidFill>
                <a:schemeClr val="tx1"/>
              </a:solidFill>
            </a:endParaRPr>
          </a:p>
          <a:p>
            <a:pPr>
              <a:spcBef>
                <a:spcPts val="1000"/>
              </a:spcBef>
              <a:tabLst>
                <a:tab pos="265113" algn="l"/>
                <a:tab pos="539750" algn="l"/>
              </a:tabLst>
            </a:pPr>
            <a:endParaRPr lang="en-GB" dirty="0">
              <a:solidFill>
                <a:schemeClr val="tx1"/>
              </a:solidFill>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66</a:t>
            </a:fld>
            <a:endParaRPr lang="en-GB"/>
          </a:p>
        </p:txBody>
      </p:sp>
    </p:spTree>
    <p:extLst>
      <p:ext uri="{BB962C8B-B14F-4D97-AF65-F5344CB8AC3E}">
        <p14:creationId xmlns:p14="http://schemas.microsoft.com/office/powerpoint/2010/main" val="22852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500"/>
                                        <p:tgtEl>
                                          <p:spTgt spid="6">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fade">
                                      <p:cBhvr>
                                        <p:cTn id="54" dur="500"/>
                                        <p:tgtEl>
                                          <p:spTgt spid="6">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fade">
                                      <p:cBhvr>
                                        <p:cTn id="62" dur="500"/>
                                        <p:tgtEl>
                                          <p:spTgt spid="5">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fade">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8" end="8"/>
                                            </p:txEl>
                                          </p:spTgt>
                                        </p:tgtEl>
                                        <p:attrNameLst>
                                          <p:attrName>style.visibility</p:attrName>
                                        </p:attrNameLst>
                                      </p:cBhvr>
                                      <p:to>
                                        <p:strVal val="visible"/>
                                      </p:to>
                                    </p:set>
                                    <p:animEffect transition="in" filter="fade">
                                      <p:cBhvr>
                                        <p:cTn id="72" dur="500"/>
                                        <p:tgtEl>
                                          <p:spTgt spid="5">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animEffect transition="in" filter="fade">
                                      <p:cBhvr>
                                        <p:cTn id="77" dur="500"/>
                                        <p:tgtEl>
                                          <p:spTgt spid="6">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9" end="9"/>
                                            </p:txEl>
                                          </p:spTgt>
                                        </p:tgtEl>
                                        <p:attrNameLst>
                                          <p:attrName>style.visibility</p:attrName>
                                        </p:attrNameLst>
                                      </p:cBhvr>
                                      <p:to>
                                        <p:strVal val="visible"/>
                                      </p:to>
                                    </p:set>
                                    <p:animEffect transition="in" filter="fade">
                                      <p:cBhvr>
                                        <p:cTn id="82" dur="500"/>
                                        <p:tgtEl>
                                          <p:spTgt spid="5">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animEffect transition="in" filter="fade">
                                      <p:cBhvr>
                                        <p:cTn id="87" dur="500"/>
                                        <p:tgtEl>
                                          <p:spTgt spid="6">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10" end="10"/>
                                            </p:txEl>
                                          </p:spTgt>
                                        </p:tgtEl>
                                        <p:attrNameLst>
                                          <p:attrName>style.visibility</p:attrName>
                                        </p:attrNameLst>
                                      </p:cBhvr>
                                      <p:to>
                                        <p:strVal val="visible"/>
                                      </p:to>
                                    </p:set>
                                    <p:animEffect transition="in" filter="fade">
                                      <p:cBhvr>
                                        <p:cTn id="92" dur="500"/>
                                        <p:tgtEl>
                                          <p:spTgt spid="5">
                                            <p:txEl>
                                              <p:pRg st="10" end="1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11" end="11"/>
                                            </p:txEl>
                                          </p:spTgt>
                                        </p:tgtEl>
                                        <p:attrNameLst>
                                          <p:attrName>style.visibility</p:attrName>
                                        </p:attrNameLst>
                                      </p:cBhvr>
                                      <p:to>
                                        <p:strVal val="visible"/>
                                      </p:to>
                                    </p:set>
                                    <p:animEffect transition="in" filter="fade">
                                      <p:cBhvr>
                                        <p:cTn id="97" dur="500"/>
                                        <p:tgtEl>
                                          <p:spTgt spid="6">
                                            <p:txEl>
                                              <p:pRg st="11" end="1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11" end="11"/>
                                            </p:txEl>
                                          </p:spTgt>
                                        </p:tgtEl>
                                        <p:attrNameLst>
                                          <p:attrName>style.visibility</p:attrName>
                                        </p:attrNameLst>
                                      </p:cBhvr>
                                      <p:to>
                                        <p:strVal val="visible"/>
                                      </p:to>
                                    </p:set>
                                    <p:animEffect transition="in" filter="fade">
                                      <p:cBhvr>
                                        <p:cTn id="102" dur="500"/>
                                        <p:tgtEl>
                                          <p:spTgt spid="5">
                                            <p:txEl>
                                              <p:pRg st="11" end="1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12" end="12"/>
                                            </p:txEl>
                                          </p:spTgt>
                                        </p:tgtEl>
                                        <p:attrNameLst>
                                          <p:attrName>style.visibility</p:attrName>
                                        </p:attrNameLst>
                                      </p:cBhvr>
                                      <p:to>
                                        <p:strVal val="visible"/>
                                      </p:to>
                                    </p:set>
                                    <p:animEffect transition="in" filter="fade">
                                      <p:cBhvr>
                                        <p:cTn id="107" dur="500"/>
                                        <p:tgtEl>
                                          <p:spTgt spid="6">
                                            <p:txEl>
                                              <p:pRg st="12" end="12"/>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6">
                                            <p:txEl>
                                              <p:pRg st="13" end="13"/>
                                            </p:txEl>
                                          </p:spTgt>
                                        </p:tgtEl>
                                        <p:attrNameLst>
                                          <p:attrName>style.visibility</p:attrName>
                                        </p:attrNameLst>
                                      </p:cBhvr>
                                      <p:to>
                                        <p:strVal val="visible"/>
                                      </p:to>
                                    </p:set>
                                    <p:animEffect transition="in" filter="fade">
                                      <p:cBhvr>
                                        <p:cTn id="110" dur="500"/>
                                        <p:tgtEl>
                                          <p:spTgt spid="6">
                                            <p:txEl>
                                              <p:pRg st="13" end="13"/>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6">
                                            <p:txEl>
                                              <p:pRg st="14" end="14"/>
                                            </p:txEl>
                                          </p:spTgt>
                                        </p:tgtEl>
                                        <p:attrNameLst>
                                          <p:attrName>style.visibility</p:attrName>
                                        </p:attrNameLst>
                                      </p:cBhvr>
                                      <p:to>
                                        <p:strVal val="visible"/>
                                      </p:to>
                                    </p:set>
                                    <p:animEffect transition="in" filter="fade">
                                      <p:cBhvr>
                                        <p:cTn id="113"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endParaRPr lang="en-GB" sz="3200" dirty="0">
              <a:solidFill>
                <a:schemeClr val="bg1"/>
              </a:solidFill>
            </a:endParaRP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endParaRPr lang="en-GB" sz="2400" dirty="0"/>
          </a:p>
          <a:p>
            <a:pPr marL="0" indent="0">
              <a:buNone/>
              <a:tabLst>
                <a:tab pos="536575" algn="l"/>
              </a:tabLst>
            </a:pPr>
            <a:r>
              <a:rPr lang="en-GB" sz="2400"/>
              <a:t>	Any </a:t>
            </a:r>
            <a:r>
              <a:rPr lang="en-GB" sz="2400" dirty="0"/>
              <a:t>Questions</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a:tabLst>
                <a:tab pos="265113" algn="l"/>
                <a:tab pos="539750" algn="l"/>
              </a:tabLst>
            </a:pPr>
            <a:endParaRPr lang="en-GB" sz="1700" b="1" dirty="0"/>
          </a:p>
        </p:txBody>
      </p:sp>
      <p:pic>
        <p:nvPicPr>
          <p:cNvPr id="12290" name="Picture 2" descr="Image result for animated gifs Any questi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9174" y="1555432"/>
            <a:ext cx="4059809" cy="40598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822431D-AAA3-4E3F-BD56-CD5EAC4D0B18}" type="slidenum">
              <a:rPr lang="en-GB" smtClean="0"/>
              <a:t>67</a:t>
            </a:fld>
            <a:endParaRPr lang="en-GB"/>
          </a:p>
        </p:txBody>
      </p:sp>
    </p:spTree>
    <p:extLst>
      <p:ext uri="{BB962C8B-B14F-4D97-AF65-F5344CB8AC3E}">
        <p14:creationId xmlns:p14="http://schemas.microsoft.com/office/powerpoint/2010/main" val="60659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Assigning values to properties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pPr>
            <a:r>
              <a:rPr lang="en-GB" sz="1800" dirty="0"/>
              <a:t>To access any of the data of the box we use the </a:t>
            </a:r>
            <a:r>
              <a:rPr lang="en-GB" sz="1800" b="1" dirty="0"/>
              <a:t>name</a:t>
            </a:r>
            <a:r>
              <a:rPr lang="en-GB" sz="1800" dirty="0"/>
              <a:t> of the object followed by a </a:t>
            </a:r>
            <a:r>
              <a:rPr lang="en-GB" sz="1800" b="1" dirty="0"/>
              <a:t>dot</a:t>
            </a:r>
            <a:r>
              <a:rPr lang="en-GB" sz="1800" dirty="0"/>
              <a:t> and then the name of the data variable or </a:t>
            </a:r>
            <a:r>
              <a:rPr lang="en-GB" sz="1800" b="1" dirty="0"/>
              <a:t>property</a:t>
            </a:r>
            <a:r>
              <a:rPr lang="en-GB" sz="1800" dirty="0"/>
              <a:t>.</a:t>
            </a:r>
          </a:p>
          <a:p>
            <a:pPr marL="0" indent="0">
              <a:buNone/>
            </a:pPr>
            <a:r>
              <a:rPr lang="en-GB" sz="1800" dirty="0"/>
              <a:t> </a:t>
            </a:r>
          </a:p>
          <a:p>
            <a:pPr marL="0" indent="0">
              <a:buNone/>
            </a:pPr>
            <a:r>
              <a:rPr lang="en-GB" sz="1800" b="1" dirty="0"/>
              <a:t>Example</a:t>
            </a:r>
            <a:r>
              <a:rPr lang="en-GB" sz="1800" dirty="0"/>
              <a:t>:  the width is referred to as </a:t>
            </a:r>
            <a:br>
              <a:rPr lang="en-GB" sz="1800" dirty="0"/>
            </a:br>
            <a:r>
              <a:rPr lang="en-GB" sz="1800" dirty="0"/>
              <a:t>	</a:t>
            </a:r>
            <a:r>
              <a:rPr lang="en-GB" sz="1800" b="1" dirty="0" err="1"/>
              <a:t>redBox.width</a:t>
            </a:r>
            <a:endParaRPr lang="en-GB" sz="1800" dirty="0"/>
          </a:p>
          <a:p>
            <a:pPr marL="0" indent="0">
              <a:buNone/>
            </a:pPr>
            <a:r>
              <a:rPr lang="en-GB" sz="1800" dirty="0"/>
              <a:t> </a:t>
            </a:r>
          </a:p>
          <a:p>
            <a:pPr marL="0" indent="0">
              <a:buNone/>
            </a:pPr>
            <a:r>
              <a:rPr lang="en-GB" sz="1800" dirty="0"/>
              <a:t> </a:t>
            </a:r>
          </a:p>
          <a:p>
            <a:pPr marL="0" indent="0">
              <a:buNone/>
            </a:pPr>
            <a:r>
              <a:rPr lang="en-GB" sz="1800" dirty="0"/>
              <a:t>To assign the width property of </a:t>
            </a:r>
            <a:r>
              <a:rPr lang="en-GB" sz="1800" dirty="0" err="1"/>
              <a:t>redBox</a:t>
            </a:r>
            <a:r>
              <a:rPr lang="en-GB" sz="1800" dirty="0"/>
              <a:t> with the value 10, use</a:t>
            </a:r>
          </a:p>
          <a:p>
            <a:pPr marL="0" indent="0">
              <a:buNone/>
            </a:pPr>
            <a:r>
              <a:rPr lang="en-GB" sz="1800" b="1" dirty="0"/>
              <a:t>	</a:t>
            </a:r>
            <a:r>
              <a:rPr lang="en-GB" sz="1800" b="1" dirty="0" err="1"/>
              <a:t>redBox.width</a:t>
            </a:r>
            <a:r>
              <a:rPr lang="en-GB" sz="1800" b="1" dirty="0"/>
              <a:t> = 10;</a:t>
            </a:r>
            <a:endParaRPr lang="en-GB" sz="1800" dirty="0"/>
          </a:p>
          <a:p>
            <a:pPr marL="0" indent="0">
              <a:buNone/>
            </a:pPr>
            <a:r>
              <a:rPr lang="en-GB" sz="1800" dirty="0"/>
              <a:t> </a:t>
            </a:r>
          </a:p>
          <a:p>
            <a:pPr marL="0" indent="0">
              <a:buNone/>
            </a:pPr>
            <a:r>
              <a:rPr lang="en-GB" sz="1800" dirty="0"/>
              <a:t>To assign the height a value of 20</a:t>
            </a:r>
          </a:p>
          <a:p>
            <a:pPr marL="0" indent="0">
              <a:buNone/>
            </a:pPr>
            <a:r>
              <a:rPr lang="en-GB" sz="1800" b="1" dirty="0"/>
              <a:t>	</a:t>
            </a:r>
            <a:r>
              <a:rPr lang="en-GB" sz="1800" b="1" dirty="0" err="1"/>
              <a:t>redBox.height</a:t>
            </a:r>
            <a:r>
              <a:rPr lang="en-GB" sz="1800" b="1" dirty="0"/>
              <a:t> = 20;</a:t>
            </a:r>
            <a:endParaRPr lang="en-GB" sz="1800" dirty="0"/>
          </a:p>
          <a:p>
            <a:pPr marL="0" indent="0">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base"/>
            <a:endParaRPr lang="en-US" b="1" dirty="0"/>
          </a:p>
          <a:p>
            <a:pPr fontAlgn="base"/>
            <a:endParaRPr lang="en-US" b="1" dirty="0"/>
          </a:p>
          <a:p>
            <a:pPr fontAlgn="base"/>
            <a:endParaRPr lang="en-US" b="1" dirty="0"/>
          </a:p>
          <a:p>
            <a:pPr fontAlgn="base">
              <a:lnSpc>
                <a:spcPct val="150000"/>
              </a:lnSpc>
              <a:tabLst>
                <a:tab pos="447675" algn="l"/>
                <a:tab pos="715963" algn="l"/>
              </a:tabLst>
            </a:pPr>
            <a:r>
              <a:rPr lang="en-US" b="1" dirty="0">
                <a:solidFill>
                  <a:srgbClr val="7F0055"/>
                </a:solidFill>
                <a:latin typeface="Consolas" panose="020B0609020204030204" pitchFamily="49" charset="0"/>
              </a:rPr>
              <a:t>package</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OOPExamples</a:t>
            </a:r>
            <a:r>
              <a:rPr lang="en-US" b="1" dirty="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a:p>
            <a:pPr fontAlgn="base">
              <a:lnSpc>
                <a:spcPct val="150000"/>
              </a:lnSpc>
              <a:tabLst>
                <a:tab pos="447675" algn="l"/>
                <a:tab pos="715963" algn="l"/>
              </a:tabLst>
            </a:pPr>
            <a:r>
              <a:rPr lang="en-US" b="1" dirty="0">
                <a:solidFill>
                  <a:srgbClr val="7F0055"/>
                </a:solidFill>
                <a:latin typeface="Consolas" panose="020B0609020204030204" pitchFamily="49" charset="0"/>
              </a:rPr>
              <a:t>public class </a:t>
            </a:r>
            <a:r>
              <a:rPr lang="en-US" b="1" dirty="0" err="1">
                <a:latin typeface="Consolas" panose="020B0609020204030204" pitchFamily="49" charset="0"/>
                <a:cs typeface="Consolas" panose="020B0609020204030204" pitchFamily="49" charset="0"/>
              </a:rPr>
              <a:t>boxExample</a:t>
            </a:r>
            <a:r>
              <a:rPr lang="en-US" b="1" dirty="0">
                <a:latin typeface="Consolas" panose="020B0609020204030204" pitchFamily="49" charset="0"/>
                <a:cs typeface="Consolas" panose="020B0609020204030204" pitchFamily="49" charset="0"/>
              </a:rPr>
              <a:t> {</a:t>
            </a:r>
            <a:endParaRPr lang="en-GB" dirty="0">
              <a:latin typeface="Consolas" panose="020B0609020204030204" pitchFamily="49" charset="0"/>
              <a:cs typeface="Consolas" panose="020B0609020204030204" pitchFamily="49" charset="0"/>
            </a:endParaRPr>
          </a:p>
          <a:p>
            <a:pPr marL="360363" lvl="1">
              <a:tabLst>
                <a:tab pos="360363" algn="l"/>
                <a:tab pos="720725" algn="l"/>
                <a:tab pos="989013" algn="l"/>
              </a:tabLst>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360363" lvl="1">
              <a:tabLst>
                <a:tab pos="360363" algn="l"/>
                <a:tab pos="720725" algn="l"/>
                <a:tab pos="989013" algn="l"/>
              </a:tabLst>
            </a:pPr>
            <a:r>
              <a:rPr lang="en-GB" dirty="0">
                <a:solidFill>
                  <a:srgbClr val="000000"/>
                </a:solidFill>
                <a:latin typeface="Consolas" panose="020B0609020204030204" pitchFamily="49" charset="0"/>
              </a:rPr>
              <a:t>	Box </a:t>
            </a:r>
            <a:r>
              <a:rPr lang="en-GB" dirty="0" err="1">
                <a:solidFill>
                  <a:srgbClr val="6A3E3E"/>
                </a:solidFill>
                <a:latin typeface="Consolas" panose="020B0609020204030204" pitchFamily="49" charset="0"/>
              </a:rPr>
              <a:t>redBox</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Box();</a:t>
            </a:r>
          </a:p>
          <a:p>
            <a:pPr marL="360363" lvl="1">
              <a:tabLst>
                <a:tab pos="360363" algn="l"/>
                <a:tab pos="720725" algn="l"/>
                <a:tab pos="989013" algn="l"/>
              </a:tabLst>
            </a:pPr>
            <a:endParaRPr lang="en-GB" dirty="0">
              <a:latin typeface="Consolas" panose="020B0609020204030204" pitchFamily="49" charset="0"/>
            </a:endParaRPr>
          </a:p>
          <a:p>
            <a:pPr marL="360363" lvl="1">
              <a:tabLst>
                <a:tab pos="360363" algn="l"/>
                <a:tab pos="720725" algn="l"/>
                <a:tab pos="989013"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width</a:t>
            </a:r>
            <a:r>
              <a:rPr lang="en-GB" dirty="0">
                <a:solidFill>
                  <a:srgbClr val="000000"/>
                </a:solidFill>
                <a:latin typeface="Consolas" panose="020B0609020204030204" pitchFamily="49" charset="0"/>
              </a:rPr>
              <a:t> =  10; </a:t>
            </a:r>
          </a:p>
          <a:p>
            <a:pPr marL="360363" lvl="1">
              <a:tabLst>
                <a:tab pos="360363" algn="l"/>
                <a:tab pos="720725" algn="l"/>
                <a:tab pos="989013"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height</a:t>
            </a:r>
            <a:r>
              <a:rPr lang="en-GB" dirty="0">
                <a:solidFill>
                  <a:srgbClr val="000000"/>
                </a:solidFill>
                <a:latin typeface="Consolas" panose="020B0609020204030204" pitchFamily="49" charset="0"/>
              </a:rPr>
              <a:t> = 20; </a:t>
            </a:r>
          </a:p>
          <a:p>
            <a:pPr marL="360363" lvl="1">
              <a:tabLst>
                <a:tab pos="360363" algn="l"/>
                <a:tab pos="720725" algn="l"/>
                <a:tab pos="989013" algn="l"/>
              </a:tabLst>
            </a:pPr>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redBox</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 =  15; </a:t>
            </a:r>
          </a:p>
          <a:p>
            <a:pPr marL="360363" lvl="1">
              <a:tabLst>
                <a:tab pos="360363" algn="l"/>
                <a:tab pos="720725" algn="l"/>
                <a:tab pos="989013" algn="l"/>
              </a:tabLst>
            </a:pPr>
            <a:endParaRPr lang="en-GB" dirty="0">
              <a:latin typeface="Consolas" panose="020B0609020204030204" pitchFamily="49" charset="0"/>
            </a:endParaRPr>
          </a:p>
          <a:p>
            <a:pPr marL="360363" lvl="1">
              <a:tabLst>
                <a:tab pos="360363" algn="l"/>
                <a:tab pos="720725" algn="l"/>
                <a:tab pos="989013" algn="l"/>
              </a:tabLst>
            </a:pPr>
            <a:r>
              <a:rPr lang="en-GB" dirty="0">
                <a:solidFill>
                  <a:srgbClr val="000000"/>
                </a:solidFill>
                <a:latin typeface="Consolas" panose="020B0609020204030204" pitchFamily="49" charset="0"/>
              </a:rPr>
              <a:t>}</a:t>
            </a:r>
          </a:p>
          <a:p>
            <a:r>
              <a:rPr lang="en-US" b="1" dirty="0">
                <a:latin typeface="Consolas" panose="020B0609020204030204" pitchFamily="49" charset="0"/>
                <a:cs typeface="Consolas" panose="020B0609020204030204" pitchFamily="49" charset="0"/>
              </a:rPr>
              <a:t>}</a:t>
            </a:r>
          </a:p>
          <a:p>
            <a:pPr fontAlgn="base">
              <a:lnSpc>
                <a:spcPct val="150000"/>
              </a:lnSpc>
              <a:tabLst>
                <a:tab pos="447675" algn="l"/>
                <a:tab pos="715963" algn="l"/>
              </a:tabLst>
            </a:pPr>
            <a:r>
              <a:rPr lang="en-US" b="1" dirty="0"/>
              <a:t>Notice – 	</a:t>
            </a:r>
            <a:r>
              <a:rPr lang="en-US" dirty="0"/>
              <a:t>When the period is pressed a popup displays showing the attributes of the Box class in particular the properties (data) of the class.</a:t>
            </a:r>
            <a:endParaRPr lang="en-GB" dirty="0"/>
          </a:p>
          <a:p>
            <a:pPr fontAlgn="base">
              <a:lnSpc>
                <a:spcPct val="150000"/>
              </a:lnSpc>
              <a:tabLst>
                <a:tab pos="447675" algn="l"/>
                <a:tab pos="715963" algn="l"/>
              </a:tabLst>
            </a:pPr>
            <a:endParaRPr lang="en-GB" dirty="0">
              <a:latin typeface="Consolas" panose="020B0609020204030204" pitchFamily="49" charset="0"/>
              <a:cs typeface="Consolas" panose="020B0609020204030204" pitchFamily="49" charset="0"/>
            </a:endParaRPr>
          </a:p>
        </p:txBody>
      </p:sp>
      <p:sp>
        <p:nvSpPr>
          <p:cNvPr id="3" name="TextBox 1"/>
          <p:cNvSpPr txBox="1">
            <a:spLocks noChangeArrowheads="1"/>
          </p:cNvSpPr>
          <p:nvPr/>
        </p:nvSpPr>
        <p:spPr bwMode="auto">
          <a:xfrm>
            <a:off x="4820478" y="1094892"/>
            <a:ext cx="6430618" cy="5847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Char char="•"/>
              <a:tabLst/>
            </a:pPr>
            <a:r>
              <a:rPr kumimoji="0" lang="en-GB" altLang="en-US" sz="1600" b="0" i="0" u="none" strike="noStrike" cap="none" normalizeH="0" baseline="0" dirty="0">
                <a:ln>
                  <a:noFill/>
                </a:ln>
                <a:solidFill>
                  <a:srgbClr val="000000"/>
                </a:solidFill>
                <a:effectLst/>
              </a:rPr>
              <a:t>Create a new class – </a:t>
            </a:r>
            <a:r>
              <a:rPr kumimoji="0" lang="en-GB" altLang="en-US" sz="1600" b="0" i="0" u="none" strike="noStrike" cap="none" normalizeH="0" baseline="0" dirty="0" err="1">
                <a:ln>
                  <a:noFill/>
                </a:ln>
                <a:solidFill>
                  <a:srgbClr val="000000"/>
                </a:solidFill>
                <a:effectLst/>
              </a:rPr>
              <a:t>boxExample</a:t>
            </a:r>
            <a:r>
              <a:rPr kumimoji="0" lang="en-GB" altLang="en-US" sz="1600" b="0" i="0" u="none" strike="noStrike" cap="none" normalizeH="0" baseline="0" dirty="0">
                <a:ln>
                  <a:noFill/>
                </a:ln>
                <a:solidFill>
                  <a:srgbClr val="000000"/>
                </a:solidFill>
                <a:effectLst/>
              </a:rPr>
              <a:t> with the name </a:t>
            </a:r>
            <a:r>
              <a:rPr lang="en-GB" altLang="en-US" sz="1600" dirty="0" err="1">
                <a:solidFill>
                  <a:srgbClr val="000000"/>
                </a:solidFill>
              </a:rPr>
              <a:t>OOP</a:t>
            </a:r>
            <a:r>
              <a:rPr kumimoji="0" lang="en-GB" altLang="en-US" sz="1600" b="0" i="0" u="none" strike="noStrike" cap="none" normalizeH="0" baseline="0" dirty="0" err="1">
                <a:ln>
                  <a:noFill/>
                </a:ln>
                <a:solidFill>
                  <a:srgbClr val="000000"/>
                </a:solidFill>
                <a:effectLst/>
              </a:rPr>
              <a:t>Examples</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(NB click on the check box for public static void main(String[] </a:t>
            </a:r>
            <a:r>
              <a:rPr kumimoji="0" lang="en-US" altLang="en-US" sz="1600" b="0" i="0" u="none" strike="noStrike" cap="none" normalizeH="0" baseline="0" dirty="0" err="1">
                <a:ln>
                  <a:noFill/>
                </a:ln>
                <a:solidFill>
                  <a:srgbClr val="000000"/>
                </a:solidFill>
                <a:effectLst/>
              </a:rPr>
              <a:t>args</a:t>
            </a:r>
            <a:r>
              <a:rPr kumimoji="0" lang="en-US" altLang="en-US" sz="1600" b="0" i="0" u="none" strike="noStrike" cap="none" normalizeH="0" baseline="0" dirty="0">
                <a:ln>
                  <a:noFill/>
                </a:ln>
                <a:solidFill>
                  <a:srgbClr val="000000"/>
                </a:solidFill>
                <a:effectLst/>
              </a:rPr>
              <a:t> option)</a:t>
            </a:r>
            <a:endParaRPr kumimoji="0" lang="en-US" altLang="en-US" sz="1600" b="0" i="0" u="none" strike="noStrike" cap="none" normalizeH="0" baseline="0" dirty="0">
              <a:ln>
                <a:noFill/>
              </a:ln>
              <a:solidFill>
                <a:schemeClr val="tx1"/>
              </a:solidFill>
              <a:effectLst/>
            </a:endParaRPr>
          </a:p>
        </p:txBody>
      </p:sp>
      <p:sp>
        <p:nvSpPr>
          <p:cNvPr id="7" name="Slide Number Placeholder 6"/>
          <p:cNvSpPr>
            <a:spLocks noGrp="1"/>
          </p:cNvSpPr>
          <p:nvPr>
            <p:ph type="sldNum" sz="quarter" idx="12"/>
          </p:nvPr>
        </p:nvSpPr>
        <p:spPr/>
        <p:txBody>
          <a:bodyPr/>
          <a:lstStyle/>
          <a:p>
            <a:fld id="{D822431D-AAA3-4E3F-BD56-CD5EAC4D0B18}" type="slidenum">
              <a:rPr lang="en-GB" smtClean="0"/>
              <a:t>7</a:t>
            </a:fld>
            <a:endParaRPr lang="en-GB"/>
          </a:p>
        </p:txBody>
      </p:sp>
    </p:spTree>
    <p:extLst>
      <p:ext uri="{BB962C8B-B14F-4D97-AF65-F5344CB8AC3E}">
        <p14:creationId xmlns:p14="http://schemas.microsoft.com/office/powerpoint/2010/main" val="16193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fade">
                                      <p:cBhvr>
                                        <p:cTn id="23" dur="500"/>
                                        <p:tgtEl>
                                          <p:spTgt spid="6">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9" end="9"/>
                                            </p:txEl>
                                          </p:spTgt>
                                        </p:tgtEl>
                                        <p:attrNameLst>
                                          <p:attrName>style.visibility</p:attrName>
                                        </p:attrNameLst>
                                      </p:cBhvr>
                                      <p:to>
                                        <p:strVal val="visible"/>
                                      </p:to>
                                    </p:set>
                                    <p:animEffect transition="in" filter="fade">
                                      <p:cBhvr>
                                        <p:cTn id="26" dur="500"/>
                                        <p:tgtEl>
                                          <p:spTgt spid="6">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14" end="14"/>
                                            </p:txEl>
                                          </p:spTgt>
                                        </p:tgtEl>
                                        <p:attrNameLst>
                                          <p:attrName>style.visibility</p:attrName>
                                        </p:attrNameLst>
                                      </p:cBhvr>
                                      <p:to>
                                        <p:strVal val="visible"/>
                                      </p:to>
                                    </p:set>
                                    <p:animEffect transition="in" filter="fade">
                                      <p:cBhvr>
                                        <p:cTn id="34"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Exercise</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endParaRPr lang="en-GB" sz="1800" dirty="0"/>
          </a:p>
          <a:p>
            <a:pPr marL="0" indent="0">
              <a:buNone/>
            </a:pPr>
            <a:r>
              <a:rPr lang="en-GB" sz="1800" dirty="0"/>
              <a:t>An </a:t>
            </a:r>
            <a:r>
              <a:rPr lang="en-GB" sz="1800" b="1" dirty="0"/>
              <a:t>Invoice</a:t>
            </a:r>
            <a:r>
              <a:rPr lang="en-GB" sz="1800" dirty="0"/>
              <a:t> has the following data:</a:t>
            </a:r>
          </a:p>
          <a:p>
            <a:pPr marL="0" indent="0">
              <a:buNone/>
            </a:pPr>
            <a:endParaRPr lang="en-GB" sz="1800" dirty="0"/>
          </a:p>
          <a:p>
            <a:pPr marL="0" indent="0">
              <a:buNone/>
            </a:pPr>
            <a:r>
              <a:rPr lang="en-GB" sz="1800" b="1" dirty="0"/>
              <a:t>Invoice Number </a:t>
            </a:r>
            <a:r>
              <a:rPr lang="en-GB" sz="1800" dirty="0"/>
              <a:t>	12345</a:t>
            </a:r>
          </a:p>
          <a:p>
            <a:pPr marL="0" indent="0">
              <a:buNone/>
            </a:pPr>
            <a:r>
              <a:rPr lang="en-GB" sz="1800" b="1" dirty="0"/>
              <a:t>Description</a:t>
            </a:r>
            <a:r>
              <a:rPr lang="en-GB" sz="1800" dirty="0"/>
              <a:t> 	The Big Red Book</a:t>
            </a:r>
          </a:p>
          <a:p>
            <a:pPr marL="0" indent="0">
              <a:buNone/>
            </a:pPr>
            <a:r>
              <a:rPr lang="en-GB" sz="1800" b="1" dirty="0"/>
              <a:t>Quantity</a:t>
            </a:r>
            <a:r>
              <a:rPr lang="en-GB" sz="1800" dirty="0"/>
              <a:t>		2</a:t>
            </a:r>
          </a:p>
          <a:p>
            <a:pPr marL="0" indent="0">
              <a:buNone/>
            </a:pPr>
            <a:r>
              <a:rPr lang="en-GB" sz="1800" b="1" dirty="0"/>
              <a:t>Price</a:t>
            </a:r>
            <a:r>
              <a:rPr lang="en-GB" sz="1800" dirty="0"/>
              <a:t>		33.44</a:t>
            </a:r>
          </a:p>
          <a:p>
            <a:pPr marL="0" indent="0">
              <a:buNone/>
            </a:pPr>
            <a:endParaRPr lang="en-GB" sz="1800" dirty="0"/>
          </a:p>
          <a:p>
            <a:pPr marL="0" lvl="0" indent="0">
              <a:buNone/>
            </a:pPr>
            <a:r>
              <a:rPr lang="en-GB" sz="1800" dirty="0"/>
              <a:t>Using Java create a class called </a:t>
            </a:r>
            <a:r>
              <a:rPr lang="en-GB" sz="1800" b="1" dirty="0"/>
              <a:t>Invoice</a:t>
            </a:r>
            <a:r>
              <a:rPr lang="en-GB" sz="1800" dirty="0"/>
              <a:t> which contains the above properties.</a:t>
            </a:r>
          </a:p>
          <a:p>
            <a:pPr marL="0" lvl="0" indent="0">
              <a:buNone/>
            </a:pPr>
            <a:r>
              <a:rPr lang="en-GB" sz="1800" dirty="0"/>
              <a:t>Using Java create a main class and assign the above values to an instance of the class Invoice called </a:t>
            </a:r>
            <a:r>
              <a:rPr lang="en-GB" sz="1800" b="1" dirty="0" err="1"/>
              <a:t>myInvoice</a:t>
            </a:r>
            <a:endParaRPr lang="en-GB" sz="1800" dirty="0"/>
          </a:p>
          <a:p>
            <a:endParaRPr lang="en-GB" sz="1800" dirty="0"/>
          </a:p>
          <a:p>
            <a:pPr marL="0" indent="0">
              <a:buNone/>
            </a:pPr>
            <a:endParaRPr lang="en-GB" sz="1800" dirty="0"/>
          </a:p>
        </p:txBody>
      </p:sp>
      <p:sp>
        <p:nvSpPr>
          <p:cNvPr id="6" name="TextBox 5">
            <a:extLst>
              <a:ext uri="{FF2B5EF4-FFF2-40B4-BE49-F238E27FC236}">
                <a16:creationId xmlns:a16="http://schemas.microsoft.com/office/drawing/2014/main" id="{F1D3D267-7074-4981-8776-01F5894DBA66}"/>
              </a:ext>
            </a:extLst>
          </p:cNvPr>
          <p:cNvSpPr txBox="1"/>
          <p:nvPr/>
        </p:nvSpPr>
        <p:spPr>
          <a:xfrm>
            <a:off x="4343148"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marL="265113" lvl="0" eaLnBrk="0" fontAlgn="base" hangingPunct="0">
              <a:spcBef>
                <a:spcPct val="0"/>
              </a:spcBef>
              <a:spcAft>
                <a:spcPct val="0"/>
              </a:spcAft>
              <a:tabLst>
                <a:tab pos="357188" algn="l"/>
              </a:tabLst>
            </a:pPr>
            <a:r>
              <a:rPr lang="en-US" altLang="en-US" b="1" dirty="0">
                <a:solidFill>
                  <a:srgbClr val="7F0055"/>
                </a:solidFill>
                <a:latin typeface="Consolas" panose="020B0609020204030204" pitchFamily="49" charset="0"/>
              </a:rPr>
              <a:t>package</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invoiceExample</a:t>
            </a:r>
            <a:r>
              <a:rPr lang="en-US" altLang="en-US" b="1" dirty="0">
                <a:solidFill>
                  <a:srgbClr val="000000"/>
                </a:solidFill>
                <a:latin typeface="Consolas" panose="020B0609020204030204" pitchFamily="49" charset="0"/>
              </a:rPr>
              <a:t>;</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ts val="600"/>
              </a:spcAft>
              <a:tabLst>
                <a:tab pos="357188" algn="l"/>
              </a:tabLst>
            </a:pPr>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Invoice {</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ct val="0"/>
              </a:spcAft>
              <a:tabLst>
                <a:tab pos="357188" algn="l"/>
              </a:tabLst>
            </a:pPr>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String </a:t>
            </a:r>
            <a:r>
              <a:rPr lang="en-US" altLang="en-US" b="1" dirty="0" err="1">
                <a:solidFill>
                  <a:srgbClr val="0000C0"/>
                </a:solidFill>
                <a:latin typeface="Consolas" panose="020B0609020204030204" pitchFamily="49" charset="0"/>
              </a:rPr>
              <a:t>invoiceNo</a:t>
            </a:r>
            <a:r>
              <a:rPr lang="en-US" altLang="en-US" b="1" dirty="0">
                <a:solidFill>
                  <a:srgbClr val="000000"/>
                </a:solidFill>
                <a:latin typeface="Consolas" panose="020B0609020204030204" pitchFamily="49" charset="0"/>
              </a:rPr>
              <a:t>;</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ct val="0"/>
              </a:spcAft>
              <a:tabLst>
                <a:tab pos="357188" algn="l"/>
              </a:tabLst>
            </a:pPr>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String </a:t>
            </a:r>
            <a:r>
              <a:rPr lang="en-US" altLang="en-US" b="1" dirty="0">
                <a:solidFill>
                  <a:srgbClr val="0000C0"/>
                </a:solidFill>
                <a:latin typeface="Consolas" panose="020B0609020204030204" pitchFamily="49" charset="0"/>
              </a:rPr>
              <a:t>description</a:t>
            </a:r>
            <a:r>
              <a:rPr lang="en-US" altLang="en-US" b="1" dirty="0">
                <a:solidFill>
                  <a:srgbClr val="000000"/>
                </a:solidFill>
                <a:latin typeface="Consolas" panose="020B0609020204030204" pitchFamily="49" charset="0"/>
              </a:rPr>
              <a:t>;</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ct val="0"/>
              </a:spcAft>
              <a:tabLst>
                <a:tab pos="357188" algn="l"/>
              </a:tabLst>
            </a:pPr>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err="1">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a:solidFill>
                  <a:srgbClr val="0000C0"/>
                </a:solidFill>
                <a:latin typeface="Consolas" panose="020B0609020204030204" pitchFamily="49" charset="0"/>
              </a:rPr>
              <a:t>quantity</a:t>
            </a:r>
            <a:r>
              <a:rPr lang="en-US" altLang="en-US" b="1" dirty="0">
                <a:solidFill>
                  <a:srgbClr val="000000"/>
                </a:solidFill>
                <a:latin typeface="Consolas" panose="020B0609020204030204" pitchFamily="49" charset="0"/>
              </a:rPr>
              <a:t>;</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ct val="0"/>
              </a:spcAft>
              <a:tabLst>
                <a:tab pos="357188" algn="l"/>
              </a:tabLst>
            </a:pPr>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a:t>
            </a:r>
            <a:r>
              <a:rPr lang="en-US" altLang="en-US" b="1" dirty="0">
                <a:solidFill>
                  <a:srgbClr val="0000C0"/>
                </a:solidFill>
                <a:latin typeface="Consolas" panose="020B0609020204030204" pitchFamily="49" charset="0"/>
              </a:rPr>
              <a:t>price</a:t>
            </a:r>
            <a:r>
              <a:rPr lang="en-US" altLang="en-US" b="1" dirty="0">
                <a:solidFill>
                  <a:srgbClr val="000000"/>
                </a:solidFill>
                <a:latin typeface="Consolas" panose="020B0609020204030204" pitchFamily="49" charset="0"/>
              </a:rPr>
              <a:t>;</a:t>
            </a:r>
            <a:endParaRPr lang="en-US" altLang="en-US" b="1" dirty="0">
              <a:solidFill>
                <a:srgbClr val="000000"/>
              </a:solidFill>
              <a:latin typeface="Times New Roman" panose="02020603050405020304" pitchFamily="18" charset="0"/>
            </a:endParaRPr>
          </a:p>
          <a:p>
            <a:pPr marL="265113" lvl="0" eaLnBrk="0" fontAlgn="base" hangingPunct="0">
              <a:spcBef>
                <a:spcPct val="0"/>
              </a:spcBef>
              <a:spcAft>
                <a:spcPct val="0"/>
              </a:spcAft>
              <a:tabLst>
                <a:tab pos="357188" algn="l"/>
              </a:tabLst>
            </a:pPr>
            <a:r>
              <a:rPr lang="en-US" altLang="en-US" b="1" dirty="0">
                <a:solidFill>
                  <a:srgbClr val="000000"/>
                </a:solidFill>
                <a:latin typeface="Consolas" panose="020B0609020204030204" pitchFamily="49" charset="0"/>
              </a:rPr>
              <a:t>}</a:t>
            </a:r>
            <a:endParaRPr lang="en-GB" b="1" dirty="0">
              <a:latin typeface="Consolas" panose="020B0609020204030204" pitchFamily="49" charset="0"/>
              <a:cs typeface="Consolas" panose="020B0609020204030204" pitchFamily="49" charset="0"/>
            </a:endParaRPr>
          </a:p>
          <a:p>
            <a:pPr marL="265113" fontAlgn="base">
              <a:spcBef>
                <a:spcPts val="1200"/>
              </a:spcBef>
              <a:spcAft>
                <a:spcPts val="600"/>
              </a:spcAft>
            </a:pPr>
            <a:r>
              <a:rPr lang="en-GB" b="1" dirty="0">
                <a:latin typeface="Consolas" panose="020B0609020204030204" pitchFamily="49" charset="0"/>
                <a:cs typeface="Consolas" panose="020B0609020204030204" pitchFamily="49" charset="0"/>
              </a:rPr>
              <a:t> </a:t>
            </a:r>
          </a:p>
          <a:p>
            <a:pPr marL="265113" fontAlgn="base">
              <a:spcAft>
                <a:spcPts val="600"/>
              </a:spcAft>
            </a:pPr>
            <a:r>
              <a:rPr lang="en-US" b="1" dirty="0">
                <a:solidFill>
                  <a:srgbClr val="7F0055"/>
                </a:solidFill>
                <a:latin typeface="Consolas" panose="020B0609020204030204" pitchFamily="49" charset="0"/>
              </a:rPr>
              <a:t>public class </a:t>
            </a:r>
            <a:r>
              <a:rPr lang="en-US" b="1" dirty="0" err="1">
                <a:latin typeface="Consolas" panose="020B0609020204030204" pitchFamily="49" charset="0"/>
                <a:cs typeface="Consolas" panose="020B0609020204030204" pitchFamily="49" charset="0"/>
              </a:rPr>
              <a:t>InvoiceUse</a:t>
            </a:r>
            <a:r>
              <a:rPr lang="en-US" b="1" dirty="0">
                <a:latin typeface="Consolas" panose="020B0609020204030204" pitchFamily="49" charset="0"/>
                <a:cs typeface="Consolas" panose="020B0609020204030204" pitchFamily="49" charset="0"/>
              </a:rPr>
              <a:t> {</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solidFill>
                  <a:srgbClr val="7F0055"/>
                </a:solidFill>
                <a:latin typeface="Consolas" panose="020B0609020204030204" pitchFamily="49" charset="0"/>
              </a:rPr>
              <a:t> public static void </a:t>
            </a:r>
            <a:r>
              <a:rPr lang="en-US" b="1" dirty="0">
                <a:latin typeface="Consolas" panose="020B0609020204030204" pitchFamily="49" charset="0"/>
                <a:cs typeface="Consolas" panose="020B0609020204030204" pitchFamily="49" charset="0"/>
              </a:rPr>
              <a:t>main(String[] </a:t>
            </a:r>
            <a:r>
              <a:rPr lang="en-US" b="1" dirty="0" err="1">
                <a:latin typeface="Consolas" panose="020B0609020204030204" pitchFamily="49" charset="0"/>
                <a:cs typeface="Consolas" panose="020B0609020204030204" pitchFamily="49" charset="0"/>
              </a:rPr>
              <a:t>args</a:t>
            </a:r>
            <a:r>
              <a:rPr lang="en-US" b="1" dirty="0">
                <a:latin typeface="Consolas" panose="020B0609020204030204" pitchFamily="49" charset="0"/>
                <a:cs typeface="Consolas" panose="020B0609020204030204" pitchFamily="49" charset="0"/>
              </a:rPr>
              <a:t>) {</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Invoice </a:t>
            </a:r>
            <a:r>
              <a:rPr lang="en-US" b="1" dirty="0" err="1">
                <a:solidFill>
                  <a:srgbClr val="0000C0"/>
                </a:solidFill>
                <a:latin typeface="Consolas" panose="020B0609020204030204" pitchFamily="49" charset="0"/>
              </a:rPr>
              <a:t>myInvoice</a:t>
            </a:r>
            <a:r>
              <a:rPr lang="en-US" b="1" dirty="0">
                <a:latin typeface="Consolas" panose="020B0609020204030204" pitchFamily="49" charset="0"/>
                <a:cs typeface="Consolas" panose="020B0609020204030204" pitchFamily="49" charset="0"/>
              </a:rPr>
              <a:t> = </a:t>
            </a:r>
            <a:r>
              <a:rPr lang="en-US" b="1" dirty="0">
                <a:solidFill>
                  <a:srgbClr val="7F0055"/>
                </a:solidFill>
                <a:latin typeface="Consolas" panose="020B0609020204030204" pitchFamily="49" charset="0"/>
              </a:rPr>
              <a:t>new</a:t>
            </a:r>
            <a:r>
              <a:rPr lang="en-US" b="1" dirty="0">
                <a:latin typeface="Consolas" panose="020B0609020204030204" pitchFamily="49" charset="0"/>
                <a:cs typeface="Consolas" panose="020B0609020204030204" pitchFamily="49" charset="0"/>
              </a:rPr>
              <a:t> Invoice();</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myInvoice.</a:t>
            </a:r>
            <a:r>
              <a:rPr lang="en-US" b="1" dirty="0" err="1">
                <a:solidFill>
                  <a:srgbClr val="0000C0"/>
                </a:solidFill>
                <a:latin typeface="Consolas" panose="020B0609020204030204" pitchFamily="49" charset="0"/>
              </a:rPr>
              <a:t>invoiceNo</a:t>
            </a:r>
            <a:r>
              <a:rPr lang="en-US" b="1" dirty="0">
                <a:latin typeface="Consolas" panose="020B0609020204030204" pitchFamily="49" charset="0"/>
                <a:cs typeface="Consolas" panose="020B0609020204030204" pitchFamily="49" charset="0"/>
              </a:rPr>
              <a:t> = "12345";</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myInvoice.</a:t>
            </a:r>
            <a:r>
              <a:rPr lang="en-US" b="1" dirty="0" err="1">
                <a:solidFill>
                  <a:srgbClr val="0000C0"/>
                </a:solidFill>
                <a:latin typeface="Consolas" panose="020B0609020204030204" pitchFamily="49" charset="0"/>
              </a:rPr>
              <a:t>description</a:t>
            </a:r>
            <a:r>
              <a:rPr lang="en-US" b="1" dirty="0">
                <a:latin typeface="Consolas" panose="020B0609020204030204" pitchFamily="49" charset="0"/>
                <a:cs typeface="Consolas" panose="020B0609020204030204" pitchFamily="49" charset="0"/>
              </a:rPr>
              <a:t> = "The Big Red Book";</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myInvoice.</a:t>
            </a:r>
            <a:r>
              <a:rPr lang="en-US" b="1" dirty="0" err="1">
                <a:solidFill>
                  <a:srgbClr val="0000C0"/>
                </a:solidFill>
                <a:latin typeface="Consolas" panose="020B0609020204030204" pitchFamily="49" charset="0"/>
              </a:rPr>
              <a:t>quantity</a:t>
            </a:r>
            <a:r>
              <a:rPr lang="en-US" b="1" dirty="0">
                <a:latin typeface="Consolas" panose="020B0609020204030204" pitchFamily="49" charset="0"/>
                <a:cs typeface="Consolas" panose="020B0609020204030204" pitchFamily="49" charset="0"/>
              </a:rPr>
              <a:t> = 2;</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myInvoice.</a:t>
            </a:r>
            <a:r>
              <a:rPr lang="en-US" b="1" dirty="0" err="1">
                <a:solidFill>
                  <a:srgbClr val="0000C0"/>
                </a:solidFill>
                <a:latin typeface="Consolas" panose="020B0609020204030204" pitchFamily="49" charset="0"/>
              </a:rPr>
              <a:t>price</a:t>
            </a:r>
            <a:r>
              <a:rPr lang="en-US" b="1" dirty="0">
                <a:latin typeface="Consolas" panose="020B0609020204030204" pitchFamily="49" charset="0"/>
                <a:cs typeface="Consolas" panose="020B0609020204030204" pitchFamily="49" charset="0"/>
              </a:rPr>
              <a:t> = 33.44;</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  }</a:t>
            </a:r>
            <a:endParaRPr lang="en-GB" b="1" dirty="0">
              <a:latin typeface="Consolas" panose="020B0609020204030204" pitchFamily="49" charset="0"/>
              <a:cs typeface="Consolas" panose="020B0609020204030204" pitchFamily="49" charset="0"/>
            </a:endParaRPr>
          </a:p>
          <a:p>
            <a:pPr marL="265113" fontAlgn="base">
              <a:spcAft>
                <a:spcPts val="600"/>
              </a:spcAft>
            </a:pPr>
            <a:r>
              <a:rPr lang="en-US" b="1" dirty="0">
                <a:latin typeface="Consolas" panose="020B0609020204030204" pitchFamily="49" charset="0"/>
                <a:cs typeface="Consolas" panose="020B0609020204030204" pitchFamily="49" charset="0"/>
              </a:rPr>
              <a:t>}</a:t>
            </a:r>
            <a:endParaRPr lang="en-GB" b="1" dirty="0">
              <a:latin typeface="Consolas" panose="020B0609020204030204" pitchFamily="49" charset="0"/>
              <a:cs typeface="Consolas" panose="020B0609020204030204" pitchFamily="49" charset="0"/>
            </a:endParaRPr>
          </a:p>
          <a:p>
            <a:pPr fontAlgn="base">
              <a:lnSpc>
                <a:spcPct val="150000"/>
              </a:lnSpc>
              <a:tabLst>
                <a:tab pos="447675" algn="l"/>
                <a:tab pos="715963" algn="l"/>
              </a:tabLst>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8</a:t>
            </a:fld>
            <a:endParaRPr lang="en-GB"/>
          </a:p>
        </p:txBody>
      </p:sp>
    </p:spTree>
    <p:extLst>
      <p:ext uri="{BB962C8B-B14F-4D97-AF65-F5344CB8AC3E}">
        <p14:creationId xmlns:p14="http://schemas.microsoft.com/office/powerpoint/2010/main" val="384097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500"/>
                                        <p:tgtEl>
                                          <p:spTgt spid="6">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20C-FEB2-4B4C-90A2-A65FC5F7F3B1}"/>
              </a:ext>
            </a:extLst>
          </p:cNvPr>
          <p:cNvSpPr>
            <a:spLocks noGrp="1"/>
          </p:cNvSpPr>
          <p:nvPr>
            <p:ph type="title"/>
          </p:nvPr>
        </p:nvSpPr>
        <p:spPr>
          <a:xfrm>
            <a:off x="234892" y="105067"/>
            <a:ext cx="11677474" cy="691888"/>
          </a:xfrm>
          <a:solidFill>
            <a:srgbClr val="3366CC"/>
          </a:solidFill>
        </p:spPr>
        <p:txBody>
          <a:bodyPr>
            <a:normAutofit/>
          </a:bodyPr>
          <a:lstStyle/>
          <a:p>
            <a:r>
              <a:rPr lang="en-GB" sz="3200" dirty="0">
                <a:solidFill>
                  <a:schemeClr val="bg1"/>
                </a:solidFill>
              </a:rPr>
              <a:t>Class Methods</a:t>
            </a:r>
          </a:p>
        </p:txBody>
      </p:sp>
      <p:sp>
        <p:nvSpPr>
          <p:cNvPr id="5" name="Content Placeholder 4">
            <a:extLst>
              <a:ext uri="{FF2B5EF4-FFF2-40B4-BE49-F238E27FC236}">
                <a16:creationId xmlns:a16="http://schemas.microsoft.com/office/drawing/2014/main" id="{F2438500-C860-4E27-A8D5-4E4CAABBC10D}"/>
              </a:ext>
            </a:extLst>
          </p:cNvPr>
          <p:cNvSpPr>
            <a:spLocks noGrp="1"/>
          </p:cNvSpPr>
          <p:nvPr>
            <p:ph idx="1"/>
          </p:nvPr>
        </p:nvSpPr>
        <p:spPr>
          <a:xfrm>
            <a:off x="234891" y="944781"/>
            <a:ext cx="3936515" cy="5716078"/>
          </a:xfrm>
        </p:spPr>
        <p:txBody>
          <a:bodyPr>
            <a:noAutofit/>
          </a:bodyPr>
          <a:lstStyle/>
          <a:p>
            <a:pPr marL="0" indent="0">
              <a:buNone/>
              <a:tabLst>
                <a:tab pos="536575" algn="l"/>
              </a:tabLst>
            </a:pPr>
            <a:r>
              <a:rPr lang="en-GB" sz="1800" dirty="0"/>
              <a:t>Java classes usually consist of two things: </a:t>
            </a:r>
          </a:p>
          <a:p>
            <a:pPr marL="0" indent="0">
              <a:buNone/>
              <a:tabLst>
                <a:tab pos="536575" algn="l"/>
              </a:tabLst>
            </a:pPr>
            <a:r>
              <a:rPr lang="en-GB" sz="1800" dirty="0"/>
              <a:t> </a:t>
            </a:r>
            <a:br>
              <a:rPr lang="en-GB" sz="1800" dirty="0"/>
            </a:br>
            <a:r>
              <a:rPr lang="en-GB" sz="1800" dirty="0"/>
              <a:t>	</a:t>
            </a:r>
            <a:r>
              <a:rPr lang="en-GB" sz="1800" b="1" dirty="0"/>
              <a:t>Data(properties) and methods.</a:t>
            </a:r>
            <a:endParaRPr lang="en-GB" sz="1800" dirty="0"/>
          </a:p>
          <a:p>
            <a:pPr marL="0" indent="0">
              <a:buNone/>
              <a:tabLst>
                <a:tab pos="536575" algn="l"/>
              </a:tabLst>
            </a:pPr>
            <a:r>
              <a:rPr lang="en-GB" sz="1800" dirty="0"/>
              <a:t> </a:t>
            </a:r>
          </a:p>
          <a:p>
            <a:pPr marL="0" indent="0">
              <a:buNone/>
              <a:tabLst>
                <a:tab pos="536575" algn="l"/>
              </a:tabLst>
            </a:pPr>
            <a:r>
              <a:rPr lang="en-GB" sz="1800" b="1" u="sng" dirty="0"/>
              <a:t>Adding a Method to the Box Class</a:t>
            </a:r>
            <a:r>
              <a:rPr lang="en-GB" sz="1800" u="sng" dirty="0"/>
              <a:t>:</a:t>
            </a:r>
            <a:endParaRPr lang="en-GB" sz="1800" dirty="0"/>
          </a:p>
          <a:p>
            <a:pPr marL="0" indent="0">
              <a:buNone/>
              <a:tabLst>
                <a:tab pos="536575" algn="l"/>
              </a:tabLst>
            </a:pPr>
            <a:r>
              <a:rPr lang="en-GB" sz="1800" dirty="0"/>
              <a:t>It is rare that a class contain only properties; methods define the behaviour of the class, its activities.</a:t>
            </a:r>
          </a:p>
          <a:p>
            <a:pPr marL="0" indent="0">
              <a:buNone/>
              <a:tabLst>
                <a:tab pos="536575" algn="l"/>
              </a:tabLst>
            </a:pPr>
            <a:r>
              <a:rPr lang="en-GB" sz="1800" dirty="0"/>
              <a:t> </a:t>
            </a:r>
          </a:p>
          <a:p>
            <a:pPr marL="0" indent="0">
              <a:buNone/>
              <a:tabLst>
                <a:tab pos="536575" algn="l"/>
              </a:tabLst>
            </a:pPr>
            <a:r>
              <a:rPr lang="en-GB" sz="1800" dirty="0"/>
              <a:t>Therefore add a method to the Box class to calculate the volume of the box.</a:t>
            </a:r>
          </a:p>
        </p:txBody>
      </p:sp>
      <p:sp>
        <p:nvSpPr>
          <p:cNvPr id="6" name="TextBox 5">
            <a:extLst>
              <a:ext uri="{FF2B5EF4-FFF2-40B4-BE49-F238E27FC236}">
                <a16:creationId xmlns:a16="http://schemas.microsoft.com/office/drawing/2014/main" id="{F1D3D267-7074-4981-8776-01F5894DBA66}"/>
              </a:ext>
            </a:extLst>
          </p:cNvPr>
          <p:cNvSpPr txBox="1"/>
          <p:nvPr/>
        </p:nvSpPr>
        <p:spPr>
          <a:xfrm>
            <a:off x="4269996" y="944781"/>
            <a:ext cx="7642370" cy="5808152"/>
          </a:xfrm>
          <a:prstGeom prst="rect">
            <a:avLst/>
          </a:prstGeom>
          <a:effectLst>
            <a:innerShdw blurRad="63500" dist="50800" dir="13500000">
              <a:prstClr val="black">
                <a:alpha val="50000"/>
              </a:prstClr>
            </a:innerShdw>
          </a:effectLst>
          <a:scene3d>
            <a:camera prst="obliqueTopLef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wrap="square" rtlCol="0">
            <a:noAutofit/>
          </a:bodyPr>
          <a:lstStyle/>
          <a:p>
            <a:pPr marL="357188" fontAlgn="base">
              <a:lnSpc>
                <a:spcPct val="150000"/>
              </a:lnSpc>
              <a:tabLst>
                <a:tab pos="625475" algn="l"/>
                <a:tab pos="893763" algn="l"/>
              </a:tabLst>
            </a:pPr>
            <a:r>
              <a:rPr lang="en-GB" dirty="0">
                <a:solidFill>
                  <a:srgbClr val="7F0055"/>
                </a:solidFill>
                <a:latin typeface="Consolas" panose="020B0609020204030204" pitchFamily="49" charset="0"/>
              </a:rPr>
              <a:t>public</a:t>
            </a:r>
            <a:r>
              <a:rPr lang="en-GB" dirty="0">
                <a:latin typeface="Consolas" panose="020B0609020204030204" pitchFamily="49" charset="0"/>
                <a:cs typeface="Consolas" panose="020B0609020204030204" pitchFamily="49" charset="0"/>
              </a:rPr>
              <a:t> class Box {</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public double width;</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public double height;</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public double length;</a:t>
            </a:r>
          </a:p>
          <a:p>
            <a:pPr marL="357188" fontAlgn="base">
              <a:lnSpc>
                <a:spcPct val="150000"/>
              </a:lnSpc>
              <a:tabLst>
                <a:tab pos="625475" algn="l"/>
                <a:tab pos="893763" algn="l"/>
              </a:tabLst>
            </a:pPr>
            <a:endParaRPr lang="en-GB" dirty="0">
              <a:latin typeface="Consolas" panose="020B0609020204030204" pitchFamily="49" charset="0"/>
              <a:cs typeface="Consolas" panose="020B0609020204030204" pitchFamily="49" charset="0"/>
            </a:endParaRP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a:t>
            </a:r>
            <a:r>
              <a:rPr lang="en-GB" dirty="0">
                <a:solidFill>
                  <a:srgbClr val="7F0055"/>
                </a:solidFill>
                <a:latin typeface="Consolas" panose="020B0609020204030204" pitchFamily="49" charset="0"/>
              </a:rPr>
              <a:t>public</a:t>
            </a:r>
            <a:r>
              <a:rPr lang="en-GB" dirty="0">
                <a:latin typeface="Consolas" panose="020B0609020204030204" pitchFamily="49" charset="0"/>
                <a:cs typeface="Consolas" panose="020B0609020204030204" pitchFamily="49" charset="0"/>
              </a:rPr>
              <a:t> void volume(){</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double volume;</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volume = width * height * length;</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("Volume is " + volume);</a:t>
            </a:r>
          </a:p>
          <a:p>
            <a:pPr marL="357188" fontAlgn="base">
              <a:lnSpc>
                <a:spcPct val="150000"/>
              </a:lnSpc>
              <a:tabLst>
                <a:tab pos="625475" algn="l"/>
                <a:tab pos="893763" algn="l"/>
              </a:tabLst>
            </a:pPr>
            <a:r>
              <a:rPr lang="en-GB" dirty="0">
                <a:latin typeface="Consolas" panose="020B0609020204030204" pitchFamily="49" charset="0"/>
                <a:cs typeface="Consolas" panose="020B0609020204030204" pitchFamily="49" charset="0"/>
              </a:rPr>
              <a:t>	}</a:t>
            </a:r>
          </a:p>
          <a:p>
            <a:pPr marL="357188" fontAlgn="base">
              <a:lnSpc>
                <a:spcPct val="150000"/>
              </a:lnSpc>
              <a:spcAft>
                <a:spcPts val="1200"/>
              </a:spcAft>
              <a:tabLst>
                <a:tab pos="625475" algn="l"/>
                <a:tab pos="893763" algn="l"/>
              </a:tabLst>
            </a:pPr>
            <a:r>
              <a:rPr lang="en-GB" dirty="0">
                <a:latin typeface="Consolas" panose="020B0609020204030204" pitchFamily="49" charset="0"/>
                <a:cs typeface="Consolas" panose="020B0609020204030204" pitchFamily="49" charset="0"/>
              </a:rPr>
              <a:t>}</a:t>
            </a:r>
          </a:p>
          <a:p>
            <a:pPr fontAlgn="base">
              <a:tabLst>
                <a:tab pos="625475" algn="l"/>
                <a:tab pos="893763" algn="l"/>
              </a:tabLst>
            </a:pPr>
            <a:r>
              <a:rPr lang="en-GB" dirty="0"/>
              <a:t>Notes:  The method is defined as Public.  </a:t>
            </a:r>
          </a:p>
          <a:p>
            <a:pPr fontAlgn="base">
              <a:tabLst>
                <a:tab pos="625475" algn="l"/>
                <a:tab pos="893763" algn="l"/>
              </a:tabLst>
            </a:pPr>
            <a:r>
              <a:rPr lang="en-GB" dirty="0"/>
              <a:t>The variables width, height and length are defined within the class; they are accessible within the class.  Therefore the volume can refer to the variables directly.</a:t>
            </a:r>
          </a:p>
          <a:p>
            <a:pPr fontAlgn="base">
              <a:lnSpc>
                <a:spcPct val="150000"/>
              </a:lnSpc>
              <a:tabLst>
                <a:tab pos="625475" algn="l"/>
                <a:tab pos="893763" algn="l"/>
              </a:tabLst>
            </a:pPr>
            <a:endParaRPr lang="en-GB" dirty="0">
              <a:latin typeface="Consolas" panose="020B0609020204030204" pitchFamily="49" charset="0"/>
              <a:cs typeface="Consolas" panose="020B0609020204030204" pitchFamily="49" charset="0"/>
            </a:endParaRPr>
          </a:p>
          <a:p>
            <a:pPr marL="357188" fontAlgn="base">
              <a:lnSpc>
                <a:spcPct val="150000"/>
              </a:lnSpc>
              <a:tabLst>
                <a:tab pos="625475" algn="l"/>
                <a:tab pos="893763" algn="l"/>
              </a:tabLst>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822431D-AAA3-4E3F-BD56-CD5EAC4D0B18}" type="slidenum">
              <a:rPr lang="en-GB" smtClean="0"/>
              <a:t>9</a:t>
            </a:fld>
            <a:endParaRPr lang="en-GB"/>
          </a:p>
        </p:txBody>
      </p:sp>
    </p:spTree>
    <p:extLst>
      <p:ext uri="{BB962C8B-B14F-4D97-AF65-F5344CB8AC3E}">
        <p14:creationId xmlns:p14="http://schemas.microsoft.com/office/powerpoint/2010/main" val="30776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9" end="9"/>
                                            </p:txEl>
                                          </p:spTgt>
                                        </p:tgtEl>
                                        <p:attrNameLst>
                                          <p:attrName>style.visibility</p:attrName>
                                        </p:attrNameLst>
                                      </p:cBhvr>
                                      <p:to>
                                        <p:strVal val="visible"/>
                                      </p:to>
                                    </p:set>
                                    <p:animEffect transition="in" filter="fade">
                                      <p:cBhvr>
                                        <p:cTn id="10" dur="500"/>
                                        <p:tgtEl>
                                          <p:spTgt spid="6">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fade">
                                      <p:cBhvr>
                                        <p:cTn id="15" dur="500"/>
                                        <p:tgtEl>
                                          <p:spTgt spid="6">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500"/>
                                        <p:tgtEl>
                                          <p:spTgt spid="6">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500"/>
                                        <p:tgtEl>
                                          <p:spTgt spid="6">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animEffect transition="in" filter="fade">
                                      <p:cBhvr>
                                        <p:cTn id="31"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ing" id="{917DE51E-F842-40DF-BDC9-13E8AFF72355}" vid="{6E34EA08-2589-49D9-8603-3860852728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ing" id="{917DE51E-F842-40DF-BDC9-13E8AFF72355}" vid="{44E42B0F-E72B-4524-BC03-2DF117D70B78}"/>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ing" id="{917DE51E-F842-40DF-BDC9-13E8AFF72355}" vid="{28F79644-230C-43E7-8015-F9C1CA6DC2A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Template>
  <TotalTime>14788</TotalTime>
  <Words>4299</Words>
  <Application>Microsoft Office PowerPoint</Application>
  <PresentationFormat>Widescreen</PresentationFormat>
  <Paragraphs>1392</Paragraphs>
  <Slides>67</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67</vt:i4>
      </vt:variant>
    </vt:vector>
  </HeadingPairs>
  <TitlesOfParts>
    <vt:vector size="78" baseType="lpstr">
      <vt:lpstr>Arial</vt:lpstr>
      <vt:lpstr>Calibri</vt:lpstr>
      <vt:lpstr>Calibri Light</vt:lpstr>
      <vt:lpstr>Consolas</vt:lpstr>
      <vt:lpstr>Courier</vt:lpstr>
      <vt:lpstr>PT Sans</vt:lpstr>
      <vt:lpstr>Times New Roman</vt:lpstr>
      <vt:lpstr>Custom Design</vt:lpstr>
      <vt:lpstr>Office Theme</vt:lpstr>
      <vt:lpstr>2_Custom Design</vt:lpstr>
      <vt:lpstr>1_Custom Design</vt:lpstr>
      <vt:lpstr>Object Oriented Programming in Java</vt:lpstr>
      <vt:lpstr>Objectives</vt:lpstr>
      <vt:lpstr>Object Oriented Programming</vt:lpstr>
      <vt:lpstr>Object Oriented Programming</vt:lpstr>
      <vt:lpstr>Java – Creating a simple class</vt:lpstr>
      <vt:lpstr>Object Oriented Programming</vt:lpstr>
      <vt:lpstr>Assigning values to properties</vt:lpstr>
      <vt:lpstr>Exercise</vt:lpstr>
      <vt:lpstr>Class Methods</vt:lpstr>
      <vt:lpstr>Class Methods</vt:lpstr>
      <vt:lpstr>Class Methods – Returning a value</vt:lpstr>
      <vt:lpstr>Class Methods – Returning a value</vt:lpstr>
      <vt:lpstr>Class Methods – Returning a value</vt:lpstr>
      <vt:lpstr>Multiple Objects</vt:lpstr>
      <vt:lpstr>Showing a class using UML (Unified Modelling Language)</vt:lpstr>
      <vt:lpstr>Exercise</vt:lpstr>
      <vt:lpstr>Exercise</vt:lpstr>
      <vt:lpstr>Exercise</vt:lpstr>
      <vt:lpstr>Exercise</vt:lpstr>
      <vt:lpstr>Exercise</vt:lpstr>
      <vt:lpstr>Adding a method with parameters</vt:lpstr>
      <vt:lpstr>Adding a method with parameters</vt:lpstr>
      <vt:lpstr>Constructors</vt:lpstr>
      <vt:lpstr>Constructors</vt:lpstr>
      <vt:lpstr>Rework the Box class, creating a parameter constructor</vt:lpstr>
      <vt:lpstr>Rework the Box class, creating a parameter constructor</vt:lpstr>
      <vt:lpstr>Exercise</vt:lpstr>
      <vt:lpstr>Exercise</vt:lpstr>
      <vt:lpstr>Multiple Constructors</vt:lpstr>
      <vt:lpstr>Multiple Constructors</vt:lpstr>
      <vt:lpstr>Exercise</vt:lpstr>
      <vt:lpstr>Exercise</vt:lpstr>
      <vt:lpstr>Encapsulation</vt:lpstr>
      <vt:lpstr>Encapsulation (accessibility)</vt:lpstr>
      <vt:lpstr>Encapsulation (accessibility)</vt:lpstr>
      <vt:lpstr>Accessors – getters and setters</vt:lpstr>
      <vt:lpstr>Accessors – getters and setters</vt:lpstr>
      <vt:lpstr>Amend code</vt:lpstr>
      <vt:lpstr>Amend code</vt:lpstr>
      <vt:lpstr>Exercise - Solution</vt:lpstr>
      <vt:lpstr>Exercise - Solution</vt:lpstr>
      <vt:lpstr>Exercise - Solution</vt:lpstr>
      <vt:lpstr>Exercise - Solution</vt:lpstr>
      <vt:lpstr>Inheritance</vt:lpstr>
      <vt:lpstr>Inheritance</vt:lpstr>
      <vt:lpstr>Inheritance</vt:lpstr>
      <vt:lpstr>Inheritance</vt:lpstr>
      <vt:lpstr>Inheritance</vt:lpstr>
      <vt:lpstr>Inheritance</vt:lpstr>
      <vt:lpstr>Inheritance</vt:lpstr>
      <vt:lpstr>Inheritance</vt:lpstr>
      <vt:lpstr>Inheritance</vt:lpstr>
      <vt:lpstr>Exercise</vt:lpstr>
      <vt:lpstr>Exercise</vt:lpstr>
      <vt:lpstr>Exercise</vt:lpstr>
      <vt:lpstr>Abstract Classes</vt:lpstr>
      <vt:lpstr>Abstract</vt:lpstr>
      <vt:lpstr>Why we need an abstract class?</vt:lpstr>
      <vt:lpstr>Why we need an abstract class?</vt:lpstr>
      <vt:lpstr>Abstract Example 2</vt:lpstr>
      <vt:lpstr>A solution for Example 2</vt:lpstr>
      <vt:lpstr>A solution for Example 2</vt:lpstr>
      <vt:lpstr>A solution for Example 2</vt:lpstr>
      <vt:lpstr>Interfaces</vt:lpstr>
      <vt:lpstr>Interfaces</vt:lpstr>
      <vt:lpstr>Summary</vt:lpstr>
      <vt:lpstr>PowerPoint Presentation</vt:lpstr>
    </vt:vector>
  </TitlesOfParts>
  <Company>Allstate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Wilson, David (Training)</dc:creator>
  <cp:lastModifiedBy>Wilson, David (Training)</cp:lastModifiedBy>
  <cp:revision>145</cp:revision>
  <dcterms:created xsi:type="dcterms:W3CDTF">2018-02-08T08:46:43Z</dcterms:created>
  <dcterms:modified xsi:type="dcterms:W3CDTF">2018-05-21T13:56:16Z</dcterms:modified>
</cp:coreProperties>
</file>