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9" r:id="rId2"/>
    <p:sldId id="265" r:id="rId3"/>
    <p:sldId id="266" r:id="rId4"/>
    <p:sldId id="268" r:id="rId5"/>
    <p:sldId id="269" r:id="rId6"/>
    <p:sldId id="267" r:id="rId7"/>
    <p:sldId id="351" r:id="rId8"/>
    <p:sldId id="352" r:id="rId9"/>
    <p:sldId id="353" r:id="rId10"/>
    <p:sldId id="290" r:id="rId11"/>
    <p:sldId id="354" r:id="rId12"/>
    <p:sldId id="331" r:id="rId13"/>
    <p:sldId id="334" r:id="rId14"/>
    <p:sldId id="305" r:id="rId15"/>
    <p:sldId id="335" r:id="rId16"/>
    <p:sldId id="337" r:id="rId17"/>
    <p:sldId id="338" r:id="rId18"/>
    <p:sldId id="339" r:id="rId19"/>
    <p:sldId id="341" r:id="rId20"/>
    <p:sldId id="340" r:id="rId21"/>
    <p:sldId id="342" r:id="rId22"/>
    <p:sldId id="343" r:id="rId23"/>
    <p:sldId id="345" r:id="rId24"/>
    <p:sldId id="347" r:id="rId25"/>
    <p:sldId id="346" r:id="rId26"/>
    <p:sldId id="350" r:id="rId27"/>
    <p:sldId id="349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856"/>
    <a:srgbClr val="E50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47"/>
  </p:normalViewPr>
  <p:slideViewPr>
    <p:cSldViewPr snapToGrid="0" snapToObjects="1" showGuides="1">
      <p:cViewPr varScale="1">
        <p:scale>
          <a:sx n="99" d="100"/>
          <a:sy n="99" d="100"/>
        </p:scale>
        <p:origin x="6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1007-D337-4A97-AF82-811F77BE9512}" type="datetimeFigureOut">
              <a:rPr lang="nl-NL" smtClean="0"/>
              <a:t>21-2-2022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975E7-4466-4875-9780-79F85FC725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89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 zijn er HEEEEEEL veel van..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42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91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-Eerst duidelijk krijgen wat</a:t>
            </a:r>
            <a:r>
              <a:rPr lang="nl-NL" baseline="0" dirty="0"/>
              <a:t> de definities zijn. “Front End”, ”Framework”, “Productiviteit”, “</a:t>
            </a:r>
            <a:r>
              <a:rPr lang="nl-NL" baseline="0" dirty="0" err="1"/>
              <a:t>Responsive</a:t>
            </a:r>
            <a:r>
              <a:rPr lang="nl-NL" baseline="0" dirty="0"/>
              <a:t> Design”, “Rapid Prototyping”</a:t>
            </a:r>
          </a:p>
          <a:p>
            <a:r>
              <a:rPr lang="nl-NL" baseline="0" dirty="0"/>
              <a:t>-Daarna een beeld krijgen van wat er allemaal ‘op de markt is’ op dit gebied </a:t>
            </a:r>
            <a:r>
              <a:rPr lang="nl-NL" baseline="0" dirty="0">
                <a:sym typeface="Wingdings" panose="05000000000000000000" pitchFamily="2" charset="2"/>
              </a:rPr>
              <a:t> ook onderdeel van de onderzoeksopdracht: “Inventariseer de verschillende technologieën, </a:t>
            </a:r>
            <a:r>
              <a:rPr lang="nl-NL" baseline="0" dirty="0" err="1">
                <a:sym typeface="Wingdings" panose="05000000000000000000" pitchFamily="2" charset="2"/>
              </a:rPr>
              <a:t>frameworks</a:t>
            </a:r>
            <a:r>
              <a:rPr lang="nl-NL" baseline="0" dirty="0">
                <a:sym typeface="Wingdings" panose="05000000000000000000" pitchFamily="2" charset="2"/>
              </a:rPr>
              <a:t>, tools en talen”</a:t>
            </a:r>
            <a:endParaRPr lang="nl-NL" baseline="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68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Snel</a:t>
            </a:r>
            <a:r>
              <a:rPr lang="nl-NL" baseline="0" dirty="0"/>
              <a:t> een beeld krijgen van wat er op de markt is..</a:t>
            </a:r>
          </a:p>
          <a:p>
            <a:endParaRPr lang="nl-NL" baseline="0" dirty="0"/>
          </a:p>
          <a:p>
            <a:r>
              <a:rPr lang="nl-NL" baseline="0" dirty="0"/>
              <a:t>Wikipedia goed middel om exploratief in te zetten; beschouw kritisch als bron waar je op bouwt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0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4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Sanders, Eerste hulp bij e-onderzoek</a:t>
            </a:r>
          </a:p>
          <a:p>
            <a:r>
              <a:rPr lang="nl-NL" dirty="0"/>
              <a:t>https://openaccess.leidenuniv.nl/handle/1887/17774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66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Laat</a:t>
            </a:r>
            <a:r>
              <a:rPr lang="en-US" dirty="0"/>
              <a:t> de </a:t>
            </a:r>
            <a:r>
              <a:rPr lang="en-US" dirty="0" err="1"/>
              <a:t>studenten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per</a:t>
            </a:r>
            <a:r>
              <a:rPr lang="en-US" baseline="0" dirty="0"/>
              <a:t> </a:t>
            </a:r>
            <a:r>
              <a:rPr lang="en-US" baseline="0" dirty="0" err="1"/>
              <a:t>groepje</a:t>
            </a:r>
            <a:r>
              <a:rPr lang="en-US" baseline="0" dirty="0"/>
              <a:t> met criteria </a:t>
            </a:r>
            <a:r>
              <a:rPr lang="en-US" baseline="0" dirty="0" err="1"/>
              <a:t>komen</a:t>
            </a:r>
            <a:r>
              <a:rPr lang="en-US" baseline="0" dirty="0"/>
              <a:t>. Het </a:t>
            </a:r>
            <a:r>
              <a:rPr lang="en-US" baseline="0" dirty="0" err="1"/>
              <a:t>gaat</a:t>
            </a:r>
            <a:r>
              <a:rPr lang="en-US" baseline="0" dirty="0"/>
              <a:t> </a:t>
            </a:r>
            <a:r>
              <a:rPr lang="en-US" baseline="0" dirty="0" err="1"/>
              <a:t>dus</a:t>
            </a:r>
            <a:r>
              <a:rPr lang="en-US" baseline="0" dirty="0"/>
              <a:t> </a:t>
            </a:r>
            <a:r>
              <a:rPr lang="en-US" baseline="0" dirty="0" err="1"/>
              <a:t>niet</a:t>
            </a:r>
            <a:r>
              <a:rPr lang="en-US" baseline="0" dirty="0"/>
              <a:t> op de </a:t>
            </a:r>
            <a:r>
              <a:rPr lang="en-US" u="sng" baseline="0" dirty="0" err="1"/>
              <a:t>uitkomst</a:t>
            </a:r>
            <a:r>
              <a:rPr lang="en-US" baseline="0" dirty="0"/>
              <a:t> maar </a:t>
            </a:r>
            <a:r>
              <a:rPr lang="en-US" baseline="0" dirty="0" err="1"/>
              <a:t>om</a:t>
            </a:r>
            <a:r>
              <a:rPr lang="en-US" baseline="0" dirty="0"/>
              <a:t> de </a:t>
            </a:r>
            <a:r>
              <a:rPr lang="en-US" u="sng" baseline="0" dirty="0" err="1"/>
              <a:t>selectiecriteria</a:t>
            </a:r>
            <a:r>
              <a:rPr lang="en-US" baseline="0" dirty="0"/>
              <a:t> </a:t>
            </a:r>
            <a:r>
              <a:rPr lang="en-US" baseline="0" dirty="0" err="1"/>
              <a:t>zelf</a:t>
            </a:r>
            <a:r>
              <a:rPr lang="en-US" baseline="0" dirty="0"/>
              <a:t>. </a:t>
            </a:r>
            <a:r>
              <a:rPr lang="en-US" baseline="0" dirty="0" err="1"/>
              <a:t>Speel</a:t>
            </a:r>
            <a:r>
              <a:rPr lang="en-US" baseline="0" dirty="0"/>
              <a:t> de </a:t>
            </a:r>
            <a:r>
              <a:rPr lang="en-US" baseline="0" dirty="0" err="1"/>
              <a:t>klantrol</a:t>
            </a:r>
            <a:r>
              <a:rPr lang="en-US" baseline="0" dirty="0"/>
              <a:t> </a:t>
            </a:r>
            <a:r>
              <a:rPr lang="en-US" baseline="0" dirty="0" err="1"/>
              <a:t>indien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nodig</a:t>
            </a:r>
            <a:r>
              <a:rPr lang="en-US" baseline="0" dirty="0"/>
              <a:t> is </a:t>
            </a:r>
            <a:r>
              <a:rPr lang="en-US" baseline="0" dirty="0" err="1"/>
              <a:t>om</a:t>
            </a:r>
            <a:r>
              <a:rPr lang="en-US" baseline="0" dirty="0"/>
              <a:t> </a:t>
            </a:r>
            <a:r>
              <a:rPr lang="en-US" baseline="0" dirty="0" err="1"/>
              <a:t>studenten</a:t>
            </a:r>
            <a:r>
              <a:rPr lang="en-US" baseline="0" dirty="0"/>
              <a:t>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helpen</a:t>
            </a:r>
            <a:r>
              <a:rPr lang="en-US" baseline="0" dirty="0"/>
              <a:t> </a:t>
            </a:r>
            <a:r>
              <a:rPr lang="en-US" baseline="0" dirty="0" err="1"/>
              <a:t>bij</a:t>
            </a:r>
            <a:r>
              <a:rPr lang="en-US" baseline="0" dirty="0"/>
              <a:t> </a:t>
            </a:r>
            <a:r>
              <a:rPr lang="en-US" baseline="0" dirty="0" err="1"/>
              <a:t>vragen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wat</a:t>
            </a:r>
            <a:r>
              <a:rPr lang="en-US" baseline="0" dirty="0"/>
              <a:t> </a:t>
            </a:r>
            <a:r>
              <a:rPr lang="en-US" baseline="0" dirty="0" err="1"/>
              <a:t>vind</a:t>
            </a:r>
            <a:r>
              <a:rPr lang="en-US" baseline="0" dirty="0"/>
              <a:t> je </a:t>
            </a:r>
            <a:r>
              <a:rPr lang="en-US" baseline="0" dirty="0" err="1"/>
              <a:t>belangrijker</a:t>
            </a:r>
            <a:r>
              <a:rPr lang="en-US" baseline="0" dirty="0"/>
              <a:t>: </a:t>
            </a:r>
            <a:r>
              <a:rPr lang="en-US" baseline="0" dirty="0" err="1"/>
              <a:t>veiligheid</a:t>
            </a:r>
            <a:r>
              <a:rPr lang="en-US" baseline="0" dirty="0"/>
              <a:t> of </a:t>
            </a:r>
            <a:r>
              <a:rPr lang="en-US" baseline="0" dirty="0" err="1"/>
              <a:t>luxe</a:t>
            </a:r>
            <a:r>
              <a:rPr lang="en-US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mag het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automaat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hoe </a:t>
            </a:r>
            <a:r>
              <a:rPr lang="en-US" baseline="0" dirty="0" err="1"/>
              <a:t>belangrijk</a:t>
            </a:r>
            <a:r>
              <a:rPr lang="en-US" baseline="0" dirty="0"/>
              <a:t> </a:t>
            </a:r>
            <a:r>
              <a:rPr lang="en-US" baseline="0" dirty="0" err="1"/>
              <a:t>vind</a:t>
            </a:r>
            <a:r>
              <a:rPr lang="en-US" baseline="0" dirty="0"/>
              <a:t> je het milieu?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hoeveel</a:t>
            </a:r>
            <a:r>
              <a:rPr lang="en-US" baseline="0" dirty="0"/>
              <a:t> </a:t>
            </a:r>
            <a:r>
              <a:rPr lang="en-US" baseline="0" dirty="0" err="1"/>
              <a:t>waarde</a:t>
            </a:r>
            <a:r>
              <a:rPr lang="en-US" baseline="0" dirty="0"/>
              <a:t> </a:t>
            </a:r>
            <a:r>
              <a:rPr lang="en-US" baseline="0" dirty="0" err="1"/>
              <a:t>hecht</a:t>
            </a:r>
            <a:r>
              <a:rPr lang="en-US" baseline="0" dirty="0"/>
              <a:t> je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garantie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45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Laat</a:t>
            </a:r>
            <a:r>
              <a:rPr lang="en-US" dirty="0"/>
              <a:t> de </a:t>
            </a:r>
            <a:r>
              <a:rPr lang="en-US" dirty="0" err="1"/>
              <a:t>studenten</a:t>
            </a:r>
            <a:r>
              <a:rPr lang="en-US" dirty="0"/>
              <a:t> </a:t>
            </a:r>
            <a:r>
              <a:rPr lang="en-US" dirty="0" err="1"/>
              <a:t>klassikaal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criteria </a:t>
            </a:r>
            <a:r>
              <a:rPr lang="en-US" dirty="0" err="1"/>
              <a:t>opnoemen</a:t>
            </a:r>
            <a:r>
              <a:rPr lang="en-US" baseline="0" dirty="0"/>
              <a:t> en </a:t>
            </a:r>
            <a:r>
              <a:rPr lang="en-US" baseline="0" dirty="0" err="1"/>
              <a:t>schrijf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op het </a:t>
            </a:r>
            <a:r>
              <a:rPr lang="en-US" baseline="0" dirty="0" err="1"/>
              <a:t>bord</a:t>
            </a:r>
            <a:r>
              <a:rPr lang="en-US" baseline="0" dirty="0"/>
              <a:t>. </a:t>
            </a:r>
            <a:r>
              <a:rPr lang="en-US" baseline="0" dirty="0" err="1"/>
              <a:t>Bepaal</a:t>
            </a:r>
            <a:r>
              <a:rPr lang="en-US" baseline="0" dirty="0"/>
              <a:t> </a:t>
            </a:r>
            <a:r>
              <a:rPr lang="en-US" baseline="0" dirty="0" err="1"/>
              <a:t>vervolgens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u="sng" baseline="0" dirty="0" err="1"/>
              <a:t>mogelijke</a:t>
            </a:r>
            <a:r>
              <a:rPr lang="en-US" u="none" baseline="0" dirty="0"/>
              <a:t> </a:t>
            </a:r>
            <a:r>
              <a:rPr lang="en-US" u="none" baseline="0" dirty="0" err="1"/>
              <a:t>weging</a:t>
            </a:r>
            <a:r>
              <a:rPr lang="en-US" u="none" baseline="0" dirty="0"/>
              <a:t>/</a:t>
            </a:r>
            <a:r>
              <a:rPr lang="en-US" u="none" baseline="0" dirty="0" err="1"/>
              <a:t>prioritering</a:t>
            </a:r>
            <a:r>
              <a:rPr lang="en-US" u="none" baseline="0" dirty="0"/>
              <a:t> en </a:t>
            </a:r>
            <a:r>
              <a:rPr lang="en-US" u="none" baseline="0" dirty="0" err="1"/>
              <a:t>geef</a:t>
            </a:r>
            <a:r>
              <a:rPr lang="en-US" u="none" baseline="0" dirty="0"/>
              <a:t> </a:t>
            </a:r>
            <a:r>
              <a:rPr lang="en-US" u="none" baseline="0" dirty="0" err="1"/>
              <a:t>aan</a:t>
            </a:r>
            <a:r>
              <a:rPr lang="en-US" u="none" baseline="0" dirty="0"/>
              <a:t> </a:t>
            </a:r>
            <a:r>
              <a:rPr lang="en-US" u="none" baseline="0" dirty="0" err="1"/>
              <a:t>welke</a:t>
            </a:r>
            <a:r>
              <a:rPr lang="en-US" u="none" baseline="0" dirty="0"/>
              <a:t> </a:t>
            </a:r>
            <a:r>
              <a:rPr lang="en-US" u="none" baseline="0" dirty="0" err="1"/>
              <a:t>rol</a:t>
            </a:r>
            <a:r>
              <a:rPr lang="en-US" u="none" baseline="0" dirty="0"/>
              <a:t> </a:t>
            </a:r>
            <a:r>
              <a:rPr lang="en-US" u="none" baseline="0" dirty="0" err="1"/>
              <a:t>een</a:t>
            </a:r>
            <a:r>
              <a:rPr lang="en-US" u="none" baseline="0" dirty="0"/>
              <a:t> </a:t>
            </a:r>
            <a:r>
              <a:rPr lang="en-US" u="none" baseline="0" dirty="0" err="1"/>
              <a:t>opdrachtgever</a:t>
            </a:r>
            <a:r>
              <a:rPr lang="en-US" u="none" baseline="0" dirty="0"/>
              <a:t> </a:t>
            </a:r>
            <a:r>
              <a:rPr lang="en-US" u="none" baseline="0" dirty="0" err="1"/>
              <a:t>hier</a:t>
            </a:r>
            <a:r>
              <a:rPr lang="en-US" u="none" baseline="0" dirty="0"/>
              <a:t> in </a:t>
            </a:r>
            <a:r>
              <a:rPr lang="en-US" u="none" baseline="0" dirty="0" err="1"/>
              <a:t>kan</a:t>
            </a:r>
            <a:r>
              <a:rPr lang="en-US" u="none" baseline="0" dirty="0"/>
              <a:t> </a:t>
            </a:r>
            <a:r>
              <a:rPr lang="en-US" u="none" baseline="0" dirty="0" err="1"/>
              <a:t>spelen</a:t>
            </a:r>
            <a:r>
              <a:rPr lang="en-US" u="none" baseline="0" dirty="0"/>
              <a:t> en de </a:t>
            </a:r>
            <a:r>
              <a:rPr lang="en-US" u="none" baseline="0" dirty="0" err="1"/>
              <a:t>vastlegging</a:t>
            </a:r>
            <a:r>
              <a:rPr lang="en-US" u="none" baseline="0" dirty="0"/>
              <a:t> van de </a:t>
            </a:r>
            <a:r>
              <a:rPr lang="en-US" u="sng" baseline="0" dirty="0" err="1"/>
              <a:t>motivatie</a:t>
            </a:r>
            <a:r>
              <a:rPr lang="en-US" u="none" baseline="0" dirty="0"/>
              <a:t> </a:t>
            </a:r>
            <a:r>
              <a:rPr lang="en-US" u="none" baseline="0" dirty="0" err="1"/>
              <a:t>voor</a:t>
            </a:r>
            <a:r>
              <a:rPr lang="en-US" u="none" baseline="0" dirty="0"/>
              <a:t> </a:t>
            </a:r>
            <a:r>
              <a:rPr lang="en-US" u="none" baseline="0" dirty="0" err="1"/>
              <a:t>deze</a:t>
            </a:r>
            <a:r>
              <a:rPr lang="en-US" u="none" baseline="0" dirty="0"/>
              <a:t> </a:t>
            </a:r>
            <a:r>
              <a:rPr lang="en-US" u="none" baseline="0" dirty="0" err="1"/>
              <a:t>weging</a:t>
            </a:r>
            <a:r>
              <a:rPr lang="en-US" u="none" baseline="0" dirty="0"/>
              <a:t>/</a:t>
            </a:r>
            <a:r>
              <a:rPr lang="en-US" u="none" baseline="0" dirty="0" err="1"/>
              <a:t>prioritering</a:t>
            </a:r>
            <a:r>
              <a:rPr lang="en-US" u="none" baseline="0" dirty="0"/>
              <a:t>.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24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"Spike" is an Extreme Programming term meaning "experiment". We use the word because we think of a spike has a quick, almost brute-force experiment aimed at learning </a:t>
            </a:r>
            <a:r>
              <a:rPr lang="en-US" b="1" dirty="0"/>
              <a:t>just one thing</a:t>
            </a:r>
            <a:r>
              <a:rPr lang="en-US" dirty="0"/>
              <a:t>. think of driving a big nail through a board.</a:t>
            </a:r>
            <a:br>
              <a:rPr lang="en-US" dirty="0"/>
            </a:br>
            <a:r>
              <a:rPr lang="en-US" dirty="0"/>
              <a:t>-- Extreme Programming Adventures in C# - Ron Jeffries</a:t>
            </a:r>
          </a:p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80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Werkplaats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Testen</a:t>
            </a:r>
            <a:r>
              <a:rPr lang="en-US" dirty="0"/>
              <a:t> van </a:t>
            </a:r>
            <a:r>
              <a:rPr lang="en-US" dirty="0" err="1"/>
              <a:t>oplossingen</a:t>
            </a:r>
            <a:r>
              <a:rPr lang="en-US" baseline="0" dirty="0"/>
              <a:t> in de </a:t>
            </a:r>
            <a:r>
              <a:rPr lang="en-US" baseline="0" dirty="0" err="1"/>
              <a:t>echte</a:t>
            </a:r>
            <a:r>
              <a:rPr lang="en-US" baseline="0" dirty="0"/>
              <a:t> </a:t>
            </a:r>
            <a:r>
              <a:rPr lang="en-US" baseline="0" dirty="0" err="1"/>
              <a:t>praktijk</a:t>
            </a:r>
            <a:r>
              <a:rPr lang="en-US" baseline="0" dirty="0"/>
              <a:t> (Lab -&gt; </a:t>
            </a:r>
            <a:r>
              <a:rPr lang="en-US" baseline="0" dirty="0" err="1"/>
              <a:t>proefopstelling</a:t>
            </a:r>
            <a:r>
              <a:rPr lang="en-US" baseline="0" dirty="0"/>
              <a:t>, </a:t>
            </a:r>
            <a:r>
              <a:rPr lang="en-US" baseline="0" dirty="0" err="1"/>
              <a:t>Werkplaats</a:t>
            </a:r>
            <a:r>
              <a:rPr lang="en-US" baseline="0" dirty="0"/>
              <a:t> -&gt; het </a:t>
            </a:r>
            <a:r>
              <a:rPr lang="en-US" baseline="0" dirty="0" err="1"/>
              <a:t>echte</a:t>
            </a:r>
            <a:r>
              <a:rPr lang="en-US" baseline="0" dirty="0"/>
              <a:t> </a:t>
            </a:r>
            <a:r>
              <a:rPr lang="en-US" baseline="0" dirty="0" err="1"/>
              <a:t>werk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Finetunen</a:t>
            </a:r>
            <a:r>
              <a:rPr lang="en-US" baseline="0" dirty="0"/>
              <a:t> van </a:t>
            </a:r>
            <a:r>
              <a:rPr lang="en-US" baseline="0" dirty="0" err="1"/>
              <a:t>bestaande</a:t>
            </a:r>
            <a:r>
              <a:rPr lang="en-US" baseline="0" dirty="0"/>
              <a:t> </a:t>
            </a:r>
            <a:r>
              <a:rPr lang="en-US" baseline="0" dirty="0" err="1"/>
              <a:t>oplossingen</a:t>
            </a:r>
            <a:endParaRPr lang="en-US" dirty="0"/>
          </a:p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614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3235" y="5095875"/>
            <a:ext cx="8397864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all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 Medium" panose="020B0606020202020204" pitchFamily="34" charset="0"/>
                <a:ea typeface="Avenir Next Condensed Medium" panose="020B0606020202020204" pitchFamily="34" charset="0"/>
                <a:cs typeface="Avenir Next Condensed Medium" panose="020B0606020202020204" pitchFamily="34" charset="0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233" y="1196300"/>
            <a:ext cx="10458803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cap="all" baseline="0" dirty="0" smtClean="0">
                <a:solidFill>
                  <a:schemeClr val="tx2"/>
                </a:solidFill>
                <a:latin typeface="Avenir Next Condensed Medium" panose="020B0606020202020204" pitchFamily="34" charset="0"/>
                <a:ea typeface="Avenir Next Condensed Medium" panose="020B0606020202020204" pitchFamily="34" charset="0"/>
                <a:cs typeface="Avenir Next Condensed Medium" panose="020B0606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OPLEIDING/ACADEMIE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3234" y="2214000"/>
            <a:ext cx="10452100" cy="2808000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6750" b="1" cap="all" baseline="0">
                <a:latin typeface="Avenir Next Condensed Medium" panose="020B0606020202020204" pitchFamily="34" charset="0"/>
              </a:defRPr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01D1CB6-6B35-4216-835D-4B6D7DC10AA2}"/>
              </a:ext>
            </a:extLst>
          </p:cNvPr>
          <p:cNvSpPr/>
          <p:nvPr userDrawn="1"/>
        </p:nvSpPr>
        <p:spPr>
          <a:xfrm>
            <a:off x="9227489" y="5111778"/>
            <a:ext cx="2119048" cy="17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570D387-A9DA-4389-8749-9601C83AD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589" y="5111779"/>
            <a:ext cx="2387821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ONDERWERP / titel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838200" y="1925638"/>
            <a:ext cx="10515600" cy="4248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B98C57B-182B-4B1A-8517-6B7CDA9A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15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ONDERWERP / titel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838200" y="1925638"/>
            <a:ext cx="5257800" cy="4248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D7D2143-8A99-4F87-AD10-03EFEAAB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3203" y="1917701"/>
            <a:ext cx="4800600" cy="4248000"/>
          </a:xfrm>
        </p:spPr>
        <p:txBody>
          <a:bodyPr>
            <a:normAutofit/>
          </a:bodyPr>
          <a:lstStyle>
            <a:lvl1pPr marL="0" indent="0">
              <a:buNone/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15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ONDERWERP / titel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838200" y="1926000"/>
            <a:ext cx="5257800" cy="4248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2897271-9D30-452B-AAF1-F0E2E56341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3200" y="1778435"/>
            <a:ext cx="4800600" cy="413103"/>
          </a:xfrm>
        </p:spPr>
        <p:txBody>
          <a:bodyPr anchor="ctr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nl-NL" dirty="0"/>
              <a:t>Klik voor </a:t>
            </a:r>
            <a:r>
              <a:rPr lang="nl-NL" dirty="0" err="1"/>
              <a:t>subkop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778435"/>
            <a:ext cx="4800600" cy="413103"/>
          </a:xfrm>
        </p:spPr>
        <p:txBody>
          <a:bodyPr anchor="ctr"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nl-NL" dirty="0"/>
              <a:t>Klik voor </a:t>
            </a:r>
            <a:r>
              <a:rPr lang="nl-NL" dirty="0" err="1"/>
              <a:t>subkop</a:t>
            </a:r>
            <a:endParaRPr lang="en-GB" dirty="0"/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156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ONDERWERP / 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838200" y="2286000"/>
            <a:ext cx="4800600" cy="39052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6553200" y="2286000"/>
            <a:ext cx="4800600" cy="39052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5BC47CD-32CA-4434-A931-60298C186A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3149600" y="733425"/>
            <a:ext cx="58928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0216" y="5429602"/>
            <a:ext cx="4910667" cy="4937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0216" y="1628775"/>
            <a:ext cx="4910667" cy="36004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4574" y="601590"/>
            <a:ext cx="355939" cy="297299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04E24CA-A573-4CEE-A581-99C9D72CAA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20000" y="900001"/>
            <a:ext cx="950292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20001" y="1620001"/>
            <a:ext cx="9481052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/>
              <a:t>Klik om tekst toe te voegen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668883" y="6360101"/>
            <a:ext cx="3860800" cy="337581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921251" y="6360101"/>
            <a:ext cx="612152" cy="337581"/>
          </a:xfr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364215"/>
            <a:ext cx="19028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533" y="773706"/>
            <a:ext cx="95758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64000" y="180000"/>
            <a:ext cx="3360373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20000" y="4464116"/>
            <a:ext cx="9490757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920000" y="2906713"/>
            <a:ext cx="9490757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Klik om tekst toe te voegen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364215"/>
            <a:ext cx="19028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533" y="773706"/>
            <a:ext cx="95758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64000" y="180000"/>
            <a:ext cx="3360373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1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21167" y="900001"/>
            <a:ext cx="9439651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919997" y="1620000"/>
            <a:ext cx="456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tekst toe te voegen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719999" y="1620000"/>
            <a:ext cx="459658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tekst toe te voegen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533" y="773706"/>
            <a:ext cx="95758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026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87" y="6227764"/>
            <a:ext cx="1359194" cy="588915"/>
          </a:xfrm>
          <a:prstGeom prst="rect">
            <a:avLst/>
          </a:prstGeom>
        </p:spPr>
      </p:pic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AD4D3619-56D9-4271-9849-15E3BE063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42598"/>
            <a:ext cx="1107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ACE7509-F60A-4509-9491-CD4ED7B54ED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1" kern="1200" cap="all" baseline="0" dirty="0">
          <a:solidFill>
            <a:schemeClr val="tx2"/>
          </a:solidFill>
          <a:latin typeface="Avenir Next Condensed Medium" panose="020B06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80000" indent="-180000" algn="l" defTabSz="51433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80000" algn="l" defTabSz="51433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51433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180000" algn="l" defTabSz="51433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00000" indent="-180000" algn="l" defTabSz="51433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ctresearchmethods.n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rules/userstori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strw.leidenuniv.nl/~hoekstra/SP2/Verslag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I-Project</a:t>
            </a:r>
          </a:p>
          <a:p>
            <a:r>
              <a:rPr lang="nl-NL" dirty="0"/>
              <a:t>ICT-Propedeuse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/>
              <a:t>ACAdemie</a:t>
            </a:r>
            <a:r>
              <a:rPr lang="nl-NL" dirty="0"/>
              <a:t> </a:t>
            </a:r>
            <a:r>
              <a:rPr lang="nl-NL" dirty="0" err="1"/>
              <a:t>IT&amp;Mediadesign</a:t>
            </a:r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Onderzoek </a:t>
            </a:r>
          </a:p>
          <a:p>
            <a:r>
              <a:rPr lang="nl-NL" dirty="0"/>
              <a:t>Front-End </a:t>
            </a:r>
            <a:r>
              <a:rPr lang="nl-NL" dirty="0" err="1"/>
              <a:t>Frameworks</a:t>
            </a:r>
            <a:endParaRPr lang="nl-NL" dirty="0"/>
          </a:p>
          <a:p>
            <a:r>
              <a:rPr lang="nl-NL" sz="3200" dirty="0"/>
              <a:t>Voor toepassing in het I-Project</a:t>
            </a:r>
          </a:p>
        </p:txBody>
      </p:sp>
    </p:spTree>
    <p:extLst>
      <p:ext uri="{BB962C8B-B14F-4D97-AF65-F5344CB8AC3E}">
        <p14:creationId xmlns:p14="http://schemas.microsoft.com/office/powerpoint/2010/main" val="307329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32329" cy="189659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022" y="5013254"/>
            <a:ext cx="4516210" cy="1844746"/>
          </a:xfrm>
          <a:prstGeom prst="rect">
            <a:avLst/>
          </a:prstGeo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-1" y="1898134"/>
            <a:ext cx="4643551" cy="209464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930" y="3992779"/>
            <a:ext cx="3635897" cy="176532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224" y="5019381"/>
            <a:ext cx="2921876" cy="197126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795" y="-32912"/>
            <a:ext cx="4900200" cy="2634638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124" y="-54150"/>
            <a:ext cx="2921876" cy="1617691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4512708"/>
            <a:ext cx="4139952" cy="2345293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7169" y="2943007"/>
            <a:ext cx="3985519" cy="2031695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16764" y="1555873"/>
            <a:ext cx="3325009" cy="3652472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2774" y="2371874"/>
            <a:ext cx="2919611" cy="1414372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0496" y="2566762"/>
            <a:ext cx="3482869" cy="2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585FB-1A7D-4D13-BA71-B2E17612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91" y="-164260"/>
            <a:ext cx="10515600" cy="1325563"/>
          </a:xfrm>
        </p:spPr>
        <p:txBody>
          <a:bodyPr/>
          <a:lstStyle/>
          <a:p>
            <a:r>
              <a:rPr lang="nl-NL" b="0" dirty="0"/>
              <a:t>STAp1: </a:t>
            </a:r>
            <a:r>
              <a:rPr lang="nl-NL" dirty="0"/>
              <a:t>Oriënteren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C1D624-5C30-4E46-9A93-0FDAB2E5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2D27870-8B09-4D5F-8931-15164B66CACC}"/>
              </a:ext>
            </a:extLst>
          </p:cNvPr>
          <p:cNvSpPr txBox="1"/>
          <p:nvPr/>
        </p:nvSpPr>
        <p:spPr>
          <a:xfrm>
            <a:off x="491691" y="1364188"/>
            <a:ext cx="10899407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dirty="0"/>
              <a:t>Een onderzoeksopdracht gekregen.. </a:t>
            </a:r>
            <a:r>
              <a:rPr lang="nl-NL" dirty="0">
                <a:solidFill>
                  <a:srgbClr val="E50056"/>
                </a:solidFill>
              </a:rPr>
              <a:t>Wat nu?</a:t>
            </a:r>
          </a:p>
          <a:p>
            <a:pPr marL="0" indent="0">
              <a:buNone/>
            </a:pPr>
            <a:endParaRPr lang="nl-NL" sz="1600" dirty="0">
              <a:solidFill>
                <a:srgbClr val="E11837"/>
              </a:solidFill>
            </a:endParaRPr>
          </a:p>
          <a:p>
            <a:pPr marL="0" indent="0">
              <a:buNone/>
            </a:pPr>
            <a:r>
              <a:rPr lang="nl-NL" sz="2000" b="0" dirty="0">
                <a:solidFill>
                  <a:srgbClr val="E50856"/>
                </a:solidFill>
              </a:rPr>
              <a:t>1: </a:t>
            </a:r>
            <a:r>
              <a:rPr lang="nl-NL" sz="2000" b="1" dirty="0">
                <a:solidFill>
                  <a:srgbClr val="E50856"/>
                </a:solidFill>
              </a:rPr>
              <a:t>Welke </a:t>
            </a:r>
            <a:r>
              <a:rPr lang="nl-NL" sz="2000" b="1" dirty="0" err="1">
                <a:solidFill>
                  <a:srgbClr val="E50856"/>
                </a:solidFill>
              </a:rPr>
              <a:t>frameworks</a:t>
            </a:r>
            <a:r>
              <a:rPr lang="nl-NL" sz="2000" b="1" dirty="0">
                <a:solidFill>
                  <a:srgbClr val="E50856"/>
                </a:solidFill>
              </a:rPr>
              <a:t> zijn er allemaal</a:t>
            </a:r>
            <a:r>
              <a:rPr lang="nl-NL" sz="2000" dirty="0">
                <a:solidFill>
                  <a:srgbClr val="E50856"/>
                </a:solidFill>
              </a:rPr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E50856"/>
                </a:solidFill>
              </a:rPr>
              <a:t>In kaart brengen van het gebied</a:t>
            </a:r>
          </a:p>
          <a:p>
            <a:pPr marL="355600" lvl="1" indent="0">
              <a:buNone/>
            </a:pPr>
            <a:endParaRPr lang="nl-NL" sz="2000" dirty="0">
              <a:solidFill>
                <a:srgbClr val="E1183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Jagen, speuren, zoeken!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Niet als “kip-zonder-kop” </a:t>
            </a:r>
            <a:r>
              <a:rPr lang="nl-NL" dirty="0" err="1"/>
              <a:t>keywords</a:t>
            </a:r>
            <a:r>
              <a:rPr lang="nl-NL" dirty="0"/>
              <a:t> in Google intypen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maar </a:t>
            </a:r>
            <a:r>
              <a:rPr lang="nl-NL" b="1" dirty="0"/>
              <a:t>slim</a:t>
            </a:r>
            <a:r>
              <a:rPr lang="nl-NL" dirty="0"/>
              <a:t> en heel </a:t>
            </a:r>
            <a:r>
              <a:rPr lang="nl-NL" b="1" dirty="0"/>
              <a:t>doelgericht</a:t>
            </a:r>
            <a:r>
              <a:rPr lang="nl-NL" dirty="0"/>
              <a:t> zoeken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Gebruik je zoekresultaten als onderbouwing!</a:t>
            </a:r>
          </a:p>
          <a:p>
            <a:pPr lvl="2"/>
            <a:endParaRPr lang="nl-NL" dirty="0"/>
          </a:p>
          <a:p>
            <a:pPr lvl="2"/>
            <a:r>
              <a:rPr lang="nl-NL" dirty="0"/>
              <a:t>“</a:t>
            </a:r>
            <a:r>
              <a:rPr lang="nl-NL" b="1" dirty="0"/>
              <a:t>Dit is alles wat we konden vinden</a:t>
            </a:r>
            <a:r>
              <a:rPr lang="nl-NL" dirty="0"/>
              <a:t>” </a:t>
            </a:r>
            <a:r>
              <a:rPr lang="nl-NL" dirty="0" err="1"/>
              <a:t>vs</a:t>
            </a:r>
            <a:r>
              <a:rPr lang="nl-NL" dirty="0"/>
              <a:t> </a:t>
            </a:r>
          </a:p>
          <a:p>
            <a:pPr marL="712788" lvl="2"/>
            <a:r>
              <a:rPr lang="nl-NL" dirty="0"/>
              <a:t>	“Zowel </a:t>
            </a:r>
            <a:r>
              <a:rPr lang="nl-NL" b="1" dirty="0"/>
              <a:t>populaire technologiesites </a:t>
            </a:r>
            <a:r>
              <a:rPr lang="nl-NL" dirty="0"/>
              <a:t>als </a:t>
            </a:r>
            <a:r>
              <a:rPr lang="nl-NL" b="1" dirty="0" err="1"/>
              <a:t>Github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/>
              <a:t>bevestigen dat deze 5 </a:t>
            </a:r>
            <a:r>
              <a:rPr lang="nl-NL" dirty="0" err="1"/>
              <a:t>frameworks</a:t>
            </a:r>
            <a:r>
              <a:rPr lang="nl-NL" dirty="0"/>
              <a:t> het meest 	gebruikt zijn in 2022”</a:t>
            </a:r>
          </a:p>
          <a:p>
            <a:pPr marL="712788" lvl="2"/>
            <a:endParaRPr lang="nl-NL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NL" dirty="0"/>
              <a:t>Maak gebruik van kennis en onderzoekswerk van anderen </a:t>
            </a:r>
          </a:p>
          <a:p>
            <a:pPr lvl="2"/>
            <a:endParaRPr lang="nl-NL" dirty="0"/>
          </a:p>
          <a:p>
            <a:pPr marL="712788" lvl="2" indent="0">
              <a:buNone/>
            </a:pPr>
            <a:endParaRPr lang="nl-NL" dirty="0"/>
          </a:p>
          <a:p>
            <a:pPr lvl="1"/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rgbClr val="E11837"/>
                </a:solidFill>
              </a:rPr>
              <a:t>		</a:t>
            </a:r>
          </a:p>
          <a:p>
            <a:pPr marL="0" indent="0">
              <a:buNone/>
            </a:pPr>
            <a:endParaRPr lang="nl-NL" dirty="0">
              <a:solidFill>
                <a:srgbClr val="E11837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1720D8-7088-4B3F-9FDA-F21198AF2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51090"/>
              </p:ext>
            </p:extLst>
          </p:nvPr>
        </p:nvGraphicFramePr>
        <p:xfrm>
          <a:off x="8747559" y="388471"/>
          <a:ext cx="2952750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" r:id="rId3" imgW="1828440" imgH="1828440" progId="Photoshop.Image.15">
                  <p:embed/>
                </p:oleObj>
              </mc:Choice>
              <mc:Fallback>
                <p:oleObj name="Image" r:id="rId3" imgW="1828440" imgH="1828440" progId="Photoshop.Image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559" y="388471"/>
                        <a:ext cx="2952750" cy="295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79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1487488" y="5273851"/>
            <a:ext cx="1800200" cy="1153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840" y="272274"/>
            <a:ext cx="3757279" cy="504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50056"/>
                </a:solidFill>
              </a:rPr>
              <a:t>Slim </a:t>
            </a:r>
            <a:r>
              <a:rPr lang="en-US" dirty="0" err="1">
                <a:solidFill>
                  <a:srgbClr val="E50056"/>
                </a:solidFill>
              </a:rPr>
              <a:t>zoeken</a:t>
            </a:r>
            <a:r>
              <a:rPr lang="en-US" dirty="0">
                <a:solidFill>
                  <a:srgbClr val="E50056"/>
                </a:solidFill>
              </a:rPr>
              <a:t>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82230" y="871300"/>
            <a:ext cx="8640960" cy="5986700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/>
              <a:t>Maak gebruik van de mogelijkheden van de zoekmachine</a:t>
            </a:r>
          </a:p>
          <a:p>
            <a:pPr marL="0" indent="0">
              <a:buNone/>
            </a:pPr>
            <a:r>
              <a:rPr lang="nl-NL" sz="2400" dirty="0"/>
              <a:t>Werken met </a:t>
            </a:r>
            <a:r>
              <a:rPr lang="nl-NL" sz="2400" b="1" dirty="0"/>
              <a:t>operatoren</a:t>
            </a:r>
            <a:r>
              <a:rPr lang="nl-NL" sz="2400" dirty="0"/>
              <a:t> en </a:t>
            </a:r>
            <a:r>
              <a:rPr lang="nl-NL" sz="2400" dirty="0" err="1"/>
              <a:t>keywords</a:t>
            </a:r>
            <a:endParaRPr lang="nl-NL" sz="2400" dirty="0"/>
          </a:p>
          <a:p>
            <a:pPr marL="0" indent="0">
              <a:buNone/>
            </a:pPr>
            <a:endParaRPr lang="nl-NL" sz="1000" dirty="0"/>
          </a:p>
          <a:p>
            <a:pPr marL="0" indent="0">
              <a:buNone/>
            </a:pPr>
            <a:r>
              <a:rPr lang="nl-NL" sz="2400" dirty="0"/>
              <a:t>	Op zoek naar definities met </a:t>
            </a:r>
            <a:r>
              <a:rPr lang="nl-NL" sz="2600" dirty="0" err="1">
                <a:solidFill>
                  <a:srgbClr val="E50856"/>
                </a:solidFill>
                <a:ea typeface="+mj-ea"/>
              </a:rPr>
              <a:t>define</a:t>
            </a:r>
            <a:r>
              <a:rPr lang="nl-NL" sz="2600" dirty="0">
                <a:solidFill>
                  <a:srgbClr val="E11837"/>
                </a:solidFill>
                <a:ea typeface="+mj-ea"/>
              </a:rPr>
              <a:t>: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1000" dirty="0"/>
          </a:p>
          <a:p>
            <a:pPr marL="0" indent="0">
              <a:buNone/>
            </a:pPr>
            <a:r>
              <a:rPr lang="nl-NL" sz="2400" dirty="0"/>
              <a:t>	</a:t>
            </a:r>
          </a:p>
          <a:p>
            <a:pPr marL="0" indent="0">
              <a:buNone/>
            </a:pPr>
            <a:r>
              <a:rPr lang="nl-NL" sz="2400" dirty="0"/>
              <a:t>	Op zoek naar exacte tekst door te </a:t>
            </a:r>
            <a:r>
              <a:rPr lang="nl-NL" sz="2600" dirty="0">
                <a:solidFill>
                  <a:srgbClr val="E50856"/>
                </a:solidFill>
              </a:rPr>
              <a:t>“ ”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1000" dirty="0"/>
          </a:p>
          <a:p>
            <a:pPr marL="0" indent="0">
              <a:buNone/>
            </a:pPr>
            <a:r>
              <a:rPr lang="nl-NL" sz="2400" dirty="0"/>
              <a:t>	Woorden uitsluiten met  </a:t>
            </a:r>
            <a:r>
              <a:rPr lang="nl-NL" sz="2600" dirty="0">
                <a:solidFill>
                  <a:srgbClr val="E11837"/>
                </a:solidFill>
              </a:rPr>
              <a:t>-</a:t>
            </a:r>
          </a:p>
          <a:p>
            <a:pPr marL="0" indent="0">
              <a:buNone/>
            </a:pPr>
            <a:endParaRPr lang="nl-NL" sz="2600" dirty="0">
              <a:solidFill>
                <a:srgbClr val="E11837"/>
              </a:solidFill>
            </a:endParaRPr>
          </a:p>
          <a:p>
            <a:pPr marL="0" indent="0">
              <a:buNone/>
            </a:pPr>
            <a:endParaRPr lang="nl-NL" sz="1000" dirty="0">
              <a:solidFill>
                <a:srgbClr val="E11837"/>
              </a:solidFill>
            </a:endParaRPr>
          </a:p>
          <a:p>
            <a:pPr marL="0" indent="0">
              <a:buNone/>
            </a:pPr>
            <a:r>
              <a:rPr lang="nl-NL" sz="2400" dirty="0"/>
              <a:t>	</a:t>
            </a:r>
          </a:p>
          <a:p>
            <a:pPr marL="0" indent="0">
              <a:buNone/>
            </a:pPr>
            <a:r>
              <a:rPr lang="nl-NL" sz="2400" dirty="0"/>
              <a:t>	Alleen specifieke bestandstypes met </a:t>
            </a:r>
            <a:r>
              <a:rPr lang="nl-NL" sz="2600" dirty="0">
                <a:solidFill>
                  <a:srgbClr val="E11837"/>
                </a:solidFill>
                <a:ea typeface="+mj-ea"/>
              </a:rPr>
              <a:t>filetype:</a:t>
            </a:r>
            <a:r>
              <a:rPr lang="nl-NL" sz="2400" dirty="0"/>
              <a:t> </a:t>
            </a:r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810" y="2485449"/>
            <a:ext cx="7543800" cy="5334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336" y="3707493"/>
            <a:ext cx="7534275" cy="54292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336" y="4938340"/>
            <a:ext cx="7572375" cy="5048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335" y="6131086"/>
            <a:ext cx="7543800" cy="43815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3122D938-723A-4EC0-A31C-8D489AC91CC7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C77F403-63CE-436A-929D-D9F4E34AC0FB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39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FE2F0F8-6459-4C73-9EC2-7D0F52EF0592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1487488" y="5273851"/>
            <a:ext cx="1800200" cy="1153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8001" y="127043"/>
            <a:ext cx="7127190" cy="504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50856"/>
                </a:solidFill>
              </a:rPr>
              <a:t>Slim </a:t>
            </a:r>
            <a:r>
              <a:rPr lang="en-US" dirty="0" err="1">
                <a:solidFill>
                  <a:srgbClr val="E50856"/>
                </a:solidFill>
              </a:rPr>
              <a:t>zoeken</a:t>
            </a:r>
            <a:r>
              <a:rPr lang="en-US" dirty="0">
                <a:solidFill>
                  <a:srgbClr val="E50856"/>
                </a:solidFill>
              </a:rPr>
              <a:t>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8001" y="908721"/>
            <a:ext cx="9001125" cy="533666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/>
              <a:t>Krijg overzicht in dit nog onbekende terrein.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Wat is er allemaal te krijgen?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r>
              <a:rPr lang="nl-NL" sz="2400" dirty="0">
                <a:solidFill>
                  <a:srgbClr val="E50056"/>
                </a:solidFill>
                <a:sym typeface="Wingdings" panose="05000000000000000000" pitchFamily="2" charset="2"/>
              </a:rPr>
              <a:t>Gebruik slimme zoektermen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      “</a:t>
            </a:r>
            <a:r>
              <a:rPr lang="nl-NL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List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”</a:t>
            </a:r>
            <a:r>
              <a:rPr lang="nl-NL" sz="2400" dirty="0">
                <a:solidFill>
                  <a:srgbClr val="003466"/>
                </a:solidFill>
                <a:sym typeface="Wingdings" panose="05000000000000000000" pitchFamily="2" charset="2"/>
              </a:rPr>
              <a:t>,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 “</a:t>
            </a:r>
            <a:r>
              <a:rPr lang="nl-NL" sz="24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Comparison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”</a:t>
            </a:r>
            <a:r>
              <a:rPr lang="nl-NL" sz="2400" dirty="0">
                <a:solidFill>
                  <a:srgbClr val="003466"/>
                </a:solidFill>
                <a:sym typeface="Wingdings" panose="05000000000000000000" pitchFamily="2" charset="2"/>
              </a:rPr>
              <a:t>,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 “</a:t>
            </a:r>
            <a:r>
              <a:rPr lang="nl-NL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Top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”</a:t>
            </a:r>
            <a:r>
              <a:rPr lang="nl-NL" sz="2400" dirty="0">
                <a:solidFill>
                  <a:srgbClr val="003466"/>
                </a:solidFill>
                <a:sym typeface="Wingdings" panose="05000000000000000000" pitchFamily="2" charset="2"/>
              </a:rPr>
              <a:t>,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 “</a:t>
            </a:r>
            <a:r>
              <a:rPr lang="nl-NL" sz="24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Overview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”</a:t>
            </a:r>
            <a:r>
              <a:rPr lang="nl-NL" sz="2400" dirty="0">
                <a:solidFill>
                  <a:srgbClr val="003466"/>
                </a:solidFill>
                <a:sym typeface="Wingdings" panose="05000000000000000000" pitchFamily="2" charset="2"/>
              </a:rPr>
              <a:t>,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 “</a:t>
            </a:r>
            <a:r>
              <a:rPr lang="nl-NL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Populair</a:t>
            </a:r>
            <a:r>
              <a:rPr lang="nl-NL" sz="2400" dirty="0">
                <a:solidFill>
                  <a:schemeClr val="accent2"/>
                </a:solidFill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nl-NL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400" dirty="0">
                <a:sym typeface="Wingdings" panose="05000000000000000000" pitchFamily="2" charset="2"/>
              </a:rPr>
              <a:t>Gebruik gecategoriseerde referenties op bv Wikipedia:</a:t>
            </a:r>
            <a:endParaRPr lang="nl-NL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nl-NL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Weet dat er </a:t>
            </a:r>
            <a:r>
              <a:rPr lang="nl-NL" sz="2400" dirty="0">
                <a:solidFill>
                  <a:schemeClr val="accent2"/>
                </a:solidFill>
              </a:rPr>
              <a:t>databanken van vakliteratuur </a:t>
            </a:r>
            <a:r>
              <a:rPr lang="nl-NL" sz="2400" dirty="0"/>
              <a:t>zijn</a:t>
            </a:r>
          </a:p>
          <a:p>
            <a:pPr marL="0" indent="0">
              <a:buNone/>
            </a:pPr>
            <a:r>
              <a:rPr lang="nl-NL" sz="2400" dirty="0"/>
              <a:t>Google </a:t>
            </a:r>
            <a:r>
              <a:rPr lang="nl-NL" sz="2400" dirty="0" err="1"/>
              <a:t>Scholar</a:t>
            </a:r>
            <a:r>
              <a:rPr lang="nl-NL" sz="2400" dirty="0"/>
              <a:t>   </a:t>
            </a:r>
            <a:r>
              <a:rPr lang="nl-NL" sz="1800" dirty="0"/>
              <a:t>http://scholar.google.com</a:t>
            </a:r>
            <a:endParaRPr lang="nl-NL" sz="24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/>
          <a:srcRect l="18900" t="61542" r="28732" b="32159"/>
          <a:stretch/>
        </p:blipFill>
        <p:spPr>
          <a:xfrm>
            <a:off x="1487997" y="3717032"/>
            <a:ext cx="9118873" cy="68563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B01455B-CACB-4676-A88C-C040E8D159AF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78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7568" y="3001453"/>
            <a:ext cx="8604608" cy="855095"/>
          </a:xfrm>
        </p:spPr>
        <p:txBody>
          <a:bodyPr>
            <a:normAutofit fontScale="90000"/>
          </a:bodyPr>
          <a:lstStyle/>
          <a:p>
            <a:r>
              <a:rPr lang="en-US" dirty="0"/>
              <a:t>Komen tot </a:t>
            </a:r>
            <a:r>
              <a:rPr lang="en-US" dirty="0" err="1"/>
              <a:t>een</a:t>
            </a:r>
            <a:r>
              <a:rPr lang="en-US" dirty="0"/>
              <a:t> shortlist</a:t>
            </a:r>
            <a:br>
              <a:rPr lang="en-US" dirty="0"/>
            </a:br>
            <a:r>
              <a:rPr lang="en-US" b="0" dirty="0"/>
              <a:t>	Je </a:t>
            </a:r>
            <a:r>
              <a:rPr lang="en-US" b="0" dirty="0" err="1"/>
              <a:t>kan</a:t>
            </a:r>
            <a:r>
              <a:rPr lang="en-US" b="0" dirty="0"/>
              <a:t> </a:t>
            </a:r>
            <a:r>
              <a:rPr lang="en-US" b="0" dirty="0" err="1"/>
              <a:t>ze</a:t>
            </a:r>
            <a:r>
              <a:rPr lang="en-US" b="0" dirty="0"/>
              <a:t> </a:t>
            </a:r>
            <a:r>
              <a:rPr lang="en-US" b="0" dirty="0" err="1"/>
              <a:t>niet</a:t>
            </a:r>
            <a:r>
              <a:rPr lang="en-US" b="0" dirty="0"/>
              <a:t> </a:t>
            </a:r>
            <a:r>
              <a:rPr lang="en-US" b="0" dirty="0" err="1"/>
              <a:t>allemaal</a:t>
            </a:r>
            <a:r>
              <a:rPr lang="en-US" b="0" dirty="0"/>
              <a:t> </a:t>
            </a:r>
            <a:r>
              <a:rPr lang="en-US" b="0" dirty="0" err="1"/>
              <a:t>proberen</a:t>
            </a:r>
            <a:r>
              <a:rPr lang="en-US" b="0" dirty="0"/>
              <a:t>!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52" y="1454280"/>
            <a:ext cx="3346209" cy="4804535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D986B4C-2F5F-43B3-B7D0-BCE13CC65394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184FB0-AA76-4E21-AE7D-F8464206F109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45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677" y="213234"/>
            <a:ext cx="7127190" cy="504701"/>
          </a:xfrm>
        </p:spPr>
        <p:txBody>
          <a:bodyPr>
            <a:normAutofit fontScale="90000"/>
          </a:bodyPr>
          <a:lstStyle/>
          <a:p>
            <a:r>
              <a:rPr lang="nl-NL" b="0" dirty="0">
                <a:solidFill>
                  <a:srgbClr val="E50056"/>
                </a:solidFill>
              </a:rPr>
              <a:t>Selecteren:</a:t>
            </a:r>
            <a:r>
              <a:rPr lang="nl-NL" dirty="0">
                <a:solidFill>
                  <a:srgbClr val="E50056"/>
                </a:solidFill>
              </a:rPr>
              <a:t> Shortlist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3215681" y="3126913"/>
            <a:ext cx="7110789" cy="37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50"/>
              </a:buClr>
              <a:buSzPct val="60000"/>
              <a:buFont typeface="Wingdings" pitchFamily="2" charset="2"/>
              <a:buChar char="l"/>
              <a:defRPr sz="2800" b="1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2788" indent="-357188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2pPr>
            <a:lvl3pPr marL="985838" indent="-2730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50"/>
              </a:buClr>
              <a:buSzPct val="90000"/>
              <a:buFont typeface="Arial" pitchFamily="34" charset="0"/>
              <a:buChar char="•"/>
              <a:defRPr sz="2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3pPr>
            <a:lvl4pPr marL="1341438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4pPr>
            <a:lvl5pPr marL="16144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l"/>
              <a:defRPr sz="140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dirty="0" err="1"/>
              <a:t>cri·te·ri·um</a:t>
            </a:r>
            <a:r>
              <a:rPr lang="en-US" u="sng" dirty="0"/>
              <a:t> </a:t>
            </a:r>
            <a:r>
              <a:rPr lang="en-US" i="1" u="sng" dirty="0"/>
              <a:t>(het; o)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b="0" i="1" dirty="0"/>
              <a:t>(</a:t>
            </a:r>
            <a:r>
              <a:rPr lang="en-US" b="0" dirty="0" err="1"/>
              <a:t>meervoud</a:t>
            </a:r>
            <a:r>
              <a:rPr lang="en-US" b="0" dirty="0"/>
              <a:t>: </a:t>
            </a:r>
            <a:r>
              <a:rPr lang="en-US" b="0" i="1" dirty="0"/>
              <a:t>criteria) </a:t>
            </a:r>
            <a:r>
              <a:rPr lang="en-US" b="0" dirty="0"/>
              <a:t>(</a:t>
            </a:r>
            <a:r>
              <a:rPr lang="en-US" b="0" dirty="0" err="1"/>
              <a:t>beslissend</a:t>
            </a:r>
            <a:r>
              <a:rPr lang="en-US" b="0" dirty="0"/>
              <a:t>) </a:t>
            </a:r>
            <a:r>
              <a:rPr lang="en-US" b="0" dirty="0" err="1"/>
              <a:t>kenmerk</a:t>
            </a:r>
            <a:endParaRPr lang="en-US" b="0" dirty="0"/>
          </a:p>
          <a:p>
            <a:pPr marL="0" indent="0">
              <a:buNone/>
            </a:pPr>
            <a:r>
              <a:rPr lang="en-US" dirty="0">
                <a:solidFill>
                  <a:srgbClr val="E11837"/>
                </a:solidFill>
              </a:rPr>
              <a:t>2 </a:t>
            </a:r>
            <a:r>
              <a:rPr lang="en-US" b="0" i="1" dirty="0">
                <a:solidFill>
                  <a:srgbClr val="E11837"/>
                </a:solidFill>
              </a:rPr>
              <a:t>(</a:t>
            </a:r>
            <a:r>
              <a:rPr lang="en-US" b="0" dirty="0" err="1">
                <a:solidFill>
                  <a:srgbClr val="E11837"/>
                </a:solidFill>
              </a:rPr>
              <a:t>meervoud</a:t>
            </a:r>
            <a:r>
              <a:rPr lang="en-US" b="0" dirty="0">
                <a:solidFill>
                  <a:srgbClr val="E11837"/>
                </a:solidFill>
              </a:rPr>
              <a:t>: </a:t>
            </a:r>
            <a:r>
              <a:rPr lang="en-US" b="0" i="1" dirty="0">
                <a:solidFill>
                  <a:srgbClr val="E11837"/>
                </a:solidFill>
              </a:rPr>
              <a:t>criteria) </a:t>
            </a:r>
            <a:r>
              <a:rPr lang="en-US" b="0" dirty="0" err="1">
                <a:solidFill>
                  <a:srgbClr val="E11837"/>
                </a:solidFill>
              </a:rPr>
              <a:t>toets</a:t>
            </a:r>
            <a:r>
              <a:rPr lang="en-US" b="0" dirty="0">
                <a:solidFill>
                  <a:srgbClr val="E11837"/>
                </a:solidFill>
              </a:rPr>
              <a:t>, </a:t>
            </a:r>
            <a:r>
              <a:rPr lang="en-US" b="0" dirty="0" err="1">
                <a:solidFill>
                  <a:srgbClr val="E11837"/>
                </a:solidFill>
              </a:rPr>
              <a:t>maatstaf</a:t>
            </a:r>
            <a:r>
              <a:rPr lang="en-US" b="0" dirty="0">
                <a:solidFill>
                  <a:srgbClr val="E11837"/>
                </a:solidFill>
              </a:rPr>
              <a:t>: </a:t>
            </a:r>
            <a:r>
              <a:rPr lang="en-US" b="0" i="1" dirty="0" err="1">
                <a:solidFill>
                  <a:srgbClr val="E11837"/>
                </a:solidFill>
              </a:rPr>
              <a:t>selectiecriterium</a:t>
            </a:r>
            <a:endParaRPr lang="en-US" b="0" dirty="0">
              <a:solidFill>
                <a:srgbClr val="E11837"/>
              </a:solidFill>
            </a:endParaRPr>
          </a:p>
        </p:txBody>
      </p:sp>
      <p:sp>
        <p:nvSpPr>
          <p:cNvPr id="5" name="Rectangular Callout 3"/>
          <p:cNvSpPr/>
          <p:nvPr/>
        </p:nvSpPr>
        <p:spPr>
          <a:xfrm>
            <a:off x="6456040" y="5428759"/>
            <a:ext cx="3168352" cy="1296144"/>
          </a:xfrm>
          <a:prstGeom prst="wedgeRectCallout">
            <a:avLst>
              <a:gd name="adj1" fmla="val -26399"/>
              <a:gd name="adj2" fmla="val -1005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Meten</a:t>
            </a:r>
            <a:r>
              <a:rPr lang="en-US" dirty="0"/>
              <a:t> is </a:t>
            </a:r>
            <a:r>
              <a:rPr lang="en-US" dirty="0" err="1"/>
              <a:t>weten</a:t>
            </a:r>
            <a:r>
              <a:rPr lang="en-US" dirty="0"/>
              <a:t>. </a:t>
            </a:r>
          </a:p>
          <a:p>
            <a:pPr algn="ctr"/>
            <a:r>
              <a:rPr lang="en-US" dirty="0" err="1"/>
              <a:t>Gissen</a:t>
            </a:r>
            <a:r>
              <a:rPr lang="en-US" dirty="0"/>
              <a:t> is </a:t>
            </a:r>
            <a:r>
              <a:rPr lang="en-US" dirty="0" err="1"/>
              <a:t>missen</a:t>
            </a:r>
            <a:r>
              <a:rPr lang="en-US" dirty="0"/>
              <a:t> </a:t>
            </a:r>
            <a:endParaRPr lang="en-US" i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03512" y="980728"/>
            <a:ext cx="8928992" cy="4473296"/>
          </a:xfrm>
        </p:spPr>
        <p:txBody>
          <a:bodyPr/>
          <a:lstStyle/>
          <a:p>
            <a:pPr marL="0" indent="0">
              <a:buNone/>
            </a:pPr>
            <a:r>
              <a:rPr lang="nl-NL" b="0" dirty="0">
                <a:solidFill>
                  <a:srgbClr val="E50856"/>
                </a:solidFill>
              </a:rPr>
              <a:t>Vraag 2: Van de gevonden </a:t>
            </a:r>
            <a:r>
              <a:rPr lang="nl-NL" b="0" dirty="0" err="1">
                <a:solidFill>
                  <a:srgbClr val="E50856"/>
                </a:solidFill>
              </a:rPr>
              <a:t>frameworks</a:t>
            </a:r>
            <a:r>
              <a:rPr lang="nl-NL" b="0" dirty="0">
                <a:solidFill>
                  <a:srgbClr val="E50856"/>
                </a:solidFill>
              </a:rPr>
              <a:t>, voor dit project</a:t>
            </a:r>
          </a:p>
          <a:p>
            <a:pPr marL="0" indent="0">
              <a:buNone/>
            </a:pPr>
            <a:r>
              <a:rPr lang="nl-NL" dirty="0">
                <a:solidFill>
                  <a:srgbClr val="E50856"/>
                </a:solidFill>
              </a:rPr>
              <a:t>	Welke zijn de “meest geschikte”</a:t>
            </a:r>
          </a:p>
          <a:p>
            <a:pPr marL="355600" lvl="1" indent="0">
              <a:buNone/>
            </a:pPr>
            <a:endParaRPr lang="nl-NL" sz="2000" dirty="0">
              <a:solidFill>
                <a:srgbClr val="E11837"/>
              </a:solidFill>
            </a:endParaRPr>
          </a:p>
          <a:p>
            <a:r>
              <a:rPr lang="nl-NL" dirty="0"/>
              <a:t>Selectie hangt af van de criteria die je er aan stelt</a:t>
            </a:r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rgbClr val="E11837"/>
                </a:solidFill>
              </a:rPr>
              <a:t>		</a:t>
            </a:r>
          </a:p>
          <a:p>
            <a:pPr marL="0" indent="0">
              <a:buNone/>
            </a:pPr>
            <a:endParaRPr lang="nl-NL" dirty="0">
              <a:solidFill>
                <a:srgbClr val="E11837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3253C6-7E34-4570-9C2C-7AFE36C4B6C3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13B57B-0EDD-4075-A055-78F16E34D55B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669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260649"/>
            <a:ext cx="7127190" cy="50470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E50856"/>
                </a:solidFill>
              </a:rPr>
              <a:t>Voorbeeld</a:t>
            </a:r>
            <a:r>
              <a:rPr lang="en-US" dirty="0">
                <a:solidFill>
                  <a:srgbClr val="E50856"/>
                </a:solidFill>
              </a:rPr>
              <a:t>:  auto </a:t>
            </a:r>
            <a:r>
              <a:rPr lang="en-US" dirty="0" err="1">
                <a:solidFill>
                  <a:srgbClr val="E50856"/>
                </a:solidFill>
              </a:rPr>
              <a:t>uitzoeken</a:t>
            </a:r>
            <a:endParaRPr lang="en-US" dirty="0">
              <a:solidFill>
                <a:srgbClr val="E5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625" y="980729"/>
            <a:ext cx="7110789" cy="3744215"/>
          </a:xfrm>
        </p:spPr>
        <p:txBody>
          <a:bodyPr/>
          <a:lstStyle/>
          <a:p>
            <a:r>
              <a:rPr lang="en-US" dirty="0"/>
              <a:t>Je bent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auto</a:t>
            </a:r>
          </a:p>
          <a:p>
            <a:pPr lvl="1"/>
            <a:r>
              <a:rPr lang="en-US" dirty="0"/>
              <a:t>Budget: €35.000,-</a:t>
            </a:r>
          </a:p>
          <a:p>
            <a:pPr lvl="1"/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volwassenen</a:t>
            </a:r>
            <a:r>
              <a:rPr lang="en-US" dirty="0"/>
              <a:t>: 4</a:t>
            </a:r>
          </a:p>
          <a:p>
            <a:pPr lvl="1"/>
            <a:r>
              <a:rPr lang="en-US" dirty="0" err="1"/>
              <a:t>Brandstof</a:t>
            </a:r>
            <a:r>
              <a:rPr lang="en-US" dirty="0"/>
              <a:t>: Diesel</a:t>
            </a:r>
          </a:p>
          <a:p>
            <a:pPr lvl="1"/>
            <a:r>
              <a:rPr lang="en-US" dirty="0" err="1"/>
              <a:t>Carosserie</a:t>
            </a:r>
            <a:r>
              <a:rPr lang="en-US" dirty="0"/>
              <a:t>: </a:t>
            </a:r>
            <a:r>
              <a:rPr lang="en-US" dirty="0" err="1"/>
              <a:t>Stationwagen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783921B-01A0-4C71-9631-3696D4425AF6}"/>
              </a:ext>
            </a:extLst>
          </p:cNvPr>
          <p:cNvSpPr/>
          <p:nvPr/>
        </p:nvSpPr>
        <p:spPr>
          <a:xfrm>
            <a:off x="-1" y="4947385"/>
            <a:ext cx="2079057" cy="15063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F669978-F71B-4F75-8E44-7733635F639C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84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45" y="258798"/>
            <a:ext cx="7127190" cy="5047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Voorbeeld</a:t>
            </a:r>
            <a:r>
              <a:rPr lang="en-US" dirty="0"/>
              <a:t>: Auto </a:t>
            </a:r>
            <a:r>
              <a:rPr lang="en-US" dirty="0" err="1"/>
              <a:t>uitzoeken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846" y="980829"/>
            <a:ext cx="4176115" cy="3744215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probleem</a:t>
            </a:r>
            <a:r>
              <a:rPr lang="en-US" dirty="0"/>
              <a:t>: </a:t>
            </a:r>
            <a:r>
              <a:rPr lang="en-US" b="0" dirty="0"/>
              <a:t>Je </a:t>
            </a:r>
            <a:r>
              <a:rPr lang="en-US" b="0" dirty="0" err="1"/>
              <a:t>kunt</a:t>
            </a:r>
            <a:r>
              <a:rPr lang="en-US" b="0" dirty="0"/>
              <a:t> </a:t>
            </a:r>
            <a:r>
              <a:rPr lang="en-US" b="0" dirty="0" err="1"/>
              <a:t>niet</a:t>
            </a:r>
            <a:r>
              <a:rPr lang="en-US" b="0" dirty="0"/>
              <a:t> in </a:t>
            </a:r>
            <a:r>
              <a:rPr lang="en-US" b="0" dirty="0" err="1"/>
              <a:t>alle</a:t>
            </a:r>
            <a:r>
              <a:rPr lang="en-US" b="0" dirty="0"/>
              <a:t> ca. 26 </a:t>
            </a:r>
            <a:r>
              <a:rPr lang="en-US" b="0" dirty="0" err="1"/>
              <a:t>modellen</a:t>
            </a:r>
            <a:r>
              <a:rPr lang="en-US" b="0" dirty="0"/>
              <a:t> </a:t>
            </a:r>
            <a:r>
              <a:rPr lang="en-US" b="0" dirty="0" err="1"/>
              <a:t>een</a:t>
            </a:r>
            <a:r>
              <a:rPr lang="en-US" b="0" dirty="0"/>
              <a:t> </a:t>
            </a:r>
            <a:r>
              <a:rPr lang="en-US" b="0" dirty="0" err="1"/>
              <a:t>proefrit</a:t>
            </a:r>
            <a:r>
              <a:rPr lang="en-US" b="0" dirty="0"/>
              <a:t> </a:t>
            </a:r>
            <a:r>
              <a:rPr lang="en-US" b="0" dirty="0" err="1"/>
              <a:t>maken</a:t>
            </a:r>
            <a:r>
              <a:rPr lang="en-US" b="0" dirty="0"/>
              <a:t>.</a:t>
            </a:r>
          </a:p>
          <a:p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criteria</a:t>
            </a:r>
            <a:r>
              <a:rPr lang="en-US" dirty="0"/>
              <a:t> </a:t>
            </a:r>
            <a:r>
              <a:rPr lang="en-US" b="0" dirty="0"/>
              <a:t>om de 3 </a:t>
            </a:r>
            <a:r>
              <a:rPr lang="en-US" b="0" dirty="0" err="1"/>
              <a:t>beste</a:t>
            </a:r>
            <a:r>
              <a:rPr lang="en-US" b="0" dirty="0"/>
              <a:t> </a:t>
            </a:r>
            <a:r>
              <a:rPr lang="en-US" b="0" dirty="0" err="1"/>
              <a:t>opties</a:t>
            </a:r>
            <a:r>
              <a:rPr lang="en-US" b="0" dirty="0"/>
              <a:t> </a:t>
            </a:r>
            <a:r>
              <a:rPr lang="en-US" b="0" dirty="0" err="1"/>
              <a:t>te</a:t>
            </a:r>
            <a:r>
              <a:rPr lang="en-US" b="0" dirty="0"/>
              <a:t> </a:t>
            </a:r>
            <a:r>
              <a:rPr lang="en-US" b="0" dirty="0" err="1"/>
              <a:t>selecteren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4-02-23 at 22.00.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5" y="980828"/>
            <a:ext cx="4985907" cy="46805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56240" y="1196752"/>
            <a:ext cx="165618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207568" y="5013176"/>
            <a:ext cx="3168352" cy="1296144"/>
          </a:xfrm>
          <a:prstGeom prst="wedgeRectCallout">
            <a:avLst>
              <a:gd name="adj1" fmla="val 6185"/>
              <a:gd name="adj2" fmla="val -129337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opnoemen</a:t>
            </a:r>
            <a:r>
              <a:rPr lang="en-US" dirty="0"/>
              <a:t>,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prioriteren</a:t>
            </a:r>
            <a:r>
              <a:rPr lang="en-US" dirty="0"/>
              <a:t> en </a:t>
            </a:r>
            <a:r>
              <a:rPr lang="en-US" dirty="0" err="1"/>
              <a:t>evt</a:t>
            </a:r>
            <a:r>
              <a:rPr lang="en-US" dirty="0"/>
              <a:t>. </a:t>
            </a:r>
            <a:r>
              <a:rPr lang="en-US" dirty="0" err="1"/>
              <a:t>wegen</a:t>
            </a:r>
            <a:r>
              <a:rPr lang="en-US" dirty="0"/>
              <a:t>. </a:t>
            </a:r>
            <a:endParaRPr lang="en-US" i="1" u="sng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D827C9D-A8CF-4B4B-8B7F-70ED16A59292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55E23C2-2A25-431E-8008-6CCFA519C06F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735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656" y="260649"/>
            <a:ext cx="7127190" cy="5047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Voorbeeld</a:t>
            </a:r>
            <a:r>
              <a:rPr lang="en-US" dirty="0"/>
              <a:t>: Auto </a:t>
            </a:r>
            <a:r>
              <a:rPr lang="en-US" dirty="0" err="1"/>
              <a:t>uitzoeken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672" y="1653191"/>
            <a:ext cx="7704000" cy="3744215"/>
          </a:xfrm>
        </p:spPr>
        <p:txBody>
          <a:bodyPr/>
          <a:lstStyle/>
          <a:p>
            <a:r>
              <a:rPr lang="en-US" sz="2400" dirty="0"/>
              <a:t>Milieu (CO2, </a:t>
            </a:r>
            <a:r>
              <a:rPr lang="en-US" sz="2400" dirty="0" err="1"/>
              <a:t>Energielabel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Zuinigheid</a:t>
            </a:r>
            <a:r>
              <a:rPr lang="en-US" sz="2400" dirty="0"/>
              <a:t> (</a:t>
            </a:r>
            <a:r>
              <a:rPr lang="en-US" sz="2400" dirty="0" err="1"/>
              <a:t>Kosten</a:t>
            </a:r>
            <a:r>
              <a:rPr lang="en-US" sz="2400" dirty="0"/>
              <a:t>, </a:t>
            </a:r>
            <a:r>
              <a:rPr lang="en-US" sz="2400" dirty="0" err="1"/>
              <a:t>Verbruik</a:t>
            </a:r>
            <a:r>
              <a:rPr lang="en-US" sz="2400" dirty="0"/>
              <a:t>, </a:t>
            </a:r>
            <a:r>
              <a:rPr lang="en-US" sz="2400" dirty="0" err="1"/>
              <a:t>Afschrijving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Veiligheid</a:t>
            </a:r>
            <a:r>
              <a:rPr lang="en-US" sz="2400" dirty="0"/>
              <a:t> (Airbags, ABS, </a:t>
            </a:r>
            <a:r>
              <a:rPr lang="en-US" sz="2400" dirty="0" err="1"/>
              <a:t>Kooiconstructie</a:t>
            </a:r>
            <a:r>
              <a:rPr lang="en-US" sz="2400" dirty="0"/>
              <a:t>, etc.)</a:t>
            </a:r>
          </a:p>
          <a:p>
            <a:r>
              <a:rPr lang="en-US" sz="2400" dirty="0"/>
              <a:t>Luxe, Comfort (</a:t>
            </a:r>
            <a:r>
              <a:rPr lang="en-US" sz="2400" dirty="0" err="1"/>
              <a:t>Airco</a:t>
            </a:r>
            <a:r>
              <a:rPr lang="en-US" sz="2400" dirty="0"/>
              <a:t>, </a:t>
            </a:r>
            <a:r>
              <a:rPr lang="en-US" sz="2400" dirty="0" err="1"/>
              <a:t>Navigatie</a:t>
            </a:r>
            <a:r>
              <a:rPr lang="en-US" sz="2400" dirty="0"/>
              <a:t>, Cruise-control, ..)</a:t>
            </a:r>
          </a:p>
          <a:p>
            <a:r>
              <a:rPr lang="en-US" sz="2400" dirty="0" err="1"/>
              <a:t>Prestaties</a:t>
            </a:r>
            <a:r>
              <a:rPr lang="en-US" sz="2400" dirty="0"/>
              <a:t> (</a:t>
            </a:r>
            <a:r>
              <a:rPr lang="en-US" sz="2400" dirty="0" err="1"/>
              <a:t>Vermogen</a:t>
            </a:r>
            <a:r>
              <a:rPr lang="en-US" sz="2400" dirty="0"/>
              <a:t>, </a:t>
            </a:r>
            <a:r>
              <a:rPr lang="en-US" sz="2400" dirty="0" err="1"/>
              <a:t>Acceleratie</a:t>
            </a:r>
            <a:r>
              <a:rPr lang="en-US" sz="2400" dirty="0"/>
              <a:t>, </a:t>
            </a:r>
            <a:r>
              <a:rPr lang="en-US" sz="2400" dirty="0" err="1"/>
              <a:t>Topsnelheid</a:t>
            </a:r>
            <a:r>
              <a:rPr lang="en-US" sz="2400" dirty="0"/>
              <a:t>,..)</a:t>
            </a:r>
          </a:p>
          <a:p>
            <a:r>
              <a:rPr lang="en-US" sz="2400" dirty="0" err="1"/>
              <a:t>Prijs</a:t>
            </a:r>
            <a:r>
              <a:rPr lang="en-US" sz="2400" dirty="0"/>
              <a:t> </a:t>
            </a:r>
            <a:r>
              <a:rPr lang="en-US" sz="2400" dirty="0" err="1"/>
              <a:t>basisuitrusting</a:t>
            </a:r>
            <a:endParaRPr lang="en-US" sz="2400" dirty="0"/>
          </a:p>
          <a:p>
            <a:r>
              <a:rPr lang="en-US" sz="2400" dirty="0" err="1"/>
              <a:t>Beschikbare</a:t>
            </a:r>
            <a:r>
              <a:rPr lang="en-US" sz="2400" dirty="0"/>
              <a:t> </a:t>
            </a:r>
            <a:r>
              <a:rPr lang="en-US" sz="2400" dirty="0" err="1"/>
              <a:t>kleuren</a:t>
            </a:r>
            <a:endParaRPr lang="en-US" sz="2400" dirty="0"/>
          </a:p>
          <a:p>
            <a:r>
              <a:rPr lang="en-US" sz="2400" dirty="0"/>
              <a:t>…</a:t>
            </a:r>
          </a:p>
        </p:txBody>
      </p:sp>
      <p:sp>
        <p:nvSpPr>
          <p:cNvPr id="4" name="Rechthoek 3"/>
          <p:cNvSpPr/>
          <p:nvPr/>
        </p:nvSpPr>
        <p:spPr>
          <a:xfrm>
            <a:off x="2999657" y="963049"/>
            <a:ext cx="29129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err="1">
                <a:solidFill>
                  <a:srgbClr val="E11837"/>
                </a:solidFill>
                <a:latin typeface="Arial" pitchFamily="34" charset="0"/>
                <a:ea typeface="+mj-ea"/>
                <a:cs typeface="Arial" pitchFamily="34" charset="0"/>
              </a:rPr>
              <a:t>Mogelijke</a:t>
            </a:r>
            <a:r>
              <a:rPr lang="en-US" sz="2600" b="1" dirty="0">
                <a:solidFill>
                  <a:srgbClr val="E11837"/>
                </a:solidFill>
                <a:latin typeface="Arial" pitchFamily="34" charset="0"/>
                <a:ea typeface="+mj-ea"/>
                <a:cs typeface="Arial" pitchFamily="34" charset="0"/>
              </a:rPr>
              <a:t> criteria</a:t>
            </a:r>
            <a:endParaRPr lang="nl-NL" sz="2600" b="1" dirty="0">
              <a:solidFill>
                <a:srgbClr val="E11837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C01C9CA-59CC-4117-BC55-7B7CC71147FC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BA1B166-B772-47FD-B257-50DDC4B09984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74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Criteria </a:t>
            </a:r>
            <a:r>
              <a:rPr lang="en-US" dirty="0" err="1"/>
              <a:t>voor</a:t>
            </a:r>
            <a:r>
              <a:rPr lang="en-US" dirty="0"/>
              <a:t> HTML/CSS frameworks/tools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000" y="1620001"/>
            <a:ext cx="7452480" cy="3744215"/>
          </a:xfrm>
        </p:spPr>
        <p:txBody>
          <a:bodyPr/>
          <a:lstStyle/>
          <a:p>
            <a:r>
              <a:rPr lang="en-US" dirty="0" err="1"/>
              <a:t>Welke</a:t>
            </a:r>
            <a:r>
              <a:rPr lang="en-US" dirty="0"/>
              <a:t> criteria </a:t>
            </a:r>
            <a:r>
              <a:rPr lang="en-US" dirty="0" err="1"/>
              <a:t>zou</a:t>
            </a:r>
            <a:r>
              <a:rPr lang="en-US" dirty="0"/>
              <a:t> je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HTML/CSS frameworks?</a:t>
            </a:r>
          </a:p>
          <a:p>
            <a:r>
              <a:rPr lang="en-US" dirty="0"/>
              <a:t>Hoe </a:t>
            </a:r>
            <a:r>
              <a:rPr lang="en-US" dirty="0" err="1"/>
              <a:t>kom</a:t>
            </a:r>
            <a:r>
              <a:rPr lang="en-US" dirty="0"/>
              <a:t> je tot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weging</a:t>
            </a:r>
            <a:r>
              <a:rPr lang="en-US" dirty="0"/>
              <a:t> / </a:t>
            </a:r>
            <a:r>
              <a:rPr lang="en-US" dirty="0" err="1"/>
              <a:t>prioritering</a:t>
            </a:r>
            <a:r>
              <a:rPr lang="en-US" dirty="0"/>
              <a:t>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6ADE2D6-D3EA-4BD6-BA4D-91B0DA1EDE9E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F5CFC79-6BF7-45AC-8D63-4860A826ABFE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91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74320" y="-261373"/>
            <a:ext cx="10515600" cy="1325563"/>
          </a:xfrm>
        </p:spPr>
        <p:txBody>
          <a:bodyPr/>
          <a:lstStyle/>
          <a:p>
            <a:r>
              <a:rPr lang="nl-NL" dirty="0"/>
              <a:t>Onderzoeksopdracht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274320" y="1264671"/>
            <a:ext cx="11848699" cy="20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0" dirty="0"/>
              <a:t>Op zoek naar </a:t>
            </a:r>
            <a:r>
              <a:rPr lang="nl-NL" sz="2400" b="1" dirty="0" err="1"/>
              <a:t>frameworks</a:t>
            </a:r>
            <a:r>
              <a:rPr lang="nl-NL" sz="2400" b="0" dirty="0"/>
              <a:t> die ondersteunen bij </a:t>
            </a:r>
            <a:r>
              <a:rPr lang="nl-NL" sz="2400" b="1" dirty="0"/>
              <a:t>front-end ontwikkeling</a:t>
            </a:r>
            <a:r>
              <a:rPr lang="nl-NL" sz="2400" b="0" dirty="0"/>
              <a:t> (HTML/CSS)</a:t>
            </a:r>
          </a:p>
          <a:p>
            <a:pPr marL="0" indent="0">
              <a:buNone/>
            </a:pPr>
            <a:endParaRPr lang="nl-NL" sz="2000" b="0" dirty="0"/>
          </a:p>
          <a:p>
            <a:pPr marL="0" indent="0">
              <a:buNone/>
            </a:pPr>
            <a:r>
              <a:rPr lang="nl-NL" dirty="0"/>
              <a:t>Hoe gaan we </a:t>
            </a:r>
            <a:r>
              <a:rPr lang="nl-NL" dirty="0">
                <a:solidFill>
                  <a:srgbClr val="E50856"/>
                </a:solidFill>
              </a:rPr>
              <a:t>methodisch</a:t>
            </a:r>
            <a:r>
              <a:rPr lang="nl-NL" dirty="0"/>
              <a:t> te werk?  </a:t>
            </a:r>
            <a:r>
              <a:rPr lang="nl-NL" dirty="0">
                <a:sym typeface="Wingdings" panose="05000000000000000000" pitchFamily="2" charset="2"/>
              </a:rPr>
              <a:t> Bepalen van de onderzoeksstrategie, “</a:t>
            </a:r>
            <a:r>
              <a:rPr lang="nl-NL" dirty="0">
                <a:sym typeface="Wingdings" panose="05000000000000000000" pitchFamily="2" charset="2"/>
                <a:hlinkClick r:id="rId2"/>
              </a:rPr>
              <a:t>ICT Research </a:t>
            </a:r>
            <a:r>
              <a:rPr lang="nl-NL" dirty="0" err="1">
                <a:sym typeface="Wingdings" panose="05000000000000000000" pitchFamily="2" charset="2"/>
                <a:hlinkClick r:id="rId2"/>
              </a:rPr>
              <a:t>Methods</a:t>
            </a:r>
            <a:r>
              <a:rPr lang="nl-NL" dirty="0">
                <a:sym typeface="Wingdings" panose="05000000000000000000" pitchFamily="2" charset="2"/>
              </a:rPr>
              <a:t>”</a:t>
            </a:r>
            <a:endParaRPr lang="nl-NL" dirty="0"/>
          </a:p>
          <a:p>
            <a:pPr marL="0" indent="0">
              <a:buNone/>
            </a:pPr>
            <a:endParaRPr lang="nl-NL" sz="2000" b="0" dirty="0"/>
          </a:p>
          <a:p>
            <a:pPr marL="457200" indent="-457200">
              <a:buAutoNum type="arabicPeriod"/>
            </a:pPr>
            <a:r>
              <a:rPr lang="nl-NL" b="1" dirty="0">
                <a:solidFill>
                  <a:srgbClr val="E50856"/>
                </a:solidFill>
              </a:rPr>
              <a:t>Oriënteren</a:t>
            </a:r>
            <a:r>
              <a:rPr lang="nl-NL" dirty="0"/>
              <a:t> / in kaart brengen van de “</a:t>
            </a:r>
            <a:r>
              <a:rPr lang="nl-NL" b="1" dirty="0"/>
              <a:t>wereld van front-end </a:t>
            </a:r>
            <a:r>
              <a:rPr lang="nl-NL" b="1" dirty="0" err="1"/>
              <a:t>frameworks</a:t>
            </a:r>
            <a:r>
              <a:rPr lang="nl-NL" dirty="0"/>
              <a:t>”</a:t>
            </a:r>
          </a:p>
          <a:p>
            <a:pPr marL="0" indent="0">
              <a:buNone/>
            </a:pPr>
            <a:endParaRPr lang="nl-NL" sz="2000" b="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72A916A-6A26-4385-ABCA-6A37499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70DF2B-3F11-418D-9963-B933A214BB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56" y="3532810"/>
            <a:ext cx="2091447" cy="3114387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DE39FCF-8543-4444-97BD-B2A49CCD0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95" y="3532809"/>
            <a:ext cx="2127732" cy="307493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2480B81-D0B5-40E4-8EEC-F3EE11E02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2" y="3532808"/>
            <a:ext cx="2127734" cy="307493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PIJL-RECHTS 11">
            <a:extLst>
              <a:ext uri="{FF2B5EF4-FFF2-40B4-BE49-F238E27FC236}">
                <a16:creationId xmlns:a16="http://schemas.microsoft.com/office/drawing/2014/main" id="{3D49DAB9-3694-4FB7-BE4E-F550BEB473DA}"/>
              </a:ext>
            </a:extLst>
          </p:cNvPr>
          <p:cNvSpPr/>
          <p:nvPr/>
        </p:nvSpPr>
        <p:spPr>
          <a:xfrm>
            <a:off x="3463322" y="4916739"/>
            <a:ext cx="676328" cy="34652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3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sz="2800" dirty="0"/>
              <a:t>Performance</a:t>
            </a:r>
          </a:p>
          <a:p>
            <a:r>
              <a:rPr lang="nl-NL" sz="2800" dirty="0"/>
              <a:t>Grootte</a:t>
            </a:r>
          </a:p>
          <a:p>
            <a:r>
              <a:rPr lang="nl-NL" sz="2800" dirty="0"/>
              <a:t>Leesbaarheid van de code</a:t>
            </a:r>
          </a:p>
          <a:p>
            <a:r>
              <a:rPr lang="nl-NL" sz="2800" dirty="0"/>
              <a:t>Hoeveelheid code</a:t>
            </a:r>
          </a:p>
          <a:p>
            <a:r>
              <a:rPr lang="nl-NL" sz="2800" dirty="0"/>
              <a:t>Functionaliteiten</a:t>
            </a:r>
          </a:p>
          <a:p>
            <a:r>
              <a:rPr lang="nl-NL" sz="2800" dirty="0"/>
              <a:t>Documentatie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sz="2800" dirty="0"/>
              <a:t>Foutmeldingen</a:t>
            </a:r>
          </a:p>
          <a:p>
            <a:r>
              <a:rPr lang="nl-NL" sz="2800" dirty="0"/>
              <a:t>Voorbeelden</a:t>
            </a:r>
          </a:p>
          <a:p>
            <a:r>
              <a:rPr lang="nl-NL" sz="2800" dirty="0"/>
              <a:t>Opleiding</a:t>
            </a:r>
          </a:p>
          <a:p>
            <a:r>
              <a:rPr lang="nl-NL" sz="2800" dirty="0"/>
              <a:t>Ondersteuning</a:t>
            </a:r>
          </a:p>
          <a:p>
            <a:r>
              <a:rPr lang="nl-NL" sz="2800" dirty="0"/>
              <a:t>Complexiteit</a:t>
            </a:r>
          </a:p>
          <a:p>
            <a:r>
              <a:rPr lang="nl-NL" sz="2800" dirty="0"/>
              <a:t>Leercurve</a:t>
            </a:r>
          </a:p>
          <a:p>
            <a:r>
              <a:rPr lang="nl-NL" sz="2800" dirty="0"/>
              <a:t>Ontwikkeling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Rectangular Callout 4"/>
          <p:cNvSpPr/>
          <p:nvPr/>
        </p:nvSpPr>
        <p:spPr>
          <a:xfrm>
            <a:off x="5087888" y="188640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</a:t>
            </a:r>
            <a:r>
              <a:rPr lang="en-US" dirty="0"/>
              <a:t> is het </a:t>
            </a:r>
            <a:r>
              <a:rPr lang="en-US" dirty="0" err="1"/>
              <a:t>verschil</a:t>
            </a:r>
            <a:r>
              <a:rPr lang="en-US" dirty="0"/>
              <a:t> met en </a:t>
            </a:r>
            <a:r>
              <a:rPr lang="en-US" dirty="0" err="1"/>
              <a:t>zonder</a:t>
            </a:r>
            <a:r>
              <a:rPr lang="en-US" dirty="0"/>
              <a:t> framework?</a:t>
            </a:r>
            <a:endParaRPr lang="en-US" i="1" u="sng" dirty="0"/>
          </a:p>
        </p:txBody>
      </p:sp>
      <p:sp>
        <p:nvSpPr>
          <p:cNvPr id="6" name="Rectangular Callout 5"/>
          <p:cNvSpPr/>
          <p:nvPr/>
        </p:nvSpPr>
        <p:spPr>
          <a:xfrm>
            <a:off x="4367808" y="836712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het framework? Kun je </a:t>
            </a:r>
            <a:r>
              <a:rPr lang="en-US" dirty="0" err="1"/>
              <a:t>onderdelen</a:t>
            </a:r>
            <a:r>
              <a:rPr lang="en-US" dirty="0"/>
              <a:t> los </a:t>
            </a:r>
            <a:r>
              <a:rPr lang="en-US" dirty="0" err="1"/>
              <a:t>gebruiken</a:t>
            </a:r>
            <a:r>
              <a:rPr lang="en-US" dirty="0"/>
              <a:t>? </a:t>
            </a:r>
            <a:r>
              <a:rPr lang="en-US" dirty="0" err="1"/>
              <a:t>Wordt</a:t>
            </a:r>
            <a:r>
              <a:rPr lang="en-US" dirty="0"/>
              <a:t> je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groter</a:t>
            </a:r>
            <a:r>
              <a:rPr lang="en-US" dirty="0"/>
              <a:t> van?</a:t>
            </a:r>
            <a:endParaRPr lang="en-US" i="1" u="sng" dirty="0"/>
          </a:p>
        </p:txBody>
      </p:sp>
      <p:sp>
        <p:nvSpPr>
          <p:cNvPr id="7" name="Rectangular Callout 6"/>
          <p:cNvSpPr/>
          <p:nvPr/>
        </p:nvSpPr>
        <p:spPr>
          <a:xfrm>
            <a:off x="4871864" y="1628800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Subjectief</a:t>
            </a:r>
            <a:r>
              <a:rPr lang="en-US" dirty="0"/>
              <a:t>: </a:t>
            </a:r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vind</a:t>
            </a:r>
            <a:r>
              <a:rPr lang="en-US" dirty="0"/>
              <a:t> je van de </a:t>
            </a:r>
            <a:r>
              <a:rPr lang="en-US" dirty="0" err="1"/>
              <a:t>leesbaarheid</a:t>
            </a:r>
            <a:r>
              <a:rPr lang="en-US" dirty="0"/>
              <a:t>/syntax?</a:t>
            </a:r>
            <a:endParaRPr lang="en-US" i="1" u="sng" dirty="0"/>
          </a:p>
        </p:txBody>
      </p:sp>
      <p:sp>
        <p:nvSpPr>
          <p:cNvPr id="8" name="Rectangular Callout 7"/>
          <p:cNvSpPr/>
          <p:nvPr/>
        </p:nvSpPr>
        <p:spPr>
          <a:xfrm>
            <a:off x="4655840" y="2132856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Hoeveel</a:t>
            </a:r>
            <a:r>
              <a:rPr lang="en-US" dirty="0"/>
              <a:t> code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nodig</a:t>
            </a:r>
            <a:r>
              <a:rPr lang="en-US" dirty="0"/>
              <a:t>? Is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/minder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framework?</a:t>
            </a:r>
            <a:endParaRPr lang="en-US" i="1" u="sng" dirty="0"/>
          </a:p>
        </p:txBody>
      </p:sp>
      <p:sp>
        <p:nvSpPr>
          <p:cNvPr id="9" name="Rectangular Callout 8"/>
          <p:cNvSpPr/>
          <p:nvPr/>
        </p:nvSpPr>
        <p:spPr>
          <a:xfrm>
            <a:off x="4799856" y="2780928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bijzondere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 dirty="0"/>
              <a:t> </a:t>
            </a:r>
            <a:r>
              <a:rPr lang="en-US" dirty="0" err="1"/>
              <a:t>functionaliteiten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10" name="Rectangular Callout 9"/>
          <p:cNvSpPr/>
          <p:nvPr/>
        </p:nvSpPr>
        <p:spPr>
          <a:xfrm>
            <a:off x="4799856" y="3429000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doelgroepen</a:t>
            </a:r>
            <a:r>
              <a:rPr lang="en-US" dirty="0"/>
              <a:t> is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? Is </a:t>
            </a:r>
            <a:r>
              <a:rPr lang="en-US" dirty="0" err="1"/>
              <a:t>deze</a:t>
            </a:r>
            <a:r>
              <a:rPr lang="en-US" dirty="0"/>
              <a:t> up to date?</a:t>
            </a:r>
            <a:endParaRPr lang="en-US" i="1" u="sng" dirty="0"/>
          </a:p>
        </p:txBody>
      </p:sp>
      <p:sp>
        <p:nvSpPr>
          <p:cNvPr id="11" name="Rectangular Callout 10"/>
          <p:cNvSpPr/>
          <p:nvPr/>
        </p:nvSpPr>
        <p:spPr>
          <a:xfrm>
            <a:off x="7392144" y="260648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foutmeldingen</a:t>
            </a:r>
            <a:r>
              <a:rPr lang="en-US" dirty="0"/>
              <a:t> </a:t>
            </a:r>
            <a:r>
              <a:rPr lang="en-US" dirty="0" err="1"/>
              <a:t>begrijpelijk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12" name="Rectangular Callout 11"/>
          <p:cNvSpPr/>
          <p:nvPr/>
        </p:nvSpPr>
        <p:spPr>
          <a:xfrm>
            <a:off x="7527189" y="908720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voorbeelden</a:t>
            </a:r>
            <a:r>
              <a:rPr lang="en-US" dirty="0"/>
              <a:t> </a:t>
            </a:r>
            <a:r>
              <a:rPr lang="en-US" dirty="0" err="1"/>
              <a:t>duidelijk</a:t>
            </a:r>
            <a:r>
              <a:rPr lang="en-US" dirty="0"/>
              <a:t> en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direct?</a:t>
            </a:r>
            <a:endParaRPr lang="en-US" i="1" u="sng" dirty="0"/>
          </a:p>
        </p:txBody>
      </p:sp>
      <p:sp>
        <p:nvSpPr>
          <p:cNvPr id="13" name="Rectangular Callout 12"/>
          <p:cNvSpPr/>
          <p:nvPr/>
        </p:nvSpPr>
        <p:spPr>
          <a:xfrm>
            <a:off x="7464152" y="1484784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cursussen</a:t>
            </a:r>
            <a:r>
              <a:rPr lang="en-US" dirty="0"/>
              <a:t>/</a:t>
            </a:r>
            <a:r>
              <a:rPr lang="en-US" dirty="0" err="1"/>
              <a:t>opleidingen</a:t>
            </a:r>
            <a:r>
              <a:rPr lang="en-US" dirty="0"/>
              <a:t>/</a:t>
            </a:r>
            <a:r>
              <a:rPr lang="en-US" dirty="0" err="1"/>
              <a:t>trainingen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14" name="Rectangular Callout 13"/>
          <p:cNvSpPr/>
          <p:nvPr/>
        </p:nvSpPr>
        <p:spPr>
          <a:xfrm>
            <a:off x="7499648" y="1916832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ondersteuning</a:t>
            </a:r>
            <a:r>
              <a:rPr lang="en-US" dirty="0"/>
              <a:t> kun je </a:t>
            </a:r>
            <a:r>
              <a:rPr lang="en-US" dirty="0" err="1"/>
              <a:t>rekenen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15" name="Rectangular Callout 14"/>
          <p:cNvSpPr/>
          <p:nvPr/>
        </p:nvSpPr>
        <p:spPr>
          <a:xfrm>
            <a:off x="7392144" y="2492896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Hoe </a:t>
            </a:r>
            <a:r>
              <a:rPr lang="en-US" dirty="0" err="1"/>
              <a:t>moeilijk</a:t>
            </a:r>
            <a:r>
              <a:rPr lang="en-US" dirty="0"/>
              <a:t> is het </a:t>
            </a:r>
            <a:r>
              <a:rPr lang="en-US" dirty="0" err="1"/>
              <a:t>gebruik</a:t>
            </a:r>
            <a:r>
              <a:rPr lang="en-US" dirty="0"/>
              <a:t> en de </a:t>
            </a:r>
            <a:r>
              <a:rPr lang="en-US" dirty="0" err="1"/>
              <a:t>opzet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16" name="Rectangular Callout 15"/>
          <p:cNvSpPr/>
          <p:nvPr/>
        </p:nvSpPr>
        <p:spPr>
          <a:xfrm>
            <a:off x="7463879" y="3140968"/>
            <a:ext cx="3168352" cy="129614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Hoe </a:t>
            </a:r>
            <a:r>
              <a:rPr lang="en-US" dirty="0" err="1"/>
              <a:t>snel</a:t>
            </a:r>
            <a:r>
              <a:rPr lang="en-US" dirty="0"/>
              <a:t> kun je het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17" name="Rectangular Callout 16"/>
          <p:cNvSpPr/>
          <p:nvPr/>
        </p:nvSpPr>
        <p:spPr>
          <a:xfrm>
            <a:off x="7320136" y="3068960"/>
            <a:ext cx="3168352" cy="1656184"/>
          </a:xfrm>
          <a:prstGeom prst="wedgeRectCallout">
            <a:avLst>
              <a:gd name="adj1" fmla="val -46260"/>
              <a:gd name="adj2" fmla="val 82306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het </a:t>
            </a:r>
            <a:r>
              <a:rPr lang="en-US" dirty="0" err="1"/>
              <a:t>ontwikkeld</a:t>
            </a:r>
            <a:r>
              <a:rPr lang="en-US" dirty="0"/>
              <a:t>? </a:t>
            </a:r>
            <a:r>
              <a:rPr lang="en-US" dirty="0" err="1"/>
              <a:t>Wat</a:t>
            </a:r>
            <a:r>
              <a:rPr lang="en-US" dirty="0"/>
              <a:t> is de </a:t>
            </a:r>
            <a:r>
              <a:rPr lang="en-US" dirty="0" err="1"/>
              <a:t>licentie</a:t>
            </a:r>
            <a:r>
              <a:rPr lang="en-US" dirty="0"/>
              <a:t>? Is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roadmap? Hoe frequent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versies</a:t>
            </a:r>
            <a:r>
              <a:rPr lang="en-US" dirty="0"/>
              <a:t>? Hoe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bugs </a:t>
            </a:r>
            <a:r>
              <a:rPr lang="en-US" dirty="0" err="1"/>
              <a:t>opgelost</a:t>
            </a:r>
            <a:r>
              <a:rPr lang="en-US" dirty="0"/>
              <a:t>?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8407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7648" y="3212977"/>
            <a:ext cx="7118068" cy="855095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rgbClr val="E50856"/>
                </a:solidFill>
              </a:rPr>
              <a:t>Eerste Experimenten</a:t>
            </a:r>
            <a:br>
              <a:rPr lang="nl-NL" dirty="0">
                <a:solidFill>
                  <a:srgbClr val="E50856"/>
                </a:solidFill>
              </a:rPr>
            </a:br>
            <a:r>
              <a:rPr lang="nl-NL" dirty="0">
                <a:solidFill>
                  <a:srgbClr val="E50856"/>
                </a:solidFill>
              </a:rPr>
              <a:t>	</a:t>
            </a:r>
            <a:r>
              <a:rPr lang="nl-NL" b="0" dirty="0">
                <a:solidFill>
                  <a:srgbClr val="E50856"/>
                </a:solidFill>
              </a:rPr>
              <a:t>SPIKE</a:t>
            </a:r>
            <a:endParaRPr lang="nl-NL" sz="2000" b="0" dirty="0">
              <a:solidFill>
                <a:srgbClr val="E50856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927648" y="1655574"/>
            <a:ext cx="7118068" cy="1440000"/>
          </a:xfrm>
        </p:spPr>
        <p:txBody>
          <a:bodyPr/>
          <a:lstStyle/>
          <a:p>
            <a:r>
              <a:rPr lang="nl-NL" dirty="0"/>
              <a:t>De 2 á 3 “beste” </a:t>
            </a:r>
            <a:r>
              <a:rPr lang="nl-NL" dirty="0" err="1"/>
              <a:t>frameworks</a:t>
            </a:r>
            <a:r>
              <a:rPr lang="nl-NL" dirty="0"/>
              <a:t> zijn gevonden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07" y="1114775"/>
            <a:ext cx="3645025" cy="5261961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E6E24AE-4FC6-43E1-A356-47A1A2991EBE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BCCA7D6-221E-4668-8AD6-DA7BEE5FD8E9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37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1624" y="260649"/>
            <a:ext cx="7127190" cy="504701"/>
          </a:xfrm>
        </p:spPr>
        <p:txBody>
          <a:bodyPr>
            <a:normAutofit fontScale="90000"/>
          </a:bodyPr>
          <a:lstStyle/>
          <a:p>
            <a:r>
              <a:rPr lang="nl-NL" dirty="0"/>
              <a:t>Eerste experimenten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11624" y="1052737"/>
            <a:ext cx="7884368" cy="3744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“Spike”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sz="2400" dirty="0"/>
              <a:t>A spike solution is a very </a:t>
            </a:r>
            <a:r>
              <a:rPr lang="en-US" sz="2400" dirty="0">
                <a:solidFill>
                  <a:srgbClr val="E11837"/>
                </a:solidFill>
              </a:rPr>
              <a:t>simple</a:t>
            </a:r>
            <a:r>
              <a:rPr lang="en-US" sz="2400" dirty="0"/>
              <a:t> program to explore potential solutions. 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/>
              <a:t>Build the spike to </a:t>
            </a:r>
            <a:r>
              <a:rPr lang="en-US" sz="2400" dirty="0">
                <a:solidFill>
                  <a:srgbClr val="E11837"/>
                </a:solidFill>
              </a:rPr>
              <a:t>only</a:t>
            </a:r>
            <a:r>
              <a:rPr lang="en-US" sz="2400" dirty="0"/>
              <a:t> addresses the problem under examination and </a:t>
            </a:r>
            <a:r>
              <a:rPr lang="en-US" sz="2400" dirty="0">
                <a:solidFill>
                  <a:srgbClr val="E11837"/>
                </a:solidFill>
              </a:rPr>
              <a:t>ignore all other concerns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/>
              <a:t>The goal is reducing the risk of a technical problem or increase the reliability of a </a:t>
            </a:r>
            <a:r>
              <a:rPr lang="en-US" sz="2400" dirty="0">
                <a:hlinkClick r:id="rId3"/>
              </a:rPr>
              <a:t>user story's estimate.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871864" y="6309320"/>
            <a:ext cx="5687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E11837"/>
                </a:solidFill>
              </a:rPr>
              <a:t>http://www.extremeprogramming.org/rules/spike.html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4834D9F-6A15-438B-A88E-DF186754A174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F6ABAEE-987D-4F22-84AA-FF11FB85A783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21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000" y="188641"/>
            <a:ext cx="7127190" cy="5047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Experimenteren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15480" y="4030640"/>
          <a:ext cx="5040560" cy="465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age" r:id="rId4" imgW="2323800" imgH="2145960" progId="Photoshop.Image.15">
                  <p:embed/>
                </p:oleObj>
              </mc:Choice>
              <mc:Fallback>
                <p:oleObj name="Image" r:id="rId4" imgW="2323800" imgH="2145960" progId="Photoshop.Image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480" y="4030640"/>
                        <a:ext cx="5040560" cy="4654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000" y="1052737"/>
            <a:ext cx="7452480" cy="3744215"/>
          </a:xfrm>
        </p:spPr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3: </a:t>
            </a:r>
            <a:r>
              <a:rPr lang="en-US" b="0" dirty="0" err="1"/>
              <a:t>welke</a:t>
            </a:r>
            <a:r>
              <a:rPr lang="en-US" b="0" dirty="0"/>
              <a:t> van </a:t>
            </a:r>
            <a:r>
              <a:rPr lang="en-US" b="0" dirty="0" err="1"/>
              <a:t>deze</a:t>
            </a:r>
            <a:r>
              <a:rPr lang="en-US" b="0" dirty="0"/>
              <a:t> 3 frameworks </a:t>
            </a:r>
            <a:r>
              <a:rPr lang="en-US" b="0" dirty="0" err="1"/>
              <a:t>gaat</a:t>
            </a:r>
            <a:r>
              <a:rPr lang="en-US" b="0" dirty="0"/>
              <a:t> </a:t>
            </a:r>
            <a:r>
              <a:rPr lang="en-US" sz="2600" dirty="0" err="1">
                <a:solidFill>
                  <a:srgbClr val="E11837"/>
                </a:solidFill>
                <a:ea typeface="+mj-ea"/>
              </a:rPr>
              <a:t>ons</a:t>
            </a:r>
            <a:r>
              <a:rPr lang="en-US" sz="2600" dirty="0">
                <a:solidFill>
                  <a:srgbClr val="E11837"/>
                </a:solidFill>
                <a:ea typeface="+mj-ea"/>
              </a:rPr>
              <a:t> team </a:t>
            </a:r>
            <a:r>
              <a:rPr lang="en-US" b="0" dirty="0"/>
              <a:t>in </a:t>
            </a:r>
            <a:r>
              <a:rPr lang="en-US" sz="2600" dirty="0" err="1">
                <a:solidFill>
                  <a:srgbClr val="E11837"/>
                </a:solidFill>
                <a:ea typeface="+mj-ea"/>
              </a:rPr>
              <a:t>dit</a:t>
            </a:r>
            <a:r>
              <a:rPr lang="en-US" sz="2600" dirty="0">
                <a:solidFill>
                  <a:srgbClr val="E11837"/>
                </a:solidFill>
                <a:ea typeface="+mj-ea"/>
              </a:rPr>
              <a:t> project </a:t>
            </a:r>
            <a:r>
              <a:rPr lang="en-US" b="0" dirty="0" err="1"/>
              <a:t>gebruiken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r>
              <a:rPr lang="en-US" b="0" dirty="0" err="1"/>
              <a:t>Verwoord</a:t>
            </a:r>
            <a:r>
              <a:rPr lang="en-US" b="0" dirty="0"/>
              <a:t> </a:t>
            </a:r>
            <a:r>
              <a:rPr lang="en-US" dirty="0"/>
              <a:t>1</a:t>
            </a:r>
            <a:r>
              <a:rPr lang="en-US" b="0" dirty="0"/>
              <a:t> experiment om </a:t>
            </a:r>
          </a:p>
          <a:p>
            <a:pPr lvl="1"/>
            <a:r>
              <a:rPr lang="en-US" dirty="0" err="1"/>
              <a:t>Een</a:t>
            </a:r>
            <a:r>
              <a:rPr lang="en-US" dirty="0"/>
              <a:t> “feeling”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met de </a:t>
            </a:r>
            <a:r>
              <a:rPr lang="en-US" dirty="0" err="1"/>
              <a:t>gebruikte</a:t>
            </a:r>
            <a:r>
              <a:rPr lang="en-US" dirty="0"/>
              <a:t> </a:t>
            </a:r>
            <a:r>
              <a:rPr lang="en-US" dirty="0" err="1"/>
              <a:t>techniek</a:t>
            </a:r>
            <a:endParaRPr lang="en-US" dirty="0"/>
          </a:p>
          <a:p>
            <a:pPr lvl="1"/>
            <a:r>
              <a:rPr lang="en-US" b="0" dirty="0"/>
              <a:t>De </a:t>
            </a:r>
            <a:r>
              <a:rPr lang="en-US" b="0" dirty="0" err="1"/>
              <a:t>leercurve</a:t>
            </a:r>
            <a:r>
              <a:rPr lang="en-US" b="0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ervaren</a:t>
            </a:r>
            <a:endParaRPr lang="en-US" dirty="0"/>
          </a:p>
          <a:p>
            <a:pPr marL="355600" lvl="1" indent="0">
              <a:buNone/>
            </a:pP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A1A1290-E04D-42AE-BD40-6FDDA747510F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9577F87-03FB-4C08-BE79-CA1C8D49FEF7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85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7648" y="3212977"/>
            <a:ext cx="7118068" cy="855095"/>
          </a:xfrm>
        </p:spPr>
        <p:txBody>
          <a:bodyPr>
            <a:normAutofit fontScale="90000"/>
          </a:bodyPr>
          <a:lstStyle/>
          <a:p>
            <a:r>
              <a:rPr lang="nl-NL" dirty="0"/>
              <a:t>Vastleggen</a:t>
            </a:r>
            <a:br>
              <a:rPr lang="nl-NL" dirty="0"/>
            </a:br>
            <a:r>
              <a:rPr lang="nl-NL" dirty="0"/>
              <a:t>	</a:t>
            </a:r>
            <a:r>
              <a:rPr lang="nl-NL" b="0" dirty="0"/>
              <a:t>&amp; onderbouwen</a:t>
            </a:r>
            <a:endParaRPr lang="nl-NL" sz="2000" b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927648" y="1655574"/>
            <a:ext cx="7118068" cy="1440000"/>
          </a:xfrm>
        </p:spPr>
        <p:txBody>
          <a:bodyPr/>
          <a:lstStyle/>
          <a:p>
            <a:r>
              <a:rPr lang="nl-NL" dirty="0"/>
              <a:t>Het “beste” </a:t>
            </a:r>
            <a:r>
              <a:rPr lang="nl-NL" dirty="0" err="1"/>
              <a:t>framework</a:t>
            </a:r>
            <a:r>
              <a:rPr lang="nl-NL" dirty="0"/>
              <a:t> is gevonden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73" y="4302493"/>
            <a:ext cx="6186947" cy="242630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131AD05-52F4-4E7C-B04C-150E30966E15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9F5D811-8A60-409F-904A-567B89AD37D1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43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000" y="188641"/>
            <a:ext cx="7127190" cy="5047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Vastleggen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520" y="908721"/>
            <a:ext cx="7452480" cy="37442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onderzoeksverslag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onderbouwing</a:t>
            </a:r>
            <a:r>
              <a:rPr lang="en-US" dirty="0"/>
              <a:t> van de </a:t>
            </a:r>
            <a:r>
              <a:rPr lang="en-US" dirty="0" err="1"/>
              <a:t>keuze</a:t>
            </a:r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sz="2000" dirty="0"/>
          </a:p>
          <a:p>
            <a:r>
              <a:rPr lang="en-US" sz="2000" dirty="0"/>
              <a:t>Correct </a:t>
            </a:r>
            <a:r>
              <a:rPr lang="en-US" sz="2000" dirty="0" err="1"/>
              <a:t>Nederlands</a:t>
            </a:r>
            <a:endParaRPr lang="en-US" sz="2000" dirty="0"/>
          </a:p>
          <a:p>
            <a:r>
              <a:rPr lang="en-US" sz="2000" dirty="0" err="1"/>
              <a:t>Zakelijke</a:t>
            </a:r>
            <a:r>
              <a:rPr lang="en-US" sz="2000" dirty="0"/>
              <a:t> </a:t>
            </a:r>
            <a:r>
              <a:rPr lang="en-US" sz="2000" dirty="0" err="1"/>
              <a:t>stijl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geen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-/</a:t>
            </a:r>
            <a:r>
              <a:rPr lang="en-US" sz="2000" dirty="0" err="1"/>
              <a:t>wij-vorm</a:t>
            </a:r>
            <a:endParaRPr lang="en-US" sz="2000" dirty="0"/>
          </a:p>
          <a:p>
            <a:r>
              <a:rPr lang="en-US" sz="2000" dirty="0" err="1"/>
              <a:t>Omslag</a:t>
            </a:r>
            <a:r>
              <a:rPr lang="en-US" sz="2000" dirty="0"/>
              <a:t>/</a:t>
            </a:r>
            <a:r>
              <a:rPr lang="en-US" sz="2000" dirty="0" err="1"/>
              <a:t>titelblad</a:t>
            </a:r>
            <a:r>
              <a:rPr lang="en-US" sz="2000" dirty="0"/>
              <a:t> met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functionele</a:t>
            </a:r>
            <a:r>
              <a:rPr lang="en-US" sz="2000" dirty="0"/>
              <a:t> </a:t>
            </a:r>
            <a:r>
              <a:rPr lang="en-US" sz="2000" dirty="0" err="1"/>
              <a:t>titel</a:t>
            </a:r>
            <a:r>
              <a:rPr lang="en-US" sz="2000" dirty="0"/>
              <a:t>; auteur(s)</a:t>
            </a:r>
            <a:r>
              <a:rPr lang="en-US" sz="2000" dirty="0" err="1"/>
              <a:t>naam</a:t>
            </a:r>
            <a:r>
              <a:rPr lang="en-US" sz="2000" dirty="0"/>
              <a:t>/</a:t>
            </a:r>
            <a:r>
              <a:rPr lang="en-US" sz="2000" dirty="0" err="1"/>
              <a:t>namen;opleiding</a:t>
            </a:r>
            <a:r>
              <a:rPr lang="en-US" sz="2000" dirty="0"/>
              <a:t>/cursus, </a:t>
            </a:r>
            <a:r>
              <a:rPr lang="en-US" sz="2000" dirty="0" err="1"/>
              <a:t>naam</a:t>
            </a:r>
            <a:r>
              <a:rPr lang="en-US" sz="2000" dirty="0"/>
              <a:t> </a:t>
            </a:r>
            <a:r>
              <a:rPr lang="en-US" sz="2000" dirty="0" err="1"/>
              <a:t>begeleider</a:t>
            </a:r>
            <a:r>
              <a:rPr lang="en-US" sz="2000" dirty="0"/>
              <a:t>(s)</a:t>
            </a:r>
          </a:p>
          <a:p>
            <a:r>
              <a:rPr lang="en-US" sz="2000" dirty="0" err="1"/>
              <a:t>Paginanummering</a:t>
            </a:r>
            <a:r>
              <a:rPr lang="en-US" sz="2000" dirty="0"/>
              <a:t>, kop- en </a:t>
            </a:r>
            <a:r>
              <a:rPr lang="en-US" sz="2000" dirty="0" err="1"/>
              <a:t>voettekst</a:t>
            </a:r>
            <a:endParaRPr lang="en-US" sz="2000" dirty="0"/>
          </a:p>
          <a:p>
            <a:r>
              <a:rPr lang="en-US" sz="2000" dirty="0" err="1"/>
              <a:t>Correcte</a:t>
            </a:r>
            <a:r>
              <a:rPr lang="en-US" sz="2000" dirty="0"/>
              <a:t> </a:t>
            </a:r>
            <a:r>
              <a:rPr lang="en-US" sz="2000" dirty="0" err="1"/>
              <a:t>bronvermelding</a:t>
            </a:r>
            <a:r>
              <a:rPr lang="en-US" sz="2000" dirty="0"/>
              <a:t> (APA)</a:t>
            </a:r>
          </a:p>
          <a:p>
            <a:r>
              <a:rPr lang="en-US" sz="2000" dirty="0" err="1"/>
              <a:t>Grootte</a:t>
            </a:r>
            <a:r>
              <a:rPr lang="en-US" sz="2000" dirty="0"/>
              <a:t>: </a:t>
            </a:r>
            <a:r>
              <a:rPr lang="en-US" sz="2000" dirty="0" err="1"/>
              <a:t>ong</a:t>
            </a:r>
            <a:r>
              <a:rPr lang="en-US" sz="2000" dirty="0"/>
              <a:t>. 7 </a:t>
            </a:r>
            <a:r>
              <a:rPr lang="en-US" sz="2000" dirty="0" err="1"/>
              <a:t>pagina’s</a:t>
            </a:r>
            <a:r>
              <a:rPr lang="en-US" sz="2000" dirty="0"/>
              <a:t> pure </a:t>
            </a:r>
            <a:r>
              <a:rPr lang="en-US" sz="2000" dirty="0" err="1"/>
              <a:t>tekst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(</a:t>
            </a:r>
            <a:r>
              <a:rPr lang="en-US" sz="1600" dirty="0" err="1"/>
              <a:t>dat</a:t>
            </a:r>
            <a:r>
              <a:rPr lang="en-US" sz="1600" dirty="0"/>
              <a:t> is </a:t>
            </a:r>
            <a:r>
              <a:rPr lang="en-US" sz="1600" dirty="0" err="1"/>
              <a:t>zonder</a:t>
            </a:r>
            <a:r>
              <a:rPr lang="en-US" sz="1600" dirty="0"/>
              <a:t> </a:t>
            </a:r>
            <a:r>
              <a:rPr lang="en-US" sz="1600" dirty="0" err="1"/>
              <a:t>inhoudsopgave</a:t>
            </a:r>
            <a:r>
              <a:rPr lang="en-US" sz="1600" dirty="0"/>
              <a:t>, </a:t>
            </a:r>
            <a:r>
              <a:rPr lang="en-US" sz="1600" dirty="0" err="1"/>
              <a:t>bijlagen</a:t>
            </a:r>
            <a:r>
              <a:rPr lang="en-US" sz="1600" dirty="0"/>
              <a:t>, etc.).</a:t>
            </a:r>
          </a:p>
          <a:p>
            <a:r>
              <a:rPr lang="en-US" sz="2000" dirty="0" err="1"/>
              <a:t>Gebruik</a:t>
            </a:r>
            <a:r>
              <a:rPr lang="en-US" sz="2000" dirty="0"/>
              <a:t> </a:t>
            </a:r>
            <a:r>
              <a:rPr lang="en-US" sz="2000" dirty="0" err="1"/>
              <a:t>tabellen</a:t>
            </a:r>
            <a:r>
              <a:rPr lang="en-US" sz="2000" dirty="0"/>
              <a:t> en </a:t>
            </a:r>
            <a:r>
              <a:rPr lang="en-US" sz="2000" dirty="0" err="1"/>
              <a:t>figuren</a:t>
            </a: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61FBBB2-0FA4-4FB2-B678-68795CF9E17A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5E264B-E042-4008-8FDF-215F3F5A7A4A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799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Onderzoeksverslag</a:t>
            </a:r>
            <a:r>
              <a:rPr lang="en-US" dirty="0"/>
              <a:t> - </a:t>
            </a:r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Bevat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Opdracht</a:t>
            </a:r>
            <a:endParaRPr lang="en-US" dirty="0"/>
          </a:p>
          <a:p>
            <a:pPr lvl="1"/>
            <a:r>
              <a:rPr lang="en-US" dirty="0" err="1"/>
              <a:t>Doelstelling</a:t>
            </a:r>
            <a:endParaRPr lang="en-US" dirty="0"/>
          </a:p>
          <a:p>
            <a:pPr lvl="1"/>
            <a:r>
              <a:rPr lang="en-US" dirty="0" err="1"/>
              <a:t>Hoofdvraag</a:t>
            </a:r>
            <a:r>
              <a:rPr lang="en-US" dirty="0"/>
              <a:t> en </a:t>
            </a:r>
            <a:r>
              <a:rPr lang="en-US" dirty="0" err="1"/>
              <a:t>deelvragen</a:t>
            </a:r>
            <a:endParaRPr lang="en-US" dirty="0"/>
          </a:p>
          <a:p>
            <a:pPr lvl="1"/>
            <a:r>
              <a:rPr lang="en-US" dirty="0" err="1"/>
              <a:t>Aanpak</a:t>
            </a:r>
            <a:r>
              <a:rPr lang="en-US" dirty="0"/>
              <a:t> en </a:t>
            </a:r>
            <a:r>
              <a:rPr lang="en-US" dirty="0" err="1"/>
              <a:t>gebruikte</a:t>
            </a:r>
            <a:r>
              <a:rPr lang="en-US" dirty="0"/>
              <a:t> criteria</a:t>
            </a:r>
          </a:p>
          <a:p>
            <a:pPr lvl="1"/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bronnen</a:t>
            </a:r>
            <a:r>
              <a:rPr lang="en-US" dirty="0"/>
              <a:t> en </a:t>
            </a:r>
            <a:r>
              <a:rPr lang="en-US" dirty="0" err="1"/>
              <a:t>experimenten</a:t>
            </a:r>
            <a:endParaRPr lang="en-US" dirty="0"/>
          </a:p>
          <a:p>
            <a:pPr lvl="1"/>
            <a:r>
              <a:rPr lang="en-US" dirty="0" err="1"/>
              <a:t>Conclusie</a:t>
            </a:r>
            <a:endParaRPr lang="en-US" dirty="0"/>
          </a:p>
          <a:p>
            <a:pPr lvl="1"/>
            <a:r>
              <a:rPr lang="en-US" dirty="0" err="1"/>
              <a:t>Literatuurlijst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663952" y="1484784"/>
            <a:ext cx="3168352" cy="792088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</a:t>
            </a:r>
            <a:r>
              <a:rPr lang="en-US" dirty="0"/>
              <a:t> was de </a:t>
            </a:r>
            <a:r>
              <a:rPr lang="en-US" dirty="0" err="1"/>
              <a:t>taak</a:t>
            </a:r>
            <a:r>
              <a:rPr lang="en-US" dirty="0"/>
              <a:t>/</a:t>
            </a:r>
            <a:r>
              <a:rPr lang="en-US" dirty="0" err="1"/>
              <a:t>opdracht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5" name="Rectangular Callout 4"/>
          <p:cNvSpPr/>
          <p:nvPr/>
        </p:nvSpPr>
        <p:spPr>
          <a:xfrm>
            <a:off x="5663952" y="1916832"/>
            <a:ext cx="3168352" cy="792088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Wanneer</a:t>
            </a:r>
            <a:r>
              <a:rPr lang="en-US" dirty="0"/>
              <a:t> is de </a:t>
            </a:r>
            <a:r>
              <a:rPr lang="en-US" dirty="0" err="1"/>
              <a:t>opdrachtgever</a:t>
            </a:r>
            <a:r>
              <a:rPr lang="en-US" dirty="0"/>
              <a:t> </a:t>
            </a:r>
            <a:r>
              <a:rPr lang="en-US" dirty="0" err="1"/>
              <a:t>tevreden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6" name="Rectangular Callout 5"/>
          <p:cNvSpPr/>
          <p:nvPr/>
        </p:nvSpPr>
        <p:spPr>
          <a:xfrm>
            <a:off x="6528048" y="2204864"/>
            <a:ext cx="3168352" cy="792088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gesteld</a:t>
            </a:r>
            <a:r>
              <a:rPr lang="en-US" dirty="0"/>
              <a:t> en/of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gesteld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7" name="Rectangular Callout 6"/>
          <p:cNvSpPr/>
          <p:nvPr/>
        </p:nvSpPr>
        <p:spPr>
          <a:xfrm>
            <a:off x="6240016" y="2204864"/>
            <a:ext cx="3168352" cy="1296144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Hoe </a:t>
            </a:r>
            <a:r>
              <a:rPr lang="en-US" dirty="0" err="1"/>
              <a:t>heb</a:t>
            </a:r>
            <a:r>
              <a:rPr lang="en-US" dirty="0"/>
              <a:t> je het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en </a:t>
            </a:r>
            <a:r>
              <a:rPr lang="en-US" dirty="0" err="1"/>
              <a:t>welke</a:t>
            </a:r>
            <a:r>
              <a:rPr lang="en-US" dirty="0"/>
              <a:t> criteria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technologieen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8" name="Rectangular Callout 7"/>
          <p:cNvSpPr/>
          <p:nvPr/>
        </p:nvSpPr>
        <p:spPr>
          <a:xfrm>
            <a:off x="7104112" y="2708920"/>
            <a:ext cx="3168352" cy="1296144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je </a:t>
            </a:r>
            <a:r>
              <a:rPr lang="en-US" dirty="0" err="1"/>
              <a:t>onderzoeksresultaten</a:t>
            </a:r>
            <a:r>
              <a:rPr lang="en-US" dirty="0"/>
              <a:t> en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vandaan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10" name="Rectangular Callout 9"/>
          <p:cNvSpPr/>
          <p:nvPr/>
        </p:nvSpPr>
        <p:spPr>
          <a:xfrm>
            <a:off x="5879976" y="3068960"/>
            <a:ext cx="4320480" cy="2088232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ging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en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uitvoeren</a:t>
            </a:r>
            <a:r>
              <a:rPr lang="en-US" dirty="0"/>
              <a:t> van het </a:t>
            </a:r>
            <a:r>
              <a:rPr lang="en-US" dirty="0" err="1"/>
              <a:t>onderzoek</a:t>
            </a:r>
            <a:r>
              <a:rPr lang="en-US" dirty="0"/>
              <a:t>? </a:t>
            </a:r>
            <a:r>
              <a:rPr lang="en-US" dirty="0" err="1"/>
              <a:t>Welke</a:t>
            </a:r>
            <a:r>
              <a:rPr lang="en-US" dirty="0"/>
              <a:t> feedback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gekregen</a:t>
            </a:r>
            <a:r>
              <a:rPr lang="en-US" dirty="0"/>
              <a:t> en/of </a:t>
            </a:r>
            <a:r>
              <a:rPr lang="en-US" dirty="0" err="1"/>
              <a:t>verwerkt</a:t>
            </a:r>
            <a:r>
              <a:rPr lang="en-US" dirty="0"/>
              <a:t>?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onderzoeksmethode</a:t>
            </a:r>
            <a:r>
              <a:rPr lang="en-US" dirty="0"/>
              <a:t>(n)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onderzoeksgebieden</a:t>
            </a:r>
            <a:r>
              <a:rPr lang="en-US" dirty="0"/>
              <a:t> (</a:t>
            </a:r>
            <a:r>
              <a:rPr lang="en-US" dirty="0" err="1"/>
              <a:t>Bieb</a:t>
            </a:r>
            <a:r>
              <a:rPr lang="en-US" dirty="0"/>
              <a:t>, </a:t>
            </a:r>
            <a:r>
              <a:rPr lang="en-US" dirty="0" err="1"/>
              <a:t>Werkplaats</a:t>
            </a:r>
            <a:r>
              <a:rPr lang="en-US" dirty="0"/>
              <a:t>, Showroom, etc.)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theorie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toegepast</a:t>
            </a:r>
            <a:r>
              <a:rPr lang="en-US" dirty="0"/>
              <a:t>?</a:t>
            </a:r>
            <a:endParaRPr lang="en-US" i="1" u="sng" dirty="0"/>
          </a:p>
        </p:txBody>
      </p:sp>
      <p:sp>
        <p:nvSpPr>
          <p:cNvPr id="9" name="Rectangular Callout 8"/>
          <p:cNvSpPr/>
          <p:nvPr/>
        </p:nvSpPr>
        <p:spPr>
          <a:xfrm>
            <a:off x="5519936" y="2276872"/>
            <a:ext cx="4320480" cy="2160240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doelstelling</a:t>
            </a:r>
            <a:r>
              <a:rPr lang="en-US" dirty="0"/>
              <a:t> van de </a:t>
            </a:r>
            <a:r>
              <a:rPr lang="en-US" dirty="0" err="1"/>
              <a:t>opdrachtgever</a:t>
            </a:r>
            <a:r>
              <a:rPr lang="en-US" dirty="0"/>
              <a:t> het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? </a:t>
            </a: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antwoord</a:t>
            </a:r>
            <a:r>
              <a:rPr lang="en-US" dirty="0"/>
              <a:t> op de </a:t>
            </a:r>
            <a:r>
              <a:rPr lang="en-US" dirty="0" err="1"/>
              <a:t>gestelde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en </a:t>
            </a:r>
            <a:r>
              <a:rPr lang="en-US" dirty="0" err="1"/>
              <a:t>verwerk</a:t>
            </a:r>
            <a:r>
              <a:rPr lang="en-US" dirty="0"/>
              <a:t> </a:t>
            </a:r>
            <a:r>
              <a:rPr lang="en-US" dirty="0" err="1"/>
              <a:t>hierbij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de </a:t>
            </a:r>
            <a:r>
              <a:rPr lang="en-US" dirty="0" err="1"/>
              <a:t>resultaten</a:t>
            </a:r>
            <a:r>
              <a:rPr lang="en-US" dirty="0"/>
              <a:t> die in het </a:t>
            </a:r>
            <a:r>
              <a:rPr lang="en-US" dirty="0" err="1"/>
              <a:t>voorgaande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bod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gekomen</a:t>
            </a:r>
            <a:r>
              <a:rPr lang="en-US" dirty="0"/>
              <a:t>.</a:t>
            </a:r>
            <a:endParaRPr lang="en-US" i="1" u="sng" dirty="0"/>
          </a:p>
        </p:txBody>
      </p:sp>
      <p:sp>
        <p:nvSpPr>
          <p:cNvPr id="12" name="Rectangular Callout 11"/>
          <p:cNvSpPr/>
          <p:nvPr/>
        </p:nvSpPr>
        <p:spPr>
          <a:xfrm>
            <a:off x="5735960" y="3645024"/>
            <a:ext cx="2664296" cy="1368152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bronnen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? </a:t>
            </a: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correcte</a:t>
            </a:r>
            <a:r>
              <a:rPr lang="en-US" dirty="0"/>
              <a:t> APA-</a:t>
            </a:r>
            <a:r>
              <a:rPr lang="en-US" dirty="0" err="1"/>
              <a:t>vermelding</a:t>
            </a:r>
            <a:r>
              <a:rPr lang="en-US" dirty="0"/>
              <a:t>.</a:t>
            </a:r>
            <a:endParaRPr lang="en-US" i="1" u="sng" dirty="0"/>
          </a:p>
        </p:txBody>
      </p:sp>
      <p:sp>
        <p:nvSpPr>
          <p:cNvPr id="13" name="Rectangular Callout 12"/>
          <p:cNvSpPr/>
          <p:nvPr/>
        </p:nvSpPr>
        <p:spPr>
          <a:xfrm>
            <a:off x="5663952" y="4149080"/>
            <a:ext cx="2952328" cy="1728192"/>
          </a:xfrm>
          <a:prstGeom prst="wedgeRectCallout">
            <a:avLst>
              <a:gd name="adj1" fmla="val -58700"/>
              <a:gd name="adj2" fmla="val 74421"/>
            </a:avLst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Welke</a:t>
            </a:r>
            <a:r>
              <a:rPr lang="en-US" dirty="0"/>
              <a:t> details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nuttig</a:t>
            </a:r>
            <a:r>
              <a:rPr lang="en-US" dirty="0"/>
              <a:t>/</a:t>
            </a:r>
            <a:r>
              <a:rPr lang="en-US" dirty="0" err="1"/>
              <a:t>interessant</a:t>
            </a:r>
            <a:r>
              <a:rPr lang="en-US" dirty="0"/>
              <a:t> maar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passend</a:t>
            </a:r>
            <a:r>
              <a:rPr lang="en-US" dirty="0"/>
              <a:t> in de </a:t>
            </a:r>
            <a:r>
              <a:rPr lang="en-US" dirty="0" err="1"/>
              <a:t>hoofdtekst</a:t>
            </a:r>
            <a:r>
              <a:rPr lang="en-US" dirty="0"/>
              <a:t>?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grotere</a:t>
            </a:r>
            <a:r>
              <a:rPr lang="en-US" dirty="0"/>
              <a:t> </a:t>
            </a:r>
            <a:r>
              <a:rPr lang="en-US" dirty="0" err="1"/>
              <a:t>codefragmenten</a:t>
            </a:r>
            <a:r>
              <a:rPr lang="en-US" dirty="0"/>
              <a:t>,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tabellen</a:t>
            </a:r>
            <a:r>
              <a:rPr lang="en-US" dirty="0"/>
              <a:t> etc.</a:t>
            </a:r>
            <a:endParaRPr lang="en-US" i="1" u="sng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3C56FAF8-DCEC-4DDD-B76D-AD5327778DFC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CD9698D-59F9-4C10-BD46-6433AC33F850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 </a:t>
            </a:r>
            <a:r>
              <a:rPr lang="en-US" dirty="0" err="1"/>
              <a:t>figuren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000" y="1620001"/>
            <a:ext cx="7524488" cy="37442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plaatje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meer</a:t>
            </a:r>
            <a:r>
              <a:rPr lang="en-US" sz="2400" dirty="0"/>
              <a:t> </a:t>
            </a:r>
            <a:r>
              <a:rPr lang="en-US" sz="2400" dirty="0" err="1"/>
              <a:t>zeggen</a:t>
            </a:r>
            <a:r>
              <a:rPr lang="en-US" sz="2400" dirty="0"/>
              <a:t> dan 1000 </a:t>
            </a:r>
            <a:r>
              <a:rPr lang="en-US" sz="2400" dirty="0" err="1"/>
              <a:t>woorden</a:t>
            </a:r>
            <a:r>
              <a:rPr lang="en-US" sz="2400"/>
              <a:t>, </a:t>
            </a:r>
          </a:p>
          <a:p>
            <a:pPr marL="0" indent="0">
              <a:buNone/>
            </a:pPr>
            <a:r>
              <a:rPr lang="en-US" sz="2000"/>
              <a:t>maar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dirty="0" err="1"/>
              <a:t>werkt</a:t>
            </a:r>
            <a:r>
              <a:rPr lang="en-US" sz="2000" dirty="0"/>
              <a:t> </a:t>
            </a:r>
            <a:r>
              <a:rPr lang="en-US" sz="2000" dirty="0" err="1"/>
              <a:t>alleen</a:t>
            </a:r>
            <a:r>
              <a:rPr lang="en-US" sz="2000" dirty="0"/>
              <a:t> maar </a:t>
            </a:r>
            <a:r>
              <a:rPr lang="en-US" sz="2000" dirty="0" err="1"/>
              <a:t>als</a:t>
            </a:r>
            <a:r>
              <a:rPr lang="en-US" sz="2000" dirty="0"/>
              <a:t> de </a:t>
            </a:r>
            <a:r>
              <a:rPr lang="en-US" sz="2000" dirty="0" err="1"/>
              <a:t>lezer</a:t>
            </a:r>
            <a:r>
              <a:rPr lang="en-US" sz="2000" dirty="0"/>
              <a:t> de </a:t>
            </a:r>
            <a:r>
              <a:rPr lang="en-US" sz="2000" dirty="0" err="1"/>
              <a:t>figuur</a:t>
            </a:r>
            <a:r>
              <a:rPr lang="en-US" sz="2000" dirty="0"/>
              <a:t> </a:t>
            </a:r>
            <a:r>
              <a:rPr lang="en-US" sz="2000" dirty="0" err="1"/>
              <a:t>ook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begrijpen</a:t>
            </a:r>
            <a:r>
              <a:rPr lang="en-US" sz="2000" dirty="0"/>
              <a:t>. </a:t>
            </a:r>
            <a:endParaRPr lang="en-US" sz="2400" dirty="0"/>
          </a:p>
          <a:p>
            <a:r>
              <a:rPr lang="en-US" sz="2400" dirty="0" err="1"/>
              <a:t>Geef</a:t>
            </a:r>
            <a:r>
              <a:rPr lang="en-US" sz="2400" dirty="0"/>
              <a:t> </a:t>
            </a:r>
            <a:r>
              <a:rPr lang="en-US" sz="2400" dirty="0" err="1"/>
              <a:t>daarom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ﬁguur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verhelderend</a:t>
            </a:r>
            <a:r>
              <a:rPr lang="en-US" sz="2400" dirty="0"/>
              <a:t> </a:t>
            </a:r>
            <a:r>
              <a:rPr lang="en-US" sz="2400" dirty="0" err="1"/>
              <a:t>werkt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Geef</a:t>
            </a:r>
            <a:r>
              <a:rPr lang="en-US" sz="2400" dirty="0"/>
              <a:t>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bijschrift</a:t>
            </a:r>
            <a:r>
              <a:rPr lang="en-US" sz="2400" dirty="0"/>
              <a:t> </a:t>
            </a:r>
            <a:r>
              <a:rPr lang="en-US" sz="2400" dirty="0" err="1"/>
              <a:t>onder</a:t>
            </a:r>
            <a:r>
              <a:rPr lang="en-US" sz="2400" dirty="0"/>
              <a:t> de </a:t>
            </a:r>
            <a:r>
              <a:rPr lang="en-US" sz="2400" dirty="0" err="1"/>
              <a:t>ﬁguur</a:t>
            </a:r>
            <a:r>
              <a:rPr lang="en-US" sz="2400" dirty="0"/>
              <a:t> en leg </a:t>
            </a:r>
            <a:r>
              <a:rPr lang="en-US" sz="2400" dirty="0" err="1"/>
              <a:t>daarin</a:t>
            </a:r>
            <a:r>
              <a:rPr lang="en-US" sz="2400" dirty="0"/>
              <a:t> de </a:t>
            </a:r>
            <a:r>
              <a:rPr lang="en-US" sz="2400" dirty="0" err="1"/>
              <a:t>ﬁguur</a:t>
            </a:r>
            <a:r>
              <a:rPr lang="en-US" sz="2400" dirty="0"/>
              <a:t> uit, </a:t>
            </a:r>
            <a:r>
              <a:rPr lang="en-US" sz="2400" dirty="0" err="1"/>
              <a:t>inclusief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eventuele</a:t>
            </a:r>
            <a:r>
              <a:rPr lang="en-US" sz="2400" dirty="0"/>
              <a:t> </a:t>
            </a:r>
            <a:r>
              <a:rPr lang="en-US" sz="2400" dirty="0" err="1"/>
              <a:t>symbolen</a:t>
            </a:r>
            <a:r>
              <a:rPr lang="en-US" sz="2400" dirty="0"/>
              <a:t>. </a:t>
            </a:r>
          </a:p>
          <a:p>
            <a:r>
              <a:rPr lang="en-US" sz="2400" dirty="0"/>
              <a:t>Ga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nog </a:t>
            </a:r>
            <a:r>
              <a:rPr lang="en-US" sz="2400" dirty="0" err="1"/>
              <a:t>eens</a:t>
            </a:r>
            <a:r>
              <a:rPr lang="en-US" sz="2400" dirty="0"/>
              <a:t> in de </a:t>
            </a:r>
            <a:r>
              <a:rPr lang="en-US" sz="2400" dirty="0" err="1"/>
              <a:t>tekst</a:t>
            </a:r>
            <a:r>
              <a:rPr lang="en-US" sz="2400" dirty="0"/>
              <a:t> </a:t>
            </a:r>
            <a:r>
              <a:rPr lang="en-US" sz="2400" dirty="0" err="1"/>
              <a:t>herhalen</a:t>
            </a:r>
            <a:r>
              <a:rPr lang="en-US" sz="2400" dirty="0"/>
              <a:t>! </a:t>
            </a:r>
          </a:p>
          <a:p>
            <a:r>
              <a:rPr lang="en-US" sz="2400" dirty="0" err="1"/>
              <a:t>Nummer</a:t>
            </a:r>
            <a:r>
              <a:rPr lang="en-US" sz="2400" dirty="0"/>
              <a:t> de </a:t>
            </a:r>
            <a:r>
              <a:rPr lang="en-US" sz="2400" dirty="0" err="1"/>
              <a:t>ﬁguren</a:t>
            </a:r>
            <a:r>
              <a:rPr lang="en-US" sz="2400" dirty="0"/>
              <a:t> </a:t>
            </a:r>
            <a:r>
              <a:rPr lang="en-US" sz="2400" dirty="0" err="1"/>
              <a:t>ook</a:t>
            </a:r>
            <a:r>
              <a:rPr lang="en-US" sz="2400" dirty="0"/>
              <a:t>, </a:t>
            </a:r>
            <a:r>
              <a:rPr lang="en-US" sz="2400" dirty="0" err="1"/>
              <a:t>zodat</a:t>
            </a:r>
            <a:r>
              <a:rPr lang="en-US" sz="2400" dirty="0"/>
              <a:t> je </a:t>
            </a:r>
            <a:r>
              <a:rPr lang="en-US" sz="2400" dirty="0" err="1"/>
              <a:t>er</a:t>
            </a:r>
            <a:r>
              <a:rPr lang="en-US" sz="2400" dirty="0"/>
              <a:t> in de </a:t>
            </a:r>
            <a:r>
              <a:rPr lang="en-US" sz="2400" dirty="0" err="1"/>
              <a:t>tekst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</a:t>
            </a:r>
            <a:r>
              <a:rPr lang="en-US" sz="2400" dirty="0" err="1"/>
              <a:t>kunt</a:t>
            </a:r>
            <a:r>
              <a:rPr lang="en-US" sz="2400" dirty="0"/>
              <a:t> </a:t>
            </a:r>
            <a:r>
              <a:rPr lang="en-US" sz="2400" dirty="0" err="1"/>
              <a:t>verwijzen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2352" y="6516052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http://home.strw.leidenuniv.nl/~hoekstra/SP2/Verslag.html</a:t>
            </a:r>
            <a:r>
              <a:rPr lang="en-US" dirty="0"/>
              <a:t> 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0A16944-93C4-4469-8C74-1BF359A30E50}"/>
              </a:ext>
            </a:extLst>
          </p:cNvPr>
          <p:cNvSpPr/>
          <p:nvPr/>
        </p:nvSpPr>
        <p:spPr>
          <a:xfrm>
            <a:off x="0" y="5320748"/>
            <a:ext cx="1972917" cy="11297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8E49ED8-D9A6-4C4A-ACFA-53EB1CAE0664}"/>
              </a:ext>
            </a:extLst>
          </p:cNvPr>
          <p:cNvSpPr/>
          <p:nvPr/>
        </p:nvSpPr>
        <p:spPr>
          <a:xfrm>
            <a:off x="7805529" y="0"/>
            <a:ext cx="37039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31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04511" y="-240063"/>
            <a:ext cx="10515600" cy="1325563"/>
          </a:xfrm>
        </p:spPr>
        <p:txBody>
          <a:bodyPr/>
          <a:lstStyle/>
          <a:p>
            <a:r>
              <a:rPr lang="nl-NL" dirty="0"/>
              <a:t>Onderzoeksopdracht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274320" y="1264671"/>
            <a:ext cx="11848699" cy="2060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b="0" dirty="0"/>
              <a:t>Op zoek naar </a:t>
            </a:r>
            <a:r>
              <a:rPr lang="nl-NL" sz="2400" b="1" dirty="0" err="1"/>
              <a:t>frameworks</a:t>
            </a:r>
            <a:r>
              <a:rPr lang="nl-NL" sz="2400" b="0" dirty="0"/>
              <a:t> die ondersteunen bij </a:t>
            </a:r>
            <a:r>
              <a:rPr lang="nl-NL" sz="2400" b="1" dirty="0"/>
              <a:t>front-end ontwikkeling</a:t>
            </a:r>
            <a:r>
              <a:rPr lang="nl-NL" sz="2400" b="0" dirty="0"/>
              <a:t> (HTML/CSS)</a:t>
            </a:r>
          </a:p>
          <a:p>
            <a:pPr marL="0" indent="0">
              <a:buNone/>
            </a:pPr>
            <a:endParaRPr lang="nl-NL" sz="2000" b="0" dirty="0"/>
          </a:p>
          <a:p>
            <a:pPr marL="0" indent="0">
              <a:buNone/>
            </a:pPr>
            <a:r>
              <a:rPr lang="nl-NL" dirty="0"/>
              <a:t>Hoe gaan we </a:t>
            </a:r>
            <a:r>
              <a:rPr lang="nl-NL" dirty="0">
                <a:solidFill>
                  <a:srgbClr val="E50856"/>
                </a:solidFill>
              </a:rPr>
              <a:t>methodisch</a:t>
            </a:r>
            <a:r>
              <a:rPr lang="nl-NL" dirty="0"/>
              <a:t> te werk?  </a:t>
            </a:r>
            <a:r>
              <a:rPr lang="nl-NL" dirty="0">
                <a:sym typeface="Wingdings" panose="05000000000000000000" pitchFamily="2" charset="2"/>
              </a:rPr>
              <a:t> Bepalen van de onderzoeksstrategie</a:t>
            </a:r>
          </a:p>
          <a:p>
            <a:pPr marL="0" indent="0">
              <a:buNone/>
            </a:pPr>
            <a:endParaRPr lang="nl-NL" sz="2000" b="0" dirty="0"/>
          </a:p>
          <a:p>
            <a:pPr marL="457200" indent="-457200">
              <a:buAutoNum type="arabicPeriod"/>
            </a:pPr>
            <a:r>
              <a:rPr lang="nl-NL" dirty="0">
                <a:solidFill>
                  <a:schemeClr val="accent3"/>
                </a:solidFill>
              </a:rPr>
              <a:t>Oriënteren / in kaart brengen van de “wereld van front-end </a:t>
            </a:r>
            <a:r>
              <a:rPr lang="nl-NL" dirty="0" err="1">
                <a:solidFill>
                  <a:schemeClr val="accent3"/>
                </a:solidFill>
              </a:rPr>
              <a:t>frameworks</a:t>
            </a:r>
            <a:r>
              <a:rPr lang="nl-NL" dirty="0">
                <a:solidFill>
                  <a:schemeClr val="accent3"/>
                </a:solidFill>
              </a:rPr>
              <a:t>”</a:t>
            </a:r>
          </a:p>
          <a:p>
            <a:pPr marL="457200" indent="-457200">
              <a:buAutoNum type="arabicPeriod"/>
            </a:pPr>
            <a:r>
              <a:rPr lang="nl-NL" b="1" dirty="0">
                <a:solidFill>
                  <a:srgbClr val="E50056"/>
                </a:solidFill>
              </a:rPr>
              <a:t>Boven tafel halen van belangrijke criteria</a:t>
            </a:r>
            <a:r>
              <a:rPr lang="nl-NL" dirty="0">
                <a:solidFill>
                  <a:srgbClr val="E50056"/>
                </a:solidFill>
              </a:rPr>
              <a:t> </a:t>
            </a:r>
            <a:r>
              <a:rPr lang="nl-NL" dirty="0"/>
              <a:t>om op basis daarvan </a:t>
            </a:r>
            <a:r>
              <a:rPr lang="nl-NL" dirty="0" err="1"/>
              <a:t>frameworks</a:t>
            </a:r>
            <a:r>
              <a:rPr lang="nl-NL" dirty="0"/>
              <a:t> te </a:t>
            </a:r>
            <a:r>
              <a:rPr lang="nl-NL" b="1" dirty="0"/>
              <a:t>vergelijken</a:t>
            </a:r>
          </a:p>
          <a:p>
            <a:pPr marL="0" indent="0">
              <a:buNone/>
            </a:pPr>
            <a:endParaRPr lang="nl-NL" sz="2000" b="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72A916A-6A26-4385-ABCA-6A37499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EBEDB92-5918-4DA7-BF55-22A1FB509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29" y="3325190"/>
            <a:ext cx="2191347" cy="3166864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4525C3A-2F9B-42CA-9E37-CEAF6E91C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2" y="3325190"/>
            <a:ext cx="2193380" cy="316980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PIJL-RECHTS 13">
            <a:extLst>
              <a:ext uri="{FF2B5EF4-FFF2-40B4-BE49-F238E27FC236}">
                <a16:creationId xmlns:a16="http://schemas.microsoft.com/office/drawing/2014/main" id="{CFDBEDCB-3211-4EBB-A490-E1957BCE5B67}"/>
              </a:ext>
            </a:extLst>
          </p:cNvPr>
          <p:cNvSpPr/>
          <p:nvPr/>
        </p:nvSpPr>
        <p:spPr>
          <a:xfrm>
            <a:off x="5618523" y="4666306"/>
            <a:ext cx="978408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43E22EA-363A-414E-9702-DB36951BF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65" y="3364730"/>
            <a:ext cx="2201141" cy="316043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5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04511" y="-240063"/>
            <a:ext cx="10515600" cy="1325563"/>
          </a:xfrm>
        </p:spPr>
        <p:txBody>
          <a:bodyPr/>
          <a:lstStyle/>
          <a:p>
            <a:r>
              <a:rPr lang="nl-NL" dirty="0"/>
              <a:t>Onderzoeksopdracht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274320" y="1264671"/>
            <a:ext cx="11848699" cy="2411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b="0" dirty="0"/>
              <a:t>Op zoek naar </a:t>
            </a:r>
            <a:r>
              <a:rPr lang="nl-NL" sz="2400" b="1" dirty="0" err="1"/>
              <a:t>frameworks</a:t>
            </a:r>
            <a:r>
              <a:rPr lang="nl-NL" sz="2400" b="0" dirty="0"/>
              <a:t> die ondersteunen bij </a:t>
            </a:r>
            <a:r>
              <a:rPr lang="nl-NL" sz="2400" b="1" dirty="0"/>
              <a:t>front-end ontwikkeling</a:t>
            </a:r>
            <a:r>
              <a:rPr lang="nl-NL" sz="2400" b="0" dirty="0"/>
              <a:t> (HTML/CSS)</a:t>
            </a:r>
          </a:p>
          <a:p>
            <a:pPr marL="0" indent="0">
              <a:buNone/>
            </a:pPr>
            <a:endParaRPr lang="nl-NL" sz="2000" b="0" dirty="0"/>
          </a:p>
          <a:p>
            <a:pPr marL="0" indent="0">
              <a:buNone/>
            </a:pPr>
            <a:r>
              <a:rPr lang="nl-NL" dirty="0"/>
              <a:t>Hoe gaan we </a:t>
            </a:r>
            <a:r>
              <a:rPr lang="nl-NL" dirty="0">
                <a:solidFill>
                  <a:srgbClr val="E50856"/>
                </a:solidFill>
              </a:rPr>
              <a:t>methodisch</a:t>
            </a:r>
            <a:r>
              <a:rPr lang="nl-NL" dirty="0"/>
              <a:t> te werk?  </a:t>
            </a:r>
            <a:r>
              <a:rPr lang="nl-NL" dirty="0">
                <a:sym typeface="Wingdings" panose="05000000000000000000" pitchFamily="2" charset="2"/>
              </a:rPr>
              <a:t> Bepalen van de onderzoeksstrategie</a:t>
            </a:r>
          </a:p>
          <a:p>
            <a:pPr marL="0" indent="0">
              <a:buNone/>
            </a:pPr>
            <a:endParaRPr lang="nl-NL" sz="2000" b="0" dirty="0"/>
          </a:p>
          <a:p>
            <a:pPr marL="457200" indent="-457200">
              <a:buAutoNum type="arabicPeriod"/>
            </a:pPr>
            <a:r>
              <a:rPr lang="nl-NL" dirty="0">
                <a:solidFill>
                  <a:schemeClr val="accent3"/>
                </a:solidFill>
              </a:rPr>
              <a:t>Oriënteren / in kaart brengen van de “wereld van front-end </a:t>
            </a:r>
            <a:r>
              <a:rPr lang="nl-NL" dirty="0" err="1">
                <a:solidFill>
                  <a:schemeClr val="accent3"/>
                </a:solidFill>
              </a:rPr>
              <a:t>frameworks</a:t>
            </a:r>
            <a:r>
              <a:rPr lang="nl-NL" dirty="0">
                <a:solidFill>
                  <a:schemeClr val="accent3"/>
                </a:solidFill>
              </a:rPr>
              <a:t>”</a:t>
            </a:r>
          </a:p>
          <a:p>
            <a:pPr marL="457200" indent="-457200">
              <a:buAutoNum type="arabicPeriod"/>
            </a:pPr>
            <a:r>
              <a:rPr lang="nl-NL" dirty="0">
                <a:solidFill>
                  <a:schemeClr val="accent4"/>
                </a:solidFill>
              </a:rPr>
              <a:t>Boven tafel halen van belangrijke criteria om op basis daarvan </a:t>
            </a:r>
            <a:r>
              <a:rPr lang="nl-NL" dirty="0" err="1">
                <a:solidFill>
                  <a:schemeClr val="accent4"/>
                </a:solidFill>
              </a:rPr>
              <a:t>frameworks</a:t>
            </a:r>
            <a:r>
              <a:rPr lang="nl-NL" dirty="0">
                <a:solidFill>
                  <a:schemeClr val="accent4"/>
                </a:solidFill>
              </a:rPr>
              <a:t> te </a:t>
            </a:r>
            <a:r>
              <a:rPr lang="nl-NL" b="1" dirty="0">
                <a:solidFill>
                  <a:schemeClr val="accent4"/>
                </a:solidFill>
              </a:rPr>
              <a:t>vergelijken</a:t>
            </a:r>
          </a:p>
          <a:p>
            <a:pPr marL="457200" indent="-457200">
              <a:buAutoNum type="arabicPeriod"/>
            </a:pPr>
            <a:r>
              <a:rPr lang="nl-NL" b="1" dirty="0">
                <a:solidFill>
                  <a:srgbClr val="E50856"/>
                </a:solidFill>
              </a:rPr>
              <a:t>Experimenteren &amp; valideren</a:t>
            </a:r>
            <a:r>
              <a:rPr lang="nl-NL" dirty="0">
                <a:solidFill>
                  <a:schemeClr val="accent4"/>
                </a:solidFill>
              </a:rPr>
              <a:t> </a:t>
            </a:r>
            <a:r>
              <a:rPr lang="nl-NL" dirty="0"/>
              <a:t>om tot een </a:t>
            </a:r>
            <a:r>
              <a:rPr lang="nl-NL" b="1" dirty="0"/>
              <a:t>conclusie</a:t>
            </a:r>
            <a:r>
              <a:rPr lang="nl-NL" dirty="0"/>
              <a:t> te komen</a:t>
            </a:r>
          </a:p>
          <a:p>
            <a:pPr marL="457200" indent="-457200">
              <a:buAutoNum type="arabicPeriod"/>
            </a:pPr>
            <a:endParaRPr lang="nl-NL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nl-NL" sz="2000" b="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72A916A-6A26-4385-ABCA-6A37499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9" name="PIJL-RECHTS 13">
            <a:extLst>
              <a:ext uri="{FF2B5EF4-FFF2-40B4-BE49-F238E27FC236}">
                <a16:creationId xmlns:a16="http://schemas.microsoft.com/office/drawing/2014/main" id="{002F5A67-F20C-47F9-B272-705AA95A51AB}"/>
              </a:ext>
            </a:extLst>
          </p:cNvPr>
          <p:cNvSpPr/>
          <p:nvPr/>
        </p:nvSpPr>
        <p:spPr>
          <a:xfrm>
            <a:off x="6483606" y="4710171"/>
            <a:ext cx="978408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BE455EB-D4DE-4866-92F5-9D70B192D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51" y="3607149"/>
            <a:ext cx="2147805" cy="310057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D81D801-8018-46B0-8628-3BFDB5170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51" y="3531122"/>
            <a:ext cx="2002445" cy="310274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010CFC1-BD03-4A20-A1F6-2795818B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58" y="3974887"/>
            <a:ext cx="1985667" cy="20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04511" y="-240063"/>
            <a:ext cx="10515600" cy="1325563"/>
          </a:xfrm>
        </p:spPr>
        <p:txBody>
          <a:bodyPr/>
          <a:lstStyle/>
          <a:p>
            <a:r>
              <a:rPr lang="nl-NL" dirty="0"/>
              <a:t>Onderzoeksopdracht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274320" y="1264671"/>
            <a:ext cx="11848699" cy="26893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b="0" dirty="0"/>
              <a:t>Op zoek naar </a:t>
            </a:r>
            <a:r>
              <a:rPr lang="nl-NL" sz="2400" b="1" dirty="0" err="1"/>
              <a:t>frameworks</a:t>
            </a:r>
            <a:r>
              <a:rPr lang="nl-NL" sz="2400" b="0" dirty="0"/>
              <a:t> die ondersteunen bij </a:t>
            </a:r>
            <a:r>
              <a:rPr lang="nl-NL" sz="2400" b="1" dirty="0"/>
              <a:t>front-end ontwikkeling</a:t>
            </a:r>
            <a:r>
              <a:rPr lang="nl-NL" sz="2400" b="0" dirty="0"/>
              <a:t> (HTML/CSS)</a:t>
            </a:r>
          </a:p>
          <a:p>
            <a:pPr marL="0" indent="0">
              <a:buNone/>
            </a:pPr>
            <a:endParaRPr lang="nl-NL" sz="2000" b="0" dirty="0"/>
          </a:p>
          <a:p>
            <a:pPr marL="0" indent="0">
              <a:buNone/>
            </a:pPr>
            <a:r>
              <a:rPr lang="nl-NL" dirty="0"/>
              <a:t>Hoe gaan we </a:t>
            </a:r>
            <a:r>
              <a:rPr lang="nl-NL" dirty="0">
                <a:solidFill>
                  <a:srgbClr val="E50856"/>
                </a:solidFill>
              </a:rPr>
              <a:t>methodisch</a:t>
            </a:r>
            <a:r>
              <a:rPr lang="nl-NL" dirty="0"/>
              <a:t> te werk?  </a:t>
            </a:r>
            <a:r>
              <a:rPr lang="nl-NL" dirty="0">
                <a:sym typeface="Wingdings" panose="05000000000000000000" pitchFamily="2" charset="2"/>
              </a:rPr>
              <a:t> Bepalen van de onderzoeksstrategie</a:t>
            </a:r>
          </a:p>
          <a:p>
            <a:pPr marL="0" indent="0">
              <a:buNone/>
            </a:pPr>
            <a:endParaRPr lang="nl-NL" sz="2000" b="0" dirty="0"/>
          </a:p>
          <a:p>
            <a:pPr marL="457200" indent="-457200">
              <a:buAutoNum type="arabicPeriod"/>
            </a:pPr>
            <a:r>
              <a:rPr lang="nl-NL" dirty="0">
                <a:solidFill>
                  <a:schemeClr val="accent3"/>
                </a:solidFill>
              </a:rPr>
              <a:t>Oriënteren / in kaart brengen van de “wereld van front-end </a:t>
            </a:r>
            <a:r>
              <a:rPr lang="nl-NL" dirty="0" err="1">
                <a:solidFill>
                  <a:schemeClr val="accent3"/>
                </a:solidFill>
              </a:rPr>
              <a:t>frameworks</a:t>
            </a:r>
            <a:r>
              <a:rPr lang="nl-NL" dirty="0">
                <a:solidFill>
                  <a:schemeClr val="accent3"/>
                </a:solidFill>
              </a:rPr>
              <a:t>”</a:t>
            </a:r>
          </a:p>
          <a:p>
            <a:pPr marL="457200" indent="-457200">
              <a:buAutoNum type="arabicPeriod"/>
            </a:pPr>
            <a:r>
              <a:rPr lang="nl-NL" dirty="0">
                <a:solidFill>
                  <a:schemeClr val="accent4"/>
                </a:solidFill>
              </a:rPr>
              <a:t>In kaart brengen van belangrijke criteria om op basis daarvan </a:t>
            </a:r>
            <a:r>
              <a:rPr lang="nl-NL" dirty="0" err="1">
                <a:solidFill>
                  <a:schemeClr val="accent4"/>
                </a:solidFill>
              </a:rPr>
              <a:t>frameworks</a:t>
            </a:r>
            <a:r>
              <a:rPr lang="nl-NL" dirty="0">
                <a:solidFill>
                  <a:schemeClr val="accent4"/>
                </a:solidFill>
              </a:rPr>
              <a:t> te vergelijken</a:t>
            </a:r>
          </a:p>
          <a:p>
            <a:pPr marL="457200" indent="-457200">
              <a:buAutoNum type="arabicPeriod"/>
            </a:pPr>
            <a:r>
              <a:rPr lang="nl-NL" dirty="0">
                <a:solidFill>
                  <a:schemeClr val="accent4"/>
                </a:solidFill>
              </a:rPr>
              <a:t>Experimenteren om tot een </a:t>
            </a:r>
            <a:r>
              <a:rPr lang="nl-NL" b="1" dirty="0">
                <a:solidFill>
                  <a:schemeClr val="accent4"/>
                </a:solidFill>
              </a:rPr>
              <a:t>conclusie</a:t>
            </a:r>
            <a:r>
              <a:rPr lang="nl-NL" dirty="0">
                <a:solidFill>
                  <a:schemeClr val="accent4"/>
                </a:solidFill>
              </a:rPr>
              <a:t> te komen</a:t>
            </a:r>
          </a:p>
          <a:p>
            <a:pPr marL="457200" indent="-457200">
              <a:buAutoNum type="arabicPeriod"/>
            </a:pPr>
            <a:r>
              <a:rPr lang="nl-NL" b="1" dirty="0">
                <a:solidFill>
                  <a:srgbClr val="E50056"/>
                </a:solidFill>
              </a:rPr>
              <a:t>Aanpak documenteren </a:t>
            </a:r>
            <a:r>
              <a:rPr lang="nl-NL" dirty="0"/>
              <a:t>en </a:t>
            </a:r>
            <a:r>
              <a:rPr lang="nl-NL" b="1" dirty="0"/>
              <a:t>resultaten vastleggen </a:t>
            </a:r>
            <a:r>
              <a:rPr lang="nl-NL" dirty="0"/>
              <a:t>in een rapport</a:t>
            </a:r>
          </a:p>
          <a:p>
            <a:pPr marL="457200" indent="-457200">
              <a:buAutoNum type="arabicPeriod"/>
            </a:pPr>
            <a:endParaRPr lang="nl-NL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nl-NL" sz="2000" b="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72A916A-6A26-4385-ABCA-6A37499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0C0E771-9AAC-49EC-A3BA-3534D18B1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2" y="3825773"/>
            <a:ext cx="1116506" cy="10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D504C-505B-45C9-9F87-3E387B66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0" y="-476471"/>
            <a:ext cx="10515600" cy="1325563"/>
          </a:xfrm>
        </p:spPr>
        <p:txBody>
          <a:bodyPr/>
          <a:lstStyle/>
          <a:p>
            <a:r>
              <a:rPr lang="nl-NL" dirty="0"/>
              <a:t>Strategie: </a:t>
            </a:r>
            <a:r>
              <a:rPr lang="nl-NL" b="0" dirty="0"/>
              <a:t>Kiezen van een passende technologie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36A8568-335B-46B8-BA2E-5B493DFC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7BA72D6-6C81-426B-A1AC-97076BEBC645}"/>
              </a:ext>
            </a:extLst>
          </p:cNvPr>
          <p:cNvSpPr/>
          <p:nvPr/>
        </p:nvSpPr>
        <p:spPr>
          <a:xfrm>
            <a:off x="1847718" y="5504033"/>
            <a:ext cx="169168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61CAA2-6BAA-48EE-93EC-94549B4C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15" y="1198477"/>
            <a:ext cx="8915024" cy="51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1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86C0D-1B4B-446E-ABD9-05367379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668" y="2712091"/>
            <a:ext cx="10515600" cy="1325563"/>
          </a:xfrm>
        </p:spPr>
        <p:txBody>
          <a:bodyPr/>
          <a:lstStyle/>
          <a:p>
            <a:r>
              <a:rPr lang="nl-NL" dirty="0"/>
              <a:t>Stap voor stap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67C39A-0852-47E9-A447-8161AD13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1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28F1F3-7268-411E-A9F7-323887FF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EF69851-D4B3-42DB-87DE-8A0E1C7719B0}"/>
              </a:ext>
            </a:extLst>
          </p:cNvPr>
          <p:cNvSpPr txBox="1">
            <a:spLocks/>
          </p:cNvSpPr>
          <p:nvPr/>
        </p:nvSpPr>
        <p:spPr>
          <a:xfrm>
            <a:off x="709208" y="296530"/>
            <a:ext cx="9502920" cy="50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3200" b="1" kern="1200" cap="all" baseline="0">
                <a:solidFill>
                  <a:schemeClr val="tx2"/>
                </a:solidFill>
                <a:latin typeface="Avenir Next Condensed Medium" panose="020B0606020202020204" pitchFamily="34" charset="0"/>
                <a:ea typeface="+mj-ea"/>
                <a:cs typeface="Arial" panose="020B0604020202020204" pitchFamily="34" charset="0"/>
                <a:sym typeface="Avenir Next Condensed Demi Bold"/>
              </a:defRPr>
            </a:lvl1pPr>
          </a:lstStyle>
          <a:p>
            <a:r>
              <a:rPr lang="nl-NL" dirty="0">
                <a:solidFill>
                  <a:srgbClr val="E50856"/>
                </a:solidFill>
              </a:rPr>
              <a:t>Front-end talen, technologieën, </a:t>
            </a:r>
            <a:r>
              <a:rPr lang="nl-NL" dirty="0" err="1">
                <a:solidFill>
                  <a:srgbClr val="E50856"/>
                </a:solidFill>
              </a:rPr>
              <a:t>frameworks</a:t>
            </a:r>
            <a:endParaRPr lang="nl-NL" dirty="0">
              <a:solidFill>
                <a:srgbClr val="E50856"/>
              </a:solidFill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2D642D5A-4940-4549-9F68-D53552AB9B41}"/>
              </a:ext>
            </a:extLst>
          </p:cNvPr>
          <p:cNvSpPr txBox="1">
            <a:spLocks/>
          </p:cNvSpPr>
          <p:nvPr/>
        </p:nvSpPr>
        <p:spPr>
          <a:xfrm>
            <a:off x="720142" y="945860"/>
            <a:ext cx="9481052" cy="3744215"/>
          </a:xfrm>
          <a:prstGeom prst="rect">
            <a:avLst/>
          </a:prstGeom>
        </p:spPr>
        <p:txBody>
          <a:bodyPr/>
          <a:lstStyle>
            <a:lvl1pPr marL="18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27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3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ea typeface="+mj-ea"/>
              </a:rPr>
              <a:t>Er zijn manieren om beter/sneller HTML &amp; CSS front-</a:t>
            </a:r>
            <a:r>
              <a:rPr lang="nl-NL" dirty="0" err="1">
                <a:ea typeface="+mj-ea"/>
              </a:rPr>
              <a:t>ends</a:t>
            </a:r>
            <a:r>
              <a:rPr lang="nl-NL" dirty="0">
                <a:ea typeface="+mj-ea"/>
              </a:rPr>
              <a:t> te ontwikkelen, zoals bijvoorbeeld met behulp van :</a:t>
            </a:r>
          </a:p>
          <a:p>
            <a:r>
              <a:rPr lang="nl-NL" sz="2400" dirty="0"/>
              <a:t>CSS ‘processors’</a:t>
            </a:r>
          </a:p>
          <a:p>
            <a:endParaRPr lang="nl-NL" sz="2400" dirty="0"/>
          </a:p>
          <a:p>
            <a:endParaRPr lang="nl-NL" sz="24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4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4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400" dirty="0"/>
          </a:p>
          <a:p>
            <a:r>
              <a:rPr lang="nl-NL" sz="2400" dirty="0" err="1"/>
              <a:t>Grid</a:t>
            </a:r>
            <a:r>
              <a:rPr lang="nl-NL" sz="2400" dirty="0"/>
              <a:t> systems</a:t>
            </a:r>
          </a:p>
          <a:p>
            <a:endParaRPr lang="nl-NL" sz="2400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>
              <a:solidFill>
                <a:srgbClr val="E11837"/>
              </a:solidFill>
              <a:ea typeface="+mj-ea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809C5F-0DF5-46DA-B869-4F9BA323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76" y="1872037"/>
            <a:ext cx="6927515" cy="205673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B21E298-28AF-4D67-B96C-2862D445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5" y="4106629"/>
            <a:ext cx="6238352" cy="26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2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5F54FB-EC36-4D40-A255-EE9CF5BA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509-F60A-4509-9491-CD4ED7B54EDD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230EF13-4890-44DF-8E56-E2E11996A276}"/>
              </a:ext>
            </a:extLst>
          </p:cNvPr>
          <p:cNvSpPr txBox="1">
            <a:spLocks/>
          </p:cNvSpPr>
          <p:nvPr/>
        </p:nvSpPr>
        <p:spPr>
          <a:xfrm>
            <a:off x="404021" y="359748"/>
            <a:ext cx="9502920" cy="50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3200" b="1" kern="1200" cap="all" baseline="0">
                <a:solidFill>
                  <a:schemeClr val="tx2"/>
                </a:solidFill>
                <a:latin typeface="Avenir Next Condensed Medium" panose="020B0606020202020204" pitchFamily="34" charset="0"/>
                <a:ea typeface="+mj-ea"/>
                <a:cs typeface="Arial" panose="020B0604020202020204" pitchFamily="34" charset="0"/>
                <a:sym typeface="Avenir Next Condensed Demi Bold"/>
              </a:defRPr>
            </a:lvl1pPr>
          </a:lstStyle>
          <a:p>
            <a:r>
              <a:rPr lang="nl-NL"/>
              <a:t>Front-end talen, technologieën, frameworks</a:t>
            </a:r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2F1C21CC-06BF-4EFD-91A2-2B46C373DDFF}"/>
              </a:ext>
            </a:extLst>
          </p:cNvPr>
          <p:cNvSpPr txBox="1">
            <a:spLocks/>
          </p:cNvSpPr>
          <p:nvPr/>
        </p:nvSpPr>
        <p:spPr>
          <a:xfrm>
            <a:off x="562498" y="1150358"/>
            <a:ext cx="7110789" cy="3959514"/>
          </a:xfrm>
          <a:prstGeom prst="rect">
            <a:avLst/>
          </a:prstGeom>
        </p:spPr>
        <p:txBody>
          <a:bodyPr/>
          <a:lstStyle>
            <a:lvl1pPr marL="18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514337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27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3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Template engines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10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 err="1"/>
              <a:t>User-Interface</a:t>
            </a:r>
            <a:r>
              <a:rPr lang="nl-NL" sz="2400" dirty="0"/>
              <a:t> </a:t>
            </a:r>
            <a:r>
              <a:rPr lang="nl-NL" sz="2400" dirty="0" err="1"/>
              <a:t>components</a:t>
            </a:r>
            <a:endParaRPr lang="nl-NL" sz="2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8FFBC8F-89A3-4830-8742-4D63D3F4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381" y="4330874"/>
            <a:ext cx="5040560" cy="237684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E4233D2-097E-4029-B0BD-72D3776A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758" y="1305808"/>
            <a:ext cx="5947491" cy="28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189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_Smal">
  <a:themeElements>
    <a:clrScheme name="HAN">
      <a:dk1>
        <a:sysClr val="windowText" lastClr="000000"/>
      </a:dk1>
      <a:lt1>
        <a:sysClr val="window" lastClr="FFFFFF"/>
      </a:lt1>
      <a:dk2>
        <a:srgbClr val="E50056"/>
      </a:dk2>
      <a:lt2>
        <a:srgbClr val="F8F8F8"/>
      </a:lt2>
      <a:accent1>
        <a:srgbClr val="000000"/>
      </a:accent1>
      <a:accent2>
        <a:srgbClr val="454545"/>
      </a:accent2>
      <a:accent3>
        <a:srgbClr val="757575"/>
      </a:accent3>
      <a:accent4>
        <a:srgbClr val="919191"/>
      </a:accent4>
      <a:accent5>
        <a:srgbClr val="E3E3E3"/>
      </a:accent5>
      <a:accent6>
        <a:srgbClr val="F8F8F8"/>
      </a:accent6>
      <a:hlink>
        <a:srgbClr val="000000"/>
      </a:hlink>
      <a:folHlink>
        <a:srgbClr val="000000"/>
      </a:folHlink>
    </a:clrScheme>
    <a:fontScheme name="HAN-PP">
      <a:majorFont>
        <a:latin typeface="Avenir Next Condensed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6.potx" id="{1C2B887D-0E2F-4393-AE10-71B0F4C6B8CE}" vid="{D606C3C8-4944-4828-9085-977CDA2695E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breed_wit_v7 11-202 (2)</Template>
  <TotalTime>140</TotalTime>
  <Words>1725</Words>
  <Application>Microsoft Office PowerPoint</Application>
  <PresentationFormat>Breedbeeld</PresentationFormat>
  <Paragraphs>273</Paragraphs>
  <Slides>27</Slides>
  <Notes>10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Avenir Next Condensed Medium</vt:lpstr>
      <vt:lpstr>Calibri</vt:lpstr>
      <vt:lpstr>Wingdings</vt:lpstr>
      <vt:lpstr>Presentatie_Smal</vt:lpstr>
      <vt:lpstr>Image</vt:lpstr>
      <vt:lpstr>PowerPoint-presentatie</vt:lpstr>
      <vt:lpstr>Onderzoeksopdracht</vt:lpstr>
      <vt:lpstr>Onderzoeksopdracht</vt:lpstr>
      <vt:lpstr>Onderzoeksopdracht</vt:lpstr>
      <vt:lpstr>Onderzoeksopdracht</vt:lpstr>
      <vt:lpstr>Strategie: Kiezen van een passende technologie</vt:lpstr>
      <vt:lpstr>Stap voor stap</vt:lpstr>
      <vt:lpstr>PowerPoint-presentatie</vt:lpstr>
      <vt:lpstr>PowerPoint-presentatie</vt:lpstr>
      <vt:lpstr>PowerPoint-presentatie</vt:lpstr>
      <vt:lpstr>STAp1: Oriënteren</vt:lpstr>
      <vt:lpstr>Slim zoeken!</vt:lpstr>
      <vt:lpstr>Slim zoeken!</vt:lpstr>
      <vt:lpstr>Komen tot een shortlist  Je kan ze niet allemaal proberen!   </vt:lpstr>
      <vt:lpstr>Selecteren: Shortlist</vt:lpstr>
      <vt:lpstr>Voorbeeld:  auto uitzoeken</vt:lpstr>
      <vt:lpstr>Voorbeeld: Auto uitzoeken</vt:lpstr>
      <vt:lpstr>Voorbeeld: Auto uitzoeken</vt:lpstr>
      <vt:lpstr>Criteria voor HTML/CSS frameworks/tools </vt:lpstr>
      <vt:lpstr>Voorbeeldcriteria</vt:lpstr>
      <vt:lpstr>Eerste Experimenten  SPIKE</vt:lpstr>
      <vt:lpstr>Eerste experimenten</vt:lpstr>
      <vt:lpstr>Experimenteren</vt:lpstr>
      <vt:lpstr>Vastleggen  &amp; onderbouwen</vt:lpstr>
      <vt:lpstr>Vastleggen</vt:lpstr>
      <vt:lpstr>Onderzoeksverslag - Inhoud</vt:lpstr>
      <vt:lpstr>Over figuren….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Zita Leite Ribeiro</dc:creator>
  <cp:lastModifiedBy>Arnoud van Bers</cp:lastModifiedBy>
  <cp:revision>17</cp:revision>
  <dcterms:created xsi:type="dcterms:W3CDTF">2021-11-08T18:29:33Z</dcterms:created>
  <dcterms:modified xsi:type="dcterms:W3CDTF">2022-02-21T15:07:49Z</dcterms:modified>
</cp:coreProperties>
</file>