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Nunito-regular.fntdata"/><Relationship Id="rId21" Type="http://schemas.openxmlformats.org/officeDocument/2006/relationships/slide" Target="slides/slide17.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Nuni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de717fc68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de717fc68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de717fc68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de717fc68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de717fc68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de717fc68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de717fc68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de717fc68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de717fc68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de717fc68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de717fc68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de717fc68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de717fc68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de717fc68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de717fc68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de717fc68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de717fc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de717fc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de717fc6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de717fc6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de717fc6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de717fc6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de717fc6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de717fc6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de717fc6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de717fc6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de717fc6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de717fc6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de717fc6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de717fc6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de717fc68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de717fc6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Diseño orientado por el dominio (DDD)</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Francisco Aroca Ayala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Conceptos básicos</a:t>
            </a:r>
            <a:endParaRPr/>
          </a:p>
        </p:txBody>
      </p:sp>
      <p:sp>
        <p:nvSpPr>
          <p:cNvPr id="185" name="Google Shape;185;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s"/>
              <a:t>Entities</a:t>
            </a:r>
            <a:endParaRPr/>
          </a:p>
          <a:p>
            <a:pPr indent="-311150" lvl="0" marL="457200" rtl="0" algn="l">
              <a:spcBef>
                <a:spcPts val="0"/>
              </a:spcBef>
              <a:spcAft>
                <a:spcPts val="0"/>
              </a:spcAft>
              <a:buSzPts val="1300"/>
              <a:buChar char="●"/>
            </a:pPr>
            <a:r>
              <a:rPr lang="es"/>
              <a:t>Value Objects</a:t>
            </a:r>
            <a:endParaRPr/>
          </a:p>
          <a:p>
            <a:pPr indent="-311150" lvl="0" marL="457200" rtl="0" algn="l">
              <a:spcBef>
                <a:spcPts val="0"/>
              </a:spcBef>
              <a:spcAft>
                <a:spcPts val="0"/>
              </a:spcAft>
              <a:buSzPts val="1300"/>
              <a:buChar char="●"/>
            </a:pPr>
            <a:r>
              <a:rPr lang="es"/>
              <a:t>Services</a:t>
            </a:r>
            <a:endParaRPr/>
          </a:p>
          <a:p>
            <a:pPr indent="-311150" lvl="0" marL="457200" rtl="0" algn="l">
              <a:spcBef>
                <a:spcPts val="0"/>
              </a:spcBef>
              <a:spcAft>
                <a:spcPts val="0"/>
              </a:spcAft>
              <a:buSzPts val="1300"/>
              <a:buChar char="●"/>
            </a:pPr>
            <a:r>
              <a:rPr lang="es"/>
              <a:t>Bounded Context</a:t>
            </a:r>
            <a:endParaRPr/>
          </a:p>
          <a:p>
            <a:pPr indent="-311150" lvl="0" marL="457200" rtl="0" algn="l">
              <a:spcBef>
                <a:spcPts val="0"/>
              </a:spcBef>
              <a:spcAft>
                <a:spcPts val="0"/>
              </a:spcAft>
              <a:buSzPts val="1300"/>
              <a:buChar char="●"/>
            </a:pPr>
            <a:r>
              <a:rPr lang="es"/>
              <a:t>Aggregates</a:t>
            </a:r>
            <a:endParaRPr/>
          </a:p>
          <a:p>
            <a:pPr indent="-311150" lvl="0" marL="457200" rtl="0" algn="l">
              <a:spcBef>
                <a:spcPts val="0"/>
              </a:spcBef>
              <a:spcAft>
                <a:spcPts val="0"/>
              </a:spcAft>
              <a:buSzPts val="1300"/>
              <a:buChar char="●"/>
            </a:pPr>
            <a:r>
              <a:rPr lang="es"/>
              <a:t>Factories</a:t>
            </a:r>
            <a:endParaRPr/>
          </a:p>
          <a:p>
            <a:pPr indent="-311150" lvl="0" marL="457200" rtl="0" algn="l">
              <a:spcBef>
                <a:spcPts val="0"/>
              </a:spcBef>
              <a:spcAft>
                <a:spcPts val="0"/>
              </a:spcAft>
              <a:buSzPts val="1300"/>
              <a:buChar char="●"/>
            </a:pPr>
            <a:r>
              <a:rPr lang="es"/>
              <a:t>Repository</a:t>
            </a:r>
            <a:endParaRPr/>
          </a:p>
          <a:p>
            <a:pPr indent="0" lvl="0" marL="45720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Entities</a:t>
            </a:r>
            <a:endParaRPr/>
          </a:p>
        </p:txBody>
      </p:sp>
      <p:sp>
        <p:nvSpPr>
          <p:cNvPr id="191" name="Google Shape;191;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Cualquier objeto del dominio que mantiene un estado y comportamiento más allá de la ejecución de la aplicación y que necesita ser distinguido de otro que tenga las mismas propiedades y comportamientos, es una Entidad. A cada instancia, por tanto, se le debe asignar un identificador único.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Value Objects</a:t>
            </a:r>
            <a:endParaRPr/>
          </a:p>
        </p:txBody>
      </p:sp>
      <p:sp>
        <p:nvSpPr>
          <p:cNvPr id="197" name="Google Shape;197;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24292E"/>
                </a:solidFill>
                <a:highlight>
                  <a:srgbClr val="FFFFFF"/>
                </a:highlight>
                <a:latin typeface="Arial"/>
                <a:ea typeface="Arial"/>
                <a:cs typeface="Arial"/>
                <a:sym typeface="Arial"/>
              </a:rPr>
              <a:t>Se pueden duplicar y destruir con facilidad. Y no deberían ser modificados una vez han sido creados.</a:t>
            </a:r>
            <a:endParaRPr sz="1200">
              <a:solidFill>
                <a:srgbClr val="24292E"/>
              </a:solidFill>
              <a:highlight>
                <a:srgbClr val="FFFFFF"/>
              </a:highlight>
              <a:latin typeface="Arial"/>
              <a:ea typeface="Arial"/>
              <a:cs typeface="Arial"/>
              <a:sym typeface="Arial"/>
            </a:endParaRPr>
          </a:p>
          <a:p>
            <a:pPr indent="0" lvl="0" marL="0" rtl="0" algn="l">
              <a:spcBef>
                <a:spcPts val="1600"/>
              </a:spcBef>
              <a:spcAft>
                <a:spcPts val="1600"/>
              </a:spcAft>
              <a:buNone/>
            </a:pPr>
            <a:r>
              <a:rPr lang="es" sz="1200">
                <a:solidFill>
                  <a:srgbClr val="24292E"/>
                </a:solidFill>
                <a:highlight>
                  <a:srgbClr val="FFFFFF"/>
                </a:highlight>
                <a:latin typeface="Arial"/>
                <a:ea typeface="Arial"/>
                <a:cs typeface="Arial"/>
                <a:sym typeface="Arial"/>
              </a:rPr>
              <a:t>Se podría definir como un conjunto de atributos que no tienen valor o </a:t>
            </a:r>
            <a:r>
              <a:rPr lang="es" sz="1200">
                <a:solidFill>
                  <a:srgbClr val="24292E"/>
                </a:solidFill>
                <a:highlight>
                  <a:srgbClr val="FFFFFF"/>
                </a:highlight>
                <a:latin typeface="Arial"/>
                <a:ea typeface="Arial"/>
                <a:cs typeface="Arial"/>
                <a:sym typeface="Arial"/>
              </a:rPr>
              <a:t>interés</a:t>
            </a:r>
            <a:r>
              <a:rPr lang="es" sz="1200">
                <a:solidFill>
                  <a:srgbClr val="24292E"/>
                </a:solidFill>
                <a:highlight>
                  <a:srgbClr val="FFFFFF"/>
                </a:highlight>
                <a:latin typeface="Arial"/>
                <a:ea typeface="Arial"/>
                <a:cs typeface="Arial"/>
                <a:sym typeface="Arial"/>
              </a:rPr>
              <a:t> en nuestro dominio.</a:t>
            </a:r>
            <a:endParaRPr sz="1200">
              <a:solidFill>
                <a:srgbClr val="24292E"/>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Services</a:t>
            </a:r>
            <a:endParaRPr/>
          </a:p>
        </p:txBody>
      </p:sp>
      <p:sp>
        <p:nvSpPr>
          <p:cNvPr id="203" name="Google Shape;203;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24292E"/>
                </a:solidFill>
                <a:highlight>
                  <a:srgbClr val="FFFFFF"/>
                </a:highlight>
                <a:latin typeface="Arial"/>
                <a:ea typeface="Arial"/>
                <a:cs typeface="Arial"/>
                <a:sym typeface="Arial"/>
              </a:rPr>
              <a:t>La mayoría de los verbos del lenguaje ubicuo se convertirán en métodos de los objetos de la capa de negocios. Pero hay comportamientos que no son fáciles de concretar a que objetos corresponden. Esos comportamientos suelen ser en realidad Servicios de dominio.</a:t>
            </a:r>
            <a:endParaRPr sz="1200">
              <a:solidFill>
                <a:srgbClr val="24292E"/>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200">
              <a:solidFill>
                <a:srgbClr val="24292E"/>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Bounded Context</a:t>
            </a:r>
            <a:endParaRPr/>
          </a:p>
        </p:txBody>
      </p:sp>
      <p:sp>
        <p:nvSpPr>
          <p:cNvPr id="209" name="Google Shape;209;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Cuando las unidades de negocios están muy bien definidas es momento de acotarlas</a:t>
            </a:r>
            <a:r>
              <a:rPr lang="es"/>
              <a:t>. La idea es que cuando se tienen modelos grandes estos se dividan en contextos delimitados por unidad de negocio.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Aggregates</a:t>
            </a:r>
            <a:endParaRPr/>
          </a:p>
        </p:txBody>
      </p:sp>
      <p:sp>
        <p:nvSpPr>
          <p:cNvPr id="215" name="Google Shape;215;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Cuando tenemos varias entidades que están relacionadas entre sí y son dependientes entre ellas, las agrupamos en Agregados.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Factories</a:t>
            </a:r>
            <a:endParaRPr/>
          </a:p>
        </p:txBody>
      </p:sp>
      <p:sp>
        <p:nvSpPr>
          <p:cNvPr id="221" name="Google Shape;221;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 Factorías permiten abstraer y separar la lógica y reglas de creación de una entidad y dejar en las entidades únicamente las reglas de negocio que son inherentes a ellas.</a:t>
            </a:r>
            <a:endParaRPr/>
          </a:p>
          <a:p>
            <a:pPr indent="0" lvl="0" marL="0" rtl="0" algn="l">
              <a:spcBef>
                <a:spcPts val="1600"/>
              </a:spcBef>
              <a:spcAft>
                <a:spcPts val="0"/>
              </a:spcAft>
              <a:buNone/>
            </a:pPr>
            <a:r>
              <a:rPr lang="es"/>
              <a:t>De este modo, cumplimos con el Principio de Simple Responsabilidad Única delegando la creación de la entidad fuera de esta y dejándole únicamente aquellas responsabilidades que son parte fundamental de sus reglas de negocio.</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Repository</a:t>
            </a:r>
            <a:endParaRPr/>
          </a:p>
        </p:txBody>
      </p:sp>
      <p:sp>
        <p:nvSpPr>
          <p:cNvPr id="227" name="Google Shape;227;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Implementar repositorios</a:t>
            </a:r>
            <a:r>
              <a:rPr lang="es"/>
              <a:t> para acceder únicamente a las Entidades Raíz de los Agregados. Un Repositorio puede contener interfaces con métodos que permitan solicitar un puntero o instancia de una Entidad, de varias, utilizando filtros si es necesario y proporcionando a los métodos habituales de persistencia tales como inserción, modificación y borrado. Su implementación debe ser sencilla y actuar como intermediario de otros Servicios que implementen la complejidad de esos procesos.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¿Que es DDD?</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DDD o diseño orientado por el dominio es tanto una manera de pensar como un conjunto de prioridades, con el objeto de acelerar el desarrollo de proyectos de software que deben lidiar con dominios complicados.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Lenguaje ubicuo</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Término</a:t>
            </a:r>
            <a:r>
              <a:rPr lang="es"/>
              <a:t> que introdujo Eric Evans en su libro sobre DDD para crear un lenguaje común entre programadores y expertos de negocio.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Arquitectura</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s"/>
              <a:t>Capa presentación (Presentation Layer)</a:t>
            </a:r>
            <a:endParaRPr/>
          </a:p>
          <a:p>
            <a:pPr indent="-311150" lvl="0" marL="457200" rtl="0" algn="l">
              <a:spcBef>
                <a:spcPts val="0"/>
              </a:spcBef>
              <a:spcAft>
                <a:spcPts val="0"/>
              </a:spcAft>
              <a:buSzPts val="1300"/>
              <a:buChar char="●"/>
            </a:pPr>
            <a:r>
              <a:rPr lang="es"/>
              <a:t>Capa de aplicación (Application Layer)</a:t>
            </a:r>
            <a:endParaRPr/>
          </a:p>
          <a:p>
            <a:pPr indent="-311150" lvl="0" marL="457200" rtl="0" algn="l">
              <a:spcBef>
                <a:spcPts val="0"/>
              </a:spcBef>
              <a:spcAft>
                <a:spcPts val="0"/>
              </a:spcAft>
              <a:buSzPts val="1300"/>
              <a:buChar char="●"/>
            </a:pPr>
            <a:r>
              <a:rPr lang="es"/>
              <a:t>Capa de servicios distribuidos (opcional) (API, WCF…)</a:t>
            </a:r>
            <a:endParaRPr/>
          </a:p>
          <a:p>
            <a:pPr indent="-311150" lvl="0" marL="457200" rtl="0" algn="l">
              <a:spcBef>
                <a:spcPts val="0"/>
              </a:spcBef>
              <a:spcAft>
                <a:spcPts val="0"/>
              </a:spcAft>
              <a:buSzPts val="1300"/>
              <a:buChar char="●"/>
            </a:pPr>
            <a:r>
              <a:rPr lang="es"/>
              <a:t>Dominio (Domain Layer)</a:t>
            </a:r>
            <a:endParaRPr/>
          </a:p>
          <a:p>
            <a:pPr indent="-311150" lvl="0" marL="457200" rtl="0" algn="l">
              <a:spcBef>
                <a:spcPts val="0"/>
              </a:spcBef>
              <a:spcAft>
                <a:spcPts val="0"/>
              </a:spcAft>
              <a:buSzPts val="1300"/>
              <a:buChar char="●"/>
            </a:pPr>
            <a:r>
              <a:rPr lang="es"/>
              <a:t>Infraestructura (Infrastructure)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Capa de presentación (Presentation Layer)</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Esta capa es la r</a:t>
            </a:r>
            <a:r>
              <a:rPr lang="es"/>
              <a:t>esponsable de presentar la información al usuario final, interpretar sus acciones y enviarlas a la capa de aplicación.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Capa de aplicación (Application Layer)</a:t>
            </a:r>
            <a:endParaRPr/>
          </a:p>
        </p:txBody>
      </p:sp>
      <p:sp>
        <p:nvSpPr>
          <p:cNvPr id="159" name="Google Shape;159;p18"/>
          <p:cNvSpPr txBox="1"/>
          <p:nvPr>
            <p:ph idx="1" type="body"/>
          </p:nvPr>
        </p:nvSpPr>
        <p:spPr>
          <a:xfrm>
            <a:off x="819150" y="16159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Responsable de coordinar todos los elementos de la aplicación. No contiene lógica de negocio ni mantiene el estado de los objetos de negocio. Es responsable de mantener el estado de la aplicación y del flujo de esta.</a:t>
            </a:r>
            <a:endParaRPr/>
          </a:p>
          <a:p>
            <a:pPr indent="0" lvl="0" marL="0" rtl="0" algn="l">
              <a:spcBef>
                <a:spcPts val="1600"/>
              </a:spcBef>
              <a:spcAft>
                <a:spcPts val="1600"/>
              </a:spcAft>
              <a:buNone/>
            </a:pPr>
            <a:r>
              <a:t/>
            </a:r>
            <a:endParaRPr/>
          </a:p>
        </p:txBody>
      </p:sp>
      <p:pic>
        <p:nvPicPr>
          <p:cNvPr id="160" name="Google Shape;160;p18"/>
          <p:cNvPicPr preferRelativeResize="0"/>
          <p:nvPr/>
        </p:nvPicPr>
        <p:blipFill>
          <a:blip r:embed="rId3">
            <a:alphaModFix/>
          </a:blip>
          <a:stretch>
            <a:fillRect/>
          </a:stretch>
        </p:blipFill>
        <p:spPr>
          <a:xfrm>
            <a:off x="2906088" y="2319869"/>
            <a:ext cx="3331825" cy="224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Capa de servicios distribuidos </a:t>
            </a:r>
            <a:endParaRPr/>
          </a:p>
        </p:txBody>
      </p:sp>
      <p:sp>
        <p:nvSpPr>
          <p:cNvPr id="166" name="Google Shape;166;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Esta capa en arquitectura modernas </a:t>
            </a:r>
            <a:r>
              <a:rPr lang="es"/>
              <a:t>está</a:t>
            </a:r>
            <a:r>
              <a:rPr lang="es"/>
              <a:t> tendiendo a acoplarse con la de aplicación. Esta capa es la encargada de ofrecer nuestros servicios a clientes remoto, debido a su cohesión con la capa de aplicación no entraremos en detalle de momento.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Capa de dominio (Domain Layer)</a:t>
            </a:r>
            <a:endParaRPr/>
          </a:p>
        </p:txBody>
      </p:sp>
      <p:sp>
        <p:nvSpPr>
          <p:cNvPr id="172" name="Google Shape;172;p20"/>
          <p:cNvSpPr txBox="1"/>
          <p:nvPr>
            <p:ph idx="1" type="body"/>
          </p:nvPr>
        </p:nvSpPr>
        <p:spPr>
          <a:xfrm>
            <a:off x="819150" y="14608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Es el núcleo de la parte de la aplicación que contiene las reglas de negocio. Es responsable de mantener el estado de los objetos de negocio. (La persistencia de estos objetos se delega en la capa de infraestructura.)</a:t>
            </a:r>
            <a:endParaRPr/>
          </a:p>
        </p:txBody>
      </p:sp>
      <p:pic>
        <p:nvPicPr>
          <p:cNvPr id="173" name="Google Shape;173;p20"/>
          <p:cNvPicPr preferRelativeResize="0"/>
          <p:nvPr/>
        </p:nvPicPr>
        <p:blipFill>
          <a:blip r:embed="rId3">
            <a:alphaModFix/>
          </a:blip>
          <a:stretch>
            <a:fillRect/>
          </a:stretch>
        </p:blipFill>
        <p:spPr>
          <a:xfrm>
            <a:off x="2861900" y="2248675"/>
            <a:ext cx="3420200" cy="1925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Capa de infraestructura</a:t>
            </a:r>
            <a:endParaRPr/>
          </a:p>
        </p:txBody>
      </p:sp>
      <p:sp>
        <p:nvSpPr>
          <p:cNvPr id="179" name="Google Shape;179;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200">
                <a:solidFill>
                  <a:srgbClr val="24292E"/>
                </a:solidFill>
                <a:latin typeface="Arial"/>
                <a:ea typeface="Arial"/>
                <a:cs typeface="Arial"/>
                <a:sym typeface="Arial"/>
              </a:rPr>
              <a:t>Esta capa es la capa de soporte para el resto de capas. Provee la comunicación entre las otras capas, implementa la persistencia de los objetos de negocio y las librerías de soporte para las otras capas (Interface, Comunicación, Almacenamiento, etc..)</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