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4213D7-B167-4006-9506-BB33E144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8D6C49-BF62-4F1F-93F7-3E3AA7515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284903F-E6C0-4EBC-AFA6-FDA74E94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7204-8E00-4F61-8B62-348B2DF909C5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89D349D-804A-4C58-A237-D4E20C86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A167BD1-916A-4EB8-B028-44FD4C86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4736-B3CA-4CA0-8156-CE560C84B0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608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0B06F7-A400-4765-83BB-CFB4259D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5958175-0576-4A21-B8B5-A01CDB892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C2C646-E639-4979-AA7B-74412B59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7204-8E00-4F61-8B62-348B2DF909C5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07AE3AE-98C1-4ECC-A719-ACB03B8A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97370A8-854D-4172-9D9D-DB21E853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4736-B3CA-4CA0-8156-CE560C84B0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96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1BFB802-FBFA-452B-9563-22B808F92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4BA51D5-6B23-451F-8B34-55D027F1E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6A2632-A394-4115-BF1F-FF78E3A3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7204-8E00-4F61-8B62-348B2DF909C5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E90928-2108-4774-849D-88C3D7F0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D569862-196D-4E41-AA20-9FFFC4C6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4736-B3CA-4CA0-8156-CE560C84B0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866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B0DDEF-4338-446F-B988-A7E34829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F44087-9462-4853-B661-4AD01B7C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91A778-A2FC-4A5A-B909-1A497A22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7204-8E00-4F61-8B62-348B2DF909C5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49FF827-E0CA-436C-9BBB-84170712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F0B6087-48D8-49F6-BBE4-E49D0944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4736-B3CA-4CA0-8156-CE560C84B0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299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F654CA-5E29-4635-96AC-D6F62807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F54C20-47D8-4BA8-8CD1-92073935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C0AFA09-8055-4221-9A5F-660235BF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7204-8E00-4F61-8B62-348B2DF909C5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377B1A8-82E5-479F-9528-1645749E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53E193D-1023-4A60-91DB-ED171F96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4736-B3CA-4CA0-8156-CE560C84B0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34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89C06F-05A8-4FD1-A39C-E1784751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F10D884-4ACE-4B1B-8ADB-1D17D2A16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4ACC9FE-E569-414A-88EC-FC52E9DB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9CAECAB-4323-40E0-A09B-6D6D05AA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7204-8E00-4F61-8B62-348B2DF909C5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562FC2E-90D1-4806-8504-D2A77F79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31C2908-0C0C-4DD4-8432-74E4EC60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4736-B3CA-4CA0-8156-CE560C84B0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53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37A355-8845-4E31-846D-A777ED7F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DB84274-D54C-4A98-B7DF-3BDAA5A3B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26AB44F-14A1-4F29-A219-0EA072695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1131200-86B7-4465-AB86-77860AEA7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61549EF-C10F-47EC-A4F4-AA3EAFD3E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0D1BBDF-7817-49FE-83B0-67B24D39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7204-8E00-4F61-8B62-348B2DF909C5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D268709-4D86-438C-A9BE-CF8E90B2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1F3D1E5-677C-4738-B1C5-424CB756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4736-B3CA-4CA0-8156-CE560C84B0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90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8D2D66-235F-4A07-AAA9-C41EA168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4AF2D21-AA36-4D92-99B7-78076875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7204-8E00-4F61-8B62-348B2DF909C5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657DF2E-04E8-44F3-966E-99585CDF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FA0D8DD-4891-4781-895E-F1939A95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4736-B3CA-4CA0-8156-CE560C84B0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34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B72F3C4-1C2F-49D2-B202-6BE5AC4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7204-8E00-4F61-8B62-348B2DF909C5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760A671-9BBA-4D24-98C0-9601E1A7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5DB87C7-C506-4A45-82A6-9BEEAE24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4736-B3CA-4CA0-8156-CE560C84B0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229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88AF89-9444-408B-9F54-25248647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8ECC17-D43B-4D64-815A-B390CCFC8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6528933-ECB3-46A5-BF2A-AA71AE5B1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65B943C-73EC-4723-8714-99C953D0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7204-8E00-4F61-8B62-348B2DF909C5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C144DAF-8806-488E-8165-16C3A070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BD15503-F473-44C5-B8BD-52A8F70A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4736-B3CA-4CA0-8156-CE560C84B0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69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159868-86DF-4461-8645-653EA445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4BDFA97-34E5-436F-9420-C4956E52A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DA403C7-F570-440B-9D63-819B8C7BE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524E05C-7C8A-4EB7-8699-C19D896D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7204-8E00-4F61-8B62-348B2DF909C5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8F591E2-4DCA-45AC-9FB0-A0E65ECA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808CAF1-E74C-4000-825E-60D315AC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4736-B3CA-4CA0-8156-CE560C84B0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10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801B3B0-C639-465E-9B07-CA4DC537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DC3AFE7-3496-4C13-B1BE-8FAD9BAB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B3DB1F7-A841-4B2B-96C9-A8F01DFF8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7204-8E00-4F61-8B62-348B2DF909C5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2A8F4-2213-4C24-A348-BEE5E741B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FB2C812-E765-4D80-A920-3842E07D3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D4736-B3CA-4CA0-8156-CE560C84B0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111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ED8A23-254F-4CEC-927B-50D1BD5AD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CuSum</a:t>
            </a:r>
            <a:r>
              <a:rPr lang="sv-SE" dirty="0"/>
              <a:t> </a:t>
            </a:r>
            <a:r>
              <a:rPr lang="sv-SE" dirty="0" err="1"/>
              <a:t>method</a:t>
            </a:r>
            <a:r>
              <a:rPr lang="sv-SE" dirty="0"/>
              <a:t> to </a:t>
            </a:r>
            <a:r>
              <a:rPr lang="sv-SE" dirty="0" err="1"/>
              <a:t>assess</a:t>
            </a:r>
            <a:r>
              <a:rPr lang="sv-SE" dirty="0"/>
              <a:t> </a:t>
            </a:r>
            <a:r>
              <a:rPr lang="sv-SE" dirty="0" err="1"/>
              <a:t>technical</a:t>
            </a:r>
            <a:r>
              <a:rPr lang="sv-SE" dirty="0"/>
              <a:t> </a:t>
            </a:r>
            <a:r>
              <a:rPr lang="sv-SE" dirty="0" err="1"/>
              <a:t>proficiency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0FF7CCA-F418-4CE8-AA90-F97D6B40C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92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10A18104-5566-4EC4-BC09-F829E9356439}"/>
              </a:ext>
            </a:extLst>
          </p:cNvPr>
          <p:cNvSpPr txBox="1"/>
          <p:nvPr/>
        </p:nvSpPr>
        <p:spPr>
          <a:xfrm>
            <a:off x="547395" y="1132687"/>
            <a:ext cx="55427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 </a:t>
            </a:r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sz="2400" dirty="0">
                <a:solidFill>
                  <a:schemeClr val="accent2">
                    <a:lumMod val="50000"/>
                  </a:schemeClr>
                </a:solidFill>
              </a:rPr>
              <a:t>EARN</a:t>
            </a:r>
            <a:r>
              <a:rPr lang="sv-SE" dirty="0"/>
              <a:t> </a:t>
            </a:r>
            <a:r>
              <a:rPr lang="sv-SE" dirty="0" err="1"/>
              <a:t>points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sz="2400" dirty="0">
                <a:solidFill>
                  <a:schemeClr val="accent2">
                    <a:lumMod val="50000"/>
                  </a:schemeClr>
                </a:solidFill>
              </a:rPr>
              <a:t>FAIL</a:t>
            </a:r>
            <a:endParaRPr lang="sv-SE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r>
              <a:rPr lang="sv-SE" dirty="0" err="1"/>
              <a:t>You</a:t>
            </a:r>
            <a:r>
              <a:rPr lang="sv-SE" dirty="0"/>
              <a:t> start </a:t>
            </a:r>
            <a:r>
              <a:rPr lang="sv-SE" dirty="0" err="1"/>
              <a:t>with</a:t>
            </a:r>
            <a:r>
              <a:rPr lang="sv-SE" dirty="0"/>
              <a:t> 0 </a:t>
            </a:r>
            <a:r>
              <a:rPr lang="sv-SE" dirty="0" err="1"/>
              <a:t>points</a:t>
            </a:r>
            <a:r>
              <a:rPr lang="sv-SE" dirty="0"/>
              <a:t>.</a:t>
            </a:r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sz="2400" dirty="0">
                <a:solidFill>
                  <a:schemeClr val="accent6">
                    <a:lumMod val="50000"/>
                  </a:schemeClr>
                </a:solidFill>
              </a:rPr>
              <a:t>LOOSE</a:t>
            </a:r>
            <a:r>
              <a:rPr lang="sv-SE" dirty="0"/>
              <a:t> </a:t>
            </a:r>
            <a:r>
              <a:rPr lang="sv-SE" dirty="0" err="1"/>
              <a:t>points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sz="2400" dirty="0">
                <a:solidFill>
                  <a:schemeClr val="accent6">
                    <a:lumMod val="50000"/>
                  </a:schemeClr>
                </a:solidFill>
              </a:rPr>
              <a:t>SUCCEED</a:t>
            </a:r>
            <a:r>
              <a:rPr lang="sv-SE" dirty="0"/>
              <a:t> </a:t>
            </a:r>
          </a:p>
          <a:p>
            <a:endParaRPr lang="sv-SE" dirty="0"/>
          </a:p>
        </p:txBody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3D8564C3-CB77-4165-B608-66DA99A35070}"/>
              </a:ext>
            </a:extLst>
          </p:cNvPr>
          <p:cNvGrpSpPr/>
          <p:nvPr/>
        </p:nvGrpSpPr>
        <p:grpSpPr>
          <a:xfrm>
            <a:off x="8440884" y="4734816"/>
            <a:ext cx="2615891" cy="1222310"/>
            <a:chOff x="6446828" y="3490334"/>
            <a:chExt cx="2615891" cy="1222310"/>
          </a:xfrm>
        </p:grpSpPr>
        <p:pic>
          <p:nvPicPr>
            <p:cNvPr id="3" name="Bildobjekt 2">
              <a:extLst>
                <a:ext uri="{FF2B5EF4-FFF2-40B4-BE49-F238E27FC236}">
                  <a16:creationId xmlns:a16="http://schemas.microsoft.com/office/drawing/2014/main" id="{6CB83FB6-281F-4A3D-8EC6-18FA86E5C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409066">
              <a:off x="6446828" y="3490334"/>
              <a:ext cx="1258260" cy="1222310"/>
            </a:xfrm>
            <a:prstGeom prst="rect">
              <a:avLst/>
            </a:prstGeom>
          </p:spPr>
        </p:pic>
        <p:pic>
          <p:nvPicPr>
            <p:cNvPr id="4" name="Bildobjekt 3">
              <a:extLst>
                <a:ext uri="{FF2B5EF4-FFF2-40B4-BE49-F238E27FC236}">
                  <a16:creationId xmlns:a16="http://schemas.microsoft.com/office/drawing/2014/main" id="{BA3E19DA-68C0-4618-AF78-23A936A00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1156" y="3565707"/>
              <a:ext cx="1071563" cy="1071563"/>
            </a:xfrm>
            <a:prstGeom prst="rect">
              <a:avLst/>
            </a:prstGeom>
          </p:spPr>
        </p:pic>
      </p:grpSp>
      <p:grpSp>
        <p:nvGrpSpPr>
          <p:cNvPr id="13" name="Grupp 12">
            <a:extLst>
              <a:ext uri="{FF2B5EF4-FFF2-40B4-BE49-F238E27FC236}">
                <a16:creationId xmlns:a16="http://schemas.microsoft.com/office/drawing/2014/main" id="{5569DB29-C320-412A-9DA3-69B073FCBB56}"/>
              </a:ext>
            </a:extLst>
          </p:cNvPr>
          <p:cNvGrpSpPr/>
          <p:nvPr/>
        </p:nvGrpSpPr>
        <p:grpSpPr>
          <a:xfrm>
            <a:off x="8249450" y="771811"/>
            <a:ext cx="2719264" cy="1258260"/>
            <a:chOff x="7332684" y="948584"/>
            <a:chExt cx="2719264" cy="1258260"/>
          </a:xfrm>
        </p:grpSpPr>
        <p:pic>
          <p:nvPicPr>
            <p:cNvPr id="5" name="Bildobjekt 4">
              <a:extLst>
                <a:ext uri="{FF2B5EF4-FFF2-40B4-BE49-F238E27FC236}">
                  <a16:creationId xmlns:a16="http://schemas.microsoft.com/office/drawing/2014/main" id="{0C761BA5-3FE2-4A6E-8A53-D3E2286B2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0384" y="1090811"/>
              <a:ext cx="1071564" cy="1071564"/>
            </a:xfrm>
            <a:prstGeom prst="rect">
              <a:avLst/>
            </a:prstGeom>
          </p:spPr>
        </p:pic>
        <p:pic>
          <p:nvPicPr>
            <p:cNvPr id="6" name="Bildobjekt 5">
              <a:extLst>
                <a:ext uri="{FF2B5EF4-FFF2-40B4-BE49-F238E27FC236}">
                  <a16:creationId xmlns:a16="http://schemas.microsoft.com/office/drawing/2014/main" id="{54385C37-4295-45F6-AB24-E633CAD6C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200000">
              <a:off x="7314709" y="966559"/>
              <a:ext cx="1258260" cy="1222310"/>
            </a:xfrm>
            <a:prstGeom prst="rect">
              <a:avLst/>
            </a:prstGeom>
          </p:spPr>
        </p:pic>
      </p:grpSp>
      <p:cxnSp>
        <p:nvCxnSpPr>
          <p:cNvPr id="9" name="Rak koppling 8">
            <a:extLst>
              <a:ext uri="{FF2B5EF4-FFF2-40B4-BE49-F238E27FC236}">
                <a16:creationId xmlns:a16="http://schemas.microsoft.com/office/drawing/2014/main" id="{00B6B116-0F73-4FEE-8FC2-6D05F5AF8B15}"/>
              </a:ext>
            </a:extLst>
          </p:cNvPr>
          <p:cNvCxnSpPr/>
          <p:nvPr/>
        </p:nvCxnSpPr>
        <p:spPr>
          <a:xfrm>
            <a:off x="6325042" y="1132687"/>
            <a:ext cx="0" cy="479011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koppling 9">
            <a:extLst>
              <a:ext uri="{FF2B5EF4-FFF2-40B4-BE49-F238E27FC236}">
                <a16:creationId xmlns:a16="http://schemas.microsoft.com/office/drawing/2014/main" id="{11FDD172-A371-45F2-9FCE-C261E0451099}"/>
              </a:ext>
            </a:extLst>
          </p:cNvPr>
          <p:cNvCxnSpPr>
            <a:cxnSpLocks/>
          </p:cNvCxnSpPr>
          <p:nvPr/>
        </p:nvCxnSpPr>
        <p:spPr>
          <a:xfrm>
            <a:off x="6325042" y="3368353"/>
            <a:ext cx="473173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98C02C67-B1F5-4B36-A4A5-A7E62796E32D}"/>
              </a:ext>
            </a:extLst>
          </p:cNvPr>
          <p:cNvSpPr txBox="1"/>
          <p:nvPr/>
        </p:nvSpPr>
        <p:spPr>
          <a:xfrm>
            <a:off x="9168635" y="3095760"/>
            <a:ext cx="2584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Successive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procedures</a:t>
            </a:r>
            <a:endParaRPr lang="sv-SE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ihandsfigur: Form 14">
            <a:extLst>
              <a:ext uri="{FF2B5EF4-FFF2-40B4-BE49-F238E27FC236}">
                <a16:creationId xmlns:a16="http://schemas.microsoft.com/office/drawing/2014/main" id="{0A8B49AB-FB9B-459F-83AD-076B6DF356D7}"/>
              </a:ext>
            </a:extLst>
          </p:cNvPr>
          <p:cNvSpPr/>
          <p:nvPr/>
        </p:nvSpPr>
        <p:spPr>
          <a:xfrm>
            <a:off x="6344816" y="1851256"/>
            <a:ext cx="4795935" cy="3215268"/>
          </a:xfrm>
          <a:custGeom>
            <a:avLst/>
            <a:gdLst>
              <a:gd name="connsiteX0" fmla="*/ 0 w 4795935"/>
              <a:gd name="connsiteY0" fmla="*/ 1517097 h 3215268"/>
              <a:gd name="connsiteX1" fmla="*/ 578498 w 4795935"/>
              <a:gd name="connsiteY1" fmla="*/ 891946 h 3215268"/>
              <a:gd name="connsiteX2" fmla="*/ 755779 w 4795935"/>
              <a:gd name="connsiteY2" fmla="*/ 1097219 h 3215268"/>
              <a:gd name="connsiteX3" fmla="*/ 1101012 w 4795935"/>
              <a:gd name="connsiteY3" fmla="*/ 584036 h 3215268"/>
              <a:gd name="connsiteX4" fmla="*/ 1390261 w 4795935"/>
              <a:gd name="connsiteY4" fmla="*/ 845293 h 3215268"/>
              <a:gd name="connsiteX5" fmla="*/ 1511559 w 4795935"/>
              <a:gd name="connsiteY5" fmla="*/ 14868 h 3215268"/>
              <a:gd name="connsiteX6" fmla="*/ 1735494 w 4795935"/>
              <a:gd name="connsiteY6" fmla="*/ 304117 h 3215268"/>
              <a:gd name="connsiteX7" fmla="*/ 2071396 w 4795935"/>
              <a:gd name="connsiteY7" fmla="*/ 201481 h 3215268"/>
              <a:gd name="connsiteX8" fmla="*/ 2258008 w 4795935"/>
              <a:gd name="connsiteY8" fmla="*/ 602697 h 3215268"/>
              <a:gd name="connsiteX9" fmla="*/ 2481943 w 4795935"/>
              <a:gd name="connsiteY9" fmla="*/ 537383 h 3215268"/>
              <a:gd name="connsiteX10" fmla="*/ 2873828 w 4795935"/>
              <a:gd name="connsiteY10" fmla="*/ 1890321 h 3215268"/>
              <a:gd name="connsiteX11" fmla="*/ 3144416 w 4795935"/>
              <a:gd name="connsiteY11" fmla="*/ 2076934 h 3215268"/>
              <a:gd name="connsiteX12" fmla="*/ 3452326 w 4795935"/>
              <a:gd name="connsiteY12" fmla="*/ 2608779 h 3215268"/>
              <a:gd name="connsiteX13" fmla="*/ 4105469 w 4795935"/>
              <a:gd name="connsiteY13" fmla="*/ 2552795 h 3215268"/>
              <a:gd name="connsiteX14" fmla="*/ 4795935 w 4795935"/>
              <a:gd name="connsiteY14" fmla="*/ 3215268 h 3215268"/>
              <a:gd name="connsiteX15" fmla="*/ 4795935 w 4795935"/>
              <a:gd name="connsiteY15" fmla="*/ 3215268 h 321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95935" h="3215268">
                <a:moveTo>
                  <a:pt x="0" y="1517097"/>
                </a:moveTo>
                <a:cubicBezTo>
                  <a:pt x="226267" y="1239511"/>
                  <a:pt x="452535" y="961926"/>
                  <a:pt x="578498" y="891946"/>
                </a:cubicBezTo>
                <a:cubicBezTo>
                  <a:pt x="704461" y="821966"/>
                  <a:pt x="668693" y="1148537"/>
                  <a:pt x="755779" y="1097219"/>
                </a:cubicBezTo>
                <a:cubicBezTo>
                  <a:pt x="842865" y="1045901"/>
                  <a:pt x="995265" y="626024"/>
                  <a:pt x="1101012" y="584036"/>
                </a:cubicBezTo>
                <a:cubicBezTo>
                  <a:pt x="1206759" y="542048"/>
                  <a:pt x="1321837" y="940154"/>
                  <a:pt x="1390261" y="845293"/>
                </a:cubicBezTo>
                <a:cubicBezTo>
                  <a:pt x="1458685" y="750432"/>
                  <a:pt x="1454020" y="105064"/>
                  <a:pt x="1511559" y="14868"/>
                </a:cubicBezTo>
                <a:cubicBezTo>
                  <a:pt x="1569098" y="-75328"/>
                  <a:pt x="1642188" y="273015"/>
                  <a:pt x="1735494" y="304117"/>
                </a:cubicBezTo>
                <a:cubicBezTo>
                  <a:pt x="1828800" y="335219"/>
                  <a:pt x="1984310" y="151718"/>
                  <a:pt x="2071396" y="201481"/>
                </a:cubicBezTo>
                <a:cubicBezTo>
                  <a:pt x="2158482" y="251244"/>
                  <a:pt x="2189584" y="546713"/>
                  <a:pt x="2258008" y="602697"/>
                </a:cubicBezTo>
                <a:cubicBezTo>
                  <a:pt x="2326432" y="658681"/>
                  <a:pt x="2379306" y="322779"/>
                  <a:pt x="2481943" y="537383"/>
                </a:cubicBezTo>
                <a:cubicBezTo>
                  <a:pt x="2584580" y="751987"/>
                  <a:pt x="2763416" y="1633729"/>
                  <a:pt x="2873828" y="1890321"/>
                </a:cubicBezTo>
                <a:cubicBezTo>
                  <a:pt x="2984240" y="2146913"/>
                  <a:pt x="3048000" y="1957191"/>
                  <a:pt x="3144416" y="2076934"/>
                </a:cubicBezTo>
                <a:cubicBezTo>
                  <a:pt x="3240832" y="2196677"/>
                  <a:pt x="3292151" y="2529469"/>
                  <a:pt x="3452326" y="2608779"/>
                </a:cubicBezTo>
                <a:cubicBezTo>
                  <a:pt x="3612501" y="2688089"/>
                  <a:pt x="3881534" y="2451714"/>
                  <a:pt x="4105469" y="2552795"/>
                </a:cubicBezTo>
                <a:cubicBezTo>
                  <a:pt x="4329404" y="2653876"/>
                  <a:pt x="4795935" y="3215268"/>
                  <a:pt x="4795935" y="3215268"/>
                </a:cubicBezTo>
                <a:lnTo>
                  <a:pt x="4795935" y="3215268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A972D176-5D83-4BC0-B4D8-570FD351EDFD}"/>
              </a:ext>
            </a:extLst>
          </p:cNvPr>
          <p:cNvSpPr txBox="1"/>
          <p:nvPr/>
        </p:nvSpPr>
        <p:spPr>
          <a:xfrm>
            <a:off x="545969" y="296982"/>
            <a:ext cx="44777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dirty="0" err="1"/>
              <a:t>CuSum</a:t>
            </a:r>
            <a:r>
              <a:rPr lang="sv-SE" dirty="0"/>
              <a:t> = </a:t>
            </a:r>
            <a:r>
              <a:rPr lang="sv-SE" dirty="0" err="1"/>
              <a:t>accumulated</a:t>
            </a:r>
            <a:r>
              <a:rPr lang="sv-SE" dirty="0"/>
              <a:t> </a:t>
            </a:r>
            <a:r>
              <a:rPr lang="sv-SE" dirty="0" err="1"/>
              <a:t>sum</a:t>
            </a:r>
            <a:r>
              <a:rPr lang="sv-SE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668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10A18104-5566-4EC4-BC09-F829E9356439}"/>
              </a:ext>
            </a:extLst>
          </p:cNvPr>
          <p:cNvSpPr txBox="1"/>
          <p:nvPr/>
        </p:nvSpPr>
        <p:spPr>
          <a:xfrm>
            <a:off x="4572002" y="908755"/>
            <a:ext cx="16021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 </a:t>
            </a:r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r>
              <a:rPr lang="sv-SE" sz="2400" dirty="0">
                <a:solidFill>
                  <a:schemeClr val="accent2">
                    <a:lumMod val="50000"/>
                  </a:schemeClr>
                </a:solidFill>
              </a:rPr>
              <a:t>FAIL</a:t>
            </a:r>
            <a:endParaRPr lang="sv-SE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r>
              <a:rPr lang="sv-SE" sz="2400" dirty="0">
                <a:solidFill>
                  <a:schemeClr val="accent6">
                    <a:lumMod val="50000"/>
                  </a:schemeClr>
                </a:solidFill>
              </a:rPr>
              <a:t>SUCCEED</a:t>
            </a:r>
            <a:r>
              <a:rPr lang="sv-SE" dirty="0"/>
              <a:t> </a:t>
            </a:r>
          </a:p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A3E19DA-68C0-4618-AF78-23A936A0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212" y="4810189"/>
            <a:ext cx="1071563" cy="1071563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0C761BA5-3FE2-4A6E-8A53-D3E2286B2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909" y="758445"/>
            <a:ext cx="1071564" cy="1071564"/>
          </a:xfrm>
          <a:prstGeom prst="rect">
            <a:avLst/>
          </a:prstGeom>
        </p:spPr>
      </p:pic>
      <p:cxnSp>
        <p:nvCxnSpPr>
          <p:cNvPr id="9" name="Rak koppling 8">
            <a:extLst>
              <a:ext uri="{FF2B5EF4-FFF2-40B4-BE49-F238E27FC236}">
                <a16:creationId xmlns:a16="http://schemas.microsoft.com/office/drawing/2014/main" id="{00B6B116-0F73-4FEE-8FC2-6D05F5AF8B15}"/>
              </a:ext>
            </a:extLst>
          </p:cNvPr>
          <p:cNvCxnSpPr/>
          <p:nvPr/>
        </p:nvCxnSpPr>
        <p:spPr>
          <a:xfrm>
            <a:off x="6325042" y="1132687"/>
            <a:ext cx="0" cy="479011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koppling 9">
            <a:extLst>
              <a:ext uri="{FF2B5EF4-FFF2-40B4-BE49-F238E27FC236}">
                <a16:creationId xmlns:a16="http://schemas.microsoft.com/office/drawing/2014/main" id="{11FDD172-A371-45F2-9FCE-C261E0451099}"/>
              </a:ext>
            </a:extLst>
          </p:cNvPr>
          <p:cNvCxnSpPr>
            <a:cxnSpLocks/>
          </p:cNvCxnSpPr>
          <p:nvPr/>
        </p:nvCxnSpPr>
        <p:spPr>
          <a:xfrm>
            <a:off x="6325042" y="3368353"/>
            <a:ext cx="473173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98C02C67-B1F5-4B36-A4A5-A7E62796E32D}"/>
              </a:ext>
            </a:extLst>
          </p:cNvPr>
          <p:cNvSpPr txBox="1"/>
          <p:nvPr/>
        </p:nvSpPr>
        <p:spPr>
          <a:xfrm>
            <a:off x="10945173" y="4377842"/>
            <a:ext cx="5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i="1" dirty="0">
                <a:solidFill>
                  <a:schemeClr val="accent6">
                    <a:lumMod val="50000"/>
                  </a:schemeClr>
                </a:solidFill>
              </a:rPr>
              <a:t>H0</a:t>
            </a:r>
          </a:p>
        </p:txBody>
      </p:sp>
      <p:sp>
        <p:nvSpPr>
          <p:cNvPr id="15" name="Frihandsfigur: Form 14">
            <a:extLst>
              <a:ext uri="{FF2B5EF4-FFF2-40B4-BE49-F238E27FC236}">
                <a16:creationId xmlns:a16="http://schemas.microsoft.com/office/drawing/2014/main" id="{0A8B49AB-FB9B-459F-83AD-076B6DF356D7}"/>
              </a:ext>
            </a:extLst>
          </p:cNvPr>
          <p:cNvSpPr/>
          <p:nvPr/>
        </p:nvSpPr>
        <p:spPr>
          <a:xfrm>
            <a:off x="6344816" y="1851256"/>
            <a:ext cx="4795935" cy="3215268"/>
          </a:xfrm>
          <a:custGeom>
            <a:avLst/>
            <a:gdLst>
              <a:gd name="connsiteX0" fmla="*/ 0 w 4795935"/>
              <a:gd name="connsiteY0" fmla="*/ 1517097 h 3215268"/>
              <a:gd name="connsiteX1" fmla="*/ 578498 w 4795935"/>
              <a:gd name="connsiteY1" fmla="*/ 891946 h 3215268"/>
              <a:gd name="connsiteX2" fmla="*/ 755779 w 4795935"/>
              <a:gd name="connsiteY2" fmla="*/ 1097219 h 3215268"/>
              <a:gd name="connsiteX3" fmla="*/ 1101012 w 4795935"/>
              <a:gd name="connsiteY3" fmla="*/ 584036 h 3215268"/>
              <a:gd name="connsiteX4" fmla="*/ 1390261 w 4795935"/>
              <a:gd name="connsiteY4" fmla="*/ 845293 h 3215268"/>
              <a:gd name="connsiteX5" fmla="*/ 1511559 w 4795935"/>
              <a:gd name="connsiteY5" fmla="*/ 14868 h 3215268"/>
              <a:gd name="connsiteX6" fmla="*/ 1735494 w 4795935"/>
              <a:gd name="connsiteY6" fmla="*/ 304117 h 3215268"/>
              <a:gd name="connsiteX7" fmla="*/ 2071396 w 4795935"/>
              <a:gd name="connsiteY7" fmla="*/ 201481 h 3215268"/>
              <a:gd name="connsiteX8" fmla="*/ 2258008 w 4795935"/>
              <a:gd name="connsiteY8" fmla="*/ 602697 h 3215268"/>
              <a:gd name="connsiteX9" fmla="*/ 2481943 w 4795935"/>
              <a:gd name="connsiteY9" fmla="*/ 537383 h 3215268"/>
              <a:gd name="connsiteX10" fmla="*/ 2873828 w 4795935"/>
              <a:gd name="connsiteY10" fmla="*/ 1890321 h 3215268"/>
              <a:gd name="connsiteX11" fmla="*/ 3144416 w 4795935"/>
              <a:gd name="connsiteY11" fmla="*/ 2076934 h 3215268"/>
              <a:gd name="connsiteX12" fmla="*/ 3452326 w 4795935"/>
              <a:gd name="connsiteY12" fmla="*/ 2608779 h 3215268"/>
              <a:gd name="connsiteX13" fmla="*/ 4105469 w 4795935"/>
              <a:gd name="connsiteY13" fmla="*/ 2552795 h 3215268"/>
              <a:gd name="connsiteX14" fmla="*/ 4795935 w 4795935"/>
              <a:gd name="connsiteY14" fmla="*/ 3215268 h 3215268"/>
              <a:gd name="connsiteX15" fmla="*/ 4795935 w 4795935"/>
              <a:gd name="connsiteY15" fmla="*/ 3215268 h 321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95935" h="3215268">
                <a:moveTo>
                  <a:pt x="0" y="1517097"/>
                </a:moveTo>
                <a:cubicBezTo>
                  <a:pt x="226267" y="1239511"/>
                  <a:pt x="452535" y="961926"/>
                  <a:pt x="578498" y="891946"/>
                </a:cubicBezTo>
                <a:cubicBezTo>
                  <a:pt x="704461" y="821966"/>
                  <a:pt x="668693" y="1148537"/>
                  <a:pt x="755779" y="1097219"/>
                </a:cubicBezTo>
                <a:cubicBezTo>
                  <a:pt x="842865" y="1045901"/>
                  <a:pt x="995265" y="626024"/>
                  <a:pt x="1101012" y="584036"/>
                </a:cubicBezTo>
                <a:cubicBezTo>
                  <a:pt x="1206759" y="542048"/>
                  <a:pt x="1321837" y="940154"/>
                  <a:pt x="1390261" y="845293"/>
                </a:cubicBezTo>
                <a:cubicBezTo>
                  <a:pt x="1458685" y="750432"/>
                  <a:pt x="1454020" y="105064"/>
                  <a:pt x="1511559" y="14868"/>
                </a:cubicBezTo>
                <a:cubicBezTo>
                  <a:pt x="1569098" y="-75328"/>
                  <a:pt x="1642188" y="273015"/>
                  <a:pt x="1735494" y="304117"/>
                </a:cubicBezTo>
                <a:cubicBezTo>
                  <a:pt x="1828800" y="335219"/>
                  <a:pt x="1984310" y="151718"/>
                  <a:pt x="2071396" y="201481"/>
                </a:cubicBezTo>
                <a:cubicBezTo>
                  <a:pt x="2158482" y="251244"/>
                  <a:pt x="2189584" y="546713"/>
                  <a:pt x="2258008" y="602697"/>
                </a:cubicBezTo>
                <a:cubicBezTo>
                  <a:pt x="2326432" y="658681"/>
                  <a:pt x="2379306" y="322779"/>
                  <a:pt x="2481943" y="537383"/>
                </a:cubicBezTo>
                <a:cubicBezTo>
                  <a:pt x="2584580" y="751987"/>
                  <a:pt x="2763416" y="1633729"/>
                  <a:pt x="2873828" y="1890321"/>
                </a:cubicBezTo>
                <a:cubicBezTo>
                  <a:pt x="2984240" y="2146913"/>
                  <a:pt x="3048000" y="1957191"/>
                  <a:pt x="3144416" y="2076934"/>
                </a:cubicBezTo>
                <a:cubicBezTo>
                  <a:pt x="3240832" y="2196677"/>
                  <a:pt x="3292151" y="2529469"/>
                  <a:pt x="3452326" y="2608779"/>
                </a:cubicBezTo>
                <a:cubicBezTo>
                  <a:pt x="3612501" y="2688089"/>
                  <a:pt x="3881534" y="2451714"/>
                  <a:pt x="4105469" y="2552795"/>
                </a:cubicBezTo>
                <a:cubicBezTo>
                  <a:pt x="4329404" y="2653876"/>
                  <a:pt x="4795935" y="3215268"/>
                  <a:pt x="4795935" y="3215268"/>
                </a:cubicBezTo>
                <a:lnTo>
                  <a:pt x="4795935" y="3215268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A972D176-5D83-4BC0-B4D8-570FD351EDFD}"/>
              </a:ext>
            </a:extLst>
          </p:cNvPr>
          <p:cNvSpPr txBox="1"/>
          <p:nvPr/>
        </p:nvSpPr>
        <p:spPr>
          <a:xfrm>
            <a:off x="545969" y="296982"/>
            <a:ext cx="447771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dirty="0" err="1"/>
              <a:t>CuSum</a:t>
            </a:r>
            <a:r>
              <a:rPr lang="sv-SE" dirty="0"/>
              <a:t> = </a:t>
            </a:r>
            <a:r>
              <a:rPr lang="sv-SE" dirty="0" err="1"/>
              <a:t>accumulated</a:t>
            </a:r>
            <a:r>
              <a:rPr lang="sv-SE" dirty="0"/>
              <a:t> </a:t>
            </a:r>
            <a:r>
              <a:rPr lang="sv-SE" dirty="0" err="1"/>
              <a:t>sum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limits!</a:t>
            </a:r>
          </a:p>
          <a:p>
            <a:endParaRPr lang="sv-SE" dirty="0"/>
          </a:p>
          <a:p>
            <a:pPr lvl="1"/>
            <a:r>
              <a:rPr lang="sv-SE" dirty="0"/>
              <a:t>H1:…</a:t>
            </a:r>
            <a:r>
              <a:rPr lang="sv-SE" dirty="0" err="1"/>
              <a:t>too</a:t>
            </a:r>
            <a:r>
              <a:rPr lang="sv-SE" dirty="0"/>
              <a:t> bad! </a:t>
            </a:r>
            <a:r>
              <a:rPr lang="sv-SE" dirty="0" err="1"/>
              <a:t>Needs</a:t>
            </a:r>
            <a:r>
              <a:rPr lang="sv-SE" dirty="0"/>
              <a:t> </a:t>
            </a:r>
            <a:r>
              <a:rPr lang="sv-SE" sz="2000" dirty="0" err="1">
                <a:solidFill>
                  <a:srgbClr val="C00000"/>
                </a:solidFill>
              </a:rPr>
              <a:t>correction</a:t>
            </a:r>
            <a:endParaRPr lang="sv-SE" dirty="0">
              <a:solidFill>
                <a:srgbClr val="C00000"/>
              </a:solidFill>
            </a:endParaRPr>
          </a:p>
          <a:p>
            <a:pPr lvl="1"/>
            <a:endParaRPr lang="sv-SE" dirty="0"/>
          </a:p>
          <a:p>
            <a:pPr lvl="1"/>
            <a:r>
              <a:rPr lang="sv-SE" dirty="0"/>
              <a:t>H0:…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sz="2000" dirty="0" err="1">
                <a:solidFill>
                  <a:srgbClr val="00B050"/>
                </a:solidFill>
              </a:rPr>
              <a:t>learned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stuff!</a:t>
            </a:r>
          </a:p>
          <a:p>
            <a:endParaRPr lang="sv-SE" dirty="0"/>
          </a:p>
        </p:txBody>
      </p: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2D6BDF0C-26DE-454F-B517-E054DD9A8C44}"/>
              </a:ext>
            </a:extLst>
          </p:cNvPr>
          <p:cNvCxnSpPr/>
          <p:nvPr/>
        </p:nvCxnSpPr>
        <p:spPr>
          <a:xfrm>
            <a:off x="6344816" y="1985602"/>
            <a:ext cx="462389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koppling 16">
            <a:extLst>
              <a:ext uri="{FF2B5EF4-FFF2-40B4-BE49-F238E27FC236}">
                <a16:creationId xmlns:a16="http://schemas.microsoft.com/office/drawing/2014/main" id="{1E6AE87B-ADD6-4533-B48D-258420AB12B8}"/>
              </a:ext>
            </a:extLst>
          </p:cNvPr>
          <p:cNvCxnSpPr/>
          <p:nvPr/>
        </p:nvCxnSpPr>
        <p:spPr>
          <a:xfrm>
            <a:off x="6344816" y="4547119"/>
            <a:ext cx="462389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ruta 17">
            <a:extLst>
              <a:ext uri="{FF2B5EF4-FFF2-40B4-BE49-F238E27FC236}">
                <a16:creationId xmlns:a16="http://schemas.microsoft.com/office/drawing/2014/main" id="{19E932FE-38D5-48CC-8A98-02FF42503A89}"/>
              </a:ext>
            </a:extLst>
          </p:cNvPr>
          <p:cNvSpPr txBox="1"/>
          <p:nvPr/>
        </p:nvSpPr>
        <p:spPr>
          <a:xfrm>
            <a:off x="10982878" y="1816325"/>
            <a:ext cx="5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i="1" dirty="0">
                <a:solidFill>
                  <a:schemeClr val="accent6">
                    <a:lumMod val="50000"/>
                  </a:schemeClr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204684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ruta 15">
            <a:extLst>
              <a:ext uri="{FF2B5EF4-FFF2-40B4-BE49-F238E27FC236}">
                <a16:creationId xmlns:a16="http://schemas.microsoft.com/office/drawing/2014/main" id="{A972D176-5D83-4BC0-B4D8-570FD351EDFD}"/>
              </a:ext>
            </a:extLst>
          </p:cNvPr>
          <p:cNvSpPr txBox="1"/>
          <p:nvPr/>
        </p:nvSpPr>
        <p:spPr>
          <a:xfrm>
            <a:off x="505034" y="270935"/>
            <a:ext cx="447771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dirty="0" err="1"/>
              <a:t>CuSum</a:t>
            </a:r>
            <a:r>
              <a:rPr lang="sv-SE" dirty="0"/>
              <a:t> = </a:t>
            </a:r>
            <a:r>
              <a:rPr lang="sv-SE" dirty="0" err="1"/>
              <a:t>accumulated</a:t>
            </a:r>
            <a:r>
              <a:rPr lang="sv-SE" dirty="0"/>
              <a:t> </a:t>
            </a:r>
            <a:r>
              <a:rPr lang="sv-SE" dirty="0" err="1"/>
              <a:t>sum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limits!</a:t>
            </a:r>
          </a:p>
          <a:p>
            <a:endParaRPr lang="sv-SE" dirty="0"/>
          </a:p>
          <a:p>
            <a:pPr lvl="1"/>
            <a:r>
              <a:rPr lang="sv-SE" dirty="0"/>
              <a:t>H1:…</a:t>
            </a:r>
            <a:r>
              <a:rPr lang="sv-SE" dirty="0" err="1"/>
              <a:t>Needs</a:t>
            </a:r>
            <a:r>
              <a:rPr lang="sv-SE" dirty="0"/>
              <a:t> </a:t>
            </a:r>
            <a:r>
              <a:rPr lang="sv-SE" sz="2000" dirty="0" err="1">
                <a:solidFill>
                  <a:srgbClr val="C00000"/>
                </a:solidFill>
              </a:rPr>
              <a:t>correction</a:t>
            </a:r>
            <a:endParaRPr lang="sv-SE" dirty="0">
              <a:solidFill>
                <a:srgbClr val="C00000"/>
              </a:solidFill>
            </a:endParaRPr>
          </a:p>
          <a:p>
            <a:pPr lvl="1"/>
            <a:endParaRPr lang="sv-SE" dirty="0"/>
          </a:p>
          <a:p>
            <a:pPr lvl="1"/>
            <a:r>
              <a:rPr lang="sv-SE" dirty="0"/>
              <a:t>H0:…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sz="2000" dirty="0" err="1">
                <a:solidFill>
                  <a:srgbClr val="00B050"/>
                </a:solidFill>
              </a:rPr>
              <a:t>learned</a:t>
            </a:r>
            <a:r>
              <a:rPr lang="sv-SE" sz="2000" dirty="0">
                <a:solidFill>
                  <a:srgbClr val="00B050"/>
                </a:solidFill>
              </a:rPr>
              <a:t>!</a:t>
            </a:r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b="1" dirty="0"/>
              <a:t>H1, H0 </a:t>
            </a:r>
            <a:r>
              <a:rPr lang="sv-SE" dirty="0"/>
              <a:t>and </a:t>
            </a:r>
            <a:r>
              <a:rPr lang="sv-SE" b="1" dirty="0" err="1"/>
              <a:t>points</a:t>
            </a:r>
            <a:r>
              <a:rPr lang="sv-SE" b="1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or rest </a:t>
            </a:r>
            <a:r>
              <a:rPr lang="sv-SE" dirty="0" err="1"/>
              <a:t>based</a:t>
            </a:r>
            <a:r>
              <a:rPr lang="sv-SE" dirty="0"/>
              <a:t> on:</a:t>
            </a:r>
          </a:p>
          <a:p>
            <a:endParaRPr lang="sv-SE" dirty="0"/>
          </a:p>
          <a:p>
            <a:pPr lvl="1"/>
            <a:r>
              <a:rPr lang="sv-SE" dirty="0"/>
              <a:t>Acceptable </a:t>
            </a:r>
            <a:r>
              <a:rPr lang="sv-SE" dirty="0" err="1"/>
              <a:t>failure</a:t>
            </a:r>
            <a:r>
              <a:rPr lang="sv-SE" dirty="0"/>
              <a:t> rate (p0)</a:t>
            </a:r>
          </a:p>
          <a:p>
            <a:pPr lvl="1"/>
            <a:endParaRPr lang="sv-SE" dirty="0"/>
          </a:p>
          <a:p>
            <a:pPr lvl="1"/>
            <a:r>
              <a:rPr lang="sv-SE" dirty="0" err="1"/>
              <a:t>Unacceptable</a:t>
            </a:r>
            <a:r>
              <a:rPr lang="sv-SE" dirty="0"/>
              <a:t> </a:t>
            </a:r>
            <a:r>
              <a:rPr lang="sv-SE" dirty="0" err="1"/>
              <a:t>failure</a:t>
            </a:r>
            <a:r>
              <a:rPr lang="sv-SE" dirty="0"/>
              <a:t> rate (p1)</a:t>
            </a:r>
          </a:p>
          <a:p>
            <a:pPr lvl="1"/>
            <a:endParaRPr lang="sv-SE" dirty="0"/>
          </a:p>
          <a:p>
            <a:pPr lvl="1"/>
            <a:r>
              <a:rPr lang="sv-SE" dirty="0" err="1"/>
              <a:t>Type</a:t>
            </a:r>
            <a:r>
              <a:rPr lang="sv-SE" dirty="0"/>
              <a:t> I</a:t>
            </a:r>
            <a:r>
              <a:rPr lang="sv-SE" sz="1050" dirty="0"/>
              <a:t>(</a:t>
            </a:r>
            <a:r>
              <a:rPr lang="sv-SE" sz="1050" dirty="0" err="1"/>
              <a:t>alpha</a:t>
            </a:r>
            <a:r>
              <a:rPr lang="sv-SE" sz="1050" dirty="0"/>
              <a:t>) </a:t>
            </a:r>
            <a:r>
              <a:rPr lang="sv-SE" dirty="0"/>
              <a:t>and </a:t>
            </a:r>
            <a:r>
              <a:rPr lang="sv-SE" dirty="0" err="1"/>
              <a:t>type</a:t>
            </a:r>
            <a:r>
              <a:rPr lang="sv-SE" dirty="0"/>
              <a:t> II </a:t>
            </a:r>
            <a:r>
              <a:rPr lang="sv-SE" sz="1050" dirty="0"/>
              <a:t>(beta) </a:t>
            </a:r>
            <a:r>
              <a:rPr lang="sv-SE" dirty="0" err="1"/>
              <a:t>errors</a:t>
            </a:r>
            <a:endParaRPr lang="sv-SE" dirty="0"/>
          </a:p>
        </p:txBody>
      </p:sp>
      <p:grpSp>
        <p:nvGrpSpPr>
          <p:cNvPr id="37" name="Grupp 36">
            <a:extLst>
              <a:ext uri="{FF2B5EF4-FFF2-40B4-BE49-F238E27FC236}">
                <a16:creationId xmlns:a16="http://schemas.microsoft.com/office/drawing/2014/main" id="{1681F573-27C3-4C5D-AE32-DEE8638ECE0F}"/>
              </a:ext>
            </a:extLst>
          </p:cNvPr>
          <p:cNvGrpSpPr/>
          <p:nvPr/>
        </p:nvGrpSpPr>
        <p:grpSpPr>
          <a:xfrm>
            <a:off x="6710943" y="-175144"/>
            <a:ext cx="4267427" cy="6231225"/>
            <a:chOff x="6944208" y="30130"/>
            <a:chExt cx="4267427" cy="6231225"/>
          </a:xfrm>
        </p:grpSpPr>
        <p:sp>
          <p:nvSpPr>
            <p:cNvPr id="2" name="textruta 1">
              <a:extLst>
                <a:ext uri="{FF2B5EF4-FFF2-40B4-BE49-F238E27FC236}">
                  <a16:creationId xmlns:a16="http://schemas.microsoft.com/office/drawing/2014/main" id="{10A18104-5566-4EC4-BC09-F829E9356439}"/>
                </a:ext>
              </a:extLst>
            </p:cNvPr>
            <p:cNvSpPr txBox="1"/>
            <p:nvPr/>
          </p:nvSpPr>
          <p:spPr>
            <a:xfrm>
              <a:off x="7175734" y="30130"/>
              <a:ext cx="798260" cy="6148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sv-SE" sz="1600" dirty="0"/>
                <a:t> </a:t>
              </a:r>
            </a:p>
            <a:p>
              <a:pPr algn="r">
                <a:lnSpc>
                  <a:spcPct val="150000"/>
                </a:lnSpc>
              </a:pPr>
              <a:endParaRPr lang="sv-SE" sz="1600" dirty="0"/>
            </a:p>
            <a:p>
              <a:pPr algn="r">
                <a:lnSpc>
                  <a:spcPct val="150000"/>
                </a:lnSpc>
              </a:pPr>
              <a:endParaRPr lang="sv-SE" sz="1600" dirty="0"/>
            </a:p>
            <a:p>
              <a:pPr>
                <a:lnSpc>
                  <a:spcPct val="150000"/>
                </a:lnSpc>
              </a:pPr>
              <a:r>
                <a:rPr lang="sv-SE" sz="2000" dirty="0">
                  <a:solidFill>
                    <a:schemeClr val="accent2">
                      <a:lumMod val="50000"/>
                    </a:schemeClr>
                  </a:solidFill>
                </a:rPr>
                <a:t>1.0   0.9   0.8  0.7  0.6  0.5  0.4  0.3  0.2  0.1</a:t>
              </a:r>
              <a:endParaRPr lang="sv-SE" sz="1600" dirty="0"/>
            </a:p>
            <a:p>
              <a:pPr>
                <a:lnSpc>
                  <a:spcPct val="150000"/>
                </a:lnSpc>
              </a:pPr>
              <a:endParaRPr lang="sv-SE" sz="1600" dirty="0"/>
            </a:p>
          </p:txBody>
        </p:sp>
        <p:cxnSp>
          <p:nvCxnSpPr>
            <p:cNvPr id="9" name="Rak koppling 8">
              <a:extLst>
                <a:ext uri="{FF2B5EF4-FFF2-40B4-BE49-F238E27FC236}">
                  <a16:creationId xmlns:a16="http://schemas.microsoft.com/office/drawing/2014/main" id="{00B6B116-0F73-4FEE-8FC2-6D05F5AF8B15}"/>
                </a:ext>
              </a:extLst>
            </p:cNvPr>
            <p:cNvCxnSpPr/>
            <p:nvPr/>
          </p:nvCxnSpPr>
          <p:spPr>
            <a:xfrm>
              <a:off x="7668655" y="1132687"/>
              <a:ext cx="0" cy="4790114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ak koppling 9">
              <a:extLst>
                <a:ext uri="{FF2B5EF4-FFF2-40B4-BE49-F238E27FC236}">
                  <a16:creationId xmlns:a16="http://schemas.microsoft.com/office/drawing/2014/main" id="{11FDD172-A371-45F2-9FCE-C261E0451099}"/>
                </a:ext>
              </a:extLst>
            </p:cNvPr>
            <p:cNvCxnSpPr>
              <a:cxnSpLocks/>
            </p:cNvCxnSpPr>
            <p:nvPr/>
          </p:nvCxnSpPr>
          <p:spPr>
            <a:xfrm>
              <a:off x="7668655" y="5904142"/>
              <a:ext cx="3436235" cy="18659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ruta 13">
              <a:extLst>
                <a:ext uri="{FF2B5EF4-FFF2-40B4-BE49-F238E27FC236}">
                  <a16:creationId xmlns:a16="http://schemas.microsoft.com/office/drawing/2014/main" id="{98C02C67-B1F5-4B36-A4A5-A7E62796E32D}"/>
                </a:ext>
              </a:extLst>
            </p:cNvPr>
            <p:cNvSpPr txBox="1"/>
            <p:nvPr/>
          </p:nvSpPr>
          <p:spPr>
            <a:xfrm>
              <a:off x="7731182" y="5922801"/>
              <a:ext cx="1030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i="1" dirty="0" err="1">
                  <a:solidFill>
                    <a:schemeClr val="accent6">
                      <a:lumMod val="50000"/>
                    </a:schemeClr>
                  </a:solidFill>
                </a:rPr>
                <a:t>Beginner</a:t>
              </a:r>
              <a:endParaRPr lang="sv-SE" sz="16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1" name="Rak koppling 10">
              <a:extLst>
                <a:ext uri="{FF2B5EF4-FFF2-40B4-BE49-F238E27FC236}">
                  <a16:creationId xmlns:a16="http://schemas.microsoft.com/office/drawing/2014/main" id="{2D6BDF0C-26DE-454F-B517-E054DD9A8C44}"/>
                </a:ext>
              </a:extLst>
            </p:cNvPr>
            <p:cNvCxnSpPr>
              <a:cxnSpLocks/>
            </p:cNvCxnSpPr>
            <p:nvPr/>
          </p:nvCxnSpPr>
          <p:spPr>
            <a:xfrm>
              <a:off x="7754289" y="1882966"/>
              <a:ext cx="11103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ak koppling 16">
              <a:extLst>
                <a:ext uri="{FF2B5EF4-FFF2-40B4-BE49-F238E27FC236}">
                  <a16:creationId xmlns:a16="http://schemas.microsoft.com/office/drawing/2014/main" id="{1E6AE87B-ADD6-4533-B48D-258420AB12B8}"/>
                </a:ext>
              </a:extLst>
            </p:cNvPr>
            <p:cNvCxnSpPr>
              <a:cxnSpLocks/>
            </p:cNvCxnSpPr>
            <p:nvPr/>
          </p:nvCxnSpPr>
          <p:spPr>
            <a:xfrm>
              <a:off x="7763074" y="4173894"/>
              <a:ext cx="1110343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ruta 17">
              <a:extLst>
                <a:ext uri="{FF2B5EF4-FFF2-40B4-BE49-F238E27FC236}">
                  <a16:creationId xmlns:a16="http://schemas.microsoft.com/office/drawing/2014/main" id="{19E932FE-38D5-48CC-8A98-02FF42503A89}"/>
                </a:ext>
              </a:extLst>
            </p:cNvPr>
            <p:cNvSpPr txBox="1"/>
            <p:nvPr/>
          </p:nvSpPr>
          <p:spPr>
            <a:xfrm>
              <a:off x="8864632" y="2613374"/>
              <a:ext cx="1457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i="1" dirty="0" err="1">
                  <a:solidFill>
                    <a:schemeClr val="accent6">
                      <a:lumMod val="50000"/>
                    </a:schemeClr>
                  </a:solidFill>
                </a:rPr>
                <a:t>Unacceptable</a:t>
              </a:r>
              <a:r>
                <a:rPr lang="sv-SE" sz="1600" i="1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sv-SE" sz="1600" i="1" dirty="0" err="1">
                  <a:solidFill>
                    <a:schemeClr val="accent6">
                      <a:lumMod val="50000"/>
                    </a:schemeClr>
                  </a:solidFill>
                </a:rPr>
                <a:t>failure</a:t>
              </a:r>
              <a:endParaRPr lang="sv-SE" sz="16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9" name="Rak koppling 18">
              <a:extLst>
                <a:ext uri="{FF2B5EF4-FFF2-40B4-BE49-F238E27FC236}">
                  <a16:creationId xmlns:a16="http://schemas.microsoft.com/office/drawing/2014/main" id="{B815F19D-D746-4A16-8759-D1DC0EE8765F}"/>
                </a:ext>
              </a:extLst>
            </p:cNvPr>
            <p:cNvCxnSpPr>
              <a:cxnSpLocks/>
            </p:cNvCxnSpPr>
            <p:nvPr/>
          </p:nvCxnSpPr>
          <p:spPr>
            <a:xfrm>
              <a:off x="8873417" y="3276337"/>
              <a:ext cx="11103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9FA83DE4-5378-400F-A6D1-E093F1509B56}"/>
                </a:ext>
              </a:extLst>
            </p:cNvPr>
            <p:cNvCxnSpPr>
              <a:cxnSpLocks/>
            </p:cNvCxnSpPr>
            <p:nvPr/>
          </p:nvCxnSpPr>
          <p:spPr>
            <a:xfrm>
              <a:off x="8873417" y="1882966"/>
              <a:ext cx="0" cy="1393371"/>
            </a:xfrm>
            <a:prstGeom prst="line">
              <a:avLst/>
            </a:prstGeom>
            <a:ln>
              <a:solidFill>
                <a:srgbClr val="C0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ak koppling 20">
              <a:extLst>
                <a:ext uri="{FF2B5EF4-FFF2-40B4-BE49-F238E27FC236}">
                  <a16:creationId xmlns:a16="http://schemas.microsoft.com/office/drawing/2014/main" id="{7B69A3CF-6320-4CA5-8C8D-2653E32699B0}"/>
                </a:ext>
              </a:extLst>
            </p:cNvPr>
            <p:cNvCxnSpPr>
              <a:cxnSpLocks/>
            </p:cNvCxnSpPr>
            <p:nvPr/>
          </p:nvCxnSpPr>
          <p:spPr>
            <a:xfrm>
              <a:off x="8864632" y="4173894"/>
              <a:ext cx="0" cy="864637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ak koppling 22">
              <a:extLst>
                <a:ext uri="{FF2B5EF4-FFF2-40B4-BE49-F238E27FC236}">
                  <a16:creationId xmlns:a16="http://schemas.microsoft.com/office/drawing/2014/main" id="{A8BA0B63-9A9F-4550-9F68-3DB21F4D9F15}"/>
                </a:ext>
              </a:extLst>
            </p:cNvPr>
            <p:cNvCxnSpPr>
              <a:cxnSpLocks/>
            </p:cNvCxnSpPr>
            <p:nvPr/>
          </p:nvCxnSpPr>
          <p:spPr>
            <a:xfrm>
              <a:off x="8864632" y="5038531"/>
              <a:ext cx="11103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ak koppling 23">
              <a:extLst>
                <a:ext uri="{FF2B5EF4-FFF2-40B4-BE49-F238E27FC236}">
                  <a16:creationId xmlns:a16="http://schemas.microsoft.com/office/drawing/2014/main" id="{82560272-B819-4577-A224-808B7628E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4975" y="3276337"/>
              <a:ext cx="1" cy="1536902"/>
            </a:xfrm>
            <a:prstGeom prst="line">
              <a:avLst/>
            </a:prstGeom>
            <a:ln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ak koppling 26">
              <a:extLst>
                <a:ext uri="{FF2B5EF4-FFF2-40B4-BE49-F238E27FC236}">
                  <a16:creationId xmlns:a16="http://schemas.microsoft.com/office/drawing/2014/main" id="{76C9D651-4D89-490C-9400-5ACCF47F57C5}"/>
                </a:ext>
              </a:extLst>
            </p:cNvPr>
            <p:cNvCxnSpPr>
              <a:cxnSpLocks/>
            </p:cNvCxnSpPr>
            <p:nvPr/>
          </p:nvCxnSpPr>
          <p:spPr>
            <a:xfrm>
              <a:off x="9994547" y="5797421"/>
              <a:ext cx="11103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ak koppling 27">
              <a:extLst>
                <a:ext uri="{FF2B5EF4-FFF2-40B4-BE49-F238E27FC236}">
                  <a16:creationId xmlns:a16="http://schemas.microsoft.com/office/drawing/2014/main" id="{985A66C9-2296-4566-9400-2078131DF7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74975" y="5038531"/>
              <a:ext cx="8786" cy="75889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AD4D7BDE-7761-48FC-A9F9-9EAAB72D13F2}"/>
                </a:ext>
              </a:extLst>
            </p:cNvPr>
            <p:cNvCxnSpPr>
              <a:cxnSpLocks/>
            </p:cNvCxnSpPr>
            <p:nvPr/>
          </p:nvCxnSpPr>
          <p:spPr>
            <a:xfrm>
              <a:off x="9974975" y="4813239"/>
              <a:ext cx="11103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ruta 33">
              <a:extLst>
                <a:ext uri="{FF2B5EF4-FFF2-40B4-BE49-F238E27FC236}">
                  <a16:creationId xmlns:a16="http://schemas.microsoft.com/office/drawing/2014/main" id="{02E37164-346E-4732-BE74-F2D3BB314FD1}"/>
                </a:ext>
              </a:extLst>
            </p:cNvPr>
            <p:cNvSpPr txBox="1"/>
            <p:nvPr/>
          </p:nvSpPr>
          <p:spPr>
            <a:xfrm rot="16200000">
              <a:off x="6185366" y="2462614"/>
              <a:ext cx="1856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i="1" dirty="0">
                  <a:solidFill>
                    <a:schemeClr val="accent6">
                      <a:lumMod val="50000"/>
                    </a:schemeClr>
                  </a:solidFill>
                </a:rPr>
                <a:t>Rate</a:t>
              </a:r>
            </a:p>
          </p:txBody>
        </p:sp>
        <p:sp>
          <p:nvSpPr>
            <p:cNvPr id="35" name="textruta 34">
              <a:extLst>
                <a:ext uri="{FF2B5EF4-FFF2-40B4-BE49-F238E27FC236}">
                  <a16:creationId xmlns:a16="http://schemas.microsoft.com/office/drawing/2014/main" id="{F654E3C7-CB9C-489B-BA0B-D907D13847B0}"/>
                </a:ext>
              </a:extLst>
            </p:cNvPr>
            <p:cNvSpPr txBox="1"/>
            <p:nvPr/>
          </p:nvSpPr>
          <p:spPr>
            <a:xfrm>
              <a:off x="7574865" y="3611670"/>
              <a:ext cx="14111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i="1" dirty="0">
                  <a:solidFill>
                    <a:schemeClr val="accent6">
                      <a:lumMod val="50000"/>
                    </a:schemeClr>
                  </a:solidFill>
                </a:rPr>
                <a:t>Acceptable </a:t>
              </a:r>
              <a:r>
                <a:rPr lang="sv-SE" sz="1600" i="1" dirty="0" err="1">
                  <a:solidFill>
                    <a:schemeClr val="accent6">
                      <a:lumMod val="50000"/>
                    </a:schemeClr>
                  </a:solidFill>
                </a:rPr>
                <a:t>failure</a:t>
              </a:r>
              <a:endParaRPr lang="sv-SE" sz="16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textruta 35">
              <a:extLst>
                <a:ext uri="{FF2B5EF4-FFF2-40B4-BE49-F238E27FC236}">
                  <a16:creationId xmlns:a16="http://schemas.microsoft.com/office/drawing/2014/main" id="{DE661DEB-FD55-4B17-9778-E6DE07E9857E}"/>
                </a:ext>
              </a:extLst>
            </p:cNvPr>
            <p:cNvSpPr txBox="1"/>
            <p:nvPr/>
          </p:nvSpPr>
          <p:spPr>
            <a:xfrm>
              <a:off x="10180850" y="5922801"/>
              <a:ext cx="1030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i="1" dirty="0" err="1">
                  <a:solidFill>
                    <a:schemeClr val="accent6">
                      <a:lumMod val="50000"/>
                    </a:schemeClr>
                  </a:solidFill>
                </a:rPr>
                <a:t>Advanced</a:t>
              </a:r>
              <a:endParaRPr lang="sv-SE" sz="16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66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ruta 15">
            <a:extLst>
              <a:ext uri="{FF2B5EF4-FFF2-40B4-BE49-F238E27FC236}">
                <a16:creationId xmlns:a16="http://schemas.microsoft.com/office/drawing/2014/main" id="{A972D176-5D83-4BC0-B4D8-570FD351EDFD}"/>
              </a:ext>
            </a:extLst>
          </p:cNvPr>
          <p:cNvSpPr txBox="1"/>
          <p:nvPr/>
        </p:nvSpPr>
        <p:spPr>
          <a:xfrm>
            <a:off x="505034" y="270935"/>
            <a:ext cx="44777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dirty="0" err="1"/>
              <a:t>CuSum</a:t>
            </a:r>
            <a:r>
              <a:rPr lang="sv-SE" dirty="0"/>
              <a:t> = </a:t>
            </a:r>
            <a:r>
              <a:rPr lang="sv-SE" dirty="0" err="1"/>
              <a:t>accumulated</a:t>
            </a:r>
            <a:r>
              <a:rPr lang="sv-SE" dirty="0"/>
              <a:t> </a:t>
            </a:r>
            <a:r>
              <a:rPr lang="sv-SE" dirty="0" err="1"/>
              <a:t>sum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b="1" dirty="0"/>
              <a:t>H1, H0 </a:t>
            </a:r>
            <a:r>
              <a:rPr lang="sv-SE" dirty="0"/>
              <a:t>and </a:t>
            </a:r>
            <a:r>
              <a:rPr lang="sv-SE" b="1" dirty="0" err="1"/>
              <a:t>points</a:t>
            </a:r>
            <a:r>
              <a:rPr lang="sv-SE" b="1" dirty="0"/>
              <a:t> </a:t>
            </a:r>
            <a:r>
              <a:rPr lang="sv-SE" dirty="0"/>
              <a:t>(</a:t>
            </a:r>
            <a:r>
              <a:rPr lang="sv-SE" dirty="0" err="1"/>
              <a:t>add</a:t>
            </a:r>
            <a:r>
              <a:rPr lang="sv-SE" dirty="0"/>
              <a:t> or </a:t>
            </a:r>
            <a:r>
              <a:rPr lang="sv-SE" dirty="0" err="1"/>
              <a:t>subtract</a:t>
            </a:r>
            <a:r>
              <a:rPr lang="sv-SE" dirty="0"/>
              <a:t>) </a:t>
            </a:r>
            <a:r>
              <a:rPr lang="sv-SE" dirty="0" err="1"/>
              <a:t>based</a:t>
            </a:r>
            <a:r>
              <a:rPr lang="sv-SE" dirty="0"/>
              <a:t> on:</a:t>
            </a:r>
          </a:p>
          <a:p>
            <a:endParaRPr lang="sv-SE" dirty="0"/>
          </a:p>
          <a:p>
            <a:pPr lvl="1"/>
            <a:r>
              <a:rPr lang="sv-SE" dirty="0"/>
              <a:t>Acceptable </a:t>
            </a:r>
            <a:r>
              <a:rPr lang="sv-SE" dirty="0" err="1"/>
              <a:t>failure</a:t>
            </a:r>
            <a:r>
              <a:rPr lang="sv-SE" dirty="0"/>
              <a:t> rate (p0)</a:t>
            </a:r>
          </a:p>
          <a:p>
            <a:pPr lvl="1"/>
            <a:endParaRPr lang="sv-SE" dirty="0"/>
          </a:p>
          <a:p>
            <a:pPr lvl="1"/>
            <a:r>
              <a:rPr lang="sv-SE" dirty="0" err="1"/>
              <a:t>Unacceptable</a:t>
            </a:r>
            <a:r>
              <a:rPr lang="sv-SE" dirty="0"/>
              <a:t> </a:t>
            </a:r>
            <a:r>
              <a:rPr lang="sv-SE" dirty="0" err="1"/>
              <a:t>failure</a:t>
            </a:r>
            <a:r>
              <a:rPr lang="sv-SE" dirty="0"/>
              <a:t> rate (p1)</a:t>
            </a:r>
          </a:p>
          <a:p>
            <a:pPr lvl="1"/>
            <a:endParaRPr lang="sv-SE" dirty="0"/>
          </a:p>
          <a:p>
            <a:pPr lvl="1"/>
            <a:r>
              <a:rPr lang="sv-SE" dirty="0" err="1"/>
              <a:t>Type</a:t>
            </a:r>
            <a:r>
              <a:rPr lang="sv-SE" dirty="0"/>
              <a:t> I</a:t>
            </a:r>
            <a:r>
              <a:rPr lang="sv-SE" sz="1050" dirty="0"/>
              <a:t>(</a:t>
            </a:r>
            <a:r>
              <a:rPr lang="sv-SE" sz="1050" dirty="0" err="1"/>
              <a:t>alpha</a:t>
            </a:r>
            <a:r>
              <a:rPr lang="sv-SE" sz="1050" dirty="0"/>
              <a:t>) </a:t>
            </a:r>
            <a:r>
              <a:rPr lang="sv-SE" dirty="0"/>
              <a:t>and </a:t>
            </a:r>
            <a:r>
              <a:rPr lang="sv-SE" dirty="0" err="1"/>
              <a:t>type</a:t>
            </a:r>
            <a:r>
              <a:rPr lang="sv-SE" dirty="0"/>
              <a:t> II </a:t>
            </a:r>
            <a:r>
              <a:rPr lang="sv-SE" sz="1050" dirty="0"/>
              <a:t>(beta) </a:t>
            </a:r>
            <a:r>
              <a:rPr lang="sv-SE" dirty="0" err="1"/>
              <a:t>errors</a:t>
            </a:r>
            <a:endParaRPr lang="sv-SE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40AB92DD-0F83-4A75-9D32-59005EFB4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25293"/>
              </p:ext>
            </p:extLst>
          </p:nvPr>
        </p:nvGraphicFramePr>
        <p:xfrm>
          <a:off x="5216935" y="525446"/>
          <a:ext cx="5868755" cy="4695144"/>
        </p:xfrm>
        <a:graphic>
          <a:graphicData uri="http://schemas.openxmlformats.org/drawingml/2006/table">
            <a:tbl>
              <a:tblPr/>
              <a:tblGrid>
                <a:gridCol w="2088934">
                  <a:extLst>
                    <a:ext uri="{9D8B030D-6E8A-4147-A177-3AD203B41FA5}">
                      <a16:colId xmlns:a16="http://schemas.microsoft.com/office/drawing/2014/main" val="346118062"/>
                    </a:ext>
                  </a:extLst>
                </a:gridCol>
                <a:gridCol w="519402">
                  <a:extLst>
                    <a:ext uri="{9D8B030D-6E8A-4147-A177-3AD203B41FA5}">
                      <a16:colId xmlns:a16="http://schemas.microsoft.com/office/drawing/2014/main" val="1502266735"/>
                    </a:ext>
                  </a:extLst>
                </a:gridCol>
                <a:gridCol w="1956251">
                  <a:extLst>
                    <a:ext uri="{9D8B030D-6E8A-4147-A177-3AD203B41FA5}">
                      <a16:colId xmlns:a16="http://schemas.microsoft.com/office/drawing/2014/main" val="341377254"/>
                    </a:ext>
                  </a:extLst>
                </a:gridCol>
                <a:gridCol w="1304168">
                  <a:extLst>
                    <a:ext uri="{9D8B030D-6E8A-4147-A177-3AD203B41FA5}">
                      <a16:colId xmlns:a16="http://schemas.microsoft.com/office/drawing/2014/main" val="2518666098"/>
                    </a:ext>
                  </a:extLst>
                </a:gridCol>
              </a:tblGrid>
              <a:tr h="30047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</a:t>
                      </a:r>
                      <a:endParaRPr lang="sv-SE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Formula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sv-SE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326774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Acceptable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failure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rate (p0)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944923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 acceptable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failure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rate(p1)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54095"/>
                  </a:ext>
                </a:extLst>
              </a:tr>
              <a:tr h="186009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717424"/>
                  </a:ext>
                </a:extLst>
              </a:tr>
              <a:tr h="186009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 beta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55865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Decision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h0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"-b/(P+Q)"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-2,593213886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2739"/>
                  </a:ext>
                </a:extLst>
              </a:tr>
              <a:tr h="325913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Decision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h1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"a/(P+Q)"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2,593213886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89854"/>
                  </a:ext>
                </a:extLst>
              </a:tr>
              <a:tr h="325913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Success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rests s =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Q/(P+Q)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0,397112105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80386"/>
                  </a:ext>
                </a:extLst>
              </a:tr>
              <a:tr h="325913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Failure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adds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(1- s) =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0,602887895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65551"/>
                  </a:ext>
                </a:extLst>
              </a:tr>
              <a:tr h="325913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a=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Ln[(1-beta)/alfa]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2,197224577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79480"/>
                  </a:ext>
                </a:extLst>
              </a:tr>
              <a:tr h="325913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b=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[(1-alpha)/beta]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2,197224577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208531"/>
                  </a:ext>
                </a:extLst>
              </a:tr>
              <a:tr h="325913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P=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(p1/p0)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0,510825624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36620"/>
                  </a:ext>
                </a:extLst>
              </a:tr>
              <a:tr h="325913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Q=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[(1-p0)/(1-p1)]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0,336472237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44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02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40AB92DD-0F83-4A75-9D32-59005EFB4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20137"/>
              </p:ext>
            </p:extLst>
          </p:nvPr>
        </p:nvGraphicFramePr>
        <p:xfrm>
          <a:off x="6142578" y="1276583"/>
          <a:ext cx="5868755" cy="4695144"/>
        </p:xfrm>
        <a:graphic>
          <a:graphicData uri="http://schemas.openxmlformats.org/drawingml/2006/table">
            <a:tbl>
              <a:tblPr/>
              <a:tblGrid>
                <a:gridCol w="2088934">
                  <a:extLst>
                    <a:ext uri="{9D8B030D-6E8A-4147-A177-3AD203B41FA5}">
                      <a16:colId xmlns:a16="http://schemas.microsoft.com/office/drawing/2014/main" val="346118062"/>
                    </a:ext>
                  </a:extLst>
                </a:gridCol>
                <a:gridCol w="519402">
                  <a:extLst>
                    <a:ext uri="{9D8B030D-6E8A-4147-A177-3AD203B41FA5}">
                      <a16:colId xmlns:a16="http://schemas.microsoft.com/office/drawing/2014/main" val="1502266735"/>
                    </a:ext>
                  </a:extLst>
                </a:gridCol>
                <a:gridCol w="1956251">
                  <a:extLst>
                    <a:ext uri="{9D8B030D-6E8A-4147-A177-3AD203B41FA5}">
                      <a16:colId xmlns:a16="http://schemas.microsoft.com/office/drawing/2014/main" val="341377254"/>
                    </a:ext>
                  </a:extLst>
                </a:gridCol>
                <a:gridCol w="1304168">
                  <a:extLst>
                    <a:ext uri="{9D8B030D-6E8A-4147-A177-3AD203B41FA5}">
                      <a16:colId xmlns:a16="http://schemas.microsoft.com/office/drawing/2014/main" val="2518666098"/>
                    </a:ext>
                  </a:extLst>
                </a:gridCol>
              </a:tblGrid>
              <a:tr h="30047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</a:t>
                      </a:r>
                      <a:endParaRPr lang="sv-SE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Formula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sv-SE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326774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Acceptable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failure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rate (p0)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944923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 acceptable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failure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rate(p1)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54095"/>
                  </a:ext>
                </a:extLst>
              </a:tr>
              <a:tr h="186009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717424"/>
                  </a:ext>
                </a:extLst>
              </a:tr>
              <a:tr h="186009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 beta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55865"/>
                  </a:ext>
                </a:extLst>
              </a:tr>
              <a:tr h="465817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Decision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h0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"-b/(P+Q)"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-2,593213886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2739"/>
                  </a:ext>
                </a:extLst>
              </a:tr>
              <a:tr h="325913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Decision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h1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"a/(P+Q)"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2,593213886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89854"/>
                  </a:ext>
                </a:extLst>
              </a:tr>
              <a:tr h="325913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Success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rests s =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Q/(P+Q)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0,397112105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80386"/>
                  </a:ext>
                </a:extLst>
              </a:tr>
              <a:tr h="325913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Failure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adds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(1- s) =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0,602887895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65551"/>
                  </a:ext>
                </a:extLst>
              </a:tr>
              <a:tr h="325913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a=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Ln[(1-beta)/alfa]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2,197224577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79480"/>
                  </a:ext>
                </a:extLst>
              </a:tr>
              <a:tr h="325913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b=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[(1-alpha)/beta]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2,197224577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208531"/>
                  </a:ext>
                </a:extLst>
              </a:tr>
              <a:tr h="325913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P=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(p1/p0)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0,510825624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36620"/>
                  </a:ext>
                </a:extLst>
              </a:tr>
              <a:tr h="325913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Q=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49" marR="7949" marT="7949" marB="38156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[(1-p0)/(1-p1)]</a:t>
                      </a:r>
                    </a:p>
                  </a:txBody>
                  <a:tcPr marL="7949" marR="7949" marT="7949" marB="381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0,336472237</a:t>
                      </a:r>
                    </a:p>
                  </a:txBody>
                  <a:tcPr marL="7949" marR="7949" marT="7949" marB="381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448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DC7B588-A022-4B05-96E4-2E8A13218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5" y="1042880"/>
            <a:ext cx="56769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F9950721-F0A2-49ED-A028-9E8D81A1ECFB}"/>
              </a:ext>
            </a:extLst>
          </p:cNvPr>
          <p:cNvCxnSpPr>
            <a:cxnSpLocks/>
          </p:cNvCxnSpPr>
          <p:nvPr/>
        </p:nvCxnSpPr>
        <p:spPr>
          <a:xfrm flipH="1" flipV="1">
            <a:off x="1511559" y="2080727"/>
            <a:ext cx="1" cy="246235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ruta 6">
            <a:extLst>
              <a:ext uri="{FF2B5EF4-FFF2-40B4-BE49-F238E27FC236}">
                <a16:creationId xmlns:a16="http://schemas.microsoft.com/office/drawing/2014/main" id="{C103955A-DC1B-4C7D-9E23-0E633534B640}"/>
              </a:ext>
            </a:extLst>
          </p:cNvPr>
          <p:cNvSpPr txBox="1"/>
          <p:nvPr/>
        </p:nvSpPr>
        <p:spPr>
          <a:xfrm>
            <a:off x="1334277" y="4543082"/>
            <a:ext cx="2043405" cy="830997"/>
          </a:xfrm>
          <a:prstGeom prst="rect">
            <a:avLst/>
          </a:prstGeom>
          <a:solidFill>
            <a:schemeClr val="accent4">
              <a:lumMod val="20000"/>
              <a:lumOff val="80000"/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Everyone</a:t>
            </a:r>
            <a:r>
              <a:rPr lang="sv-S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said</a:t>
            </a:r>
            <a:r>
              <a:rPr lang="sv-S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</a:p>
          <a:p>
            <a:r>
              <a:rPr lang="sv-SE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sv-SE" sz="16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take</a:t>
            </a:r>
            <a:r>
              <a:rPr lang="sv-SE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 </a:t>
            </a:r>
            <a:r>
              <a:rPr lang="sv-SE" sz="16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easy</a:t>
            </a:r>
            <a:r>
              <a:rPr lang="sv-SE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it </a:t>
            </a:r>
            <a:r>
              <a:rPr lang="sv-SE" sz="16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takes</a:t>
            </a:r>
            <a:r>
              <a:rPr lang="sv-SE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just </a:t>
            </a:r>
            <a:r>
              <a:rPr lang="sv-SE" sz="16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time</a:t>
            </a:r>
            <a:r>
              <a:rPr lang="sv-SE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…”</a:t>
            </a:r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24E13524-BE99-4BF2-99AB-2A77490A334A}"/>
              </a:ext>
            </a:extLst>
          </p:cNvPr>
          <p:cNvCxnSpPr>
            <a:cxnSpLocks/>
          </p:cNvCxnSpPr>
          <p:nvPr/>
        </p:nvCxnSpPr>
        <p:spPr>
          <a:xfrm>
            <a:off x="373224" y="2006082"/>
            <a:ext cx="5505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FA798AA7-952D-44CF-B545-C4C7C23A3205}"/>
              </a:ext>
            </a:extLst>
          </p:cNvPr>
          <p:cNvCxnSpPr>
            <a:cxnSpLocks/>
          </p:cNvCxnSpPr>
          <p:nvPr/>
        </p:nvCxnSpPr>
        <p:spPr>
          <a:xfrm flipH="1">
            <a:off x="2827176" y="1352939"/>
            <a:ext cx="550506" cy="41987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>
            <a:extLst>
              <a:ext uri="{FF2B5EF4-FFF2-40B4-BE49-F238E27FC236}">
                <a16:creationId xmlns:a16="http://schemas.microsoft.com/office/drawing/2014/main" id="{5DDA530C-F8DE-4F35-8DA3-0C04288D42D5}"/>
              </a:ext>
            </a:extLst>
          </p:cNvPr>
          <p:cNvSpPr txBox="1"/>
          <p:nvPr/>
        </p:nvSpPr>
        <p:spPr>
          <a:xfrm>
            <a:off x="3377682" y="1145367"/>
            <a:ext cx="2043405" cy="338554"/>
          </a:xfrm>
          <a:prstGeom prst="rect">
            <a:avLst/>
          </a:prstGeom>
          <a:solidFill>
            <a:schemeClr val="accent4">
              <a:lumMod val="20000"/>
              <a:lumOff val="80000"/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Effective</a:t>
            </a:r>
            <a:r>
              <a:rPr lang="sv-S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coaching</a:t>
            </a:r>
          </a:p>
        </p:txBody>
      </p:sp>
    </p:spTree>
    <p:extLst>
      <p:ext uri="{BB962C8B-B14F-4D97-AF65-F5344CB8AC3E}">
        <p14:creationId xmlns:p14="http://schemas.microsoft.com/office/powerpoint/2010/main" val="40234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10A18104-5566-4EC4-BC09-F829E9356439}"/>
              </a:ext>
            </a:extLst>
          </p:cNvPr>
          <p:cNvSpPr txBox="1"/>
          <p:nvPr/>
        </p:nvSpPr>
        <p:spPr>
          <a:xfrm>
            <a:off x="1259633" y="1393944"/>
            <a:ext cx="3733749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 </a:t>
            </a:r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sz="2400" dirty="0">
                <a:solidFill>
                  <a:schemeClr val="accent2">
                    <a:lumMod val="50000"/>
                  </a:schemeClr>
                </a:solidFill>
              </a:rPr>
              <a:t>EARN</a:t>
            </a:r>
            <a:r>
              <a:rPr lang="sv-SE" dirty="0"/>
              <a:t> </a:t>
            </a:r>
            <a:r>
              <a:rPr lang="sv-SE" dirty="0" err="1"/>
              <a:t>points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sz="2400" dirty="0">
                <a:solidFill>
                  <a:schemeClr val="accent2">
                    <a:lumMod val="50000"/>
                  </a:schemeClr>
                </a:solidFill>
              </a:rPr>
              <a:t>FAIL</a:t>
            </a:r>
            <a:endParaRPr lang="sv-SE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/>
            <a:r>
              <a:rPr lang="sv-SE" dirty="0" err="1"/>
              <a:t>You</a:t>
            </a:r>
            <a:r>
              <a:rPr lang="sv-SE" dirty="0"/>
              <a:t> start </a:t>
            </a:r>
            <a:r>
              <a:rPr lang="sv-SE" dirty="0" err="1"/>
              <a:t>with</a:t>
            </a:r>
            <a:r>
              <a:rPr lang="sv-SE" dirty="0"/>
              <a:t> 0 </a:t>
            </a:r>
            <a:r>
              <a:rPr lang="sv-SE" dirty="0" err="1"/>
              <a:t>points</a:t>
            </a:r>
            <a:r>
              <a:rPr lang="sv-SE" dirty="0"/>
              <a:t>.</a:t>
            </a:r>
          </a:p>
          <a:p>
            <a:pPr algn="r"/>
            <a:endParaRPr lang="sv-SE" dirty="0"/>
          </a:p>
          <a:p>
            <a:pPr algn="r"/>
            <a:endParaRPr lang="sv-SE" dirty="0"/>
          </a:p>
          <a:p>
            <a:pPr algn="r">
              <a:lnSpc>
                <a:spcPct val="150000"/>
              </a:lnSpc>
            </a:pP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No 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need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substract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points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reaching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 an 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advanced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competence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1">
                    <a:lumMod val="50000"/>
                  </a:schemeClr>
                </a:solidFill>
              </a:rPr>
              <a:t>level</a:t>
            </a:r>
            <a:endParaRPr lang="sv-S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Rak koppling 8">
            <a:extLst>
              <a:ext uri="{FF2B5EF4-FFF2-40B4-BE49-F238E27FC236}">
                <a16:creationId xmlns:a16="http://schemas.microsoft.com/office/drawing/2014/main" id="{00B6B116-0F73-4FEE-8FC2-6D05F5AF8B15}"/>
              </a:ext>
            </a:extLst>
          </p:cNvPr>
          <p:cNvCxnSpPr>
            <a:cxnSpLocks/>
          </p:cNvCxnSpPr>
          <p:nvPr/>
        </p:nvCxnSpPr>
        <p:spPr>
          <a:xfrm>
            <a:off x="5158718" y="1393944"/>
            <a:ext cx="0" cy="415819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koppling 9">
            <a:extLst>
              <a:ext uri="{FF2B5EF4-FFF2-40B4-BE49-F238E27FC236}">
                <a16:creationId xmlns:a16="http://schemas.microsoft.com/office/drawing/2014/main" id="{11FDD172-A371-45F2-9FCE-C261E0451099}"/>
              </a:ext>
            </a:extLst>
          </p:cNvPr>
          <p:cNvCxnSpPr>
            <a:cxnSpLocks/>
          </p:cNvCxnSpPr>
          <p:nvPr/>
        </p:nvCxnSpPr>
        <p:spPr>
          <a:xfrm>
            <a:off x="5158718" y="3648272"/>
            <a:ext cx="473173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A972D176-5D83-4BC0-B4D8-570FD351EDFD}"/>
              </a:ext>
            </a:extLst>
          </p:cNvPr>
          <p:cNvSpPr txBox="1"/>
          <p:nvPr/>
        </p:nvSpPr>
        <p:spPr>
          <a:xfrm>
            <a:off x="545968" y="296982"/>
            <a:ext cx="113225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dirty="0" err="1"/>
              <a:t>Am</a:t>
            </a:r>
            <a:r>
              <a:rPr lang="sv-SE" sz="4000" dirty="0"/>
              <a:t> I still </a:t>
            </a:r>
            <a:r>
              <a:rPr lang="sv-SE" sz="4000" dirty="0" err="1"/>
              <a:t>proficient</a:t>
            </a:r>
            <a:r>
              <a:rPr lang="sv-SE" sz="4000" dirty="0"/>
              <a:t>?    </a:t>
            </a:r>
            <a:r>
              <a:rPr lang="sv-SE" sz="2000" dirty="0" err="1">
                <a:solidFill>
                  <a:schemeClr val="accent1">
                    <a:lumMod val="75000"/>
                  </a:schemeClr>
                </a:solidFill>
              </a:rPr>
              <a:t>How</a:t>
            </a:r>
            <a:r>
              <a:rPr lang="sv-SE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accent1">
                    <a:lumMod val="75000"/>
                  </a:schemeClr>
                </a:solidFill>
              </a:rPr>
              <a:t>CuSum</a:t>
            </a:r>
            <a:r>
              <a:rPr lang="sv-SE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sv-SE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accent1">
                    <a:lumMod val="75000"/>
                  </a:schemeClr>
                </a:solidFill>
              </a:rPr>
              <a:t>help</a:t>
            </a:r>
            <a:r>
              <a:rPr lang="sv-SE" sz="2000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sv-SE" sz="2000" dirty="0" err="1">
                <a:solidFill>
                  <a:schemeClr val="accent1">
                    <a:lumMod val="75000"/>
                  </a:schemeClr>
                </a:solidFill>
              </a:rPr>
              <a:t>experienced</a:t>
            </a:r>
            <a:r>
              <a:rPr lang="sv-SE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accent1">
                    <a:lumMod val="75000"/>
                  </a:schemeClr>
                </a:solidFill>
              </a:rPr>
              <a:t>practitioner</a:t>
            </a:r>
            <a:r>
              <a:rPr lang="sv-SE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sv-SE" sz="11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sv-SE" dirty="0"/>
          </a:p>
        </p:txBody>
      </p:sp>
      <p:sp>
        <p:nvSpPr>
          <p:cNvPr id="8" name="Frihandsfigur: Form 7">
            <a:extLst>
              <a:ext uri="{FF2B5EF4-FFF2-40B4-BE49-F238E27FC236}">
                <a16:creationId xmlns:a16="http://schemas.microsoft.com/office/drawing/2014/main" id="{C658283D-2045-4952-BA36-27187A04ACE0}"/>
              </a:ext>
            </a:extLst>
          </p:cNvPr>
          <p:cNvSpPr/>
          <p:nvPr/>
        </p:nvSpPr>
        <p:spPr>
          <a:xfrm>
            <a:off x="5187823" y="2519757"/>
            <a:ext cx="3657492" cy="1125092"/>
          </a:xfrm>
          <a:custGeom>
            <a:avLst/>
            <a:gdLst>
              <a:gd name="connsiteX0" fmla="*/ 0 w 3657492"/>
              <a:gd name="connsiteY0" fmla="*/ 1091190 h 1125092"/>
              <a:gd name="connsiteX1" fmla="*/ 139959 w 3657492"/>
              <a:gd name="connsiteY1" fmla="*/ 969892 h 1125092"/>
              <a:gd name="connsiteX2" fmla="*/ 289249 w 3657492"/>
              <a:gd name="connsiteY2" fmla="*/ 867255 h 1125092"/>
              <a:gd name="connsiteX3" fmla="*/ 326571 w 3657492"/>
              <a:gd name="connsiteY3" fmla="*/ 1109851 h 1125092"/>
              <a:gd name="connsiteX4" fmla="*/ 419877 w 3657492"/>
              <a:gd name="connsiteY4" fmla="*/ 988553 h 1125092"/>
              <a:gd name="connsiteX5" fmla="*/ 494522 w 3657492"/>
              <a:gd name="connsiteY5" fmla="*/ 1100521 h 1125092"/>
              <a:gd name="connsiteX6" fmla="*/ 942392 w 3657492"/>
              <a:gd name="connsiteY6" fmla="*/ 1100521 h 1125092"/>
              <a:gd name="connsiteX7" fmla="*/ 1017036 w 3657492"/>
              <a:gd name="connsiteY7" fmla="*/ 988553 h 1125092"/>
              <a:gd name="connsiteX8" fmla="*/ 1194318 w 3657492"/>
              <a:gd name="connsiteY8" fmla="*/ 1119182 h 1125092"/>
              <a:gd name="connsiteX9" fmla="*/ 1903445 w 3657492"/>
              <a:gd name="connsiteY9" fmla="*/ 1091190 h 1125092"/>
              <a:gd name="connsiteX10" fmla="*/ 2062065 w 3657492"/>
              <a:gd name="connsiteY10" fmla="*/ 988553 h 1125092"/>
              <a:gd name="connsiteX11" fmla="*/ 2174032 w 3657492"/>
              <a:gd name="connsiteY11" fmla="*/ 904578 h 1125092"/>
              <a:gd name="connsiteX12" fmla="*/ 2211355 w 3657492"/>
              <a:gd name="connsiteY12" fmla="*/ 960561 h 1125092"/>
              <a:gd name="connsiteX13" fmla="*/ 2323322 w 3657492"/>
              <a:gd name="connsiteY13" fmla="*/ 829933 h 1125092"/>
              <a:gd name="connsiteX14" fmla="*/ 2416628 w 3657492"/>
              <a:gd name="connsiteY14" fmla="*/ 941900 h 1125092"/>
              <a:gd name="connsiteX15" fmla="*/ 2584579 w 3657492"/>
              <a:gd name="connsiteY15" fmla="*/ 680643 h 1125092"/>
              <a:gd name="connsiteX16" fmla="*/ 2612571 w 3657492"/>
              <a:gd name="connsiteY16" fmla="*/ 764619 h 1125092"/>
              <a:gd name="connsiteX17" fmla="*/ 2771192 w 3657492"/>
              <a:gd name="connsiteY17" fmla="*/ 410055 h 1125092"/>
              <a:gd name="connsiteX18" fmla="*/ 2911151 w 3657492"/>
              <a:gd name="connsiteY18" fmla="*/ 550014 h 1125092"/>
              <a:gd name="connsiteX19" fmla="*/ 3256383 w 3657492"/>
              <a:gd name="connsiteY19" fmla="*/ 158129 h 1125092"/>
              <a:gd name="connsiteX20" fmla="*/ 3349690 w 3657492"/>
              <a:gd name="connsiteY20" fmla="*/ 279427 h 1125092"/>
              <a:gd name="connsiteX21" fmla="*/ 3620277 w 3657492"/>
              <a:gd name="connsiteY21" fmla="*/ 27500 h 1125092"/>
              <a:gd name="connsiteX22" fmla="*/ 3648269 w 3657492"/>
              <a:gd name="connsiteY22" fmla="*/ 18170 h 1125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657492" h="1125092">
                <a:moveTo>
                  <a:pt x="0" y="1091190"/>
                </a:moveTo>
                <a:cubicBezTo>
                  <a:pt x="45875" y="1049202"/>
                  <a:pt x="91751" y="1007214"/>
                  <a:pt x="139959" y="969892"/>
                </a:cubicBezTo>
                <a:cubicBezTo>
                  <a:pt x="188167" y="932569"/>
                  <a:pt x="258147" y="843929"/>
                  <a:pt x="289249" y="867255"/>
                </a:cubicBezTo>
                <a:cubicBezTo>
                  <a:pt x="320351" y="890581"/>
                  <a:pt x="304800" y="1089635"/>
                  <a:pt x="326571" y="1109851"/>
                </a:cubicBezTo>
                <a:cubicBezTo>
                  <a:pt x="348342" y="1130067"/>
                  <a:pt x="391885" y="990108"/>
                  <a:pt x="419877" y="988553"/>
                </a:cubicBezTo>
                <a:cubicBezTo>
                  <a:pt x="447869" y="986998"/>
                  <a:pt x="407436" y="1081860"/>
                  <a:pt x="494522" y="1100521"/>
                </a:cubicBezTo>
                <a:cubicBezTo>
                  <a:pt x="581608" y="1119182"/>
                  <a:pt x="855306" y="1119182"/>
                  <a:pt x="942392" y="1100521"/>
                </a:cubicBezTo>
                <a:cubicBezTo>
                  <a:pt x="1029478" y="1081860"/>
                  <a:pt x="975048" y="985443"/>
                  <a:pt x="1017036" y="988553"/>
                </a:cubicBezTo>
                <a:cubicBezTo>
                  <a:pt x="1059024" y="991663"/>
                  <a:pt x="1046583" y="1102076"/>
                  <a:pt x="1194318" y="1119182"/>
                </a:cubicBezTo>
                <a:cubicBezTo>
                  <a:pt x="1342053" y="1136288"/>
                  <a:pt x="1758821" y="1112962"/>
                  <a:pt x="1903445" y="1091190"/>
                </a:cubicBezTo>
                <a:cubicBezTo>
                  <a:pt x="2048070" y="1069418"/>
                  <a:pt x="2016967" y="1019655"/>
                  <a:pt x="2062065" y="988553"/>
                </a:cubicBezTo>
                <a:cubicBezTo>
                  <a:pt x="2107163" y="957451"/>
                  <a:pt x="2149150" y="909243"/>
                  <a:pt x="2174032" y="904578"/>
                </a:cubicBezTo>
                <a:cubicBezTo>
                  <a:pt x="2198914" y="899913"/>
                  <a:pt x="2186473" y="973002"/>
                  <a:pt x="2211355" y="960561"/>
                </a:cubicBezTo>
                <a:cubicBezTo>
                  <a:pt x="2236237" y="948120"/>
                  <a:pt x="2289110" y="833043"/>
                  <a:pt x="2323322" y="829933"/>
                </a:cubicBezTo>
                <a:cubicBezTo>
                  <a:pt x="2357534" y="826823"/>
                  <a:pt x="2373085" y="966782"/>
                  <a:pt x="2416628" y="941900"/>
                </a:cubicBezTo>
                <a:cubicBezTo>
                  <a:pt x="2460171" y="917018"/>
                  <a:pt x="2551922" y="710190"/>
                  <a:pt x="2584579" y="680643"/>
                </a:cubicBezTo>
                <a:cubicBezTo>
                  <a:pt x="2617236" y="651096"/>
                  <a:pt x="2581469" y="809717"/>
                  <a:pt x="2612571" y="764619"/>
                </a:cubicBezTo>
                <a:cubicBezTo>
                  <a:pt x="2643673" y="719521"/>
                  <a:pt x="2721429" y="445822"/>
                  <a:pt x="2771192" y="410055"/>
                </a:cubicBezTo>
                <a:cubicBezTo>
                  <a:pt x="2820955" y="374287"/>
                  <a:pt x="2830286" y="592002"/>
                  <a:pt x="2911151" y="550014"/>
                </a:cubicBezTo>
                <a:cubicBezTo>
                  <a:pt x="2992016" y="508026"/>
                  <a:pt x="3183293" y="203227"/>
                  <a:pt x="3256383" y="158129"/>
                </a:cubicBezTo>
                <a:cubicBezTo>
                  <a:pt x="3329473" y="113031"/>
                  <a:pt x="3289041" y="301198"/>
                  <a:pt x="3349690" y="279427"/>
                </a:cubicBezTo>
                <a:cubicBezTo>
                  <a:pt x="3410339" y="257656"/>
                  <a:pt x="3570514" y="71043"/>
                  <a:pt x="3620277" y="27500"/>
                </a:cubicBezTo>
                <a:cubicBezTo>
                  <a:pt x="3670040" y="-16043"/>
                  <a:pt x="3659154" y="1063"/>
                  <a:pt x="3648269" y="181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ihandsfigur: Form 10">
            <a:extLst>
              <a:ext uri="{FF2B5EF4-FFF2-40B4-BE49-F238E27FC236}">
                <a16:creationId xmlns:a16="http://schemas.microsoft.com/office/drawing/2014/main" id="{0CE81DBF-4D43-4453-9097-8EE7DD443BF6}"/>
              </a:ext>
            </a:extLst>
          </p:cNvPr>
          <p:cNvSpPr/>
          <p:nvPr/>
        </p:nvSpPr>
        <p:spPr>
          <a:xfrm>
            <a:off x="8864084" y="3517621"/>
            <a:ext cx="951722" cy="119599"/>
          </a:xfrm>
          <a:custGeom>
            <a:avLst/>
            <a:gdLst>
              <a:gd name="connsiteX0" fmla="*/ 0 w 951722"/>
              <a:gd name="connsiteY0" fmla="*/ 93326 h 119599"/>
              <a:gd name="connsiteX1" fmla="*/ 139959 w 951722"/>
              <a:gd name="connsiteY1" fmla="*/ 46673 h 119599"/>
              <a:gd name="connsiteX2" fmla="*/ 205273 w 951722"/>
              <a:gd name="connsiteY2" fmla="*/ 102657 h 119599"/>
              <a:gd name="connsiteX3" fmla="*/ 634482 w 951722"/>
              <a:gd name="connsiteY3" fmla="*/ 111987 h 119599"/>
              <a:gd name="connsiteX4" fmla="*/ 690465 w 951722"/>
              <a:gd name="connsiteY4" fmla="*/ 20 h 119599"/>
              <a:gd name="connsiteX5" fmla="*/ 802433 w 951722"/>
              <a:gd name="connsiteY5" fmla="*/ 102657 h 119599"/>
              <a:gd name="connsiteX6" fmla="*/ 951722 w 951722"/>
              <a:gd name="connsiteY6" fmla="*/ 111987 h 1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1722" h="119599">
                <a:moveTo>
                  <a:pt x="0" y="93326"/>
                </a:moveTo>
                <a:cubicBezTo>
                  <a:pt x="52873" y="69222"/>
                  <a:pt x="105747" y="45118"/>
                  <a:pt x="139959" y="46673"/>
                </a:cubicBezTo>
                <a:cubicBezTo>
                  <a:pt x="174171" y="48228"/>
                  <a:pt x="122853" y="91771"/>
                  <a:pt x="205273" y="102657"/>
                </a:cubicBezTo>
                <a:cubicBezTo>
                  <a:pt x="287694" y="113543"/>
                  <a:pt x="553617" y="129093"/>
                  <a:pt x="634482" y="111987"/>
                </a:cubicBezTo>
                <a:cubicBezTo>
                  <a:pt x="715347" y="94881"/>
                  <a:pt x="662473" y="1575"/>
                  <a:pt x="690465" y="20"/>
                </a:cubicBezTo>
                <a:cubicBezTo>
                  <a:pt x="718457" y="-1535"/>
                  <a:pt x="758890" y="83996"/>
                  <a:pt x="802433" y="102657"/>
                </a:cubicBezTo>
                <a:cubicBezTo>
                  <a:pt x="845976" y="121318"/>
                  <a:pt x="898849" y="116652"/>
                  <a:pt x="951722" y="1119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" name="Rak koppling 16">
            <a:extLst>
              <a:ext uri="{FF2B5EF4-FFF2-40B4-BE49-F238E27FC236}">
                <a16:creationId xmlns:a16="http://schemas.microsoft.com/office/drawing/2014/main" id="{B6E25E61-480C-4DC3-891D-65DA390AB82E}"/>
              </a:ext>
            </a:extLst>
          </p:cNvPr>
          <p:cNvCxnSpPr/>
          <p:nvPr/>
        </p:nvCxnSpPr>
        <p:spPr>
          <a:xfrm>
            <a:off x="5177744" y="2528586"/>
            <a:ext cx="462389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ruta 17">
            <a:extLst>
              <a:ext uri="{FF2B5EF4-FFF2-40B4-BE49-F238E27FC236}">
                <a16:creationId xmlns:a16="http://schemas.microsoft.com/office/drawing/2014/main" id="{84BE1172-E04E-4632-A465-2C64233DB5B2}"/>
              </a:ext>
            </a:extLst>
          </p:cNvPr>
          <p:cNvSpPr txBox="1"/>
          <p:nvPr/>
        </p:nvSpPr>
        <p:spPr>
          <a:xfrm>
            <a:off x="9815806" y="2359309"/>
            <a:ext cx="5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i="1" dirty="0">
                <a:solidFill>
                  <a:schemeClr val="accent6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20" name="Rak koppling 19">
            <a:extLst>
              <a:ext uri="{FF2B5EF4-FFF2-40B4-BE49-F238E27FC236}">
                <a16:creationId xmlns:a16="http://schemas.microsoft.com/office/drawing/2014/main" id="{8F9C02BF-2935-4ED6-A557-860CCDDD6348}"/>
              </a:ext>
            </a:extLst>
          </p:cNvPr>
          <p:cNvCxnSpPr>
            <a:stCxn id="8" idx="22"/>
          </p:cNvCxnSpPr>
          <p:nvPr/>
        </p:nvCxnSpPr>
        <p:spPr>
          <a:xfrm>
            <a:off x="8836092" y="2537927"/>
            <a:ext cx="9223" cy="106755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6ECCC40A-C632-4CDC-B491-07065CCA599D}"/>
              </a:ext>
            </a:extLst>
          </p:cNvPr>
          <p:cNvCxnSpPr>
            <a:cxnSpLocks/>
          </p:cNvCxnSpPr>
          <p:nvPr/>
        </p:nvCxnSpPr>
        <p:spPr>
          <a:xfrm flipH="1">
            <a:off x="7156580" y="2230016"/>
            <a:ext cx="307909" cy="119898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ruta 22">
            <a:extLst>
              <a:ext uri="{FF2B5EF4-FFF2-40B4-BE49-F238E27FC236}">
                <a16:creationId xmlns:a16="http://schemas.microsoft.com/office/drawing/2014/main" id="{53D08F67-96E7-485A-8737-04839D584922}"/>
              </a:ext>
            </a:extLst>
          </p:cNvPr>
          <p:cNvSpPr txBox="1"/>
          <p:nvPr/>
        </p:nvSpPr>
        <p:spPr>
          <a:xfrm>
            <a:off x="7305870" y="1778065"/>
            <a:ext cx="392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i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sv-SE" sz="24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Ooops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, my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mother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got cancer…</a:t>
            </a:r>
          </a:p>
        </p:txBody>
      </p:sp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D92F308D-9A6B-47C6-8DF5-38D3107A546A}"/>
              </a:ext>
            </a:extLst>
          </p:cNvPr>
          <p:cNvCxnSpPr>
            <a:cxnSpLocks/>
          </p:cNvCxnSpPr>
          <p:nvPr/>
        </p:nvCxnSpPr>
        <p:spPr>
          <a:xfrm flipH="1" flipV="1">
            <a:off x="9003935" y="2633503"/>
            <a:ext cx="1130555" cy="197582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ruta 26">
            <a:extLst>
              <a:ext uri="{FF2B5EF4-FFF2-40B4-BE49-F238E27FC236}">
                <a16:creationId xmlns:a16="http://schemas.microsoft.com/office/drawing/2014/main" id="{80A35A09-A1D4-4E93-9E5F-A4E7DDCCEE8F}"/>
              </a:ext>
            </a:extLst>
          </p:cNvPr>
          <p:cNvSpPr txBox="1"/>
          <p:nvPr/>
        </p:nvSpPr>
        <p:spPr>
          <a:xfrm>
            <a:off x="9349274" y="4694936"/>
            <a:ext cx="22766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i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Well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…my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performance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has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really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worsened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time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to call for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help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think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about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it…</a:t>
            </a:r>
          </a:p>
        </p:txBody>
      </p: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B8A93104-FDBD-4976-A583-1B20EA882BCF}"/>
              </a:ext>
            </a:extLst>
          </p:cNvPr>
          <p:cNvCxnSpPr>
            <a:cxnSpLocks/>
          </p:cNvCxnSpPr>
          <p:nvPr/>
        </p:nvCxnSpPr>
        <p:spPr>
          <a:xfrm flipV="1">
            <a:off x="6830008" y="3718741"/>
            <a:ext cx="2006084" cy="99549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ruta 32">
            <a:extLst>
              <a:ext uri="{FF2B5EF4-FFF2-40B4-BE49-F238E27FC236}">
                <a16:creationId xmlns:a16="http://schemas.microsoft.com/office/drawing/2014/main" id="{C50BCABA-3F7C-4B5F-8031-027CEA6F83EF}"/>
              </a:ext>
            </a:extLst>
          </p:cNvPr>
          <p:cNvSpPr txBox="1"/>
          <p:nvPr/>
        </p:nvSpPr>
        <p:spPr>
          <a:xfrm>
            <a:off x="5626364" y="4714239"/>
            <a:ext cx="29951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i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I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already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know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there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is a problem</a:t>
            </a:r>
          </a:p>
          <a:p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No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point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keeping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adding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points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Back to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zero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implement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1600" i="1" dirty="0" err="1">
                <a:solidFill>
                  <a:schemeClr val="bg1">
                    <a:lumMod val="50000"/>
                  </a:schemeClr>
                </a:solidFill>
              </a:rPr>
              <a:t>correcting</a:t>
            </a:r>
            <a:r>
              <a:rPr lang="sv-SE" sz="1600" i="1" dirty="0">
                <a:solidFill>
                  <a:schemeClr val="bg1">
                    <a:lumMod val="50000"/>
                  </a:schemeClr>
                </a:solidFill>
              </a:rPr>
              <a:t> actions.</a:t>
            </a:r>
          </a:p>
        </p:txBody>
      </p:sp>
      <p:sp>
        <p:nvSpPr>
          <p:cNvPr id="35" name="Vänster klammerparentes 34">
            <a:extLst>
              <a:ext uri="{FF2B5EF4-FFF2-40B4-BE49-F238E27FC236}">
                <a16:creationId xmlns:a16="http://schemas.microsoft.com/office/drawing/2014/main" id="{C6D1129B-DFFF-4328-AA22-8F80F8D75D57}"/>
              </a:ext>
            </a:extLst>
          </p:cNvPr>
          <p:cNvSpPr/>
          <p:nvPr/>
        </p:nvSpPr>
        <p:spPr>
          <a:xfrm>
            <a:off x="4993382" y="3794601"/>
            <a:ext cx="45719" cy="16694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318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ruta 15">
            <a:extLst>
              <a:ext uri="{FF2B5EF4-FFF2-40B4-BE49-F238E27FC236}">
                <a16:creationId xmlns:a16="http://schemas.microsoft.com/office/drawing/2014/main" id="{A972D176-5D83-4BC0-B4D8-570FD351EDFD}"/>
              </a:ext>
            </a:extLst>
          </p:cNvPr>
          <p:cNvSpPr txBox="1"/>
          <p:nvPr/>
        </p:nvSpPr>
        <p:spPr>
          <a:xfrm>
            <a:off x="505033" y="270935"/>
            <a:ext cx="5807873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dirty="0" err="1"/>
              <a:t>CuSum</a:t>
            </a:r>
            <a:r>
              <a:rPr lang="sv-SE" sz="4000" dirty="0"/>
              <a:t>. </a:t>
            </a:r>
            <a:r>
              <a:rPr lang="sv-SE" sz="4000" dirty="0" err="1"/>
              <a:t>Pitfalls</a:t>
            </a:r>
            <a:endParaRPr lang="sv-SE" dirty="0"/>
          </a:p>
          <a:p>
            <a:endParaRPr lang="sv-SE" dirty="0"/>
          </a:p>
          <a:p>
            <a:r>
              <a:rPr lang="sv-SE" u="sng" dirty="0" err="1"/>
              <a:t>Deciding</a:t>
            </a:r>
            <a:r>
              <a:rPr lang="sv-SE" u="sng" dirty="0"/>
              <a:t> acceptable (p0) and </a:t>
            </a:r>
            <a:r>
              <a:rPr lang="sv-SE" u="sng" dirty="0" err="1"/>
              <a:t>unacceptable</a:t>
            </a:r>
            <a:r>
              <a:rPr lang="sv-SE" u="sng" dirty="0"/>
              <a:t> (p1) </a:t>
            </a:r>
            <a:r>
              <a:rPr lang="sv-SE" u="sng" dirty="0" err="1"/>
              <a:t>failure</a:t>
            </a:r>
            <a:r>
              <a:rPr lang="sv-SE" u="sng" dirty="0"/>
              <a:t> rate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 err="1"/>
              <a:t>Possible</a:t>
            </a:r>
            <a:r>
              <a:rPr lang="sv-SE" dirty="0"/>
              <a:t> solution:</a:t>
            </a:r>
          </a:p>
          <a:p>
            <a:pPr lvl="1"/>
            <a:endParaRPr lang="sv-SE" dirty="0"/>
          </a:p>
          <a:p>
            <a:pPr lvl="2"/>
            <a:r>
              <a:rPr lang="sv-SE" dirty="0"/>
              <a:t>p0, p1 = </a:t>
            </a:r>
            <a:r>
              <a:rPr lang="sv-SE" dirty="0">
                <a:solidFill>
                  <a:schemeClr val="accent6">
                    <a:lumMod val="50000"/>
                  </a:schemeClr>
                </a:solidFill>
              </a:rPr>
              <a:t>95% C.I. </a:t>
            </a:r>
            <a:r>
              <a:rPr lang="sv-SE" dirty="0" err="1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lang="sv-S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6">
                    <a:lumMod val="50000"/>
                  </a:schemeClr>
                </a:solidFill>
              </a:rPr>
              <a:t>mean</a:t>
            </a:r>
            <a:r>
              <a:rPr lang="sv-S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6">
                    <a:lumMod val="50000"/>
                  </a:schemeClr>
                </a:solidFill>
              </a:rPr>
              <a:t>failure</a:t>
            </a:r>
            <a:r>
              <a:rPr lang="sv-SE" dirty="0">
                <a:solidFill>
                  <a:schemeClr val="accent6">
                    <a:lumMod val="50000"/>
                  </a:schemeClr>
                </a:solidFill>
              </a:rPr>
              <a:t> rate</a:t>
            </a:r>
            <a:r>
              <a:rPr lang="sv-SE" dirty="0"/>
              <a:t>… …</a:t>
            </a:r>
            <a:r>
              <a:rPr lang="sv-SE" sz="1400" dirty="0" err="1"/>
              <a:t>sorted</a:t>
            </a:r>
            <a:r>
              <a:rPr lang="sv-SE" sz="1400" dirty="0"/>
              <a:t> by </a:t>
            </a:r>
            <a:r>
              <a:rPr lang="sv-SE" sz="1400" dirty="0" err="1"/>
              <a:t>years</a:t>
            </a:r>
            <a:r>
              <a:rPr lang="sv-SE" sz="1400" dirty="0"/>
              <a:t> </a:t>
            </a:r>
            <a:r>
              <a:rPr lang="sv-SE" sz="1400" dirty="0" err="1"/>
              <a:t>of</a:t>
            </a:r>
            <a:r>
              <a:rPr lang="sv-SE" sz="1400" dirty="0"/>
              <a:t> </a:t>
            </a:r>
            <a:r>
              <a:rPr lang="sv-SE" sz="1400" dirty="0" err="1"/>
              <a:t>experience</a:t>
            </a:r>
            <a:endParaRPr lang="sv-SE" sz="1400" dirty="0"/>
          </a:p>
          <a:p>
            <a:pPr lvl="2"/>
            <a:endParaRPr lang="sv-SE" dirty="0"/>
          </a:p>
          <a:p>
            <a:pPr lvl="2"/>
            <a:r>
              <a:rPr lang="sv-SE" sz="1600" dirty="0" err="1"/>
              <a:t>Example</a:t>
            </a:r>
            <a:r>
              <a:rPr lang="sv-SE" sz="1600" dirty="0"/>
              <a:t>:</a:t>
            </a:r>
          </a:p>
          <a:p>
            <a:pPr lvl="2"/>
            <a:endParaRPr lang="sv-SE" sz="1600" dirty="0"/>
          </a:p>
          <a:p>
            <a:pPr lvl="2"/>
            <a:r>
              <a:rPr lang="sv-SE" sz="1600" dirty="0"/>
              <a:t>If …</a:t>
            </a:r>
          </a:p>
          <a:p>
            <a:pPr lvl="2"/>
            <a:r>
              <a:rPr lang="sv-SE" sz="1600" dirty="0" err="1"/>
              <a:t>failure</a:t>
            </a:r>
            <a:r>
              <a:rPr lang="sv-SE" sz="1600" dirty="0"/>
              <a:t> rate for </a:t>
            </a:r>
            <a:r>
              <a:rPr lang="sv-SE" sz="1600" dirty="0" err="1"/>
              <a:t>tracheal</a:t>
            </a:r>
            <a:r>
              <a:rPr lang="sv-SE" sz="1600" dirty="0"/>
              <a:t> (</a:t>
            </a:r>
            <a:r>
              <a:rPr lang="sv-SE" sz="1600" dirty="0" err="1"/>
              <a:t>beginner</a:t>
            </a:r>
            <a:r>
              <a:rPr lang="sv-SE" sz="1600" dirty="0"/>
              <a:t>) </a:t>
            </a:r>
            <a:r>
              <a:rPr lang="sv-SE" sz="1600" dirty="0" err="1"/>
              <a:t>experience</a:t>
            </a:r>
            <a:r>
              <a:rPr lang="sv-SE" sz="1600" dirty="0"/>
              <a:t> = 40% </a:t>
            </a:r>
            <a:r>
              <a:rPr lang="sv-SE" sz="1200" dirty="0"/>
              <a:t>(*) </a:t>
            </a:r>
          </a:p>
          <a:p>
            <a:pPr lvl="2"/>
            <a:endParaRPr lang="sv-SE" sz="1200" dirty="0"/>
          </a:p>
          <a:p>
            <a:pPr lvl="2"/>
            <a:r>
              <a:rPr lang="sv-SE" sz="1600" dirty="0" err="1"/>
              <a:t>then</a:t>
            </a:r>
            <a:r>
              <a:rPr lang="sv-SE" sz="1600" dirty="0"/>
              <a:t> …</a:t>
            </a:r>
          </a:p>
          <a:p>
            <a:pPr lvl="2"/>
            <a:r>
              <a:rPr lang="sv-SE" sz="1600" dirty="0"/>
              <a:t>95CI = 0.5 (p0) – 0.7 (p1)</a:t>
            </a:r>
          </a:p>
          <a:p>
            <a:pPr lvl="2"/>
            <a:endParaRPr lang="sv-SE" dirty="0"/>
          </a:p>
          <a:p>
            <a:pPr lvl="2"/>
            <a:endParaRPr lang="sv-SE" dirty="0"/>
          </a:p>
          <a:p>
            <a:pPr lvl="2"/>
            <a:endParaRPr lang="sv-SE" dirty="0"/>
          </a:p>
          <a:p>
            <a:pPr lvl="2"/>
            <a:r>
              <a:rPr lang="sv-SE" sz="1100" dirty="0"/>
              <a:t>(*) </a:t>
            </a:r>
            <a:r>
              <a:rPr lang="sv-SE" sz="1100" dirty="0" err="1"/>
              <a:t>hypothetical</a:t>
            </a:r>
            <a:r>
              <a:rPr lang="sv-SE" sz="1100" dirty="0"/>
              <a:t> data </a:t>
            </a:r>
            <a:r>
              <a:rPr lang="sv-SE" sz="1100" dirty="0" err="1"/>
              <a:t>that</a:t>
            </a:r>
            <a:r>
              <a:rPr lang="sv-SE" sz="1100" dirty="0"/>
              <a:t> </a:t>
            </a:r>
            <a:r>
              <a:rPr lang="sv-SE" sz="1100" dirty="0" err="1"/>
              <a:t>could</a:t>
            </a:r>
            <a:r>
              <a:rPr lang="sv-SE" sz="1100" dirty="0"/>
              <a:t> be </a:t>
            </a:r>
            <a:r>
              <a:rPr lang="sv-SE" sz="1100" dirty="0" err="1"/>
              <a:t>extracted</a:t>
            </a:r>
            <a:r>
              <a:rPr lang="sv-SE" sz="1100" dirty="0"/>
              <a:t> from  </a:t>
            </a:r>
            <a:r>
              <a:rPr lang="sv-SE" sz="1100" dirty="0" err="1"/>
              <a:t>Logeze</a:t>
            </a:r>
            <a:r>
              <a:rPr lang="sv-SE" sz="1100" dirty="0"/>
              <a:t>.</a:t>
            </a:r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grpSp>
        <p:nvGrpSpPr>
          <p:cNvPr id="37" name="Grupp 36">
            <a:extLst>
              <a:ext uri="{FF2B5EF4-FFF2-40B4-BE49-F238E27FC236}">
                <a16:creationId xmlns:a16="http://schemas.microsoft.com/office/drawing/2014/main" id="{1681F573-27C3-4C5D-AE32-DEE8638ECE0F}"/>
              </a:ext>
            </a:extLst>
          </p:cNvPr>
          <p:cNvGrpSpPr/>
          <p:nvPr/>
        </p:nvGrpSpPr>
        <p:grpSpPr>
          <a:xfrm>
            <a:off x="7112161" y="-91169"/>
            <a:ext cx="4267427" cy="6231225"/>
            <a:chOff x="6944208" y="30130"/>
            <a:chExt cx="4267427" cy="6231225"/>
          </a:xfrm>
        </p:grpSpPr>
        <p:sp>
          <p:nvSpPr>
            <p:cNvPr id="2" name="textruta 1">
              <a:extLst>
                <a:ext uri="{FF2B5EF4-FFF2-40B4-BE49-F238E27FC236}">
                  <a16:creationId xmlns:a16="http://schemas.microsoft.com/office/drawing/2014/main" id="{10A18104-5566-4EC4-BC09-F829E9356439}"/>
                </a:ext>
              </a:extLst>
            </p:cNvPr>
            <p:cNvSpPr txBox="1"/>
            <p:nvPr/>
          </p:nvSpPr>
          <p:spPr>
            <a:xfrm>
              <a:off x="7175734" y="30130"/>
              <a:ext cx="798260" cy="6148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sv-SE" sz="1600" dirty="0"/>
                <a:t> </a:t>
              </a:r>
            </a:p>
            <a:p>
              <a:pPr algn="r">
                <a:lnSpc>
                  <a:spcPct val="150000"/>
                </a:lnSpc>
              </a:pPr>
              <a:endParaRPr lang="sv-SE" sz="1600" dirty="0"/>
            </a:p>
            <a:p>
              <a:pPr algn="r">
                <a:lnSpc>
                  <a:spcPct val="150000"/>
                </a:lnSpc>
              </a:pPr>
              <a:endParaRPr lang="sv-SE" sz="1600" dirty="0"/>
            </a:p>
            <a:p>
              <a:pPr>
                <a:lnSpc>
                  <a:spcPct val="150000"/>
                </a:lnSpc>
              </a:pPr>
              <a:r>
                <a:rPr lang="sv-SE" sz="2000" dirty="0">
                  <a:solidFill>
                    <a:schemeClr val="accent2">
                      <a:lumMod val="50000"/>
                    </a:schemeClr>
                  </a:solidFill>
                </a:rPr>
                <a:t>1.0   0.9   0.8  0.7  0.6  0.5  0.4  0.3  0.2  0.1</a:t>
              </a:r>
              <a:endParaRPr lang="sv-SE" sz="1600" dirty="0"/>
            </a:p>
            <a:p>
              <a:pPr>
                <a:lnSpc>
                  <a:spcPct val="150000"/>
                </a:lnSpc>
              </a:pPr>
              <a:endParaRPr lang="sv-SE" sz="1600" dirty="0"/>
            </a:p>
          </p:txBody>
        </p:sp>
        <p:cxnSp>
          <p:nvCxnSpPr>
            <p:cNvPr id="9" name="Rak koppling 8">
              <a:extLst>
                <a:ext uri="{FF2B5EF4-FFF2-40B4-BE49-F238E27FC236}">
                  <a16:creationId xmlns:a16="http://schemas.microsoft.com/office/drawing/2014/main" id="{00B6B116-0F73-4FEE-8FC2-6D05F5AF8B15}"/>
                </a:ext>
              </a:extLst>
            </p:cNvPr>
            <p:cNvCxnSpPr/>
            <p:nvPr/>
          </p:nvCxnSpPr>
          <p:spPr>
            <a:xfrm>
              <a:off x="7668655" y="1132687"/>
              <a:ext cx="0" cy="4790114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ak koppling 9">
              <a:extLst>
                <a:ext uri="{FF2B5EF4-FFF2-40B4-BE49-F238E27FC236}">
                  <a16:creationId xmlns:a16="http://schemas.microsoft.com/office/drawing/2014/main" id="{11FDD172-A371-45F2-9FCE-C261E0451099}"/>
                </a:ext>
              </a:extLst>
            </p:cNvPr>
            <p:cNvCxnSpPr>
              <a:cxnSpLocks/>
            </p:cNvCxnSpPr>
            <p:nvPr/>
          </p:nvCxnSpPr>
          <p:spPr>
            <a:xfrm>
              <a:off x="7668655" y="5904142"/>
              <a:ext cx="3436235" cy="18659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ruta 13">
              <a:extLst>
                <a:ext uri="{FF2B5EF4-FFF2-40B4-BE49-F238E27FC236}">
                  <a16:creationId xmlns:a16="http://schemas.microsoft.com/office/drawing/2014/main" id="{98C02C67-B1F5-4B36-A4A5-A7E62796E32D}"/>
                </a:ext>
              </a:extLst>
            </p:cNvPr>
            <p:cNvSpPr txBox="1"/>
            <p:nvPr/>
          </p:nvSpPr>
          <p:spPr>
            <a:xfrm>
              <a:off x="7731182" y="5922801"/>
              <a:ext cx="1030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i="1" dirty="0" err="1">
                  <a:solidFill>
                    <a:schemeClr val="accent6">
                      <a:lumMod val="50000"/>
                    </a:schemeClr>
                  </a:solidFill>
                </a:rPr>
                <a:t>Beginner</a:t>
              </a:r>
              <a:endParaRPr lang="sv-SE" sz="16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1" name="Rak koppling 10">
              <a:extLst>
                <a:ext uri="{FF2B5EF4-FFF2-40B4-BE49-F238E27FC236}">
                  <a16:creationId xmlns:a16="http://schemas.microsoft.com/office/drawing/2014/main" id="{2D6BDF0C-26DE-454F-B517-E054DD9A8C44}"/>
                </a:ext>
              </a:extLst>
            </p:cNvPr>
            <p:cNvCxnSpPr>
              <a:cxnSpLocks/>
            </p:cNvCxnSpPr>
            <p:nvPr/>
          </p:nvCxnSpPr>
          <p:spPr>
            <a:xfrm>
              <a:off x="7731182" y="2797366"/>
              <a:ext cx="11103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ak koppling 16">
              <a:extLst>
                <a:ext uri="{FF2B5EF4-FFF2-40B4-BE49-F238E27FC236}">
                  <a16:creationId xmlns:a16="http://schemas.microsoft.com/office/drawing/2014/main" id="{1E6AE87B-ADD6-4533-B48D-258420AB12B8}"/>
                </a:ext>
              </a:extLst>
            </p:cNvPr>
            <p:cNvCxnSpPr>
              <a:cxnSpLocks/>
            </p:cNvCxnSpPr>
            <p:nvPr/>
          </p:nvCxnSpPr>
          <p:spPr>
            <a:xfrm>
              <a:off x="7763074" y="3735356"/>
              <a:ext cx="1110343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ruta 17">
              <a:extLst>
                <a:ext uri="{FF2B5EF4-FFF2-40B4-BE49-F238E27FC236}">
                  <a16:creationId xmlns:a16="http://schemas.microsoft.com/office/drawing/2014/main" id="{19E932FE-38D5-48CC-8A98-02FF42503A89}"/>
                </a:ext>
              </a:extLst>
            </p:cNvPr>
            <p:cNvSpPr txBox="1"/>
            <p:nvPr/>
          </p:nvSpPr>
          <p:spPr>
            <a:xfrm>
              <a:off x="8864632" y="2613374"/>
              <a:ext cx="1457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i="1" dirty="0" err="1">
                  <a:solidFill>
                    <a:schemeClr val="accent6">
                      <a:lumMod val="50000"/>
                    </a:schemeClr>
                  </a:solidFill>
                </a:rPr>
                <a:t>Unacceptable</a:t>
              </a:r>
              <a:r>
                <a:rPr lang="sv-SE" sz="1600" i="1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sv-SE" sz="1600" i="1" dirty="0" err="1">
                  <a:solidFill>
                    <a:schemeClr val="accent6">
                      <a:lumMod val="50000"/>
                    </a:schemeClr>
                  </a:solidFill>
                </a:rPr>
                <a:t>failure</a:t>
              </a:r>
              <a:endParaRPr lang="sv-SE" sz="16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9" name="Rak koppling 18">
              <a:extLst>
                <a:ext uri="{FF2B5EF4-FFF2-40B4-BE49-F238E27FC236}">
                  <a16:creationId xmlns:a16="http://schemas.microsoft.com/office/drawing/2014/main" id="{B815F19D-D746-4A16-8759-D1DC0EE8765F}"/>
                </a:ext>
              </a:extLst>
            </p:cNvPr>
            <p:cNvCxnSpPr>
              <a:cxnSpLocks/>
            </p:cNvCxnSpPr>
            <p:nvPr/>
          </p:nvCxnSpPr>
          <p:spPr>
            <a:xfrm>
              <a:off x="8873417" y="3276337"/>
              <a:ext cx="11103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9FA83DE4-5378-400F-A6D1-E093F1509B56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>
              <a:off x="8864632" y="2905762"/>
              <a:ext cx="8785" cy="370575"/>
            </a:xfrm>
            <a:prstGeom prst="line">
              <a:avLst/>
            </a:prstGeom>
            <a:ln>
              <a:solidFill>
                <a:srgbClr val="C0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ak koppling 20">
              <a:extLst>
                <a:ext uri="{FF2B5EF4-FFF2-40B4-BE49-F238E27FC236}">
                  <a16:creationId xmlns:a16="http://schemas.microsoft.com/office/drawing/2014/main" id="{7B69A3CF-6320-4CA5-8C8D-2653E32699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32" y="3735356"/>
              <a:ext cx="8785" cy="1303175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ak koppling 22">
              <a:extLst>
                <a:ext uri="{FF2B5EF4-FFF2-40B4-BE49-F238E27FC236}">
                  <a16:creationId xmlns:a16="http://schemas.microsoft.com/office/drawing/2014/main" id="{A8BA0B63-9A9F-4550-9F68-3DB21F4D9F15}"/>
                </a:ext>
              </a:extLst>
            </p:cNvPr>
            <p:cNvCxnSpPr>
              <a:cxnSpLocks/>
            </p:cNvCxnSpPr>
            <p:nvPr/>
          </p:nvCxnSpPr>
          <p:spPr>
            <a:xfrm>
              <a:off x="8864632" y="5038531"/>
              <a:ext cx="11103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ak koppling 23">
              <a:extLst>
                <a:ext uri="{FF2B5EF4-FFF2-40B4-BE49-F238E27FC236}">
                  <a16:creationId xmlns:a16="http://schemas.microsoft.com/office/drawing/2014/main" id="{82560272-B819-4577-A224-808B7628E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4975" y="3276337"/>
              <a:ext cx="1" cy="1536902"/>
            </a:xfrm>
            <a:prstGeom prst="line">
              <a:avLst/>
            </a:prstGeom>
            <a:ln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ak koppling 26">
              <a:extLst>
                <a:ext uri="{FF2B5EF4-FFF2-40B4-BE49-F238E27FC236}">
                  <a16:creationId xmlns:a16="http://schemas.microsoft.com/office/drawing/2014/main" id="{76C9D651-4D89-490C-9400-5ACCF47F57C5}"/>
                </a:ext>
              </a:extLst>
            </p:cNvPr>
            <p:cNvCxnSpPr>
              <a:cxnSpLocks/>
            </p:cNvCxnSpPr>
            <p:nvPr/>
          </p:nvCxnSpPr>
          <p:spPr>
            <a:xfrm>
              <a:off x="9994547" y="5797421"/>
              <a:ext cx="11103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ak koppling 27">
              <a:extLst>
                <a:ext uri="{FF2B5EF4-FFF2-40B4-BE49-F238E27FC236}">
                  <a16:creationId xmlns:a16="http://schemas.microsoft.com/office/drawing/2014/main" id="{985A66C9-2296-4566-9400-2078131DF7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74975" y="5038531"/>
              <a:ext cx="8786" cy="75889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AD4D7BDE-7761-48FC-A9F9-9EAAB72D13F2}"/>
                </a:ext>
              </a:extLst>
            </p:cNvPr>
            <p:cNvCxnSpPr>
              <a:cxnSpLocks/>
            </p:cNvCxnSpPr>
            <p:nvPr/>
          </p:nvCxnSpPr>
          <p:spPr>
            <a:xfrm>
              <a:off x="9974975" y="4813239"/>
              <a:ext cx="11103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ruta 33">
              <a:extLst>
                <a:ext uri="{FF2B5EF4-FFF2-40B4-BE49-F238E27FC236}">
                  <a16:creationId xmlns:a16="http://schemas.microsoft.com/office/drawing/2014/main" id="{02E37164-346E-4732-BE74-F2D3BB314FD1}"/>
                </a:ext>
              </a:extLst>
            </p:cNvPr>
            <p:cNvSpPr txBox="1"/>
            <p:nvPr/>
          </p:nvSpPr>
          <p:spPr>
            <a:xfrm rot="16200000">
              <a:off x="6185366" y="2462614"/>
              <a:ext cx="1856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i="1" dirty="0">
                  <a:solidFill>
                    <a:schemeClr val="accent6">
                      <a:lumMod val="50000"/>
                    </a:schemeClr>
                  </a:solidFill>
                </a:rPr>
                <a:t>Rate</a:t>
              </a:r>
            </a:p>
          </p:txBody>
        </p:sp>
        <p:sp>
          <p:nvSpPr>
            <p:cNvPr id="35" name="textruta 34">
              <a:extLst>
                <a:ext uri="{FF2B5EF4-FFF2-40B4-BE49-F238E27FC236}">
                  <a16:creationId xmlns:a16="http://schemas.microsoft.com/office/drawing/2014/main" id="{F654E3C7-CB9C-489B-BA0B-D907D13847B0}"/>
                </a:ext>
              </a:extLst>
            </p:cNvPr>
            <p:cNvSpPr txBox="1"/>
            <p:nvPr/>
          </p:nvSpPr>
          <p:spPr>
            <a:xfrm>
              <a:off x="7573085" y="3813544"/>
              <a:ext cx="14111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i="1" dirty="0">
                  <a:solidFill>
                    <a:schemeClr val="accent6">
                      <a:lumMod val="50000"/>
                    </a:schemeClr>
                  </a:solidFill>
                </a:rPr>
                <a:t>Acceptable </a:t>
              </a:r>
              <a:r>
                <a:rPr lang="sv-SE" sz="1600" i="1" dirty="0" err="1">
                  <a:solidFill>
                    <a:schemeClr val="accent6">
                      <a:lumMod val="50000"/>
                    </a:schemeClr>
                  </a:solidFill>
                </a:rPr>
                <a:t>failure</a:t>
              </a:r>
              <a:endParaRPr lang="sv-SE" sz="16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textruta 35">
              <a:extLst>
                <a:ext uri="{FF2B5EF4-FFF2-40B4-BE49-F238E27FC236}">
                  <a16:creationId xmlns:a16="http://schemas.microsoft.com/office/drawing/2014/main" id="{DE661DEB-FD55-4B17-9778-E6DE07E9857E}"/>
                </a:ext>
              </a:extLst>
            </p:cNvPr>
            <p:cNvSpPr txBox="1"/>
            <p:nvPr/>
          </p:nvSpPr>
          <p:spPr>
            <a:xfrm>
              <a:off x="10180850" y="5922801"/>
              <a:ext cx="1030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i="1" dirty="0" err="1">
                  <a:solidFill>
                    <a:schemeClr val="accent6">
                      <a:lumMod val="50000"/>
                    </a:schemeClr>
                  </a:solidFill>
                </a:rPr>
                <a:t>Advanced</a:t>
              </a:r>
              <a:endParaRPr lang="sv-SE" sz="16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ruta 24">
            <a:extLst>
              <a:ext uri="{FF2B5EF4-FFF2-40B4-BE49-F238E27FC236}">
                <a16:creationId xmlns:a16="http://schemas.microsoft.com/office/drawing/2014/main" id="{3F964595-D6C2-4ADE-929E-18A77D3F6A81}"/>
              </a:ext>
            </a:extLst>
          </p:cNvPr>
          <p:cNvSpPr txBox="1"/>
          <p:nvPr/>
        </p:nvSpPr>
        <p:spPr>
          <a:xfrm>
            <a:off x="8973788" y="5814434"/>
            <a:ext cx="125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i="1" dirty="0" err="1">
                <a:solidFill>
                  <a:schemeClr val="accent6">
                    <a:lumMod val="50000"/>
                  </a:schemeClr>
                </a:solidFill>
              </a:rPr>
              <a:t>Intermediate</a:t>
            </a:r>
            <a:endParaRPr lang="sv-SE" sz="16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6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BD00077F-08C4-4F00-93E2-34A8C3EB4B59}"/>
              </a:ext>
            </a:extLst>
          </p:cNvPr>
          <p:cNvSpPr txBox="1"/>
          <p:nvPr/>
        </p:nvSpPr>
        <p:spPr>
          <a:xfrm>
            <a:off x="505033" y="270935"/>
            <a:ext cx="580787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dirty="0" err="1"/>
              <a:t>References</a:t>
            </a:r>
            <a:endParaRPr lang="sv-SE" dirty="0"/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Biau</a:t>
            </a:r>
            <a:r>
              <a:rPr lang="sv-SE" dirty="0"/>
              <a:t> DJ et al. British J </a:t>
            </a:r>
            <a:r>
              <a:rPr lang="sv-SE" dirty="0" err="1"/>
              <a:t>Surgery</a:t>
            </a:r>
            <a:r>
              <a:rPr lang="sv-SE"/>
              <a:t> 2008; 95: 925-929</a:t>
            </a:r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3485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594</Words>
  <Application>Microsoft Office PowerPoint</Application>
  <PresentationFormat>Bredbild</PresentationFormat>
  <Paragraphs>199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CuSum method to assess technical proficiency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CuSum method to assess technical proficiency</dc:title>
  <dc:creator>Francisco Martinez Torrente</dc:creator>
  <cp:lastModifiedBy>Francisco Martinez Torrente</cp:lastModifiedBy>
  <cp:revision>17</cp:revision>
  <dcterms:created xsi:type="dcterms:W3CDTF">2021-05-17T12:44:32Z</dcterms:created>
  <dcterms:modified xsi:type="dcterms:W3CDTF">2021-05-17T15:27:13Z</dcterms:modified>
</cp:coreProperties>
</file>