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5" r:id="rId3"/>
    <p:sldId id="309" r:id="rId4"/>
    <p:sldId id="259" r:id="rId5"/>
    <p:sldId id="266" r:id="rId6"/>
    <p:sldId id="310" r:id="rId7"/>
    <p:sldId id="274" r:id="rId8"/>
    <p:sldId id="269" r:id="rId9"/>
    <p:sldId id="267" r:id="rId10"/>
    <p:sldId id="311" r:id="rId11"/>
    <p:sldId id="268" r:id="rId12"/>
    <p:sldId id="312" r:id="rId13"/>
    <p:sldId id="317" r:id="rId14"/>
    <p:sldId id="318" r:id="rId15"/>
    <p:sldId id="319" r:id="rId16"/>
    <p:sldId id="320" r:id="rId17"/>
    <p:sldId id="284" r:id="rId18"/>
    <p:sldId id="281" r:id="rId19"/>
    <p:sldId id="282" r:id="rId20"/>
    <p:sldId id="291" r:id="rId21"/>
    <p:sldId id="316" r:id="rId22"/>
    <p:sldId id="313" r:id="rId23"/>
    <p:sldId id="314" r:id="rId24"/>
    <p:sldId id="321" r:id="rId25"/>
    <p:sldId id="315" r:id="rId26"/>
    <p:sldId id="295" r:id="rId27"/>
    <p:sldId id="296" r:id="rId28"/>
    <p:sldId id="299" r:id="rId29"/>
    <p:sldId id="298" r:id="rId30"/>
    <p:sldId id="308" r:id="rId31"/>
    <p:sldId id="302" r:id="rId32"/>
    <p:sldId id="303" r:id="rId33"/>
    <p:sldId id="305" r:id="rId34"/>
    <p:sldId id="275" r:id="rId35"/>
    <p:sldId id="286" r:id="rId36"/>
    <p:sldId id="287" r:id="rId37"/>
    <p:sldId id="288" r:id="rId38"/>
    <p:sldId id="271" r:id="rId39"/>
    <p:sldId id="273" r:id="rId40"/>
    <p:sldId id="279" r:id="rId41"/>
    <p:sldId id="280" r:id="rId42"/>
    <p:sldId id="306" r:id="rId43"/>
    <p:sldId id="307" r:id="rId44"/>
    <p:sldId id="300" r:id="rId45"/>
    <p:sldId id="301" r:id="rId4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7C60DB50-C14B-47B2-A463-18A07B7767DE}">
          <p14:sldIdLst>
            <p14:sldId id="256"/>
            <p14:sldId id="265"/>
            <p14:sldId id="309"/>
            <p14:sldId id="259"/>
            <p14:sldId id="266"/>
            <p14:sldId id="310"/>
            <p14:sldId id="274"/>
            <p14:sldId id="269"/>
            <p14:sldId id="267"/>
            <p14:sldId id="311"/>
            <p14:sldId id="268"/>
            <p14:sldId id="312"/>
            <p14:sldId id="317"/>
            <p14:sldId id="318"/>
            <p14:sldId id="319"/>
            <p14:sldId id="320"/>
            <p14:sldId id="284"/>
            <p14:sldId id="281"/>
            <p14:sldId id="282"/>
            <p14:sldId id="291"/>
            <p14:sldId id="316"/>
            <p14:sldId id="313"/>
            <p14:sldId id="314"/>
            <p14:sldId id="321"/>
            <p14:sldId id="315"/>
            <p14:sldId id="295"/>
            <p14:sldId id="296"/>
            <p14:sldId id="299"/>
            <p14:sldId id="298"/>
            <p14:sldId id="308"/>
            <p14:sldId id="302"/>
            <p14:sldId id="303"/>
            <p14:sldId id="305"/>
            <p14:sldId id="275"/>
            <p14:sldId id="286"/>
            <p14:sldId id="287"/>
            <p14:sldId id="288"/>
            <p14:sldId id="271"/>
            <p14:sldId id="273"/>
            <p14:sldId id="279"/>
            <p14:sldId id="280"/>
            <p14:sldId id="306"/>
            <p14:sldId id="307"/>
            <p14:sldId id="300"/>
            <p14:sldId id="301"/>
          </p14:sldIdLst>
        </p14:section>
        <p14:section name="Preprocessor" id="{DF9D3BDA-E524-4A92-9B10-E3E9B6B3AC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  <a:srgbClr val="9EAAC2"/>
    <a:srgbClr val="133659"/>
    <a:srgbClr val="1C5288"/>
    <a:srgbClr val="2262A2"/>
    <a:srgbClr val="0E2841"/>
    <a:srgbClr val="163F68"/>
    <a:srgbClr val="004376"/>
    <a:srgbClr val="17436B"/>
    <a:srgbClr val="0E2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64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F198-F550-4D3B-9249-D4D94BAA5901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F061C-1746-4036-A0DD-367F19AE5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5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F061C-1746-4036-A0DD-367F19AE543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38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F061C-1746-4036-A0DD-367F19AE5435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81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18CFE-04DE-05AE-95A0-A1415420B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E4F685-3924-7CD6-BBB3-7E0048691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42F978-894F-6BC9-0382-BE71333B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78D29A-AAB0-73A4-9060-94D918CF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7A4F68-ED09-19D2-C942-8064760A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61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D48B8-D3A2-F810-1652-0D7BF8D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4419C3-67EC-C7E8-E48B-8322297B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DD3E7F-E849-44D1-DC94-2136C186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7910E4-0EFA-271A-02E4-E02F5D30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A989F4-2A82-C509-C170-24E5802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82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69D758-CF96-FB7C-84A9-F490ACA01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D00416-E3DE-DC86-D804-FCBEA8CD7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4F1486-7D7E-02F7-BA9B-DE205B9D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CD79C8-3649-9021-36CF-70218DAD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8A96E-BF8C-911E-FF93-B7AD6A79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989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D12F0-CFEE-0971-A69B-46896250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55207C-4DBA-2247-1473-EA2DBE94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1512D7-FD7B-DFFF-1FA9-431EC1FB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3809CC-7A5D-C8C4-ED64-9E4DDB8E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F84998-EE32-A300-7661-E90CC636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24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9B72FA-4148-FF39-33A1-18DA74A2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9E2A3F-4186-25BC-5301-E582222D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DED253-7CDA-93FE-3CDE-8B4DFB5A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21EF37-008F-46EF-EEF6-A2776843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A5B276-CDCF-FB82-D38F-5441BFBB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522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C4E4D-2A4F-5CDF-3BCD-07C7D4FB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72866-76B4-1A25-D277-8F60D9593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B30DB6-5EB2-8131-6376-0C4A21C17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C307D9-057F-B9AF-74B4-5E5FA323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21CB08-793B-1E16-9363-12EC0AA3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0DB45C-9412-E305-07F5-51556A8C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776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EADF6B-BEB7-587A-374F-7D792A97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853BF4-902D-E744-B551-12E5BD61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4F1842-5F17-3990-A4C1-AB3B60D6A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C371E7-7E62-9773-816B-2EA7ECE9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78E5E3-7AE1-4E16-3076-52061DFE8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0C71F40-0AC6-8A49-D2D4-A04E5382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C231891-EAFB-47F3-3356-CD94DC94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2B309C-CB0E-C4E8-47D9-FA13CE1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40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4ADEA1-6779-1628-CA96-A193B90B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7AE6FD-3BE1-0FD6-DFF5-9DF22D2C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0BC0B0-77D8-9FC3-0284-B362F45F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C1C71D-170C-3B0A-70BB-A76B23C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04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ABA808-0207-27CD-C5F1-6E5CADDF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AADA03-62E1-14B2-915B-DE3226C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66FDF4-6740-AB4C-6B12-254F911D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62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08F22-BCAD-281C-C947-38A64E53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94DEE8-C5D4-F5F6-9E66-5B4AD5DF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70D2D4-03C7-0AC7-4528-276E49C1A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CBF451-D432-91C1-FDEA-6B2B5CC7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61AFDA-9C6C-B506-6A0A-5909DBCA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54C113-78F8-5277-9CAD-4F3477B6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40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68AB77-0505-FEA5-F744-0036AE68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013A34-937A-0D4D-C497-993701BB2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DA010B-11A4-CDB4-1598-76E0CDEE4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55DDE1-DC5F-0A61-834E-3CA4F77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62B77-70A5-F322-EE7A-E1FA0305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615890-AECB-5957-4C66-1494EAEB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10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8F9CA7-3750-377D-451C-8BF4CB06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6C86EA-C2C5-D3AD-E6F5-9187E11F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A6E3AC-D2F0-AD47-B09C-D0BF2DC6C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307D3-D761-458D-8BB6-830237374C36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B43B36-7E24-317B-CCF5-30164B5AA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69B51E-8848-354E-5ABD-7CF645B9D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3CF6C-B382-4732-A772-BD6C9CEBD5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3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A5CE55-E866-9C54-5D24-1915DC0B0E7E}"/>
              </a:ext>
            </a:extLst>
          </p:cNvPr>
          <p:cNvSpPr txBox="1"/>
          <p:nvPr/>
        </p:nvSpPr>
        <p:spPr>
          <a:xfrm>
            <a:off x="1408663" y="2828835"/>
            <a:ext cx="9374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2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Implementazione di un procedura di decisione per il frammento </a:t>
            </a:r>
            <a:r>
              <a:rPr lang="it-IT" sz="3600" b="1" dirty="0" err="1">
                <a:solidFill>
                  <a:schemeClr val="bg2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guarded</a:t>
            </a:r>
            <a:r>
              <a:rPr lang="it-IT" sz="3600" b="1" dirty="0">
                <a:solidFill>
                  <a:schemeClr val="bg2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in </a:t>
            </a:r>
            <a:r>
              <a:rPr lang="it-IT" sz="3600" b="1" i="1" dirty="0">
                <a:solidFill>
                  <a:schemeClr val="bg2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Vampire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85493F-519D-5C71-6551-87F1D4589FC4}"/>
              </a:ext>
            </a:extLst>
          </p:cNvPr>
          <p:cNvSpPr txBox="1"/>
          <p:nvPr/>
        </p:nvSpPr>
        <p:spPr>
          <a:xfrm>
            <a:off x="9041397" y="5278104"/>
            <a:ext cx="263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Francesco </a:t>
            </a:r>
            <a:r>
              <a:rPr lang="it-IT" cap="small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Scarfato</a:t>
            </a:r>
          </a:p>
          <a:p>
            <a:pPr algn="r"/>
            <a:r>
              <a:rPr lang="it-IT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N86/3769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42672C-65B9-5905-5410-8F68200D2F86}"/>
              </a:ext>
            </a:extLst>
          </p:cNvPr>
          <p:cNvSpPr txBox="1"/>
          <p:nvPr/>
        </p:nvSpPr>
        <p:spPr>
          <a:xfrm>
            <a:off x="516045" y="5278104"/>
            <a:ext cx="356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Fabio </a:t>
            </a:r>
            <a:r>
              <a:rPr lang="it-IT" cap="small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Mogavero</a:t>
            </a:r>
          </a:p>
          <a:p>
            <a:r>
              <a:rPr lang="it-IT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Massimo </a:t>
            </a:r>
            <a:r>
              <a:rPr lang="it-IT" cap="small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Benerecetti</a:t>
            </a:r>
            <a:endParaRPr lang="it-IT" cap="small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9FF5D07-A9F5-D94C-18BF-8D645A340C1F}"/>
              </a:ext>
            </a:extLst>
          </p:cNvPr>
          <p:cNvCxnSpPr>
            <a:cxnSpLocks/>
          </p:cNvCxnSpPr>
          <p:nvPr/>
        </p:nvCxnSpPr>
        <p:spPr>
          <a:xfrm>
            <a:off x="534153" y="5214744"/>
            <a:ext cx="2851842" cy="0"/>
          </a:xfrm>
          <a:prstGeom prst="line">
            <a:avLst/>
          </a:prstGeom>
          <a:ln w="6350">
            <a:solidFill>
              <a:srgbClr val="1C52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863ADD8-8B5B-32CD-ECA6-71CE75E2DEF0}"/>
              </a:ext>
            </a:extLst>
          </p:cNvPr>
          <p:cNvSpPr txBox="1"/>
          <p:nvPr/>
        </p:nvSpPr>
        <p:spPr>
          <a:xfrm>
            <a:off x="516046" y="4800106"/>
            <a:ext cx="356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Relatori</a:t>
            </a:r>
            <a:endParaRPr lang="it-IT" cap="small" dirty="0">
              <a:solidFill>
                <a:schemeClr val="bg2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F1BC40D-FAE2-EA71-438A-C166899AB02F}"/>
              </a:ext>
            </a:extLst>
          </p:cNvPr>
          <p:cNvCxnSpPr>
            <a:cxnSpLocks/>
          </p:cNvCxnSpPr>
          <p:nvPr/>
        </p:nvCxnSpPr>
        <p:spPr>
          <a:xfrm>
            <a:off x="8824113" y="5214744"/>
            <a:ext cx="2851842" cy="0"/>
          </a:xfrm>
          <a:prstGeom prst="line">
            <a:avLst/>
          </a:prstGeom>
          <a:ln w="6350">
            <a:solidFill>
              <a:srgbClr val="1C52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023D5-5448-7792-464F-D0D38463270B}"/>
              </a:ext>
            </a:extLst>
          </p:cNvPr>
          <p:cNvSpPr txBox="1"/>
          <p:nvPr/>
        </p:nvSpPr>
        <p:spPr>
          <a:xfrm>
            <a:off x="8111905" y="4800106"/>
            <a:ext cx="356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2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Candidato</a:t>
            </a:r>
            <a:endParaRPr lang="it-IT" cap="small" dirty="0">
              <a:solidFill>
                <a:schemeClr val="bg2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62493AF-DAFA-C416-602C-BCF9E588FA1D}"/>
              </a:ext>
            </a:extLst>
          </p:cNvPr>
          <p:cNvGrpSpPr/>
          <p:nvPr/>
        </p:nvGrpSpPr>
        <p:grpSpPr>
          <a:xfrm>
            <a:off x="3444776" y="366617"/>
            <a:ext cx="5293395" cy="1801842"/>
            <a:chOff x="3525860" y="743005"/>
            <a:chExt cx="5293395" cy="1801842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73DC09D1-ECE3-F7E2-99FA-A756299D15A2}"/>
                </a:ext>
              </a:extLst>
            </p:cNvPr>
            <p:cNvGrpSpPr/>
            <p:nvPr/>
          </p:nvGrpSpPr>
          <p:grpSpPr>
            <a:xfrm>
              <a:off x="3525860" y="743005"/>
              <a:ext cx="5184752" cy="1738472"/>
              <a:chOff x="3525860" y="743005"/>
              <a:chExt cx="5184752" cy="1738472"/>
            </a:xfrm>
          </p:grpSpPr>
          <p:pic>
            <p:nvPicPr>
              <p:cNvPr id="5" name="Immagine 4" descr="Immagine che contiene testo, emblema, simbolo, cerchio">
                <a:extLst>
                  <a:ext uri="{FF2B5EF4-FFF2-40B4-BE49-F238E27FC236}">
                    <a16:creationId xmlns:a16="http://schemas.microsoft.com/office/drawing/2014/main" id="{404A424E-9DD5-B4FB-8BD8-5FAF49BED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860" y="1086417"/>
                <a:ext cx="1399023" cy="1395060"/>
              </a:xfrm>
              <a:prstGeom prst="rect">
                <a:avLst/>
              </a:prstGeom>
            </p:spPr>
          </p:pic>
          <p:pic>
            <p:nvPicPr>
              <p:cNvPr id="1026" name="Picture 2" descr="Università degli Studi di Napoli &quot;Federico II&quot; - EnSiEL">
                <a:extLst>
                  <a:ext uri="{FF2B5EF4-FFF2-40B4-BE49-F238E27FC236}">
                    <a16:creationId xmlns:a16="http://schemas.microsoft.com/office/drawing/2014/main" id="{FF50C2D6-96CF-1A53-1E02-07F4F39483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63"/>
              <a:stretch/>
            </p:blipFill>
            <p:spPr bwMode="auto">
              <a:xfrm>
                <a:off x="4875621" y="743005"/>
                <a:ext cx="3834991" cy="1485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9623F4B6-B9D2-5B21-DF15-A9EF51276E96}"/>
                </a:ext>
              </a:extLst>
            </p:cNvPr>
            <p:cNvSpPr txBox="1"/>
            <p:nvPr/>
          </p:nvSpPr>
          <p:spPr>
            <a:xfrm>
              <a:off x="4984263" y="1960072"/>
              <a:ext cx="38349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Abadi Extra Light" panose="020B0204020104020204" pitchFamily="34" charset="0"/>
                </a:rPr>
                <a:t>Scuola Politecnica e delle Scienze di Base</a:t>
              </a:r>
            </a:p>
            <a:p>
              <a:r>
                <a:rPr lang="it-IT" sz="1600" dirty="0">
                  <a:solidFill>
                    <a:schemeClr val="bg2"/>
                  </a:solidFill>
                  <a:latin typeface="Abadi Extra Light" panose="020B0204020104020204" pitchFamily="34" charset="0"/>
                </a:rPr>
                <a:t>Corso di Laurea Triennale in </a:t>
              </a:r>
              <a:r>
                <a:rPr lang="it-IT" sz="1600" b="1" dirty="0">
                  <a:solidFill>
                    <a:schemeClr val="bg2"/>
                  </a:solidFill>
                  <a:latin typeface="Abadi Extra Light" panose="020B0204020104020204" pitchFamily="34" charset="0"/>
                </a:rPr>
                <a:t>Informatica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E251569-F25D-5CE4-9AED-E229735765D3}"/>
              </a:ext>
            </a:extLst>
          </p:cNvPr>
          <p:cNvSpPr txBox="1"/>
          <p:nvPr/>
        </p:nvSpPr>
        <p:spPr>
          <a:xfrm>
            <a:off x="4623302" y="6195364"/>
            <a:ext cx="29453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2"/>
                </a:solidFill>
                <a:latin typeface="Abadi Extra Light" panose="020B0204020104020204" pitchFamily="34" charset="0"/>
              </a:rPr>
              <a:t>Anno accademico 2022 - 2023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90485FE-85A1-D4E1-9078-A233F4209692}"/>
              </a:ext>
            </a:extLst>
          </p:cNvPr>
          <p:cNvCxnSpPr>
            <a:cxnSpLocks/>
          </p:cNvCxnSpPr>
          <p:nvPr/>
        </p:nvCxnSpPr>
        <p:spPr>
          <a:xfrm>
            <a:off x="4983935" y="1527805"/>
            <a:ext cx="3763289" cy="1061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7AA04-D45E-4A34-B6E9-73F7614CD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5B49D1-13B8-8FD2-B88F-15C0A76CA790}"/>
              </a:ext>
            </a:extLst>
          </p:cNvPr>
          <p:cNvSpPr txBox="1"/>
          <p:nvPr/>
        </p:nvSpPr>
        <p:spPr>
          <a:xfrm>
            <a:off x="739815" y="2400940"/>
            <a:ext cx="1098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1C5288"/>
              </a:buClr>
              <a:buFont typeface="Wingdings" panose="05000000000000000000" pitchFamily="2" charset="2"/>
              <a:buChar char="§"/>
            </a:pP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Estendere un </a:t>
            </a:r>
            <a:r>
              <a:rPr lang="it-IT" sz="2800" b="1" i="0" u="none" strike="noStrike" baseline="0" dirty="0" err="1">
                <a:latin typeface="Abadi Extra Light" panose="020B0204020104020204" pitchFamily="34" charset="0"/>
              </a:rPr>
              <a:t>theorem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 </a:t>
            </a:r>
            <a:r>
              <a:rPr lang="it-IT" sz="2800" b="1" i="0" u="none" strike="noStrike" baseline="0" dirty="0" err="1">
                <a:latin typeface="Abadi Extra Light" panose="020B0204020104020204" pitchFamily="34" charset="0"/>
              </a:rPr>
              <a:t>prover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 con una procedura di decisione</a:t>
            </a:r>
            <a:endParaRPr lang="it-IT" sz="2800" b="1" dirty="0">
              <a:latin typeface="Abadi Extra Light" panose="020B0204020104020204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4BFE4D1-9527-07A3-FA7C-24CC5225DE58}"/>
              </a:ext>
            </a:extLst>
          </p:cNvPr>
          <p:cNvSpPr txBox="1"/>
          <p:nvPr/>
        </p:nvSpPr>
        <p:spPr>
          <a:xfrm>
            <a:off x="776759" y="738149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Obbiettivi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236D6D-8A32-04C9-84D8-12D76796BE05}"/>
              </a:ext>
            </a:extLst>
          </p:cNvPr>
          <p:cNvSpPr txBox="1"/>
          <p:nvPr/>
        </p:nvSpPr>
        <p:spPr>
          <a:xfrm>
            <a:off x="776759" y="3444502"/>
            <a:ext cx="1098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1C5288"/>
              </a:buClr>
              <a:buFont typeface="Wingdings" panose="05000000000000000000" pitchFamily="2" charset="2"/>
              <a:buChar char="§"/>
            </a:pP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Valutare l’efficienza del sistema con la procedura di decisione implementata</a:t>
            </a:r>
            <a:endParaRPr lang="it-IT" sz="4000" b="1" dirty="0">
              <a:latin typeface="Abadi Extra Light" panose="020B0204020104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29FB64-4D4C-E97D-E92A-ECB9962E809B}"/>
              </a:ext>
            </a:extLst>
          </p:cNvPr>
          <p:cNvSpPr txBox="1"/>
          <p:nvPr/>
        </p:nvSpPr>
        <p:spPr>
          <a:xfrm>
            <a:off x="739815" y="5026206"/>
            <a:ext cx="1098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C5288"/>
              </a:buClr>
            </a:pP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Il </a:t>
            </a:r>
            <a:r>
              <a:rPr lang="it-IT" sz="2800" b="1" i="0" u="none" strike="noStrike" baseline="0" dirty="0" err="1">
                <a:latin typeface="Abadi Extra Light" panose="020B0204020104020204" pitchFamily="34" charset="0"/>
              </a:rPr>
              <a:t>theorem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 </a:t>
            </a:r>
            <a:r>
              <a:rPr lang="it-IT" sz="2800" b="1" i="0" u="none" strike="noStrike" baseline="0" dirty="0" err="1">
                <a:latin typeface="Abadi Extra Light" panose="020B0204020104020204" pitchFamily="34" charset="0"/>
              </a:rPr>
              <a:t>prover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 utilizzato è </a:t>
            </a:r>
            <a:r>
              <a:rPr lang="it-IT" sz="2800" b="1" i="0" u="none" strike="noStrike" cap="small" dirty="0">
                <a:latin typeface="Abadi Extra Light" panose="020B0204020104020204" pitchFamily="34" charset="0"/>
              </a:rPr>
              <a:t>Vampire.</a:t>
            </a:r>
            <a:endParaRPr lang="it-IT" sz="4000" b="1" cap="small" dirty="0">
              <a:latin typeface="Abadi Extra Light" panose="020B0204020104020204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23EB007-F460-7440-01A4-F277B6F06F64}"/>
              </a:ext>
            </a:extLst>
          </p:cNvPr>
          <p:cNvCxnSpPr>
            <a:cxnSpLocks/>
          </p:cNvCxnSpPr>
          <p:nvPr/>
        </p:nvCxnSpPr>
        <p:spPr>
          <a:xfrm>
            <a:off x="858975" y="1570184"/>
            <a:ext cx="10741903" cy="0"/>
          </a:xfrm>
          <a:prstGeom prst="line">
            <a:avLst/>
          </a:prstGeom>
          <a:ln w="6350">
            <a:solidFill>
              <a:schemeClr val="accent1">
                <a:alpha val="7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2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0FBDB0-CA3C-FD92-36C7-D407B33EEBA3}"/>
              </a:ext>
            </a:extLst>
          </p:cNvPr>
          <p:cNvSpPr txBox="1"/>
          <p:nvPr/>
        </p:nvSpPr>
        <p:spPr>
          <a:xfrm>
            <a:off x="5143213" y="2779442"/>
            <a:ext cx="67771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cap="small" dirty="0">
                <a:solidFill>
                  <a:schemeClr val="bg1"/>
                </a:solidFill>
                <a:latin typeface="Abadi Extra Light" panose="020B0204020104020204" pitchFamily="34" charset="0"/>
              </a:rPr>
              <a:t>Vampire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theorem</a:t>
            </a:r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prover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5" name="Immagine 14" descr="Immagine che contiene testo, emblema, simbolo, cerchio">
            <a:extLst>
              <a:ext uri="{FF2B5EF4-FFF2-40B4-BE49-F238E27FC236}">
                <a16:creationId xmlns:a16="http://schemas.microsoft.com/office/drawing/2014/main" id="{52298A0A-2FF0-B166-35EF-84ED55609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1" y="282390"/>
            <a:ext cx="853332" cy="85091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46C4AF9-77D3-F3E6-5565-B6FA9B24E35A}"/>
              </a:ext>
            </a:extLst>
          </p:cNvPr>
          <p:cNvSpPr txBox="1"/>
          <p:nvPr/>
        </p:nvSpPr>
        <p:spPr>
          <a:xfrm>
            <a:off x="1966523" y="3765778"/>
            <a:ext cx="10225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Vampire è uno degli </a:t>
            </a:r>
            <a:r>
              <a:rPr lang="it-IT" sz="2800" b="0" i="0" u="none" strike="noStrike" baseline="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automated</a:t>
            </a:r>
            <a:r>
              <a:rPr lang="it-IT" sz="28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2800" b="0" i="0" u="none" strike="noStrike" baseline="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theorem</a:t>
            </a:r>
            <a:r>
              <a:rPr lang="it-IT" sz="28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2800" b="0" i="0" u="none" strike="noStrike" baseline="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prover</a:t>
            </a:r>
            <a:r>
              <a:rPr lang="it-IT" sz="28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pi</a:t>
            </a:r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ù</a:t>
            </a:r>
            <a:r>
              <a:rPr lang="it-IT" sz="28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conosciuti ed efficienti in circolazione. </a:t>
            </a:r>
            <a:endParaRPr lang="it-IT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2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7A459-90E6-9383-AC3C-BA1E4B1F0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50F627-4B87-9D01-773E-798ECC35819B}"/>
              </a:ext>
            </a:extLst>
          </p:cNvPr>
          <p:cNvSpPr txBox="1"/>
          <p:nvPr/>
        </p:nvSpPr>
        <p:spPr>
          <a:xfrm>
            <a:off x="5065628" y="832947"/>
            <a:ext cx="67771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cap="small" dirty="0">
                <a:solidFill>
                  <a:schemeClr val="bg1"/>
                </a:solidFill>
                <a:latin typeface="Abadi Extra Light" panose="020B0204020104020204" pitchFamily="34" charset="0"/>
              </a:rPr>
              <a:t>Vampire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theorem</a:t>
            </a:r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prover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5" name="Immagine 14" descr="Immagine che contiene testo, emblema, simbolo, cerchio">
            <a:extLst>
              <a:ext uri="{FF2B5EF4-FFF2-40B4-BE49-F238E27FC236}">
                <a16:creationId xmlns:a16="http://schemas.microsoft.com/office/drawing/2014/main" id="{17E5B406-0372-2A44-69E7-057F582E3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1" y="282390"/>
            <a:ext cx="853332" cy="85091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546C157-AA56-0118-75AE-E31B8C49C2C1}"/>
              </a:ext>
            </a:extLst>
          </p:cNvPr>
          <p:cNvSpPr txBox="1"/>
          <p:nvPr/>
        </p:nvSpPr>
        <p:spPr>
          <a:xfrm>
            <a:off x="1888938" y="1819283"/>
            <a:ext cx="10225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Vampire è uno degli </a:t>
            </a:r>
            <a:r>
              <a:rPr lang="it-IT" sz="2800" b="0" i="0" u="none" strike="noStrike" baseline="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automated</a:t>
            </a:r>
            <a:r>
              <a:rPr lang="it-IT" sz="28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2800" b="0" i="0" u="none" strike="noStrike" baseline="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theorem</a:t>
            </a:r>
            <a:r>
              <a:rPr lang="it-IT" sz="28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2800" b="0" i="0" u="none" strike="noStrike" baseline="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prover</a:t>
            </a:r>
            <a:r>
              <a:rPr lang="it-IT" sz="28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pi</a:t>
            </a:r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ù</a:t>
            </a:r>
            <a:r>
              <a:rPr lang="it-IT" sz="28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conosciuti ed efficienti in circolazione. </a:t>
            </a:r>
            <a:endParaRPr lang="it-IT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8D103CD-AA7A-245C-9E1B-594FE474A6D4}"/>
              </a:ext>
            </a:extLst>
          </p:cNvPr>
          <p:cNvGrpSpPr/>
          <p:nvPr/>
        </p:nvGrpSpPr>
        <p:grpSpPr>
          <a:xfrm>
            <a:off x="1398767" y="3757115"/>
            <a:ext cx="9394464" cy="1137363"/>
            <a:chOff x="5759471" y="2686311"/>
            <a:chExt cx="6144245" cy="1025572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A05AF46-8F74-8D68-508D-D4D037EE2AC8}"/>
                </a:ext>
              </a:extLst>
            </p:cNvPr>
            <p:cNvSpPr txBox="1"/>
            <p:nvPr/>
          </p:nvSpPr>
          <p:spPr>
            <a:xfrm>
              <a:off x="5759471" y="2686311"/>
              <a:ext cx="6144245" cy="102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t-IT" sz="24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{𝐴</a:t>
              </a:r>
              <a:r>
                <a:rPr lang="it-IT" sz="24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24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} ∨ 𝑅</a:t>
              </a:r>
              <a:r>
                <a:rPr lang="it-IT" sz="24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24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      {￢𝐴</a:t>
              </a:r>
              <a:r>
                <a:rPr lang="it-IT" sz="24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  <a:r>
                <a:rPr lang="it-IT" sz="24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} ∨ 𝑅</a:t>
              </a:r>
              <a:r>
                <a:rPr lang="it-IT" sz="24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it-IT" sz="24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(𝑅</a:t>
              </a:r>
              <a:r>
                <a:rPr lang="it-IT" sz="24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24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∨ 𝑅</a:t>
              </a:r>
              <a:r>
                <a:rPr lang="it-IT" sz="24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  <a:r>
                <a:rPr lang="it-IT" sz="24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) 𝜃</a:t>
              </a:r>
              <a:endPara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0ADAA393-AB74-4AA3-5B6A-1D9E25906BFF}"/>
                </a:ext>
              </a:extLst>
            </p:cNvPr>
            <p:cNvCxnSpPr>
              <a:cxnSpLocks/>
            </p:cNvCxnSpPr>
            <p:nvPr/>
          </p:nvCxnSpPr>
          <p:spPr>
            <a:xfrm>
              <a:off x="7704591" y="3205667"/>
              <a:ext cx="226782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ECE284-9753-8DEE-857B-B183830703C2}"/>
              </a:ext>
            </a:extLst>
          </p:cNvPr>
          <p:cNvSpPr txBox="1"/>
          <p:nvPr/>
        </p:nvSpPr>
        <p:spPr>
          <a:xfrm>
            <a:off x="1888938" y="3233895"/>
            <a:ext cx="733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Si basa sul </a:t>
            </a:r>
            <a:r>
              <a:rPr lang="it-IT" sz="2800" i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resolution</a:t>
            </a:r>
            <a:r>
              <a:rPr lang="it-IT" sz="2800" i="1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2800" i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calculus</a:t>
            </a:r>
            <a:r>
              <a:rPr lang="it-IT" sz="2800" i="1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ovvero</a:t>
            </a:r>
          </a:p>
        </p:txBody>
      </p:sp>
    </p:spTree>
    <p:extLst>
      <p:ext uri="{BB962C8B-B14F-4D97-AF65-F5344CB8AC3E}">
        <p14:creationId xmlns:p14="http://schemas.microsoft.com/office/powerpoint/2010/main" val="989263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E2FC4-2EC0-D686-889F-4188895BD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6CC601-FA2E-D865-F6BD-7E56DD700A09}"/>
              </a:ext>
            </a:extLst>
          </p:cNvPr>
          <p:cNvSpPr txBox="1"/>
          <p:nvPr/>
        </p:nvSpPr>
        <p:spPr>
          <a:xfrm>
            <a:off x="5065628" y="832947"/>
            <a:ext cx="67771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cap="small" dirty="0">
                <a:solidFill>
                  <a:schemeClr val="bg1"/>
                </a:solidFill>
                <a:latin typeface="Abadi Extra Light" panose="020B0204020104020204" pitchFamily="34" charset="0"/>
              </a:rPr>
              <a:t>Vampire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theorem</a:t>
            </a:r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prover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5" name="Immagine 14" descr="Immagine che contiene testo, emblema, simbolo, cerchio">
            <a:extLst>
              <a:ext uri="{FF2B5EF4-FFF2-40B4-BE49-F238E27FC236}">
                <a16:creationId xmlns:a16="http://schemas.microsoft.com/office/drawing/2014/main" id="{A1D457C9-6D0A-4059-74E5-FE6BC6255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1" y="282390"/>
            <a:ext cx="853332" cy="850915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4E39C5B1-23E7-6D17-EA1F-A7B18A21AEC8}"/>
              </a:ext>
            </a:extLst>
          </p:cNvPr>
          <p:cNvGrpSpPr/>
          <p:nvPr/>
        </p:nvGrpSpPr>
        <p:grpSpPr>
          <a:xfrm>
            <a:off x="957473" y="2851827"/>
            <a:ext cx="10277055" cy="1485855"/>
            <a:chOff x="5732331" y="2670429"/>
            <a:chExt cx="6144245" cy="618337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11F641C9-D7F0-4847-CCE5-57AAD45531E5}"/>
                </a:ext>
              </a:extLst>
            </p:cNvPr>
            <p:cNvSpPr txBox="1"/>
            <p:nvPr/>
          </p:nvSpPr>
          <p:spPr>
            <a:xfrm>
              <a:off x="5732331" y="2670429"/>
              <a:ext cx="6144245" cy="61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{𝐴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}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      {￢𝐴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}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(𝑅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) 𝜃</a:t>
              </a:r>
              <a:endParaRPr lang="it-IT" sz="3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9C82C346-BF6F-79D9-96A5-7D249D34B5C2}"/>
                </a:ext>
              </a:extLst>
            </p:cNvPr>
            <p:cNvCxnSpPr>
              <a:cxnSpLocks/>
            </p:cNvCxnSpPr>
            <p:nvPr/>
          </p:nvCxnSpPr>
          <p:spPr>
            <a:xfrm>
              <a:off x="7281677" y="3012568"/>
              <a:ext cx="2993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3ACED6A0-5765-7228-EE40-1F2912D26825}"/>
              </a:ext>
            </a:extLst>
          </p:cNvPr>
          <p:cNvGrpSpPr/>
          <p:nvPr/>
        </p:nvGrpSpPr>
        <p:grpSpPr>
          <a:xfrm>
            <a:off x="3675706" y="3023857"/>
            <a:ext cx="1937442" cy="488888"/>
            <a:chOff x="3657600" y="3023857"/>
            <a:chExt cx="1937442" cy="488888"/>
          </a:xfrm>
        </p:grpSpPr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FCD40969-E301-2A68-A3D5-65F42575A51F}"/>
                </a:ext>
              </a:extLst>
            </p:cNvPr>
            <p:cNvCxnSpPr/>
            <p:nvPr/>
          </p:nvCxnSpPr>
          <p:spPr>
            <a:xfrm flipV="1">
              <a:off x="3657600" y="3023857"/>
              <a:ext cx="0" cy="4888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D9B2D8B6-9A22-D74A-B46A-C731645DC28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3023857"/>
              <a:ext cx="19374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06F7D268-B84E-91E7-67C5-7DB7A0B25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042" y="3023857"/>
              <a:ext cx="0" cy="4888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CD09789-CDAC-DE76-39DE-180BD6CC6122}"/>
              </a:ext>
            </a:extLst>
          </p:cNvPr>
          <p:cNvGrpSpPr/>
          <p:nvPr/>
        </p:nvGrpSpPr>
        <p:grpSpPr>
          <a:xfrm>
            <a:off x="6236330" y="3023857"/>
            <a:ext cx="2279965" cy="488888"/>
            <a:chOff x="3657600" y="3023857"/>
            <a:chExt cx="1937442" cy="488888"/>
          </a:xfrm>
        </p:grpSpPr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2E3677E3-81BD-EF28-A227-1DEF78FDD4A6}"/>
                </a:ext>
              </a:extLst>
            </p:cNvPr>
            <p:cNvCxnSpPr/>
            <p:nvPr/>
          </p:nvCxnSpPr>
          <p:spPr>
            <a:xfrm flipV="1">
              <a:off x="3657600" y="3023857"/>
              <a:ext cx="0" cy="4888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52FB7B16-AAC0-9245-7B49-90797DD1814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3023857"/>
              <a:ext cx="19374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203C5DF9-8A29-7964-0427-6A96418EE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042" y="3023857"/>
              <a:ext cx="0" cy="4888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7E2DD93-1C61-F4BA-C863-1FB697D5EB3D}"/>
              </a:ext>
            </a:extLst>
          </p:cNvPr>
          <p:cNvCxnSpPr>
            <a:cxnSpLocks/>
          </p:cNvCxnSpPr>
          <p:nvPr/>
        </p:nvCxnSpPr>
        <p:spPr>
          <a:xfrm flipV="1">
            <a:off x="4644427" y="2498647"/>
            <a:ext cx="788030" cy="525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2386C932-FB02-0798-DC1F-001AEACA026A}"/>
              </a:ext>
            </a:extLst>
          </p:cNvPr>
          <p:cNvCxnSpPr>
            <a:cxnSpLocks/>
          </p:cNvCxnSpPr>
          <p:nvPr/>
        </p:nvCxnSpPr>
        <p:spPr>
          <a:xfrm flipH="1" flipV="1">
            <a:off x="6319319" y="2498647"/>
            <a:ext cx="1056993" cy="525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D3D9BD4-757A-285E-2A06-9FD21E8DEB66}"/>
              </a:ext>
            </a:extLst>
          </p:cNvPr>
          <p:cNvSpPr txBox="1"/>
          <p:nvPr/>
        </p:nvSpPr>
        <p:spPr>
          <a:xfrm>
            <a:off x="5179336" y="2022345"/>
            <a:ext cx="14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Clausole</a:t>
            </a:r>
          </a:p>
        </p:txBody>
      </p:sp>
    </p:spTree>
    <p:extLst>
      <p:ext uri="{BB962C8B-B14F-4D97-AF65-F5344CB8AC3E}">
        <p14:creationId xmlns:p14="http://schemas.microsoft.com/office/powerpoint/2010/main" val="258182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8E5D95-06BB-1608-8558-3F5C92E02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2043D0-6748-99D2-D64F-80682A8B6521}"/>
              </a:ext>
            </a:extLst>
          </p:cNvPr>
          <p:cNvSpPr txBox="1"/>
          <p:nvPr/>
        </p:nvSpPr>
        <p:spPr>
          <a:xfrm>
            <a:off x="5065628" y="832947"/>
            <a:ext cx="67771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cap="small" dirty="0">
                <a:solidFill>
                  <a:schemeClr val="bg1"/>
                </a:solidFill>
                <a:latin typeface="Abadi Extra Light" panose="020B0204020104020204" pitchFamily="34" charset="0"/>
              </a:rPr>
              <a:t>Vampire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theorem</a:t>
            </a:r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prover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5" name="Immagine 14" descr="Immagine che contiene testo, emblema, simbolo, cerchio">
            <a:extLst>
              <a:ext uri="{FF2B5EF4-FFF2-40B4-BE49-F238E27FC236}">
                <a16:creationId xmlns:a16="http://schemas.microsoft.com/office/drawing/2014/main" id="{5870C6F4-F443-9017-C374-6160CFB9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1" y="282390"/>
            <a:ext cx="853332" cy="850915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E9E7B336-5129-45A6-BDDB-BF7608BB8849}"/>
              </a:ext>
            </a:extLst>
          </p:cNvPr>
          <p:cNvGrpSpPr/>
          <p:nvPr/>
        </p:nvGrpSpPr>
        <p:grpSpPr>
          <a:xfrm>
            <a:off x="957473" y="2851827"/>
            <a:ext cx="10277055" cy="1485855"/>
            <a:chOff x="5732331" y="2670429"/>
            <a:chExt cx="6144245" cy="618337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8869D94-1559-605E-F143-66295960945B}"/>
                </a:ext>
              </a:extLst>
            </p:cNvPr>
            <p:cNvSpPr txBox="1"/>
            <p:nvPr/>
          </p:nvSpPr>
          <p:spPr>
            <a:xfrm>
              <a:off x="5732331" y="2670429"/>
              <a:ext cx="6144245" cy="61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{𝐴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}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      {￢𝐴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}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(𝑅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) 𝜃</a:t>
              </a:r>
              <a:endParaRPr lang="it-IT" sz="3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DD4BBF4E-C938-F751-A5E2-F04B2A8B1681}"/>
                </a:ext>
              </a:extLst>
            </p:cNvPr>
            <p:cNvCxnSpPr>
              <a:cxnSpLocks/>
            </p:cNvCxnSpPr>
            <p:nvPr/>
          </p:nvCxnSpPr>
          <p:spPr>
            <a:xfrm>
              <a:off x="7281677" y="3012568"/>
              <a:ext cx="2993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F55C388-1C0A-A90B-4FC1-309A7E6532F8}"/>
              </a:ext>
            </a:extLst>
          </p:cNvPr>
          <p:cNvGrpSpPr/>
          <p:nvPr/>
        </p:nvGrpSpPr>
        <p:grpSpPr>
          <a:xfrm>
            <a:off x="6236331" y="3023857"/>
            <a:ext cx="1295024" cy="488888"/>
            <a:chOff x="3657600" y="3023857"/>
            <a:chExt cx="1937442" cy="488888"/>
          </a:xfrm>
        </p:grpSpPr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213DB092-253E-8C33-4950-55CB2A724F4D}"/>
                </a:ext>
              </a:extLst>
            </p:cNvPr>
            <p:cNvCxnSpPr/>
            <p:nvPr/>
          </p:nvCxnSpPr>
          <p:spPr>
            <a:xfrm flipV="1">
              <a:off x="3657600" y="3023857"/>
              <a:ext cx="0" cy="4888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AB20B381-3FDD-BC67-016B-AECE0492D37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3023857"/>
              <a:ext cx="19374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250B0003-3639-3C33-5C7B-CDBB27E19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042" y="3023857"/>
              <a:ext cx="0" cy="4888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1D61EA44-8D10-B744-F3B0-F09FA87AA3D5}"/>
              </a:ext>
            </a:extLst>
          </p:cNvPr>
          <p:cNvCxnSpPr>
            <a:cxnSpLocks/>
          </p:cNvCxnSpPr>
          <p:nvPr/>
        </p:nvCxnSpPr>
        <p:spPr>
          <a:xfrm flipV="1">
            <a:off x="4137434" y="2498647"/>
            <a:ext cx="1295023" cy="5232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FEF494D1-28C4-EFAB-E1CE-1612860E5DDE}"/>
              </a:ext>
            </a:extLst>
          </p:cNvPr>
          <p:cNvCxnSpPr>
            <a:cxnSpLocks/>
          </p:cNvCxnSpPr>
          <p:nvPr/>
        </p:nvCxnSpPr>
        <p:spPr>
          <a:xfrm flipH="1" flipV="1">
            <a:off x="6319319" y="2498647"/>
            <a:ext cx="536349" cy="5232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812001D-968B-D70A-FAE6-61675AEC3E88}"/>
              </a:ext>
            </a:extLst>
          </p:cNvPr>
          <p:cNvSpPr txBox="1"/>
          <p:nvPr/>
        </p:nvSpPr>
        <p:spPr>
          <a:xfrm>
            <a:off x="4654993" y="1973437"/>
            <a:ext cx="287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Letterali selezionati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EEE5547-6D84-7507-AE54-C8A493CB54F6}"/>
              </a:ext>
            </a:extLst>
          </p:cNvPr>
          <p:cNvGrpSpPr/>
          <p:nvPr/>
        </p:nvGrpSpPr>
        <p:grpSpPr>
          <a:xfrm>
            <a:off x="3714750" y="3023857"/>
            <a:ext cx="885825" cy="488888"/>
            <a:chOff x="3657600" y="3023857"/>
            <a:chExt cx="1937442" cy="488888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B8B669D8-1B1A-4EB6-E9CD-8D79FD210C0F}"/>
                </a:ext>
              </a:extLst>
            </p:cNvPr>
            <p:cNvCxnSpPr/>
            <p:nvPr/>
          </p:nvCxnSpPr>
          <p:spPr>
            <a:xfrm flipV="1">
              <a:off x="3657600" y="3023857"/>
              <a:ext cx="0" cy="4888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5E0C5BBD-428C-4170-66B1-BEA1DB20E68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3023857"/>
              <a:ext cx="19374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BE0D1C21-470C-5B7F-B595-A0BC29223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042" y="3023857"/>
              <a:ext cx="0" cy="4888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51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33F13-A06B-F2B1-FB0E-4B60D1FB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FD587C3-FF2C-7FB2-3362-FD3259D7F21E}"/>
              </a:ext>
            </a:extLst>
          </p:cNvPr>
          <p:cNvSpPr txBox="1"/>
          <p:nvPr/>
        </p:nvSpPr>
        <p:spPr>
          <a:xfrm>
            <a:off x="5065628" y="832947"/>
            <a:ext cx="67771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cap="small" dirty="0">
                <a:solidFill>
                  <a:schemeClr val="bg1"/>
                </a:solidFill>
                <a:latin typeface="Abadi Extra Light" panose="020B0204020104020204" pitchFamily="34" charset="0"/>
              </a:rPr>
              <a:t>Vampire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theorem</a:t>
            </a:r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prover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5" name="Immagine 14" descr="Immagine che contiene testo, emblema, simbolo, cerchio">
            <a:extLst>
              <a:ext uri="{FF2B5EF4-FFF2-40B4-BE49-F238E27FC236}">
                <a16:creationId xmlns:a16="http://schemas.microsoft.com/office/drawing/2014/main" id="{EFC1D39E-3464-C906-EF7A-1F5A869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1" y="282390"/>
            <a:ext cx="853332" cy="850915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E4AE4CCD-D794-CD1B-1853-9C98179F29D3}"/>
              </a:ext>
            </a:extLst>
          </p:cNvPr>
          <p:cNvGrpSpPr/>
          <p:nvPr/>
        </p:nvGrpSpPr>
        <p:grpSpPr>
          <a:xfrm>
            <a:off x="957473" y="2851827"/>
            <a:ext cx="10277055" cy="1485855"/>
            <a:chOff x="5732331" y="2670429"/>
            <a:chExt cx="6144245" cy="618337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A3FA67F-04D5-2D41-38BF-D1C40C8272CD}"/>
                </a:ext>
              </a:extLst>
            </p:cNvPr>
            <p:cNvSpPr txBox="1"/>
            <p:nvPr/>
          </p:nvSpPr>
          <p:spPr>
            <a:xfrm>
              <a:off x="5732331" y="2670429"/>
              <a:ext cx="6144245" cy="61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{𝐴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}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      {￢𝐴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}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(𝑅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) 𝜃</a:t>
              </a:r>
              <a:endParaRPr lang="it-IT" sz="3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F5B62B9E-5420-46FB-BABF-017F21153697}"/>
                </a:ext>
              </a:extLst>
            </p:cNvPr>
            <p:cNvCxnSpPr>
              <a:cxnSpLocks/>
            </p:cNvCxnSpPr>
            <p:nvPr/>
          </p:nvCxnSpPr>
          <p:spPr>
            <a:xfrm>
              <a:off x="7281677" y="3012568"/>
              <a:ext cx="2993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C90ED8F-A4FC-CA11-E3C6-52330B0785F0}"/>
              </a:ext>
            </a:extLst>
          </p:cNvPr>
          <p:cNvSpPr txBox="1"/>
          <p:nvPr/>
        </p:nvSpPr>
        <p:spPr>
          <a:xfrm>
            <a:off x="4871769" y="4910012"/>
            <a:ext cx="244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Nuova inferenza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365BC9F-6393-C797-A933-106B9127EBD4}"/>
              </a:ext>
            </a:extLst>
          </p:cNvPr>
          <p:cNvGrpSpPr/>
          <p:nvPr/>
        </p:nvGrpSpPr>
        <p:grpSpPr>
          <a:xfrm rot="10800000">
            <a:off x="4991100" y="4074786"/>
            <a:ext cx="2257425" cy="262007"/>
            <a:chOff x="3657600" y="3023857"/>
            <a:chExt cx="1937442" cy="488888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E5DF6D66-9827-6BCF-E12B-D4CC88D63D63}"/>
                </a:ext>
              </a:extLst>
            </p:cNvPr>
            <p:cNvCxnSpPr/>
            <p:nvPr/>
          </p:nvCxnSpPr>
          <p:spPr>
            <a:xfrm flipV="1">
              <a:off x="3657600" y="3023857"/>
              <a:ext cx="0" cy="488888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1DFCAE8F-A6EF-83EB-0EB7-E7D6FD30F02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3023857"/>
              <a:ext cx="1937442" cy="0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F180A8B-39FB-151B-7D1F-C18BA5769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042" y="3023857"/>
              <a:ext cx="0" cy="488888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DAA5279-2D04-F875-EC38-CCC662CD03B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096000" y="4337682"/>
            <a:ext cx="1" cy="644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2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FFA67-8CEF-3127-FCEC-B24042F87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2AEA66-4061-C5EF-AA2D-A1325EDA66D6}"/>
              </a:ext>
            </a:extLst>
          </p:cNvPr>
          <p:cNvSpPr txBox="1"/>
          <p:nvPr/>
        </p:nvSpPr>
        <p:spPr>
          <a:xfrm>
            <a:off x="5065628" y="832947"/>
            <a:ext cx="67771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cap="small" dirty="0">
                <a:solidFill>
                  <a:schemeClr val="bg1"/>
                </a:solidFill>
                <a:latin typeface="Abadi Extra Light" panose="020B0204020104020204" pitchFamily="34" charset="0"/>
              </a:rPr>
              <a:t>Vampire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theorem</a:t>
            </a:r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5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prover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5" name="Immagine 14" descr="Immagine che contiene testo, emblema, simbolo, cerchio">
            <a:extLst>
              <a:ext uri="{FF2B5EF4-FFF2-40B4-BE49-F238E27FC236}">
                <a16:creationId xmlns:a16="http://schemas.microsoft.com/office/drawing/2014/main" id="{F91B4254-C70D-FFF2-579D-E05A10A89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1" y="282390"/>
            <a:ext cx="853332" cy="850915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9400149E-7A96-D682-9961-32F3815C732D}"/>
              </a:ext>
            </a:extLst>
          </p:cNvPr>
          <p:cNvGrpSpPr/>
          <p:nvPr/>
        </p:nvGrpSpPr>
        <p:grpSpPr>
          <a:xfrm>
            <a:off x="957473" y="2851827"/>
            <a:ext cx="10277055" cy="1485855"/>
            <a:chOff x="5732331" y="2670429"/>
            <a:chExt cx="6144245" cy="618337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CF3DE7C-16E2-014E-5997-EC6231674949}"/>
                </a:ext>
              </a:extLst>
            </p:cNvPr>
            <p:cNvSpPr txBox="1"/>
            <p:nvPr/>
          </p:nvSpPr>
          <p:spPr>
            <a:xfrm>
              <a:off x="5732331" y="2670429"/>
              <a:ext cx="6144245" cy="61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{𝐴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}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      {￢𝐴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}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(𝑅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1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∨ 𝑅</a:t>
              </a:r>
              <a:r>
                <a:rPr lang="it-IT" sz="3200" b="1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2</a:t>
              </a:r>
              <a:r>
                <a:rPr lang="it-IT" sz="3200" b="0" i="0" u="none" strike="noStrike" baseline="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) 𝜃</a:t>
              </a:r>
              <a:endParaRPr lang="it-IT" sz="3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CD4B6C82-CE0A-C8FE-F3DF-0993A552CE86}"/>
                </a:ext>
              </a:extLst>
            </p:cNvPr>
            <p:cNvCxnSpPr>
              <a:cxnSpLocks/>
            </p:cNvCxnSpPr>
            <p:nvPr/>
          </p:nvCxnSpPr>
          <p:spPr>
            <a:xfrm>
              <a:off x="7281677" y="3012568"/>
              <a:ext cx="2993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4B8DE83-6404-56E0-5FE4-CB25F74D1C1A}"/>
              </a:ext>
            </a:extLst>
          </p:cNvPr>
          <p:cNvSpPr txBox="1"/>
          <p:nvPr/>
        </p:nvSpPr>
        <p:spPr>
          <a:xfrm>
            <a:off x="4314288" y="4933686"/>
            <a:ext cx="356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Unificatore più generale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BD84B01-2E61-C59A-B848-B64AB49DD5B8}"/>
              </a:ext>
            </a:extLst>
          </p:cNvPr>
          <p:cNvGrpSpPr/>
          <p:nvPr/>
        </p:nvGrpSpPr>
        <p:grpSpPr>
          <a:xfrm rot="10800000">
            <a:off x="6827093" y="4027162"/>
            <a:ext cx="421432" cy="262007"/>
            <a:chOff x="3657600" y="3023857"/>
            <a:chExt cx="1937442" cy="488888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26DC8C44-C336-6E55-21B8-678146588CCF}"/>
                </a:ext>
              </a:extLst>
            </p:cNvPr>
            <p:cNvCxnSpPr/>
            <p:nvPr/>
          </p:nvCxnSpPr>
          <p:spPr>
            <a:xfrm flipV="1">
              <a:off x="3657600" y="3023857"/>
              <a:ext cx="0" cy="488888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B46FC439-FDA0-0A4A-9F84-658A7F92C14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3023857"/>
              <a:ext cx="1937442" cy="0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7DB4A64A-109F-6CBE-4388-5BB049E0B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042" y="3023857"/>
              <a:ext cx="0" cy="488888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43D434-49DB-45B7-B95A-F7C0F1244EEB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096000" y="4289169"/>
            <a:ext cx="942975" cy="644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4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E9F2E266-FBCB-A715-482D-77F6A367D397}"/>
              </a:ext>
            </a:extLst>
          </p:cNvPr>
          <p:cNvSpPr/>
          <p:nvPr/>
        </p:nvSpPr>
        <p:spPr>
          <a:xfrm>
            <a:off x="-72428" y="2272420"/>
            <a:ext cx="6030224" cy="27341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F606DACD-7980-5D56-3969-2594430B1EAD}"/>
              </a:ext>
            </a:extLst>
          </p:cNvPr>
          <p:cNvGrpSpPr/>
          <p:nvPr/>
        </p:nvGrpSpPr>
        <p:grpSpPr>
          <a:xfrm>
            <a:off x="3080885" y="2034800"/>
            <a:ext cx="6104674" cy="2677656"/>
            <a:chOff x="6096000" y="2638745"/>
            <a:chExt cx="6104674" cy="241447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E148A9-96F5-4FFD-9CE0-64E59375671A}"/>
                </a:ext>
              </a:extLst>
            </p:cNvPr>
            <p:cNvSpPr txBox="1"/>
            <p:nvPr/>
          </p:nvSpPr>
          <p:spPr>
            <a:xfrm>
              <a:off x="6096000" y="2638745"/>
              <a:ext cx="6104674" cy="2414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t-IT" sz="2400" b="0" i="0" u="none" strike="noStrike" baseline="0" dirty="0">
                  <a:latin typeface="Abadi Extra Light" panose="020B0204020104020204" pitchFamily="34" charset="0"/>
                </a:rPr>
                <a:t>{𝐴</a:t>
              </a:r>
              <a:r>
                <a:rPr lang="it-IT" sz="2400" b="1" i="0" u="none" strike="noStrike" baseline="0" dirty="0">
                  <a:latin typeface="Abadi Extra Light" panose="020B0204020104020204" pitchFamily="34" charset="0"/>
                </a:rPr>
                <a:t>1</a:t>
              </a:r>
              <a:r>
                <a:rPr lang="it-IT" sz="2400" b="0" i="0" u="none" strike="noStrike" baseline="0" dirty="0">
                  <a:latin typeface="Abadi Extra Light" panose="020B0204020104020204" pitchFamily="34" charset="0"/>
                </a:rPr>
                <a:t>} ∨ 𝑅</a:t>
              </a:r>
              <a:r>
                <a:rPr lang="it-IT" sz="2400" b="1" i="0" u="none" strike="noStrike" baseline="0" dirty="0">
                  <a:latin typeface="Abadi Extra Light" panose="020B0204020104020204" pitchFamily="34" charset="0"/>
                </a:rPr>
                <a:t>1</a:t>
              </a:r>
              <a:r>
                <a:rPr lang="it-IT" sz="2400" b="0" i="0" u="none" strike="noStrike" baseline="0" dirty="0">
                  <a:latin typeface="Abadi Extra Light" panose="020B0204020104020204" pitchFamily="34" charset="0"/>
                </a:rPr>
                <a:t>       {￢𝐴</a:t>
              </a:r>
              <a:r>
                <a:rPr lang="it-IT" sz="2400" b="1" i="0" u="none" strike="noStrike" baseline="0" dirty="0">
                  <a:latin typeface="Abadi Extra Light" panose="020B0204020104020204" pitchFamily="34" charset="0"/>
                </a:rPr>
                <a:t>2</a:t>
              </a:r>
              <a:r>
                <a:rPr lang="it-IT" sz="2400" b="0" i="0" u="none" strike="noStrike" baseline="0" dirty="0">
                  <a:latin typeface="Abadi Extra Light" panose="020B0204020104020204" pitchFamily="34" charset="0"/>
                </a:rPr>
                <a:t>} ∨ 𝑅</a:t>
              </a:r>
              <a:r>
                <a:rPr lang="it-IT" sz="2400" b="1" i="0" u="none" strike="noStrike" baseline="0" dirty="0">
                  <a:latin typeface="Abadi Extra Light" panose="020B0204020104020204" pitchFamily="34" charset="0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it-IT" sz="2400" b="0" i="0" u="none" strike="noStrike" baseline="0" dirty="0">
                  <a:latin typeface="Abadi Extra Light" panose="020B0204020104020204" pitchFamily="34" charset="0"/>
                </a:rPr>
                <a:t>(𝑅</a:t>
              </a:r>
              <a:r>
                <a:rPr lang="it-IT" sz="2400" b="1" i="0" u="none" strike="noStrike" baseline="0" dirty="0">
                  <a:latin typeface="Abadi Extra Light" panose="020B0204020104020204" pitchFamily="34" charset="0"/>
                </a:rPr>
                <a:t>1</a:t>
              </a:r>
              <a:r>
                <a:rPr lang="it-IT" sz="2400" b="0" i="0" u="none" strike="noStrike" baseline="0" dirty="0">
                  <a:latin typeface="Abadi Extra Light" panose="020B0204020104020204" pitchFamily="34" charset="0"/>
                </a:rPr>
                <a:t> ∨ 𝑅</a:t>
              </a:r>
              <a:r>
                <a:rPr lang="it-IT" sz="2400" b="1" i="0" u="none" strike="noStrike" baseline="0" dirty="0">
                  <a:latin typeface="Abadi Extra Light" panose="020B0204020104020204" pitchFamily="34" charset="0"/>
                </a:rPr>
                <a:t>2</a:t>
              </a:r>
              <a:r>
                <a:rPr lang="it-IT" sz="2400" b="0" i="0" u="none" strike="noStrike" baseline="0" dirty="0">
                  <a:latin typeface="Abadi Extra Light" panose="020B0204020104020204" pitchFamily="34" charset="0"/>
                </a:rPr>
                <a:t>)𝜃</a:t>
              </a:r>
              <a:endParaRPr lang="it-IT" sz="2400" b="1" i="0" u="none" strike="noStrike" baseline="0" dirty="0">
                <a:latin typeface="Abadi Extra Light" panose="020B0204020104020204" pitchFamily="34" charset="0"/>
              </a:endParaRPr>
            </a:p>
            <a:p>
              <a:pPr algn="ctr"/>
              <a:r>
                <a:rPr lang="it-IT" sz="2400" b="1" i="0" u="none" strike="noStrike" baseline="0" dirty="0">
                  <a:latin typeface="Abadi Extra Light" panose="020B0204020104020204" pitchFamily="34" charset="0"/>
                </a:rPr>
                <a:t>se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it-IT" sz="24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Il l</a:t>
              </a:r>
              <a:r>
                <a:rPr lang="it-IT" sz="2400" b="1" dirty="0">
                  <a:solidFill>
                    <a:schemeClr val="tx1"/>
                  </a:solidFill>
                  <a:latin typeface="Abadi Extra Light" panose="020B0204020104020204" pitchFamily="34" charset="0"/>
                  <a:cs typeface="Times New Roman" panose="02020603050405020304" pitchFamily="18" charset="0"/>
                </a:rPr>
                <a:t>etterale </a:t>
              </a:r>
              <a:r>
                <a:rPr lang="it-IT" sz="2400" b="1" i="0" u="none" strike="noStrike" baseline="0" dirty="0">
                  <a:latin typeface="Abadi Extra Light" panose="020B0204020104020204" pitchFamily="34" charset="0"/>
                </a:rPr>
                <a:t>𝐴1 è massimale in 𝑅1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it-IT" sz="2400" b="1" dirty="0">
                  <a:solidFill>
                    <a:schemeClr val="tx1"/>
                  </a:solidFill>
                  <a:latin typeface="Abadi Extra Light" panose="020B0204020104020204" pitchFamily="34" charset="0"/>
                  <a:cs typeface="Times New Roman" panose="02020603050405020304" pitchFamily="18" charset="0"/>
                </a:rPr>
                <a:t>Il letterale </a:t>
              </a:r>
              <a:r>
                <a:rPr lang="it-IT" sz="2400" b="1" i="0" u="none" strike="noStrike" baseline="0" dirty="0">
                  <a:latin typeface="Abadi Extra Light" panose="020B0204020104020204" pitchFamily="34" charset="0"/>
                </a:rPr>
                <a:t>𝐴</a:t>
              </a:r>
              <a:r>
                <a:rPr lang="it-IT" sz="2400" b="1" dirty="0">
                  <a:latin typeface="Abadi Extra Light" panose="020B0204020104020204" pitchFamily="34" charset="0"/>
                </a:rPr>
                <a:t>2</a:t>
              </a:r>
              <a:r>
                <a:rPr lang="it-IT" sz="2400" b="1" dirty="0">
                  <a:solidFill>
                    <a:schemeClr val="tx1"/>
                  </a:solidFill>
                  <a:latin typeface="Abadi Extra Light" panose="020B0204020104020204" pitchFamily="34" charset="0"/>
                  <a:cs typeface="Times New Roman" panose="02020603050405020304" pitchFamily="18" charset="0"/>
                </a:rPr>
                <a:t> è massimale in </a:t>
              </a:r>
              <a:r>
                <a:rPr lang="it-IT" sz="2400" b="1" i="0" u="none" strike="noStrike" baseline="0" dirty="0">
                  <a:latin typeface="Abadi Extra Light" panose="020B0204020104020204" pitchFamily="34" charset="0"/>
                </a:rPr>
                <a:t>𝑅</a:t>
              </a:r>
              <a:r>
                <a:rPr lang="it-IT" sz="2400" b="1" dirty="0">
                  <a:latin typeface="Abadi Extra Light" panose="020B0204020104020204" pitchFamily="34" charset="0"/>
                </a:rPr>
                <a:t>2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it-IT" sz="2400" b="1" i="0" u="none" strike="noStrike" baseline="0" dirty="0">
                  <a:latin typeface="Abadi Extra Light" panose="020B0204020104020204" pitchFamily="34" charset="0"/>
                </a:rPr>
                <a:t>𝐴1 e 𝐴</a:t>
              </a:r>
              <a:r>
                <a:rPr lang="it-IT" sz="2400" b="1" dirty="0">
                  <a:latin typeface="Abadi Extra Light" panose="020B0204020104020204" pitchFamily="34" charset="0"/>
                </a:rPr>
                <a:t>2 hanno un unificatore più generale </a:t>
              </a:r>
              <a:r>
                <a:rPr lang="it-IT" sz="2400" b="1" i="0" u="none" strike="noStrike" baseline="0" dirty="0">
                  <a:latin typeface="LibertineMathMI"/>
                </a:rPr>
                <a:t>𝜃</a:t>
              </a:r>
              <a:endPara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DBA1B480-2ED6-1FDC-AB38-01678E9031A9}"/>
                </a:ext>
              </a:extLst>
            </p:cNvPr>
            <p:cNvCxnSpPr>
              <a:cxnSpLocks/>
            </p:cNvCxnSpPr>
            <p:nvPr/>
          </p:nvCxnSpPr>
          <p:spPr>
            <a:xfrm>
              <a:off x="7432895" y="3205667"/>
              <a:ext cx="34584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B5B4C4-F1E5-6B89-7850-4D36A68AA510}"/>
              </a:ext>
            </a:extLst>
          </p:cNvPr>
          <p:cNvSpPr txBox="1"/>
          <p:nvPr/>
        </p:nvSpPr>
        <p:spPr>
          <a:xfrm>
            <a:off x="4019575" y="860379"/>
            <a:ext cx="4152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Ordered</a:t>
            </a:r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 </a:t>
            </a:r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resolution</a:t>
            </a:r>
            <a:endParaRPr lang="it-IT" sz="4400" b="1" dirty="0">
              <a:solidFill>
                <a:srgbClr val="163F68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670393DA-D269-120B-CE7D-3317F4A4572E}"/>
              </a:ext>
            </a:extLst>
          </p:cNvPr>
          <p:cNvCxnSpPr>
            <a:cxnSpLocks/>
          </p:cNvCxnSpPr>
          <p:nvPr/>
        </p:nvCxnSpPr>
        <p:spPr>
          <a:xfrm>
            <a:off x="3775295" y="1717964"/>
            <a:ext cx="4657505" cy="0"/>
          </a:xfrm>
          <a:prstGeom prst="line">
            <a:avLst/>
          </a:prstGeom>
          <a:ln w="6350">
            <a:solidFill>
              <a:schemeClr val="accent1">
                <a:alpha val="43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0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0FBDB0-CA3C-FD92-36C7-D407B33EEBA3}"/>
              </a:ext>
            </a:extLst>
          </p:cNvPr>
          <p:cNvSpPr txBox="1"/>
          <p:nvPr/>
        </p:nvSpPr>
        <p:spPr>
          <a:xfrm>
            <a:off x="199176" y="2551837"/>
            <a:ext cx="896329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Implementazione della procedura di decisione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9" name="Immagine 8" descr="Immagine che contiene testo, emblema, simbolo, cerchio">
            <a:extLst>
              <a:ext uri="{FF2B5EF4-FFF2-40B4-BE49-F238E27FC236}">
                <a16:creationId xmlns:a16="http://schemas.microsoft.com/office/drawing/2014/main" id="{10044107-C06C-6709-68D7-593EDD79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479" y="296855"/>
            <a:ext cx="853332" cy="85091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1DF8888-2403-F9B6-DDCD-10F6F2C79036}"/>
              </a:ext>
            </a:extLst>
          </p:cNvPr>
          <p:cNvCxnSpPr>
            <a:cxnSpLocks/>
          </p:cNvCxnSpPr>
          <p:nvPr/>
        </p:nvCxnSpPr>
        <p:spPr>
          <a:xfrm flipV="1">
            <a:off x="271604" y="2522632"/>
            <a:ext cx="8890869" cy="35894"/>
          </a:xfrm>
          <a:prstGeom prst="line">
            <a:avLst/>
          </a:prstGeom>
          <a:ln w="6350">
            <a:solidFill>
              <a:srgbClr val="1C52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DD7A25AD-874C-28F7-4C97-5EB9F91D3812}"/>
              </a:ext>
            </a:extLst>
          </p:cNvPr>
          <p:cNvSpPr/>
          <p:nvPr/>
        </p:nvSpPr>
        <p:spPr>
          <a:xfrm>
            <a:off x="4370044" y="3044279"/>
            <a:ext cx="1725955" cy="769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>
                <a:latin typeface="Abadi Extra Light" panose="020B0204020104020204" pitchFamily="34" charset="0"/>
              </a:rPr>
              <a:t>Preprocessor</a:t>
            </a:r>
            <a:endParaRPr lang="it-IT" sz="2400" b="1" dirty="0">
              <a:latin typeface="Abadi Extra Light" panose="020B0204020104020204" pitchFamily="34" charset="0"/>
            </a:endParaRPr>
          </a:p>
          <a:p>
            <a:pPr algn="ctr"/>
            <a:r>
              <a:rPr lang="it-IT" sz="2400" b="1" dirty="0">
                <a:latin typeface="Abadi Extra Light" panose="020B0204020104020204" pitchFamily="34" charset="0"/>
              </a:rPr>
              <a:t>GF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387E09A-672E-C747-B1D3-46A67D94BDAF}"/>
              </a:ext>
            </a:extLst>
          </p:cNvPr>
          <p:cNvSpPr/>
          <p:nvPr/>
        </p:nvSpPr>
        <p:spPr>
          <a:xfrm>
            <a:off x="1800370" y="3044283"/>
            <a:ext cx="1440872" cy="769433"/>
          </a:xfrm>
          <a:prstGeom prst="rect">
            <a:avLst/>
          </a:prstGeom>
          <a:solidFill>
            <a:srgbClr val="2262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F5D48E1-7A62-0032-38F9-7A723D36DC3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05348" y="3428999"/>
            <a:ext cx="8950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CDBB1A-7A5C-A743-C6F1-F8098AC3D02E}"/>
              </a:ext>
            </a:extLst>
          </p:cNvPr>
          <p:cNvSpPr txBox="1"/>
          <p:nvPr/>
        </p:nvSpPr>
        <p:spPr>
          <a:xfrm>
            <a:off x="137075" y="3198166"/>
            <a:ext cx="89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badi Extra Light" panose="020B0204020104020204" pitchFamily="34" charset="0"/>
              </a:rPr>
              <a:t>Input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60369D6-EDDD-5856-BFDD-340CB0D8FE7D}"/>
              </a:ext>
            </a:extLst>
          </p:cNvPr>
          <p:cNvSpPr txBox="1"/>
          <p:nvPr/>
        </p:nvSpPr>
        <p:spPr>
          <a:xfrm>
            <a:off x="2040998" y="3198165"/>
            <a:ext cx="95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Parser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FBAD3AC-3E4A-2713-8D1A-AD143503DC0F}"/>
              </a:ext>
            </a:extLst>
          </p:cNvPr>
          <p:cNvSpPr/>
          <p:nvPr/>
        </p:nvSpPr>
        <p:spPr>
          <a:xfrm>
            <a:off x="4370045" y="3044280"/>
            <a:ext cx="1725955" cy="769433"/>
          </a:xfrm>
          <a:prstGeom prst="rect">
            <a:avLst/>
          </a:prstGeom>
          <a:solidFill>
            <a:srgbClr val="2262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>
                <a:latin typeface="Abadi Extra Light" panose="020B0204020104020204" pitchFamily="34" charset="0"/>
              </a:rPr>
              <a:t>Preprocessor</a:t>
            </a:r>
            <a:endParaRPr lang="it-IT" sz="2400" b="1" dirty="0">
              <a:latin typeface="Abadi Extra Light" panose="020B0204020104020204" pitchFamily="34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FB4F368-D0A7-536F-661C-481E96685565}"/>
              </a:ext>
            </a:extLst>
          </p:cNvPr>
          <p:cNvCxnSpPr>
            <a:stCxn id="3" idx="3"/>
            <a:endCxn id="19" idx="1"/>
          </p:cNvCxnSpPr>
          <p:nvPr/>
        </p:nvCxnSpPr>
        <p:spPr>
          <a:xfrm flipV="1">
            <a:off x="3241242" y="3428997"/>
            <a:ext cx="1128803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35E1F321-00A2-2ED4-A91E-1AC926DFFE9F}"/>
              </a:ext>
            </a:extLst>
          </p:cNvPr>
          <p:cNvSpPr/>
          <p:nvPr/>
        </p:nvSpPr>
        <p:spPr>
          <a:xfrm>
            <a:off x="7224805" y="3046571"/>
            <a:ext cx="1725955" cy="769433"/>
          </a:xfrm>
          <a:prstGeom prst="rect">
            <a:avLst/>
          </a:prstGeom>
          <a:solidFill>
            <a:srgbClr val="2262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latin typeface="Abadi Extra Light" panose="020B0204020104020204" pitchFamily="34" charset="0"/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842AEB9-49FC-FECB-6F5D-68D7E63F5BE4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6096000" y="3428997"/>
            <a:ext cx="1128805" cy="2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B4A24D3-0120-1684-6070-9AF887B3A87F}"/>
              </a:ext>
            </a:extLst>
          </p:cNvPr>
          <p:cNvSpPr txBox="1"/>
          <p:nvPr/>
        </p:nvSpPr>
        <p:spPr>
          <a:xfrm>
            <a:off x="10391630" y="3198165"/>
            <a:ext cx="106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badi Extra Light" panose="020B0204020104020204" pitchFamily="34" charset="0"/>
              </a:rPr>
              <a:t>Output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85388DD3-368F-FC0D-2F6F-84F113AE83C2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8950760" y="3428998"/>
            <a:ext cx="1440870" cy="2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ADAA590-1B2F-69C8-B666-BC621A31C972}"/>
              </a:ext>
            </a:extLst>
          </p:cNvPr>
          <p:cNvSpPr txBox="1"/>
          <p:nvPr/>
        </p:nvSpPr>
        <p:spPr>
          <a:xfrm>
            <a:off x="7603968" y="3198165"/>
            <a:ext cx="967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7863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776758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Verifica formale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86B5B3-FE31-829C-3616-356E42BA3B51}"/>
              </a:ext>
            </a:extLst>
          </p:cNvPr>
          <p:cNvSpPr txBox="1"/>
          <p:nvPr/>
        </p:nvSpPr>
        <p:spPr>
          <a:xfrm>
            <a:off x="776758" y="4948191"/>
            <a:ext cx="1047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La verifica formale è un modo per provare la correttezza di un sistema tramite l’uso di linguaggi formali.</a:t>
            </a:r>
            <a:endParaRPr lang="it-IT" sz="2800" b="1" dirty="0">
              <a:latin typeface="Abadi Extra Light" panose="020B0204020104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ECBADA5-1B54-AAFB-A809-BC553DE2E009}"/>
              </a:ext>
            </a:extLst>
          </p:cNvPr>
          <p:cNvSpPr txBox="1"/>
          <p:nvPr/>
        </p:nvSpPr>
        <p:spPr>
          <a:xfrm>
            <a:off x="776758" y="1925075"/>
            <a:ext cx="9879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badi Extra Light" panose="020B0204020104020204" pitchFamily="34" charset="0"/>
              </a:rPr>
              <a:t>È essenziale garantire la correttezza di sistemi critici software o hardware.</a:t>
            </a:r>
            <a:endParaRPr lang="it-IT" sz="2800" b="1" i="1" dirty="0">
              <a:latin typeface="Abadi Extra Light" panose="020B0204020104020204" pitchFamily="34" charset="0"/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F923501-C658-F7A6-6AB2-AA487302117B}"/>
              </a:ext>
            </a:extLst>
          </p:cNvPr>
          <p:cNvCxnSpPr>
            <a:cxnSpLocks/>
          </p:cNvCxnSpPr>
          <p:nvPr/>
        </p:nvCxnSpPr>
        <p:spPr>
          <a:xfrm>
            <a:off x="858975" y="1570184"/>
            <a:ext cx="11333025" cy="0"/>
          </a:xfrm>
          <a:prstGeom prst="line">
            <a:avLst/>
          </a:prstGeom>
          <a:ln w="6350">
            <a:solidFill>
              <a:schemeClr val="accent1">
                <a:alpha val="7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800A4-EEC5-2FA9-2E57-2DBE9892020F}"/>
              </a:ext>
            </a:extLst>
          </p:cNvPr>
          <p:cNvSpPr txBox="1"/>
          <p:nvPr/>
        </p:nvSpPr>
        <p:spPr>
          <a:xfrm>
            <a:off x="776758" y="3436633"/>
            <a:ext cx="9879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badi Extra Light" panose="020B0204020104020204" pitchFamily="34" charset="0"/>
              </a:rPr>
              <a:t>Verificare la correttezza di questi sistemi tramite testing è impossibile quindi viene eseguita una verifica formale.</a:t>
            </a:r>
            <a:endParaRPr lang="it-IT" sz="2800" b="1" i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387E09A-672E-C747-B1D3-46A67D94BDAF}"/>
              </a:ext>
            </a:extLst>
          </p:cNvPr>
          <p:cNvSpPr/>
          <p:nvPr/>
        </p:nvSpPr>
        <p:spPr>
          <a:xfrm>
            <a:off x="1800370" y="3044283"/>
            <a:ext cx="1440872" cy="769433"/>
          </a:xfrm>
          <a:prstGeom prst="rect">
            <a:avLst/>
          </a:prstGeom>
          <a:solidFill>
            <a:srgbClr val="2262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F5D48E1-7A62-0032-38F9-7A723D36DC3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05348" y="3428999"/>
            <a:ext cx="8950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CDBB1A-7A5C-A743-C6F1-F8098AC3D02E}"/>
              </a:ext>
            </a:extLst>
          </p:cNvPr>
          <p:cNvSpPr txBox="1"/>
          <p:nvPr/>
        </p:nvSpPr>
        <p:spPr>
          <a:xfrm>
            <a:off x="137075" y="3198166"/>
            <a:ext cx="89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badi Extra Light" panose="020B0204020104020204" pitchFamily="34" charset="0"/>
              </a:rPr>
              <a:t>Input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60369D6-EDDD-5856-BFDD-340CB0D8FE7D}"/>
              </a:ext>
            </a:extLst>
          </p:cNvPr>
          <p:cNvSpPr txBox="1"/>
          <p:nvPr/>
        </p:nvSpPr>
        <p:spPr>
          <a:xfrm>
            <a:off x="2040998" y="3198165"/>
            <a:ext cx="95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Parser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FB4F368-D0A7-536F-661C-481E9668556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241242" y="3428997"/>
            <a:ext cx="1128803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CF517C2F-3FB8-32B8-C298-B499877E5D35}"/>
              </a:ext>
            </a:extLst>
          </p:cNvPr>
          <p:cNvSpPr/>
          <p:nvPr/>
        </p:nvSpPr>
        <p:spPr>
          <a:xfrm>
            <a:off x="6478631" y="2154725"/>
            <a:ext cx="5576293" cy="2534970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latin typeface="Abadi Extra Light" panose="020B0204020104020204" pitchFamily="34" charset="0"/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70B9669-3118-1567-E8CC-7E32C98CA2DA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6096000" y="3422210"/>
            <a:ext cx="382631" cy="6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9CCDBC4-088B-C9F2-1B0A-E3D97856D08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288563" y="4378128"/>
            <a:ext cx="0" cy="995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0E5FAC-B982-E0DF-69A9-1FD27CD26773}"/>
              </a:ext>
            </a:extLst>
          </p:cNvPr>
          <p:cNvSpPr txBox="1"/>
          <p:nvPr/>
        </p:nvSpPr>
        <p:spPr>
          <a:xfrm>
            <a:off x="8732460" y="5305406"/>
            <a:ext cx="120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badi Extra Light" panose="020B0204020104020204" pitchFamily="34" charset="0"/>
              </a:rPr>
              <a:t>Output</a:t>
            </a:r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75EEECD7-DD79-D1F3-D935-D179DF05FBB8}"/>
              </a:ext>
            </a:extLst>
          </p:cNvPr>
          <p:cNvSpPr>
            <a:spLocks/>
          </p:cNvSpPr>
          <p:nvPr/>
        </p:nvSpPr>
        <p:spPr>
          <a:xfrm>
            <a:off x="7455921" y="2280796"/>
            <a:ext cx="2553078" cy="497941"/>
          </a:xfrm>
          <a:custGeom>
            <a:avLst/>
            <a:gdLst>
              <a:gd name="connsiteX0" fmla="*/ 0 w 2553078"/>
              <a:gd name="connsiteY0" fmla="*/ 248971 h 497941"/>
              <a:gd name="connsiteX1" fmla="*/ 1276539 w 2553078"/>
              <a:gd name="connsiteY1" fmla="*/ 0 h 497941"/>
              <a:gd name="connsiteX2" fmla="*/ 2553078 w 2553078"/>
              <a:gd name="connsiteY2" fmla="*/ 248971 h 497941"/>
              <a:gd name="connsiteX3" fmla="*/ 1276539 w 2553078"/>
              <a:gd name="connsiteY3" fmla="*/ 497942 h 497941"/>
              <a:gd name="connsiteX4" fmla="*/ 0 w 2553078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078" h="497941" fill="none" extrusionOk="0">
                <a:moveTo>
                  <a:pt x="0" y="248971"/>
                </a:moveTo>
                <a:cubicBezTo>
                  <a:pt x="8090" y="112428"/>
                  <a:pt x="604372" y="-67596"/>
                  <a:pt x="1276539" y="0"/>
                </a:cubicBezTo>
                <a:cubicBezTo>
                  <a:pt x="1969068" y="-1912"/>
                  <a:pt x="2539082" y="124645"/>
                  <a:pt x="2553078" y="248971"/>
                </a:cubicBezTo>
                <a:cubicBezTo>
                  <a:pt x="2549506" y="352410"/>
                  <a:pt x="1967797" y="517058"/>
                  <a:pt x="1276539" y="497942"/>
                </a:cubicBezTo>
                <a:cubicBezTo>
                  <a:pt x="595099" y="511139"/>
                  <a:pt x="4586" y="387577"/>
                  <a:pt x="0" y="248971"/>
                </a:cubicBezTo>
                <a:close/>
              </a:path>
              <a:path w="2553078" h="497941" stroke="0" extrusionOk="0">
                <a:moveTo>
                  <a:pt x="0" y="248971"/>
                </a:moveTo>
                <a:cubicBezTo>
                  <a:pt x="-42102" y="85499"/>
                  <a:pt x="558083" y="5045"/>
                  <a:pt x="1276539" y="0"/>
                </a:cubicBezTo>
                <a:cubicBezTo>
                  <a:pt x="1989530" y="1680"/>
                  <a:pt x="2543560" y="111771"/>
                  <a:pt x="2553078" y="248971"/>
                </a:cubicBezTo>
                <a:cubicBezTo>
                  <a:pt x="2480424" y="457425"/>
                  <a:pt x="1979548" y="509021"/>
                  <a:pt x="1276539" y="497942"/>
                </a:cubicBezTo>
                <a:cubicBezTo>
                  <a:pt x="552773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badi Extra Light" panose="020B0204020104020204" pitchFamily="34" charset="0"/>
              </a:rPr>
              <a:t>Binary</a:t>
            </a:r>
            <a:r>
              <a:rPr lang="it-IT" dirty="0">
                <a:latin typeface="Abadi Extra Light" panose="020B0204020104020204" pitchFamily="34" charset="0"/>
              </a:rPr>
              <a:t> </a:t>
            </a:r>
            <a:r>
              <a:rPr lang="it-IT" dirty="0" err="1">
                <a:latin typeface="Abadi Extra Light" panose="020B0204020104020204" pitchFamily="34" charset="0"/>
              </a:rPr>
              <a:t>Resolution</a:t>
            </a:r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A9B9CA0-7ED6-2EFD-178A-BB4A3F15C18A}"/>
              </a:ext>
            </a:extLst>
          </p:cNvPr>
          <p:cNvSpPr>
            <a:spLocks/>
          </p:cNvSpPr>
          <p:nvPr/>
        </p:nvSpPr>
        <p:spPr>
          <a:xfrm>
            <a:off x="9316802" y="2797601"/>
            <a:ext cx="2061008" cy="497941"/>
          </a:xfrm>
          <a:custGeom>
            <a:avLst/>
            <a:gdLst>
              <a:gd name="connsiteX0" fmla="*/ 0 w 2061008"/>
              <a:gd name="connsiteY0" fmla="*/ 248971 h 497941"/>
              <a:gd name="connsiteX1" fmla="*/ 1030504 w 2061008"/>
              <a:gd name="connsiteY1" fmla="*/ 0 h 497941"/>
              <a:gd name="connsiteX2" fmla="*/ 2061008 w 2061008"/>
              <a:gd name="connsiteY2" fmla="*/ 248971 h 497941"/>
              <a:gd name="connsiteX3" fmla="*/ 1030504 w 2061008"/>
              <a:gd name="connsiteY3" fmla="*/ 497942 h 497941"/>
              <a:gd name="connsiteX4" fmla="*/ 0 w 2061008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1008" h="497941" fill="none" extrusionOk="0">
                <a:moveTo>
                  <a:pt x="0" y="248971"/>
                </a:moveTo>
                <a:cubicBezTo>
                  <a:pt x="47840" y="117143"/>
                  <a:pt x="491306" y="-61605"/>
                  <a:pt x="1030504" y="0"/>
                </a:cubicBezTo>
                <a:cubicBezTo>
                  <a:pt x="1587152" y="-1912"/>
                  <a:pt x="2047012" y="124645"/>
                  <a:pt x="2061008" y="248971"/>
                </a:cubicBezTo>
                <a:cubicBezTo>
                  <a:pt x="2058212" y="359814"/>
                  <a:pt x="1568264" y="541540"/>
                  <a:pt x="1030504" y="497942"/>
                </a:cubicBezTo>
                <a:cubicBezTo>
                  <a:pt x="484945" y="511139"/>
                  <a:pt x="4586" y="387577"/>
                  <a:pt x="0" y="248971"/>
                </a:cubicBezTo>
                <a:close/>
              </a:path>
              <a:path w="2061008" h="497941" stroke="0" extrusionOk="0">
                <a:moveTo>
                  <a:pt x="0" y="248971"/>
                </a:moveTo>
                <a:cubicBezTo>
                  <a:pt x="-47119" y="82404"/>
                  <a:pt x="385301" y="28551"/>
                  <a:pt x="1030504" y="0"/>
                </a:cubicBezTo>
                <a:cubicBezTo>
                  <a:pt x="1607614" y="1680"/>
                  <a:pt x="2051490" y="111771"/>
                  <a:pt x="2061008" y="248971"/>
                </a:cubicBezTo>
                <a:cubicBezTo>
                  <a:pt x="1999437" y="446602"/>
                  <a:pt x="1592387" y="538012"/>
                  <a:pt x="1030504" y="497942"/>
                </a:cubicBezTo>
                <a:cubicBezTo>
                  <a:pt x="442619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badi Extra Light" panose="020B0204020104020204" pitchFamily="34" charset="0"/>
              </a:rPr>
              <a:t>Superposition</a:t>
            </a:r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4C4A66E-5DBB-50CE-D962-7634F6E8AC57}"/>
              </a:ext>
            </a:extLst>
          </p:cNvPr>
          <p:cNvSpPr>
            <a:spLocks/>
          </p:cNvSpPr>
          <p:nvPr/>
        </p:nvSpPr>
        <p:spPr>
          <a:xfrm>
            <a:off x="6597742" y="2979479"/>
            <a:ext cx="1910281" cy="497941"/>
          </a:xfrm>
          <a:custGeom>
            <a:avLst/>
            <a:gdLst>
              <a:gd name="connsiteX0" fmla="*/ 0 w 1910281"/>
              <a:gd name="connsiteY0" fmla="*/ 248971 h 497941"/>
              <a:gd name="connsiteX1" fmla="*/ 955141 w 1910281"/>
              <a:gd name="connsiteY1" fmla="*/ 0 h 497941"/>
              <a:gd name="connsiteX2" fmla="*/ 1910282 w 1910281"/>
              <a:gd name="connsiteY2" fmla="*/ 248971 h 497941"/>
              <a:gd name="connsiteX3" fmla="*/ 955141 w 1910281"/>
              <a:gd name="connsiteY3" fmla="*/ 497942 h 497941"/>
              <a:gd name="connsiteX4" fmla="*/ 0 w 1910281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81" h="497941" fill="none" extrusionOk="0">
                <a:moveTo>
                  <a:pt x="0" y="248971"/>
                </a:moveTo>
                <a:cubicBezTo>
                  <a:pt x="74643" y="120323"/>
                  <a:pt x="441102" y="-27722"/>
                  <a:pt x="955141" y="0"/>
                </a:cubicBezTo>
                <a:cubicBezTo>
                  <a:pt x="1470167" y="-1912"/>
                  <a:pt x="1896286" y="124645"/>
                  <a:pt x="1910282" y="248971"/>
                </a:cubicBezTo>
                <a:cubicBezTo>
                  <a:pt x="1905993" y="345576"/>
                  <a:pt x="1435593" y="563339"/>
                  <a:pt x="955141" y="497942"/>
                </a:cubicBezTo>
                <a:cubicBezTo>
                  <a:pt x="451204" y="511139"/>
                  <a:pt x="4586" y="387577"/>
                  <a:pt x="0" y="248971"/>
                </a:cubicBezTo>
                <a:close/>
              </a:path>
              <a:path w="1910281" h="497941" stroke="0" extrusionOk="0">
                <a:moveTo>
                  <a:pt x="0" y="248971"/>
                </a:moveTo>
                <a:cubicBezTo>
                  <a:pt x="-46991" y="82483"/>
                  <a:pt x="412381" y="5724"/>
                  <a:pt x="955141" y="0"/>
                </a:cubicBezTo>
                <a:cubicBezTo>
                  <a:pt x="1490629" y="1680"/>
                  <a:pt x="1900764" y="111771"/>
                  <a:pt x="1910282" y="248971"/>
                </a:cubicBezTo>
                <a:cubicBezTo>
                  <a:pt x="1879502" y="416532"/>
                  <a:pt x="1469788" y="569038"/>
                  <a:pt x="955141" y="497942"/>
                </a:cubicBezTo>
                <a:cubicBezTo>
                  <a:pt x="408878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badi Extra Light" panose="020B0204020104020204" pitchFamily="34" charset="0"/>
              </a:rPr>
              <a:t>Factorization</a:t>
            </a:r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014724F-EA4D-4DD2-5916-A20F5AB84528}"/>
              </a:ext>
            </a:extLst>
          </p:cNvPr>
          <p:cNvSpPr>
            <a:spLocks/>
          </p:cNvSpPr>
          <p:nvPr/>
        </p:nvSpPr>
        <p:spPr>
          <a:xfrm>
            <a:off x="10896629" y="3363451"/>
            <a:ext cx="1083401" cy="497941"/>
          </a:xfrm>
          <a:custGeom>
            <a:avLst/>
            <a:gdLst>
              <a:gd name="connsiteX0" fmla="*/ 0 w 1083401"/>
              <a:gd name="connsiteY0" fmla="*/ 248971 h 497941"/>
              <a:gd name="connsiteX1" fmla="*/ 541701 w 1083401"/>
              <a:gd name="connsiteY1" fmla="*/ 0 h 497941"/>
              <a:gd name="connsiteX2" fmla="*/ 1083402 w 1083401"/>
              <a:gd name="connsiteY2" fmla="*/ 248971 h 497941"/>
              <a:gd name="connsiteX3" fmla="*/ 541701 w 1083401"/>
              <a:gd name="connsiteY3" fmla="*/ 497942 h 497941"/>
              <a:gd name="connsiteX4" fmla="*/ 0 w 1083401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401" h="497941" fill="none" extrusionOk="0">
                <a:moveTo>
                  <a:pt x="0" y="248971"/>
                </a:moveTo>
                <a:cubicBezTo>
                  <a:pt x="38358" y="116018"/>
                  <a:pt x="252678" y="-20888"/>
                  <a:pt x="541701" y="0"/>
                </a:cubicBezTo>
                <a:cubicBezTo>
                  <a:pt x="828390" y="-1912"/>
                  <a:pt x="1069406" y="124645"/>
                  <a:pt x="1083402" y="248971"/>
                </a:cubicBezTo>
                <a:cubicBezTo>
                  <a:pt x="1080131" y="355283"/>
                  <a:pt x="824509" y="520685"/>
                  <a:pt x="541701" y="497942"/>
                </a:cubicBezTo>
                <a:cubicBezTo>
                  <a:pt x="266101" y="511139"/>
                  <a:pt x="4586" y="387577"/>
                  <a:pt x="0" y="248971"/>
                </a:cubicBezTo>
                <a:close/>
              </a:path>
              <a:path w="1083401" h="497941" stroke="0" extrusionOk="0">
                <a:moveTo>
                  <a:pt x="0" y="248971"/>
                </a:moveTo>
                <a:cubicBezTo>
                  <a:pt x="-8298" y="106350"/>
                  <a:pt x="218457" y="9034"/>
                  <a:pt x="541701" y="0"/>
                </a:cubicBezTo>
                <a:cubicBezTo>
                  <a:pt x="848852" y="1680"/>
                  <a:pt x="1073884" y="111771"/>
                  <a:pt x="1083402" y="248971"/>
                </a:cubicBezTo>
                <a:cubicBezTo>
                  <a:pt x="1059431" y="409883"/>
                  <a:pt x="833845" y="536794"/>
                  <a:pt x="541701" y="497942"/>
                </a:cubicBezTo>
                <a:cubicBezTo>
                  <a:pt x="223775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badi Extra Light" panose="020B0204020104020204" pitchFamily="34" charset="0"/>
              </a:rPr>
              <a:t>…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0DDD6F-FF23-574B-9948-BCF47887BDBE}"/>
              </a:ext>
            </a:extLst>
          </p:cNvPr>
          <p:cNvSpPr/>
          <p:nvPr/>
        </p:nvSpPr>
        <p:spPr>
          <a:xfrm>
            <a:off x="8568127" y="3608695"/>
            <a:ext cx="1440872" cy="769433"/>
          </a:xfrm>
          <a:prstGeom prst="rect">
            <a:avLst/>
          </a:prstGeom>
          <a:solidFill>
            <a:srgbClr val="2262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Abadi Extra Light" panose="020B0204020104020204" pitchFamily="34" charset="0"/>
              </a:rPr>
              <a:t>Algoritmo di saturazione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691FBFE-8322-C1AF-9DEE-92791BADBD05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7552883" y="3477420"/>
            <a:ext cx="1015244" cy="51599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3D5D96-BC58-B3E8-0C3A-ACB2A3F8C96F}"/>
              </a:ext>
            </a:extLst>
          </p:cNvPr>
          <p:cNvCxnSpPr>
            <a:cxnSpLocks/>
            <a:stCxn id="11" idx="4"/>
            <a:endCxn id="16" idx="0"/>
          </p:cNvCxnSpPr>
          <p:nvPr/>
        </p:nvCxnSpPr>
        <p:spPr>
          <a:xfrm>
            <a:off x="8732460" y="2778737"/>
            <a:ext cx="556103" cy="829958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048ACD03-0EBA-7A67-057D-2E499A5662C4}"/>
              </a:ext>
            </a:extLst>
          </p:cNvPr>
          <p:cNvCxnSpPr>
            <a:stCxn id="14" idx="3"/>
          </p:cNvCxnSpPr>
          <p:nvPr/>
        </p:nvCxnSpPr>
        <p:spPr>
          <a:xfrm flipH="1">
            <a:off x="10008999" y="3788470"/>
            <a:ext cx="1046290" cy="7292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DDC5B19-6138-1ECC-4F86-2BB48905D93A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9678154" y="3295542"/>
            <a:ext cx="669152" cy="31315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89CD88E7-F82D-C463-20A0-E8CE783B482F}"/>
              </a:ext>
            </a:extLst>
          </p:cNvPr>
          <p:cNvSpPr/>
          <p:nvPr/>
        </p:nvSpPr>
        <p:spPr>
          <a:xfrm>
            <a:off x="4370045" y="3044280"/>
            <a:ext cx="1725955" cy="769433"/>
          </a:xfrm>
          <a:prstGeom prst="rect">
            <a:avLst/>
          </a:prstGeom>
          <a:solidFill>
            <a:srgbClr val="2262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>
                <a:latin typeface="Abadi Extra Light" panose="020B0204020104020204" pitchFamily="34" charset="0"/>
              </a:rPr>
              <a:t>Preprocessor</a:t>
            </a:r>
            <a:endParaRPr lang="it-IT" sz="24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47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014B3-7D8E-0C21-D207-63502B8D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E6DBA7C-C81F-DC98-8233-61F9DEC5312F}"/>
              </a:ext>
            </a:extLst>
          </p:cNvPr>
          <p:cNvSpPr/>
          <p:nvPr/>
        </p:nvSpPr>
        <p:spPr>
          <a:xfrm>
            <a:off x="1800370" y="3044283"/>
            <a:ext cx="1440872" cy="769433"/>
          </a:xfrm>
          <a:prstGeom prst="rect">
            <a:avLst/>
          </a:prstGeom>
          <a:solidFill>
            <a:srgbClr val="2262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027864-B381-5C19-6277-99F252A1B0C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05348" y="3428999"/>
            <a:ext cx="8950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4CB5E6-F8AD-DEA6-4971-7FE8028BB221}"/>
              </a:ext>
            </a:extLst>
          </p:cNvPr>
          <p:cNvSpPr txBox="1"/>
          <p:nvPr/>
        </p:nvSpPr>
        <p:spPr>
          <a:xfrm>
            <a:off x="137075" y="3198166"/>
            <a:ext cx="89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badi Extra Light" panose="020B0204020104020204" pitchFamily="34" charset="0"/>
              </a:rPr>
              <a:t>Input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26615CB-190B-2073-D082-CA352C20277F}"/>
              </a:ext>
            </a:extLst>
          </p:cNvPr>
          <p:cNvSpPr txBox="1"/>
          <p:nvPr/>
        </p:nvSpPr>
        <p:spPr>
          <a:xfrm>
            <a:off x="2040998" y="3198165"/>
            <a:ext cx="95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Parser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0ADFB37-9283-8AB7-7BFF-EE9C4F21A71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41242" y="3428997"/>
            <a:ext cx="1128803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7B038BE2-27DC-894C-B4C7-A064643E17F2}"/>
              </a:ext>
            </a:extLst>
          </p:cNvPr>
          <p:cNvSpPr/>
          <p:nvPr/>
        </p:nvSpPr>
        <p:spPr>
          <a:xfrm>
            <a:off x="6478631" y="2154725"/>
            <a:ext cx="5576293" cy="2534970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latin typeface="Abadi Extra Light" panose="020B0204020104020204" pitchFamily="34" charset="0"/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765F9E9-4EA5-F1AA-763A-F8EF4BA8BC37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6095999" y="3422210"/>
            <a:ext cx="382632" cy="4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7B505F-F224-E7A2-343A-4E29D8B3C14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288563" y="4378128"/>
            <a:ext cx="0" cy="995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3BD9091-2156-2C37-2818-14C2FB0DE153}"/>
              </a:ext>
            </a:extLst>
          </p:cNvPr>
          <p:cNvSpPr txBox="1"/>
          <p:nvPr/>
        </p:nvSpPr>
        <p:spPr>
          <a:xfrm>
            <a:off x="8732460" y="5305406"/>
            <a:ext cx="120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badi Extra Light" panose="020B0204020104020204" pitchFamily="34" charset="0"/>
              </a:rPr>
              <a:t>Output</a:t>
            </a:r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8A60412-5CB0-74D6-63FF-AD2322DAD41F}"/>
              </a:ext>
            </a:extLst>
          </p:cNvPr>
          <p:cNvSpPr>
            <a:spLocks/>
          </p:cNvSpPr>
          <p:nvPr/>
        </p:nvSpPr>
        <p:spPr>
          <a:xfrm>
            <a:off x="7455921" y="2280796"/>
            <a:ext cx="2553078" cy="497941"/>
          </a:xfrm>
          <a:custGeom>
            <a:avLst/>
            <a:gdLst>
              <a:gd name="connsiteX0" fmla="*/ 0 w 2553078"/>
              <a:gd name="connsiteY0" fmla="*/ 248971 h 497941"/>
              <a:gd name="connsiteX1" fmla="*/ 1276539 w 2553078"/>
              <a:gd name="connsiteY1" fmla="*/ 0 h 497941"/>
              <a:gd name="connsiteX2" fmla="*/ 2553078 w 2553078"/>
              <a:gd name="connsiteY2" fmla="*/ 248971 h 497941"/>
              <a:gd name="connsiteX3" fmla="*/ 1276539 w 2553078"/>
              <a:gd name="connsiteY3" fmla="*/ 497942 h 497941"/>
              <a:gd name="connsiteX4" fmla="*/ 0 w 2553078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078" h="497941" fill="none" extrusionOk="0">
                <a:moveTo>
                  <a:pt x="0" y="248971"/>
                </a:moveTo>
                <a:cubicBezTo>
                  <a:pt x="8090" y="112428"/>
                  <a:pt x="604372" y="-67596"/>
                  <a:pt x="1276539" y="0"/>
                </a:cubicBezTo>
                <a:cubicBezTo>
                  <a:pt x="1969068" y="-1912"/>
                  <a:pt x="2539082" y="124645"/>
                  <a:pt x="2553078" y="248971"/>
                </a:cubicBezTo>
                <a:cubicBezTo>
                  <a:pt x="2549506" y="352410"/>
                  <a:pt x="1967797" y="517058"/>
                  <a:pt x="1276539" y="497942"/>
                </a:cubicBezTo>
                <a:cubicBezTo>
                  <a:pt x="595099" y="511139"/>
                  <a:pt x="4586" y="387577"/>
                  <a:pt x="0" y="248971"/>
                </a:cubicBezTo>
                <a:close/>
              </a:path>
              <a:path w="2553078" h="497941" stroke="0" extrusionOk="0">
                <a:moveTo>
                  <a:pt x="0" y="248971"/>
                </a:moveTo>
                <a:cubicBezTo>
                  <a:pt x="-42102" y="85499"/>
                  <a:pt x="558083" y="5045"/>
                  <a:pt x="1276539" y="0"/>
                </a:cubicBezTo>
                <a:cubicBezTo>
                  <a:pt x="1989530" y="1680"/>
                  <a:pt x="2543560" y="111771"/>
                  <a:pt x="2553078" y="248971"/>
                </a:cubicBezTo>
                <a:cubicBezTo>
                  <a:pt x="2480424" y="457425"/>
                  <a:pt x="1979548" y="509021"/>
                  <a:pt x="1276539" y="497942"/>
                </a:cubicBezTo>
                <a:cubicBezTo>
                  <a:pt x="552773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badi Extra Light" panose="020B0204020104020204" pitchFamily="34" charset="0"/>
              </a:rPr>
              <a:t>Binary</a:t>
            </a:r>
            <a:r>
              <a:rPr lang="it-IT" dirty="0">
                <a:latin typeface="Abadi Extra Light" panose="020B0204020104020204" pitchFamily="34" charset="0"/>
              </a:rPr>
              <a:t> </a:t>
            </a:r>
            <a:r>
              <a:rPr lang="it-IT" dirty="0" err="1">
                <a:latin typeface="Abadi Extra Light" panose="020B0204020104020204" pitchFamily="34" charset="0"/>
              </a:rPr>
              <a:t>Resolution</a:t>
            </a:r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BEC55C8-4C52-7FD2-6749-3729C4316D44}"/>
              </a:ext>
            </a:extLst>
          </p:cNvPr>
          <p:cNvSpPr>
            <a:spLocks/>
          </p:cNvSpPr>
          <p:nvPr/>
        </p:nvSpPr>
        <p:spPr>
          <a:xfrm>
            <a:off x="9316802" y="2797601"/>
            <a:ext cx="2061008" cy="497941"/>
          </a:xfrm>
          <a:custGeom>
            <a:avLst/>
            <a:gdLst>
              <a:gd name="connsiteX0" fmla="*/ 0 w 2061008"/>
              <a:gd name="connsiteY0" fmla="*/ 248971 h 497941"/>
              <a:gd name="connsiteX1" fmla="*/ 1030504 w 2061008"/>
              <a:gd name="connsiteY1" fmla="*/ 0 h 497941"/>
              <a:gd name="connsiteX2" fmla="*/ 2061008 w 2061008"/>
              <a:gd name="connsiteY2" fmla="*/ 248971 h 497941"/>
              <a:gd name="connsiteX3" fmla="*/ 1030504 w 2061008"/>
              <a:gd name="connsiteY3" fmla="*/ 497942 h 497941"/>
              <a:gd name="connsiteX4" fmla="*/ 0 w 2061008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1008" h="497941" fill="none" extrusionOk="0">
                <a:moveTo>
                  <a:pt x="0" y="248971"/>
                </a:moveTo>
                <a:cubicBezTo>
                  <a:pt x="47840" y="117143"/>
                  <a:pt x="491306" y="-61605"/>
                  <a:pt x="1030504" y="0"/>
                </a:cubicBezTo>
                <a:cubicBezTo>
                  <a:pt x="1587152" y="-1912"/>
                  <a:pt x="2047012" y="124645"/>
                  <a:pt x="2061008" y="248971"/>
                </a:cubicBezTo>
                <a:cubicBezTo>
                  <a:pt x="2058212" y="359814"/>
                  <a:pt x="1568264" y="541540"/>
                  <a:pt x="1030504" y="497942"/>
                </a:cubicBezTo>
                <a:cubicBezTo>
                  <a:pt x="484945" y="511139"/>
                  <a:pt x="4586" y="387577"/>
                  <a:pt x="0" y="248971"/>
                </a:cubicBezTo>
                <a:close/>
              </a:path>
              <a:path w="2061008" h="497941" stroke="0" extrusionOk="0">
                <a:moveTo>
                  <a:pt x="0" y="248971"/>
                </a:moveTo>
                <a:cubicBezTo>
                  <a:pt x="-47119" y="82404"/>
                  <a:pt x="385301" y="28551"/>
                  <a:pt x="1030504" y="0"/>
                </a:cubicBezTo>
                <a:cubicBezTo>
                  <a:pt x="1607614" y="1680"/>
                  <a:pt x="2051490" y="111771"/>
                  <a:pt x="2061008" y="248971"/>
                </a:cubicBezTo>
                <a:cubicBezTo>
                  <a:pt x="1999437" y="446602"/>
                  <a:pt x="1592387" y="538012"/>
                  <a:pt x="1030504" y="497942"/>
                </a:cubicBezTo>
                <a:cubicBezTo>
                  <a:pt x="442619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badi Extra Light" panose="020B0204020104020204" pitchFamily="34" charset="0"/>
              </a:rPr>
              <a:t>Superposition</a:t>
            </a:r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EA3F441-780F-D7C3-6EFB-62E5A74988CB}"/>
              </a:ext>
            </a:extLst>
          </p:cNvPr>
          <p:cNvSpPr>
            <a:spLocks/>
          </p:cNvSpPr>
          <p:nvPr/>
        </p:nvSpPr>
        <p:spPr>
          <a:xfrm>
            <a:off x="6597742" y="2979479"/>
            <a:ext cx="1910281" cy="497941"/>
          </a:xfrm>
          <a:custGeom>
            <a:avLst/>
            <a:gdLst>
              <a:gd name="connsiteX0" fmla="*/ 0 w 1910281"/>
              <a:gd name="connsiteY0" fmla="*/ 248971 h 497941"/>
              <a:gd name="connsiteX1" fmla="*/ 955141 w 1910281"/>
              <a:gd name="connsiteY1" fmla="*/ 0 h 497941"/>
              <a:gd name="connsiteX2" fmla="*/ 1910282 w 1910281"/>
              <a:gd name="connsiteY2" fmla="*/ 248971 h 497941"/>
              <a:gd name="connsiteX3" fmla="*/ 955141 w 1910281"/>
              <a:gd name="connsiteY3" fmla="*/ 497942 h 497941"/>
              <a:gd name="connsiteX4" fmla="*/ 0 w 1910281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81" h="497941" fill="none" extrusionOk="0">
                <a:moveTo>
                  <a:pt x="0" y="248971"/>
                </a:moveTo>
                <a:cubicBezTo>
                  <a:pt x="74643" y="120323"/>
                  <a:pt x="441102" y="-27722"/>
                  <a:pt x="955141" y="0"/>
                </a:cubicBezTo>
                <a:cubicBezTo>
                  <a:pt x="1470167" y="-1912"/>
                  <a:pt x="1896286" y="124645"/>
                  <a:pt x="1910282" y="248971"/>
                </a:cubicBezTo>
                <a:cubicBezTo>
                  <a:pt x="1905993" y="345576"/>
                  <a:pt x="1435593" y="563339"/>
                  <a:pt x="955141" y="497942"/>
                </a:cubicBezTo>
                <a:cubicBezTo>
                  <a:pt x="451204" y="511139"/>
                  <a:pt x="4586" y="387577"/>
                  <a:pt x="0" y="248971"/>
                </a:cubicBezTo>
                <a:close/>
              </a:path>
              <a:path w="1910281" h="497941" stroke="0" extrusionOk="0">
                <a:moveTo>
                  <a:pt x="0" y="248971"/>
                </a:moveTo>
                <a:cubicBezTo>
                  <a:pt x="-46991" y="82483"/>
                  <a:pt x="412381" y="5724"/>
                  <a:pt x="955141" y="0"/>
                </a:cubicBezTo>
                <a:cubicBezTo>
                  <a:pt x="1490629" y="1680"/>
                  <a:pt x="1900764" y="111771"/>
                  <a:pt x="1910282" y="248971"/>
                </a:cubicBezTo>
                <a:cubicBezTo>
                  <a:pt x="1879502" y="416532"/>
                  <a:pt x="1469788" y="569038"/>
                  <a:pt x="955141" y="497942"/>
                </a:cubicBezTo>
                <a:cubicBezTo>
                  <a:pt x="408878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badi Extra Light" panose="020B0204020104020204" pitchFamily="34" charset="0"/>
              </a:rPr>
              <a:t>Factorization</a:t>
            </a:r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11C5C0A-ADD5-6E4A-7426-68094A789D56}"/>
              </a:ext>
            </a:extLst>
          </p:cNvPr>
          <p:cNvSpPr>
            <a:spLocks/>
          </p:cNvSpPr>
          <p:nvPr/>
        </p:nvSpPr>
        <p:spPr>
          <a:xfrm>
            <a:off x="10896629" y="3363451"/>
            <a:ext cx="1083401" cy="497941"/>
          </a:xfrm>
          <a:custGeom>
            <a:avLst/>
            <a:gdLst>
              <a:gd name="connsiteX0" fmla="*/ 0 w 1083401"/>
              <a:gd name="connsiteY0" fmla="*/ 248971 h 497941"/>
              <a:gd name="connsiteX1" fmla="*/ 541701 w 1083401"/>
              <a:gd name="connsiteY1" fmla="*/ 0 h 497941"/>
              <a:gd name="connsiteX2" fmla="*/ 1083402 w 1083401"/>
              <a:gd name="connsiteY2" fmla="*/ 248971 h 497941"/>
              <a:gd name="connsiteX3" fmla="*/ 541701 w 1083401"/>
              <a:gd name="connsiteY3" fmla="*/ 497942 h 497941"/>
              <a:gd name="connsiteX4" fmla="*/ 0 w 1083401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401" h="497941" fill="none" extrusionOk="0">
                <a:moveTo>
                  <a:pt x="0" y="248971"/>
                </a:moveTo>
                <a:cubicBezTo>
                  <a:pt x="38358" y="116018"/>
                  <a:pt x="252678" y="-20888"/>
                  <a:pt x="541701" y="0"/>
                </a:cubicBezTo>
                <a:cubicBezTo>
                  <a:pt x="828390" y="-1912"/>
                  <a:pt x="1069406" y="124645"/>
                  <a:pt x="1083402" y="248971"/>
                </a:cubicBezTo>
                <a:cubicBezTo>
                  <a:pt x="1080131" y="355283"/>
                  <a:pt x="824509" y="520685"/>
                  <a:pt x="541701" y="497942"/>
                </a:cubicBezTo>
                <a:cubicBezTo>
                  <a:pt x="266101" y="511139"/>
                  <a:pt x="4586" y="387577"/>
                  <a:pt x="0" y="248971"/>
                </a:cubicBezTo>
                <a:close/>
              </a:path>
              <a:path w="1083401" h="497941" stroke="0" extrusionOk="0">
                <a:moveTo>
                  <a:pt x="0" y="248971"/>
                </a:moveTo>
                <a:cubicBezTo>
                  <a:pt x="-8298" y="106350"/>
                  <a:pt x="218457" y="9034"/>
                  <a:pt x="541701" y="0"/>
                </a:cubicBezTo>
                <a:cubicBezTo>
                  <a:pt x="848852" y="1680"/>
                  <a:pt x="1073884" y="111771"/>
                  <a:pt x="1083402" y="248971"/>
                </a:cubicBezTo>
                <a:cubicBezTo>
                  <a:pt x="1059431" y="409883"/>
                  <a:pt x="833845" y="536794"/>
                  <a:pt x="541701" y="497942"/>
                </a:cubicBezTo>
                <a:cubicBezTo>
                  <a:pt x="223775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badi Extra Light" panose="020B0204020104020204" pitchFamily="34" charset="0"/>
              </a:rPr>
              <a:t>…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3D25630-690D-526B-05E0-F5B437AB7404}"/>
              </a:ext>
            </a:extLst>
          </p:cNvPr>
          <p:cNvSpPr/>
          <p:nvPr/>
        </p:nvSpPr>
        <p:spPr>
          <a:xfrm>
            <a:off x="8568127" y="3608695"/>
            <a:ext cx="1440872" cy="769433"/>
          </a:xfrm>
          <a:prstGeom prst="rect">
            <a:avLst/>
          </a:prstGeom>
          <a:solidFill>
            <a:srgbClr val="2262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Abadi Extra Light" panose="020B0204020104020204" pitchFamily="34" charset="0"/>
              </a:rPr>
              <a:t>Algoritmo di saturazione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13BF70-7E28-2AE3-F7C7-621FF4FB8A58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7552883" y="3477420"/>
            <a:ext cx="1015244" cy="51599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1792A9-B118-D09A-FBAF-1F0BB6B1B891}"/>
              </a:ext>
            </a:extLst>
          </p:cNvPr>
          <p:cNvCxnSpPr>
            <a:cxnSpLocks/>
            <a:stCxn id="11" idx="4"/>
            <a:endCxn id="16" idx="0"/>
          </p:cNvCxnSpPr>
          <p:nvPr/>
        </p:nvCxnSpPr>
        <p:spPr>
          <a:xfrm>
            <a:off x="8732460" y="2778737"/>
            <a:ext cx="556103" cy="829958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0ACB3C-FC2A-B7CE-8584-27809685854E}"/>
              </a:ext>
            </a:extLst>
          </p:cNvPr>
          <p:cNvCxnSpPr>
            <a:stCxn id="14" idx="3"/>
          </p:cNvCxnSpPr>
          <p:nvPr/>
        </p:nvCxnSpPr>
        <p:spPr>
          <a:xfrm flipH="1">
            <a:off x="10008999" y="3788470"/>
            <a:ext cx="1046290" cy="7292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22C1966-67DD-FD07-F6ED-870995FBF7B2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9678154" y="3295542"/>
            <a:ext cx="669152" cy="31315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3D9F20F9-AE6F-C16A-B4D1-C954012A8F51}"/>
              </a:ext>
            </a:extLst>
          </p:cNvPr>
          <p:cNvSpPr/>
          <p:nvPr/>
        </p:nvSpPr>
        <p:spPr>
          <a:xfrm>
            <a:off x="4370045" y="3044283"/>
            <a:ext cx="1725955" cy="769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latin typeface="Abadi Extra Light" panose="020B02040201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D52884-4009-A820-5736-62519AF1FADF}"/>
              </a:ext>
            </a:extLst>
          </p:cNvPr>
          <p:cNvSpPr txBox="1"/>
          <p:nvPr/>
        </p:nvSpPr>
        <p:spPr>
          <a:xfrm>
            <a:off x="4370044" y="3011594"/>
            <a:ext cx="1725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Preprocessor</a:t>
            </a:r>
            <a:endParaRPr lang="it-IT" sz="24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GF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54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FCCA5-AE06-9B6C-CB1A-846032F73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C161B0-7A22-3032-FC18-A62AD0ECAED9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latin typeface="Abadi Extra Light" panose="020B0204020104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C6E4453-C8A7-E755-67C9-B7EB374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20" y="1286870"/>
            <a:ext cx="6661932" cy="518700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BE52D1-4909-7929-334E-50ACE7528CC9}"/>
              </a:ext>
            </a:extLst>
          </p:cNvPr>
          <p:cNvSpPr txBox="1"/>
          <p:nvPr/>
        </p:nvSpPr>
        <p:spPr>
          <a:xfrm>
            <a:off x="4600587" y="384129"/>
            <a:ext cx="2990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Preprocessor</a:t>
            </a:r>
            <a:endParaRPr lang="it-IT" sz="4400" b="1" dirty="0">
              <a:solidFill>
                <a:srgbClr val="163F68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14F7528-3EA5-E0FA-FE25-7DBFE2D88A79}"/>
                  </a:ext>
                </a:extLst>
              </p:cNvPr>
              <p:cNvSpPr txBox="1"/>
              <p:nvPr/>
            </p:nvSpPr>
            <p:spPr>
              <a:xfrm>
                <a:off x="529108" y="2127616"/>
                <a:ext cx="1433042" cy="66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 sz="2800" dirty="0">
                            <a:latin typeface="Abadi" panose="020B0604020104020204" pitchFamily="34" charset="0"/>
                            <a:cs typeface="Times New Roman" panose="02020603050405020304" pitchFamily="18" charset="0"/>
                          </a:rPr>
                          <m:t>Struct</m:t>
                        </m:r>
                      </m:e>
                      <m:sub>
                        <m:r>
                          <a:rPr lang="it-IT" sz="28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</m:sub>
                    </m:sSub>
                  </m:oMath>
                </a14:m>
                <a:endParaRPr lang="it-IT" sz="2800" dirty="0">
                  <a:latin typeface="Abadi" panose="020B0604020104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14F7528-3EA5-E0FA-FE25-7DBFE2D88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8" y="2127616"/>
                <a:ext cx="1433042" cy="669799"/>
              </a:xfrm>
              <a:prstGeom prst="rect">
                <a:avLst/>
              </a:prstGeom>
              <a:blipFill>
                <a:blip r:embed="rId3"/>
                <a:stretch>
                  <a:fillRect l="-7660" r="-2979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AA77BD-F9CF-A9BF-2D1A-D3FD7F08B225}"/>
              </a:ext>
            </a:extLst>
          </p:cNvPr>
          <p:cNvSpPr txBox="1"/>
          <p:nvPr/>
        </p:nvSpPr>
        <p:spPr>
          <a:xfrm>
            <a:off x="529108" y="3313381"/>
            <a:ext cx="361210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latin typeface="Abadi Extra Light" panose="020B0204020104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Calcolo della </a:t>
            </a:r>
            <a:r>
              <a:rPr lang="it-IT" sz="2800" i="1" dirty="0" err="1">
                <a:latin typeface="Abadi Extra Light" panose="020B0204020104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vardepth</a:t>
            </a:r>
            <a:endParaRPr lang="it-IT" sz="2800" i="1" dirty="0">
              <a:latin typeface="Abadi Extra Light" panose="020B0204020104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2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EE231B-0C93-4F99-7177-342CF5B3D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9DA00C97-6933-7D51-8316-7ECF70A1A45C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latin typeface="Abadi Extra Light" panose="020B02040201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25B64A-265F-41D2-7190-4F6B49FC4B61}"/>
              </a:ext>
            </a:extLst>
          </p:cNvPr>
          <p:cNvSpPr txBox="1"/>
          <p:nvPr/>
        </p:nvSpPr>
        <p:spPr>
          <a:xfrm>
            <a:off x="4600587" y="384129"/>
            <a:ext cx="2990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Preprocessor</a:t>
            </a:r>
            <a:endParaRPr lang="it-IT" sz="4400" b="1" dirty="0">
              <a:solidFill>
                <a:srgbClr val="163F68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7F99F27-A948-950F-CA18-AAB5DF2661FE}"/>
                  </a:ext>
                </a:extLst>
              </p:cNvPr>
              <p:cNvSpPr txBox="1"/>
              <p:nvPr/>
            </p:nvSpPr>
            <p:spPr>
              <a:xfrm>
                <a:off x="529108" y="2127616"/>
                <a:ext cx="1433042" cy="66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 sz="2800" dirty="0">
                            <a:latin typeface="Abadi Extra Light" panose="020B0204020104020204" pitchFamily="34" charset="0"/>
                            <a:cs typeface="Times New Roman" panose="02020603050405020304" pitchFamily="18" charset="0"/>
                          </a:rPr>
                          <m:t>Struct</m:t>
                        </m:r>
                      </m:e>
                      <m:sub>
                        <m:r>
                          <a:rPr lang="it-IT" sz="28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</m:sub>
                    </m:sSub>
                  </m:oMath>
                </a14:m>
                <a:endParaRPr lang="it-IT" sz="2800" dirty="0">
                  <a:latin typeface="Abadi Extra Light" panose="020B0204020104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7F99F27-A948-950F-CA18-AAB5DF266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8" y="2127616"/>
                <a:ext cx="1433042" cy="669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4B7ACC-E8FA-593C-35A5-F5A4AF516910}"/>
              </a:ext>
            </a:extLst>
          </p:cNvPr>
          <p:cNvSpPr txBox="1"/>
          <p:nvPr/>
        </p:nvSpPr>
        <p:spPr>
          <a:xfrm>
            <a:off x="529107" y="3313381"/>
            <a:ext cx="3976217" cy="67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latin typeface="Abadi" panose="020B0604020104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Calcolo della </a:t>
            </a:r>
            <a:r>
              <a:rPr lang="it-IT" sz="2800" i="1" dirty="0" err="1">
                <a:latin typeface="Abadi" panose="020B0604020104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vardepth</a:t>
            </a:r>
            <a:endParaRPr lang="it-IT" sz="2800" i="1" dirty="0">
              <a:latin typeface="Abadi" panose="020B0604020104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DB8ECEF-DDED-BBD1-7962-DFE9F785D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77" y="1676401"/>
            <a:ext cx="6727426" cy="40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33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9C3F3-3AA4-1754-62E8-F4F61532B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B70614E-77F3-1ED6-D6F2-EFAAA8E95F4F}"/>
              </a:ext>
            </a:extLst>
          </p:cNvPr>
          <p:cNvSpPr/>
          <p:nvPr/>
        </p:nvSpPr>
        <p:spPr>
          <a:xfrm>
            <a:off x="1800370" y="3044283"/>
            <a:ext cx="1440872" cy="769433"/>
          </a:xfrm>
          <a:prstGeom prst="rect">
            <a:avLst/>
          </a:prstGeom>
          <a:solidFill>
            <a:srgbClr val="2262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8597707-6381-6397-E4F9-E3F0E58A60C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05348" y="3428999"/>
            <a:ext cx="8950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4F0B7F-EF37-00A0-703C-A5A1E3243A84}"/>
              </a:ext>
            </a:extLst>
          </p:cNvPr>
          <p:cNvSpPr txBox="1"/>
          <p:nvPr/>
        </p:nvSpPr>
        <p:spPr>
          <a:xfrm>
            <a:off x="137075" y="3198166"/>
            <a:ext cx="89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badi Extra Light" panose="020B0204020104020204" pitchFamily="34" charset="0"/>
              </a:rPr>
              <a:t>Input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F55281B-F1BD-94E8-B889-FCA68665812F}"/>
              </a:ext>
            </a:extLst>
          </p:cNvPr>
          <p:cNvSpPr txBox="1"/>
          <p:nvPr/>
        </p:nvSpPr>
        <p:spPr>
          <a:xfrm>
            <a:off x="2040998" y="3198165"/>
            <a:ext cx="95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Parser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35DB540-F9A0-4D43-43F1-D7AD6B2AB2B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41242" y="3428997"/>
            <a:ext cx="1128803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05F0BBB2-C5B3-3219-53D1-71B0C74DBEB0}"/>
              </a:ext>
            </a:extLst>
          </p:cNvPr>
          <p:cNvSpPr/>
          <p:nvPr/>
        </p:nvSpPr>
        <p:spPr>
          <a:xfrm>
            <a:off x="6478631" y="2154725"/>
            <a:ext cx="5576293" cy="2534970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latin typeface="Abadi Extra Light" panose="020B0204020104020204" pitchFamily="34" charset="0"/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4192F49B-C500-0974-2BFC-FDB939DA6BC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6095999" y="3422210"/>
            <a:ext cx="382632" cy="4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4141691-BEE3-DF03-602A-4B5705C7B9E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288563" y="4378128"/>
            <a:ext cx="0" cy="995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C096EA4-AF05-E537-E9F0-8CF736B366F8}"/>
              </a:ext>
            </a:extLst>
          </p:cNvPr>
          <p:cNvSpPr txBox="1"/>
          <p:nvPr/>
        </p:nvSpPr>
        <p:spPr>
          <a:xfrm>
            <a:off x="8732460" y="5305406"/>
            <a:ext cx="120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badi Extra Light" panose="020B0204020104020204" pitchFamily="34" charset="0"/>
              </a:rPr>
              <a:t>Output</a:t>
            </a:r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2AAB87D-A0AB-1809-2A78-1AEEB250219E}"/>
              </a:ext>
            </a:extLst>
          </p:cNvPr>
          <p:cNvSpPr>
            <a:spLocks/>
          </p:cNvSpPr>
          <p:nvPr/>
        </p:nvSpPr>
        <p:spPr>
          <a:xfrm>
            <a:off x="7455921" y="2280796"/>
            <a:ext cx="2553078" cy="497941"/>
          </a:xfrm>
          <a:custGeom>
            <a:avLst/>
            <a:gdLst>
              <a:gd name="connsiteX0" fmla="*/ 0 w 2553078"/>
              <a:gd name="connsiteY0" fmla="*/ 248971 h 497941"/>
              <a:gd name="connsiteX1" fmla="*/ 1276539 w 2553078"/>
              <a:gd name="connsiteY1" fmla="*/ 0 h 497941"/>
              <a:gd name="connsiteX2" fmla="*/ 2553078 w 2553078"/>
              <a:gd name="connsiteY2" fmla="*/ 248971 h 497941"/>
              <a:gd name="connsiteX3" fmla="*/ 1276539 w 2553078"/>
              <a:gd name="connsiteY3" fmla="*/ 497942 h 497941"/>
              <a:gd name="connsiteX4" fmla="*/ 0 w 2553078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078" h="497941" fill="none" extrusionOk="0">
                <a:moveTo>
                  <a:pt x="0" y="248971"/>
                </a:moveTo>
                <a:cubicBezTo>
                  <a:pt x="8090" y="112428"/>
                  <a:pt x="604372" y="-67596"/>
                  <a:pt x="1276539" y="0"/>
                </a:cubicBezTo>
                <a:cubicBezTo>
                  <a:pt x="1969068" y="-1912"/>
                  <a:pt x="2539082" y="124645"/>
                  <a:pt x="2553078" y="248971"/>
                </a:cubicBezTo>
                <a:cubicBezTo>
                  <a:pt x="2549506" y="352410"/>
                  <a:pt x="1967797" y="517058"/>
                  <a:pt x="1276539" y="497942"/>
                </a:cubicBezTo>
                <a:cubicBezTo>
                  <a:pt x="595099" y="511139"/>
                  <a:pt x="4586" y="387577"/>
                  <a:pt x="0" y="248971"/>
                </a:cubicBezTo>
                <a:close/>
              </a:path>
              <a:path w="2553078" h="497941" stroke="0" extrusionOk="0">
                <a:moveTo>
                  <a:pt x="0" y="248971"/>
                </a:moveTo>
                <a:cubicBezTo>
                  <a:pt x="-42102" y="85499"/>
                  <a:pt x="558083" y="5045"/>
                  <a:pt x="1276539" y="0"/>
                </a:cubicBezTo>
                <a:cubicBezTo>
                  <a:pt x="1989530" y="1680"/>
                  <a:pt x="2543560" y="111771"/>
                  <a:pt x="2553078" y="248971"/>
                </a:cubicBezTo>
                <a:cubicBezTo>
                  <a:pt x="2480424" y="457425"/>
                  <a:pt x="1979548" y="509021"/>
                  <a:pt x="1276539" y="497942"/>
                </a:cubicBezTo>
                <a:cubicBezTo>
                  <a:pt x="552773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badi Extra Light" panose="020B0204020104020204" pitchFamily="34" charset="0"/>
              </a:rPr>
              <a:t>Binary</a:t>
            </a:r>
            <a:r>
              <a:rPr lang="it-IT" dirty="0">
                <a:latin typeface="Abadi Extra Light" panose="020B0204020104020204" pitchFamily="34" charset="0"/>
              </a:rPr>
              <a:t> </a:t>
            </a:r>
            <a:r>
              <a:rPr lang="it-IT" dirty="0" err="1">
                <a:latin typeface="Abadi Extra Light" panose="020B0204020104020204" pitchFamily="34" charset="0"/>
              </a:rPr>
              <a:t>Resolution</a:t>
            </a:r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40AC811-6F36-0C60-3777-748D7F7AF467}"/>
              </a:ext>
            </a:extLst>
          </p:cNvPr>
          <p:cNvSpPr>
            <a:spLocks/>
          </p:cNvSpPr>
          <p:nvPr/>
        </p:nvSpPr>
        <p:spPr>
          <a:xfrm>
            <a:off x="9316802" y="2797601"/>
            <a:ext cx="2061008" cy="497941"/>
          </a:xfrm>
          <a:custGeom>
            <a:avLst/>
            <a:gdLst>
              <a:gd name="connsiteX0" fmla="*/ 0 w 2061008"/>
              <a:gd name="connsiteY0" fmla="*/ 248971 h 497941"/>
              <a:gd name="connsiteX1" fmla="*/ 1030504 w 2061008"/>
              <a:gd name="connsiteY1" fmla="*/ 0 h 497941"/>
              <a:gd name="connsiteX2" fmla="*/ 2061008 w 2061008"/>
              <a:gd name="connsiteY2" fmla="*/ 248971 h 497941"/>
              <a:gd name="connsiteX3" fmla="*/ 1030504 w 2061008"/>
              <a:gd name="connsiteY3" fmla="*/ 497942 h 497941"/>
              <a:gd name="connsiteX4" fmla="*/ 0 w 2061008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1008" h="497941" fill="none" extrusionOk="0">
                <a:moveTo>
                  <a:pt x="0" y="248971"/>
                </a:moveTo>
                <a:cubicBezTo>
                  <a:pt x="47840" y="117143"/>
                  <a:pt x="491306" y="-61605"/>
                  <a:pt x="1030504" y="0"/>
                </a:cubicBezTo>
                <a:cubicBezTo>
                  <a:pt x="1587152" y="-1912"/>
                  <a:pt x="2047012" y="124645"/>
                  <a:pt x="2061008" y="248971"/>
                </a:cubicBezTo>
                <a:cubicBezTo>
                  <a:pt x="2058212" y="359814"/>
                  <a:pt x="1568264" y="541540"/>
                  <a:pt x="1030504" y="497942"/>
                </a:cubicBezTo>
                <a:cubicBezTo>
                  <a:pt x="484945" y="511139"/>
                  <a:pt x="4586" y="387577"/>
                  <a:pt x="0" y="248971"/>
                </a:cubicBezTo>
                <a:close/>
              </a:path>
              <a:path w="2061008" h="497941" stroke="0" extrusionOk="0">
                <a:moveTo>
                  <a:pt x="0" y="248971"/>
                </a:moveTo>
                <a:cubicBezTo>
                  <a:pt x="-47119" y="82404"/>
                  <a:pt x="385301" y="28551"/>
                  <a:pt x="1030504" y="0"/>
                </a:cubicBezTo>
                <a:cubicBezTo>
                  <a:pt x="1607614" y="1680"/>
                  <a:pt x="2051490" y="111771"/>
                  <a:pt x="2061008" y="248971"/>
                </a:cubicBezTo>
                <a:cubicBezTo>
                  <a:pt x="1999437" y="446602"/>
                  <a:pt x="1592387" y="538012"/>
                  <a:pt x="1030504" y="497942"/>
                </a:cubicBezTo>
                <a:cubicBezTo>
                  <a:pt x="442619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badi Extra Light" panose="020B0204020104020204" pitchFamily="34" charset="0"/>
              </a:rPr>
              <a:t>Superposition</a:t>
            </a:r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C6D3A48-CA64-9F51-45EB-BBF4713EFB66}"/>
              </a:ext>
            </a:extLst>
          </p:cNvPr>
          <p:cNvSpPr>
            <a:spLocks/>
          </p:cNvSpPr>
          <p:nvPr/>
        </p:nvSpPr>
        <p:spPr>
          <a:xfrm>
            <a:off x="6597742" y="2979479"/>
            <a:ext cx="1910281" cy="497941"/>
          </a:xfrm>
          <a:custGeom>
            <a:avLst/>
            <a:gdLst>
              <a:gd name="connsiteX0" fmla="*/ 0 w 1910281"/>
              <a:gd name="connsiteY0" fmla="*/ 248971 h 497941"/>
              <a:gd name="connsiteX1" fmla="*/ 955141 w 1910281"/>
              <a:gd name="connsiteY1" fmla="*/ 0 h 497941"/>
              <a:gd name="connsiteX2" fmla="*/ 1910282 w 1910281"/>
              <a:gd name="connsiteY2" fmla="*/ 248971 h 497941"/>
              <a:gd name="connsiteX3" fmla="*/ 955141 w 1910281"/>
              <a:gd name="connsiteY3" fmla="*/ 497942 h 497941"/>
              <a:gd name="connsiteX4" fmla="*/ 0 w 1910281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81" h="497941" fill="none" extrusionOk="0">
                <a:moveTo>
                  <a:pt x="0" y="248971"/>
                </a:moveTo>
                <a:cubicBezTo>
                  <a:pt x="74643" y="120323"/>
                  <a:pt x="441102" y="-27722"/>
                  <a:pt x="955141" y="0"/>
                </a:cubicBezTo>
                <a:cubicBezTo>
                  <a:pt x="1470167" y="-1912"/>
                  <a:pt x="1896286" y="124645"/>
                  <a:pt x="1910282" y="248971"/>
                </a:cubicBezTo>
                <a:cubicBezTo>
                  <a:pt x="1905993" y="345576"/>
                  <a:pt x="1435593" y="563339"/>
                  <a:pt x="955141" y="497942"/>
                </a:cubicBezTo>
                <a:cubicBezTo>
                  <a:pt x="451204" y="511139"/>
                  <a:pt x="4586" y="387577"/>
                  <a:pt x="0" y="248971"/>
                </a:cubicBezTo>
                <a:close/>
              </a:path>
              <a:path w="1910281" h="497941" stroke="0" extrusionOk="0">
                <a:moveTo>
                  <a:pt x="0" y="248971"/>
                </a:moveTo>
                <a:cubicBezTo>
                  <a:pt x="-46991" y="82483"/>
                  <a:pt x="412381" y="5724"/>
                  <a:pt x="955141" y="0"/>
                </a:cubicBezTo>
                <a:cubicBezTo>
                  <a:pt x="1490629" y="1680"/>
                  <a:pt x="1900764" y="111771"/>
                  <a:pt x="1910282" y="248971"/>
                </a:cubicBezTo>
                <a:cubicBezTo>
                  <a:pt x="1879502" y="416532"/>
                  <a:pt x="1469788" y="569038"/>
                  <a:pt x="955141" y="497942"/>
                </a:cubicBezTo>
                <a:cubicBezTo>
                  <a:pt x="408878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badi Extra Light" panose="020B0204020104020204" pitchFamily="34" charset="0"/>
              </a:rPr>
              <a:t>Factorization</a:t>
            </a:r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EDB6A03-DDD7-6FFE-5A56-2FAC3141BC2A}"/>
              </a:ext>
            </a:extLst>
          </p:cNvPr>
          <p:cNvSpPr>
            <a:spLocks/>
          </p:cNvSpPr>
          <p:nvPr/>
        </p:nvSpPr>
        <p:spPr>
          <a:xfrm>
            <a:off x="10896629" y="3363451"/>
            <a:ext cx="1083401" cy="497941"/>
          </a:xfrm>
          <a:custGeom>
            <a:avLst/>
            <a:gdLst>
              <a:gd name="connsiteX0" fmla="*/ 0 w 1083401"/>
              <a:gd name="connsiteY0" fmla="*/ 248971 h 497941"/>
              <a:gd name="connsiteX1" fmla="*/ 541701 w 1083401"/>
              <a:gd name="connsiteY1" fmla="*/ 0 h 497941"/>
              <a:gd name="connsiteX2" fmla="*/ 1083402 w 1083401"/>
              <a:gd name="connsiteY2" fmla="*/ 248971 h 497941"/>
              <a:gd name="connsiteX3" fmla="*/ 541701 w 1083401"/>
              <a:gd name="connsiteY3" fmla="*/ 497942 h 497941"/>
              <a:gd name="connsiteX4" fmla="*/ 0 w 1083401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401" h="497941" fill="none" extrusionOk="0">
                <a:moveTo>
                  <a:pt x="0" y="248971"/>
                </a:moveTo>
                <a:cubicBezTo>
                  <a:pt x="38358" y="116018"/>
                  <a:pt x="252678" y="-20888"/>
                  <a:pt x="541701" y="0"/>
                </a:cubicBezTo>
                <a:cubicBezTo>
                  <a:pt x="828390" y="-1912"/>
                  <a:pt x="1069406" y="124645"/>
                  <a:pt x="1083402" y="248971"/>
                </a:cubicBezTo>
                <a:cubicBezTo>
                  <a:pt x="1080131" y="355283"/>
                  <a:pt x="824509" y="520685"/>
                  <a:pt x="541701" y="497942"/>
                </a:cubicBezTo>
                <a:cubicBezTo>
                  <a:pt x="266101" y="511139"/>
                  <a:pt x="4586" y="387577"/>
                  <a:pt x="0" y="248971"/>
                </a:cubicBezTo>
                <a:close/>
              </a:path>
              <a:path w="1083401" h="497941" stroke="0" extrusionOk="0">
                <a:moveTo>
                  <a:pt x="0" y="248971"/>
                </a:moveTo>
                <a:cubicBezTo>
                  <a:pt x="-8298" y="106350"/>
                  <a:pt x="218457" y="9034"/>
                  <a:pt x="541701" y="0"/>
                </a:cubicBezTo>
                <a:cubicBezTo>
                  <a:pt x="848852" y="1680"/>
                  <a:pt x="1073884" y="111771"/>
                  <a:pt x="1083402" y="248971"/>
                </a:cubicBezTo>
                <a:cubicBezTo>
                  <a:pt x="1059431" y="409883"/>
                  <a:pt x="833845" y="536794"/>
                  <a:pt x="541701" y="497942"/>
                </a:cubicBezTo>
                <a:cubicBezTo>
                  <a:pt x="223775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badi Extra Light" panose="020B0204020104020204" pitchFamily="34" charset="0"/>
              </a:rPr>
              <a:t>…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38455C1-11BF-0FE0-1F10-42A6D9612B8C}"/>
              </a:ext>
            </a:extLst>
          </p:cNvPr>
          <p:cNvSpPr/>
          <p:nvPr/>
        </p:nvSpPr>
        <p:spPr>
          <a:xfrm>
            <a:off x="8568127" y="3608695"/>
            <a:ext cx="1440872" cy="769433"/>
          </a:xfrm>
          <a:prstGeom prst="rect">
            <a:avLst/>
          </a:prstGeom>
          <a:solidFill>
            <a:srgbClr val="2262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Abadi Extra Light" panose="020B0204020104020204" pitchFamily="34" charset="0"/>
              </a:rPr>
              <a:t>Algoritmo di saturazione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5397BB6-2EC1-F7B2-DA37-B1FABF1DAF0B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7552883" y="3477420"/>
            <a:ext cx="1015244" cy="51599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DBC3785-0404-DB5B-DAF1-7C0853CFCC05}"/>
              </a:ext>
            </a:extLst>
          </p:cNvPr>
          <p:cNvCxnSpPr>
            <a:cxnSpLocks/>
            <a:stCxn id="11" idx="4"/>
            <a:endCxn id="16" idx="0"/>
          </p:cNvCxnSpPr>
          <p:nvPr/>
        </p:nvCxnSpPr>
        <p:spPr>
          <a:xfrm>
            <a:off x="8732460" y="2778737"/>
            <a:ext cx="556103" cy="829958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5BAD10D-E2C2-AD1B-1B23-77F261A200A2}"/>
              </a:ext>
            </a:extLst>
          </p:cNvPr>
          <p:cNvCxnSpPr>
            <a:stCxn id="14" idx="3"/>
          </p:cNvCxnSpPr>
          <p:nvPr/>
        </p:nvCxnSpPr>
        <p:spPr>
          <a:xfrm flipH="1">
            <a:off x="10008999" y="3788470"/>
            <a:ext cx="1046290" cy="7292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EFA411AE-BF89-EE8B-CC20-CF099AF1E67A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9678154" y="3295542"/>
            <a:ext cx="669152" cy="31315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690E97B4-1FB3-BB8A-C7A0-3888BB9AFE88}"/>
              </a:ext>
            </a:extLst>
          </p:cNvPr>
          <p:cNvSpPr/>
          <p:nvPr/>
        </p:nvSpPr>
        <p:spPr>
          <a:xfrm>
            <a:off x="4370045" y="3044283"/>
            <a:ext cx="1725955" cy="769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latin typeface="Abadi Extra Light" panose="020B02040201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1EED9F-C742-6B55-5627-02AF5C56F866}"/>
              </a:ext>
            </a:extLst>
          </p:cNvPr>
          <p:cNvSpPr txBox="1"/>
          <p:nvPr/>
        </p:nvSpPr>
        <p:spPr>
          <a:xfrm>
            <a:off x="4370044" y="3011594"/>
            <a:ext cx="1725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Preprocessor</a:t>
            </a:r>
            <a:endParaRPr lang="it-IT" sz="24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GF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27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66E9A2-04E4-C5E9-BF09-4971042D2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C2A3B9B3-FFAD-2958-329E-E27CF352B3B4}"/>
              </a:ext>
            </a:extLst>
          </p:cNvPr>
          <p:cNvSpPr/>
          <p:nvPr/>
        </p:nvSpPr>
        <p:spPr>
          <a:xfrm>
            <a:off x="4370045" y="3044283"/>
            <a:ext cx="1725955" cy="769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latin typeface="Abadi Extra Light" panose="020B0204020104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0051EB4-05D2-E341-214B-D4FE5CA9933C}"/>
              </a:ext>
            </a:extLst>
          </p:cNvPr>
          <p:cNvSpPr/>
          <p:nvPr/>
        </p:nvSpPr>
        <p:spPr>
          <a:xfrm>
            <a:off x="1800370" y="3044283"/>
            <a:ext cx="1440872" cy="769433"/>
          </a:xfrm>
          <a:prstGeom prst="rect">
            <a:avLst/>
          </a:prstGeom>
          <a:solidFill>
            <a:srgbClr val="2262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F1C94C-F532-C2F9-C1BC-F1D9CEEA432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05348" y="3428999"/>
            <a:ext cx="8950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CB02E20-950E-C40C-0DDB-B8F4E4776DD0}"/>
              </a:ext>
            </a:extLst>
          </p:cNvPr>
          <p:cNvSpPr txBox="1"/>
          <p:nvPr/>
        </p:nvSpPr>
        <p:spPr>
          <a:xfrm>
            <a:off x="137075" y="3198166"/>
            <a:ext cx="89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badi Extra Light" panose="020B0204020104020204" pitchFamily="34" charset="0"/>
              </a:rPr>
              <a:t>Input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73B788B-B362-978B-B42A-7EB903546BD4}"/>
              </a:ext>
            </a:extLst>
          </p:cNvPr>
          <p:cNvSpPr txBox="1"/>
          <p:nvPr/>
        </p:nvSpPr>
        <p:spPr>
          <a:xfrm>
            <a:off x="2040998" y="3198165"/>
            <a:ext cx="95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Parser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D29C1FE-B7D9-42E7-5B87-D8DC1E3D6EC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41242" y="3428997"/>
            <a:ext cx="1128803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DB1615B7-03E8-0B0A-8253-E4996C37A063}"/>
              </a:ext>
            </a:extLst>
          </p:cNvPr>
          <p:cNvSpPr/>
          <p:nvPr/>
        </p:nvSpPr>
        <p:spPr>
          <a:xfrm>
            <a:off x="6478631" y="2154725"/>
            <a:ext cx="5576293" cy="2534970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latin typeface="Abadi Extra Light" panose="020B0204020104020204" pitchFamily="34" charset="0"/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84A787D-FDA9-4675-DC3B-F47DF8AEC06C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096000" y="3422210"/>
            <a:ext cx="382631" cy="6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9749BE5-56FF-E5FE-8A12-63FCF834CEC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288563" y="4378128"/>
            <a:ext cx="0" cy="995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B5535E-99EA-B39F-4F87-E45494B895E2}"/>
              </a:ext>
            </a:extLst>
          </p:cNvPr>
          <p:cNvSpPr txBox="1"/>
          <p:nvPr/>
        </p:nvSpPr>
        <p:spPr>
          <a:xfrm>
            <a:off x="8732460" y="5305406"/>
            <a:ext cx="120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badi Extra Light" panose="020B0204020104020204" pitchFamily="34" charset="0"/>
              </a:rPr>
              <a:t>Output</a:t>
            </a:r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22BF082-0AE1-FAE2-6312-8CA7542EE943}"/>
              </a:ext>
            </a:extLst>
          </p:cNvPr>
          <p:cNvSpPr>
            <a:spLocks/>
          </p:cNvSpPr>
          <p:nvPr/>
        </p:nvSpPr>
        <p:spPr>
          <a:xfrm>
            <a:off x="9262915" y="2387071"/>
            <a:ext cx="2597558" cy="497941"/>
          </a:xfrm>
          <a:custGeom>
            <a:avLst/>
            <a:gdLst>
              <a:gd name="connsiteX0" fmla="*/ 0 w 2597558"/>
              <a:gd name="connsiteY0" fmla="*/ 248971 h 497941"/>
              <a:gd name="connsiteX1" fmla="*/ 1298779 w 2597558"/>
              <a:gd name="connsiteY1" fmla="*/ 0 h 497941"/>
              <a:gd name="connsiteX2" fmla="*/ 2597558 w 2597558"/>
              <a:gd name="connsiteY2" fmla="*/ 248971 h 497941"/>
              <a:gd name="connsiteX3" fmla="*/ 1298779 w 2597558"/>
              <a:gd name="connsiteY3" fmla="*/ 497942 h 497941"/>
              <a:gd name="connsiteX4" fmla="*/ 0 w 2597558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7558" h="497941" fill="none" extrusionOk="0">
                <a:moveTo>
                  <a:pt x="0" y="248971"/>
                </a:moveTo>
                <a:cubicBezTo>
                  <a:pt x="38972" y="116091"/>
                  <a:pt x="597317" y="-32585"/>
                  <a:pt x="1298779" y="0"/>
                </a:cubicBezTo>
                <a:cubicBezTo>
                  <a:pt x="2003591" y="-1912"/>
                  <a:pt x="2583562" y="124645"/>
                  <a:pt x="2597558" y="248971"/>
                </a:cubicBezTo>
                <a:cubicBezTo>
                  <a:pt x="2588096" y="296239"/>
                  <a:pt x="1972849" y="558014"/>
                  <a:pt x="1298779" y="497942"/>
                </a:cubicBezTo>
                <a:cubicBezTo>
                  <a:pt x="605056" y="511139"/>
                  <a:pt x="4586" y="387577"/>
                  <a:pt x="0" y="248971"/>
                </a:cubicBezTo>
                <a:close/>
              </a:path>
              <a:path w="2597558" h="497941" stroke="0" extrusionOk="0">
                <a:moveTo>
                  <a:pt x="0" y="248971"/>
                </a:moveTo>
                <a:cubicBezTo>
                  <a:pt x="-87907" y="57245"/>
                  <a:pt x="573238" y="3095"/>
                  <a:pt x="1298779" y="0"/>
                </a:cubicBezTo>
                <a:cubicBezTo>
                  <a:pt x="2024053" y="1680"/>
                  <a:pt x="2588040" y="111771"/>
                  <a:pt x="2597558" y="248971"/>
                </a:cubicBezTo>
                <a:cubicBezTo>
                  <a:pt x="2543069" y="439685"/>
                  <a:pt x="1995183" y="613418"/>
                  <a:pt x="1298779" y="497942"/>
                </a:cubicBezTo>
                <a:cubicBezTo>
                  <a:pt x="562730" y="487682"/>
                  <a:pt x="24554" y="398206"/>
                  <a:pt x="0" y="24897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31298D4-D238-DB44-B5BD-2264F7022A21}"/>
              </a:ext>
            </a:extLst>
          </p:cNvPr>
          <p:cNvSpPr>
            <a:spLocks/>
          </p:cNvSpPr>
          <p:nvPr/>
        </p:nvSpPr>
        <p:spPr>
          <a:xfrm>
            <a:off x="7215205" y="2383769"/>
            <a:ext cx="1910281" cy="497941"/>
          </a:xfrm>
          <a:custGeom>
            <a:avLst/>
            <a:gdLst>
              <a:gd name="connsiteX0" fmla="*/ 0 w 1910281"/>
              <a:gd name="connsiteY0" fmla="*/ 248971 h 497941"/>
              <a:gd name="connsiteX1" fmla="*/ 955141 w 1910281"/>
              <a:gd name="connsiteY1" fmla="*/ 0 h 497941"/>
              <a:gd name="connsiteX2" fmla="*/ 1910282 w 1910281"/>
              <a:gd name="connsiteY2" fmla="*/ 248971 h 497941"/>
              <a:gd name="connsiteX3" fmla="*/ 955141 w 1910281"/>
              <a:gd name="connsiteY3" fmla="*/ 497942 h 497941"/>
              <a:gd name="connsiteX4" fmla="*/ 0 w 1910281"/>
              <a:gd name="connsiteY4" fmla="*/ 24897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81" h="497941" fill="none" extrusionOk="0">
                <a:moveTo>
                  <a:pt x="0" y="248971"/>
                </a:moveTo>
                <a:cubicBezTo>
                  <a:pt x="74643" y="120323"/>
                  <a:pt x="441102" y="-27722"/>
                  <a:pt x="955141" y="0"/>
                </a:cubicBezTo>
                <a:cubicBezTo>
                  <a:pt x="1470167" y="-1912"/>
                  <a:pt x="1896286" y="124645"/>
                  <a:pt x="1910282" y="248971"/>
                </a:cubicBezTo>
                <a:cubicBezTo>
                  <a:pt x="1905993" y="345576"/>
                  <a:pt x="1435593" y="563339"/>
                  <a:pt x="955141" y="497942"/>
                </a:cubicBezTo>
                <a:cubicBezTo>
                  <a:pt x="451204" y="511139"/>
                  <a:pt x="4586" y="387577"/>
                  <a:pt x="0" y="248971"/>
                </a:cubicBezTo>
                <a:close/>
              </a:path>
              <a:path w="1910281" h="497941" stroke="0" extrusionOk="0">
                <a:moveTo>
                  <a:pt x="0" y="248971"/>
                </a:moveTo>
                <a:cubicBezTo>
                  <a:pt x="-46991" y="82483"/>
                  <a:pt x="412381" y="5724"/>
                  <a:pt x="955141" y="0"/>
                </a:cubicBezTo>
                <a:cubicBezTo>
                  <a:pt x="1490629" y="1680"/>
                  <a:pt x="1900764" y="111771"/>
                  <a:pt x="1910282" y="248971"/>
                </a:cubicBezTo>
                <a:cubicBezTo>
                  <a:pt x="1879502" y="416532"/>
                  <a:pt x="1469788" y="569038"/>
                  <a:pt x="955141" y="497942"/>
                </a:cubicBezTo>
                <a:cubicBezTo>
                  <a:pt x="408878" y="487682"/>
                  <a:pt x="24554" y="398206"/>
                  <a:pt x="0" y="248971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badi Extra Light" panose="020B0204020104020204" pitchFamily="34" charset="0"/>
              </a:rPr>
              <a:t>Factorization</a:t>
            </a:r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A0750C4-6FA4-119A-28EF-63B67EB9E781}"/>
              </a:ext>
            </a:extLst>
          </p:cNvPr>
          <p:cNvSpPr/>
          <p:nvPr/>
        </p:nvSpPr>
        <p:spPr>
          <a:xfrm>
            <a:off x="8568127" y="3608695"/>
            <a:ext cx="1440872" cy="769433"/>
          </a:xfrm>
          <a:prstGeom prst="rect">
            <a:avLst/>
          </a:prstGeom>
          <a:solidFill>
            <a:srgbClr val="2262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Abadi Extra Light" panose="020B0204020104020204" pitchFamily="34" charset="0"/>
              </a:rPr>
              <a:t>Algoritmo di saturazione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7B3E42A-71E3-947B-5E6C-F5AC2EBC1B0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170346" y="2881710"/>
            <a:ext cx="1118217" cy="72698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66CE95B-9F4C-E038-F2EB-9C9A65E942D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9288563" y="2885012"/>
            <a:ext cx="1273131" cy="72368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1269476-9E8D-FEDE-CDC4-190E2A749FB9}"/>
              </a:ext>
            </a:extLst>
          </p:cNvPr>
          <p:cNvSpPr txBox="1"/>
          <p:nvPr/>
        </p:nvSpPr>
        <p:spPr>
          <a:xfrm>
            <a:off x="4370044" y="3011594"/>
            <a:ext cx="1725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Preprocessor</a:t>
            </a:r>
            <a:endParaRPr lang="it-IT" sz="24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it-IT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GF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C830E4-3385-EA4A-D96A-75A87A6B323E}"/>
              </a:ext>
            </a:extLst>
          </p:cNvPr>
          <p:cNvSpPr txBox="1"/>
          <p:nvPr/>
        </p:nvSpPr>
        <p:spPr>
          <a:xfrm>
            <a:off x="9640167" y="2448073"/>
            <a:ext cx="18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Ordered</a:t>
            </a:r>
            <a:r>
              <a:rPr lang="it-IT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resolution</a:t>
            </a:r>
            <a:endParaRPr lang="it-IT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8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5D90034F-57FA-80E4-D9F8-121E03902407}"/>
              </a:ext>
            </a:extLst>
          </p:cNvPr>
          <p:cNvSpPr>
            <a:spLocks/>
          </p:cNvSpPr>
          <p:nvPr/>
        </p:nvSpPr>
        <p:spPr>
          <a:xfrm>
            <a:off x="0" y="0"/>
            <a:ext cx="12191999" cy="6857999"/>
          </a:xfrm>
          <a:custGeom>
            <a:avLst/>
            <a:gdLst>
              <a:gd name="connsiteX0" fmla="*/ 0 w 12191999"/>
              <a:gd name="connsiteY0" fmla="*/ 3429000 h 6857999"/>
              <a:gd name="connsiteX1" fmla="*/ 6096000 w 12191999"/>
              <a:gd name="connsiteY1" fmla="*/ 0 h 6857999"/>
              <a:gd name="connsiteX2" fmla="*/ 12192000 w 12191999"/>
              <a:gd name="connsiteY2" fmla="*/ 3429000 h 6857999"/>
              <a:gd name="connsiteX3" fmla="*/ 6096000 w 12191999"/>
              <a:gd name="connsiteY3" fmla="*/ 6858000 h 6857999"/>
              <a:gd name="connsiteX4" fmla="*/ 0 w 12191999"/>
              <a:gd name="connsiteY4" fmla="*/ 34290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7999" fill="none" extrusionOk="0">
                <a:moveTo>
                  <a:pt x="0" y="3429000"/>
                </a:moveTo>
                <a:cubicBezTo>
                  <a:pt x="473935" y="1591439"/>
                  <a:pt x="2978095" y="-512076"/>
                  <a:pt x="6096000" y="0"/>
                </a:cubicBezTo>
                <a:cubicBezTo>
                  <a:pt x="9335355" y="-19505"/>
                  <a:pt x="12161762" y="1563685"/>
                  <a:pt x="12192000" y="3429000"/>
                </a:cubicBezTo>
                <a:cubicBezTo>
                  <a:pt x="12153408" y="4954752"/>
                  <a:pt x="9423166" y="6912980"/>
                  <a:pt x="6096000" y="6858000"/>
                </a:cubicBezTo>
                <a:cubicBezTo>
                  <a:pt x="2898713" y="6952860"/>
                  <a:pt x="217218" y="5375011"/>
                  <a:pt x="0" y="3429000"/>
                </a:cubicBezTo>
                <a:close/>
              </a:path>
              <a:path w="12191999" h="6857999" stroke="0" extrusionOk="0">
                <a:moveTo>
                  <a:pt x="0" y="3429000"/>
                </a:moveTo>
                <a:cubicBezTo>
                  <a:pt x="-422462" y="1274632"/>
                  <a:pt x="2662973" y="24883"/>
                  <a:pt x="6096000" y="0"/>
                </a:cubicBezTo>
                <a:cubicBezTo>
                  <a:pt x="9672202" y="44099"/>
                  <a:pt x="12036475" y="1540161"/>
                  <a:pt x="12192000" y="3429000"/>
                </a:cubicBezTo>
                <a:cubicBezTo>
                  <a:pt x="12003848" y="5506525"/>
                  <a:pt x="9372941" y="7354278"/>
                  <a:pt x="6096000" y="6858000"/>
                </a:cubicBezTo>
                <a:cubicBezTo>
                  <a:pt x="2568411" y="6769989"/>
                  <a:pt x="119438" y="5379853"/>
                  <a:pt x="0" y="34290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badi Extra Light" panose="020B0204020104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B2CE1BE-7599-A979-4CBF-BD1D66A4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76" y="1117102"/>
            <a:ext cx="4921988" cy="537354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4001060" y="770970"/>
            <a:ext cx="4189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Ordered</a:t>
            </a:r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 </a:t>
            </a:r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resolution</a:t>
            </a:r>
            <a:endParaRPr lang="it-IT" sz="4400" b="1" dirty="0">
              <a:solidFill>
                <a:srgbClr val="163F68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B0C778-7A01-5794-C71F-304095B7A8BE}"/>
              </a:ext>
            </a:extLst>
          </p:cNvPr>
          <p:cNvSpPr txBox="1"/>
          <p:nvPr/>
        </p:nvSpPr>
        <p:spPr>
          <a:xfrm>
            <a:off x="776758" y="1915287"/>
            <a:ext cx="5609052" cy="11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>
                <a:latin typeface="Abadi Extra Light" panose="020B0204020104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La nuova inferenza viene aggiunta al motore che gestisce le inferenze.</a:t>
            </a:r>
            <a:endParaRPr lang="it-IT" sz="2400" b="1" dirty="0">
              <a:latin typeface="Abadi Extra Light" panose="020B0204020104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70BC9E-1B52-AEC3-61FE-FE2143EA5C93}"/>
              </a:ext>
            </a:extLst>
          </p:cNvPr>
          <p:cNvSpPr txBox="1"/>
          <p:nvPr/>
        </p:nvSpPr>
        <p:spPr>
          <a:xfrm>
            <a:off x="776758" y="3803876"/>
            <a:ext cx="5123528" cy="11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>
                <a:latin typeface="Abadi Extra Light" panose="020B0204020104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L’algoritmo di saturazione viene collegato al motore delle inferenze.</a:t>
            </a:r>
          </a:p>
        </p:txBody>
      </p:sp>
    </p:spTree>
    <p:extLst>
      <p:ext uri="{BB962C8B-B14F-4D97-AF65-F5344CB8AC3E}">
        <p14:creationId xmlns:p14="http://schemas.microsoft.com/office/powerpoint/2010/main" val="701982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0FBDB0-CA3C-FD92-36C7-D407B33EEBA3}"/>
              </a:ext>
            </a:extLst>
          </p:cNvPr>
          <p:cNvSpPr txBox="1"/>
          <p:nvPr/>
        </p:nvSpPr>
        <p:spPr>
          <a:xfrm>
            <a:off x="190124" y="2967335"/>
            <a:ext cx="92073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Risultati sperimentali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9" name="Immagine 8" descr="Immagine che contiene testo, emblema, simbolo, cerchio">
            <a:extLst>
              <a:ext uri="{FF2B5EF4-FFF2-40B4-BE49-F238E27FC236}">
                <a16:creationId xmlns:a16="http://schemas.microsoft.com/office/drawing/2014/main" id="{10044107-C06C-6709-68D7-593EDD79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00" y="188214"/>
            <a:ext cx="853332" cy="85091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3551021-0723-A241-2241-3BC6C772C1D8}"/>
              </a:ext>
            </a:extLst>
          </p:cNvPr>
          <p:cNvCxnSpPr>
            <a:cxnSpLocks/>
          </p:cNvCxnSpPr>
          <p:nvPr/>
        </p:nvCxnSpPr>
        <p:spPr>
          <a:xfrm flipV="1">
            <a:off x="0" y="3827290"/>
            <a:ext cx="12192000" cy="35894"/>
          </a:xfrm>
          <a:prstGeom prst="line">
            <a:avLst/>
          </a:prstGeom>
          <a:ln w="6350">
            <a:solidFill>
              <a:srgbClr val="1C52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0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776758" y="290637"/>
            <a:ext cx="591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Problemi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9E3327-1C3A-2037-3363-D3B923C2A735}"/>
              </a:ext>
            </a:extLst>
          </p:cNvPr>
          <p:cNvSpPr txBox="1"/>
          <p:nvPr/>
        </p:nvSpPr>
        <p:spPr>
          <a:xfrm>
            <a:off x="776758" y="1522505"/>
            <a:ext cx="10167467" cy="120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I problemi utilizzati sono quelli della libreria TPTP(versione 8.2.0). Questi problemi sono senza uguaglianza e possono essere di due tipi: First Order Formula (FOF) o </a:t>
            </a:r>
            <a:r>
              <a:rPr lang="it-IT" sz="2400" b="1" dirty="0" err="1">
                <a:latin typeface="Abadi Extra Light" panose="020B0204020104020204" pitchFamily="34" charset="0"/>
                <a:cs typeface="Times New Roman" panose="02020603050405020304" pitchFamily="18" charset="0"/>
              </a:rPr>
              <a:t>Conjunctive</a:t>
            </a:r>
            <a:r>
              <a:rPr lang="it-IT" sz="2400" b="1" dirty="0">
                <a:latin typeface="Abadi Extra Light" panose="020B0204020104020204" pitchFamily="34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Abadi Extra Light" panose="020B0204020104020204" pitchFamily="34" charset="0"/>
                <a:cs typeface="Times New Roman" panose="02020603050405020304" pitchFamily="18" charset="0"/>
              </a:rPr>
              <a:t>Normal</a:t>
            </a:r>
            <a:r>
              <a:rPr lang="it-IT" sz="2400" b="1" dirty="0">
                <a:latin typeface="Abadi Extra Light" panose="020B0204020104020204" pitchFamily="34" charset="0"/>
                <a:cs typeface="Times New Roman" panose="02020603050405020304" pitchFamily="18" charset="0"/>
              </a:rPr>
              <a:t> Form (CNF).</a:t>
            </a:r>
            <a:endParaRPr lang="it-IT" sz="2400" b="1" dirty="0">
              <a:solidFill>
                <a:schemeClr val="tx1"/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F651EAE-368E-279D-2F91-E762EA22D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48656"/>
              </p:ext>
            </p:extLst>
          </p:nvPr>
        </p:nvGraphicFramePr>
        <p:xfrm>
          <a:off x="776758" y="3060146"/>
          <a:ext cx="10025745" cy="313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915">
                  <a:extLst>
                    <a:ext uri="{9D8B030D-6E8A-4147-A177-3AD203B41FA5}">
                      <a16:colId xmlns:a16="http://schemas.microsoft.com/office/drawing/2014/main" val="4024764840"/>
                    </a:ext>
                  </a:extLst>
                </a:gridCol>
                <a:gridCol w="3341915">
                  <a:extLst>
                    <a:ext uri="{9D8B030D-6E8A-4147-A177-3AD203B41FA5}">
                      <a16:colId xmlns:a16="http://schemas.microsoft.com/office/drawing/2014/main" val="447108825"/>
                    </a:ext>
                  </a:extLst>
                </a:gridCol>
                <a:gridCol w="3341915">
                  <a:extLst>
                    <a:ext uri="{9D8B030D-6E8A-4147-A177-3AD203B41FA5}">
                      <a16:colId xmlns:a16="http://schemas.microsoft.com/office/drawing/2014/main" val="1130794287"/>
                    </a:ext>
                  </a:extLst>
                </a:gridCol>
              </a:tblGrid>
              <a:tr h="1046121">
                <a:tc>
                  <a:txBody>
                    <a:bodyPr/>
                    <a:lstStyle/>
                    <a:p>
                      <a:endParaRPr lang="it-IT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Abadi Extra Light" panose="020B0204020104020204" pitchFamily="34" charset="0"/>
                        </a:rPr>
                        <a:t>First Order Formula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>
                          <a:latin typeface="Abadi Extra Light" panose="020B0204020104020204" pitchFamily="34" charset="0"/>
                        </a:rPr>
                        <a:t>Conjunctive</a:t>
                      </a:r>
                      <a:r>
                        <a:rPr lang="it-IT" sz="2400" dirty="0">
                          <a:latin typeface="Abadi Extra Light" panose="020B0204020104020204" pitchFamily="34" charset="0"/>
                        </a:rPr>
                        <a:t> </a:t>
                      </a:r>
                      <a:r>
                        <a:rPr lang="it-IT" sz="2400" dirty="0" err="1">
                          <a:latin typeface="Abadi Extra Light" panose="020B0204020104020204" pitchFamily="34" charset="0"/>
                        </a:rPr>
                        <a:t>Normal</a:t>
                      </a:r>
                      <a:r>
                        <a:rPr lang="it-IT" sz="2400" dirty="0">
                          <a:latin typeface="Abadi Extra Light" panose="020B0204020104020204" pitchFamily="34" charset="0"/>
                        </a:rPr>
                        <a:t> Form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2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774446"/>
                  </a:ext>
                </a:extLst>
              </a:tr>
              <a:tr h="1046121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Senza uguaglianza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Abadi Extra Light" panose="020B0204020104020204" pitchFamily="34" charset="0"/>
                        </a:rPr>
                        <a:t>1969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Abadi Extra Light" panose="020B0204020104020204" pitchFamily="34" charset="0"/>
                        </a:rPr>
                        <a:t>2274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227525"/>
                  </a:ext>
                </a:extLst>
              </a:tr>
              <a:tr h="1046121"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 err="1">
                          <a:effectLst/>
                          <a:latin typeface="Abadi" panose="020B0604020104020204" pitchFamily="34" charset="0"/>
                        </a:rPr>
                        <a:t>Guarded</a:t>
                      </a:r>
                      <a:endParaRPr lang="it-IT" sz="2400" b="0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AA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latin typeface="Abadi" panose="020B0604020104020204" pitchFamily="34" charset="0"/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AA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latin typeface="Abadi" panose="020B0604020104020204" pitchFamily="34" charset="0"/>
                        </a:rPr>
                        <a:t>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AA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5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1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13D6A57A-1ABB-E0A5-50EE-397DA0D6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24" y="1559382"/>
            <a:ext cx="5189476" cy="446340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776758" y="290637"/>
            <a:ext cx="6782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First Order Formula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C0F2CB-6176-E498-7452-359DB744B40B}"/>
              </a:ext>
            </a:extLst>
          </p:cNvPr>
          <p:cNvSpPr txBox="1"/>
          <p:nvPr/>
        </p:nvSpPr>
        <p:spPr>
          <a:xfrm>
            <a:off x="3221948" y="1152455"/>
            <a:ext cx="102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Tempo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AD2D157-DFCF-1A60-7549-87C657B276AA}"/>
              </a:ext>
            </a:extLst>
          </p:cNvPr>
          <p:cNvSpPr txBox="1"/>
          <p:nvPr/>
        </p:nvSpPr>
        <p:spPr>
          <a:xfrm>
            <a:off x="8688733" y="1152455"/>
            <a:ext cx="126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Memoria</a:t>
            </a:r>
          </a:p>
        </p:txBody>
      </p:sp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453A8FA0-CBB8-3D86-6C62-63B862A7C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54" y="1640162"/>
            <a:ext cx="5110049" cy="44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BEBC1-1798-6F9C-BE87-C02E5EC71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9597F2B-918E-F9BF-EE9A-D5A61845B99C}"/>
              </a:ext>
            </a:extLst>
          </p:cNvPr>
          <p:cNvSpPr txBox="1"/>
          <p:nvPr/>
        </p:nvSpPr>
        <p:spPr>
          <a:xfrm>
            <a:off x="776758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Logica del primo ordine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87C0630-1545-7B27-3BED-C908848803A0}"/>
              </a:ext>
            </a:extLst>
          </p:cNvPr>
          <p:cNvSpPr txBox="1"/>
          <p:nvPr/>
        </p:nvSpPr>
        <p:spPr>
          <a:xfrm>
            <a:off x="776758" y="1797325"/>
            <a:ext cx="1047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È un sistema formale che estende la logica proposizionale e comprende connettivi proposizionali, quantificatori, segni di punteggiatura e variabili.</a:t>
            </a:r>
            <a:endParaRPr lang="it-IT" sz="2800" b="1" dirty="0">
              <a:latin typeface="Abadi Extra Light" panose="020B0204020104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CCA4AC2-7F37-9963-D67F-30E7A513D080}"/>
              </a:ext>
            </a:extLst>
          </p:cNvPr>
          <p:cNvSpPr txBox="1"/>
          <p:nvPr/>
        </p:nvSpPr>
        <p:spPr>
          <a:xfrm>
            <a:off x="776758" y="3183507"/>
            <a:ext cx="6382327" cy="239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badi Extra Light" panose="020B0204020104020204" pitchFamily="34" charset="0"/>
              </a:rPr>
              <a:t>Un linguaggio del primo ordine è definito da: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un insieme finito di </a:t>
            </a:r>
            <a:r>
              <a:rPr lang="it-IT" sz="2800" b="1" i="1" u="none" strike="noStrike" baseline="0" dirty="0">
                <a:latin typeface="Abadi Extra Light" panose="020B0204020104020204" pitchFamily="34" charset="0"/>
              </a:rPr>
              <a:t>simboli per i predicati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un insieme finito di </a:t>
            </a:r>
            <a:r>
              <a:rPr lang="it-IT" sz="2800" b="1" i="1" u="none" strike="noStrike" baseline="0" dirty="0">
                <a:latin typeface="Abadi Extra Light" panose="020B0204020104020204" pitchFamily="34" charset="0"/>
              </a:rPr>
              <a:t>simboli per le funzioni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un insieme finito di </a:t>
            </a:r>
            <a:r>
              <a:rPr lang="it-IT" sz="2800" b="1" i="1" u="none" strike="noStrike" baseline="0" dirty="0">
                <a:latin typeface="Abadi Extra Light" panose="020B0204020104020204" pitchFamily="34" charset="0"/>
              </a:rPr>
              <a:t>costanti</a:t>
            </a:r>
            <a:endParaRPr lang="it-IT" sz="2800" b="1" i="1" dirty="0">
              <a:latin typeface="Abadi Extra Light" panose="020B0204020104020204" pitchFamily="34" charset="0"/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BFA9476-3CBE-A557-32C2-6A5913735772}"/>
              </a:ext>
            </a:extLst>
          </p:cNvPr>
          <p:cNvCxnSpPr>
            <a:cxnSpLocks/>
          </p:cNvCxnSpPr>
          <p:nvPr/>
        </p:nvCxnSpPr>
        <p:spPr>
          <a:xfrm>
            <a:off x="0" y="1570184"/>
            <a:ext cx="7647702" cy="0"/>
          </a:xfrm>
          <a:prstGeom prst="line">
            <a:avLst/>
          </a:prstGeom>
          <a:ln w="6350">
            <a:solidFill>
              <a:schemeClr val="accent1">
                <a:alpha val="7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52262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D376C-F44D-F500-F998-96B8C7C1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0F649F80-EEAB-A1D1-B9B6-CD05B706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88" y="1571188"/>
            <a:ext cx="5138729" cy="4474911"/>
          </a:xfrm>
          <a:prstGeom prst="rect">
            <a:avLst/>
          </a:prstGeom>
        </p:spPr>
      </p:pic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5246F1C-240C-2A49-13DF-9F5B4E6F1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79" y="1571188"/>
            <a:ext cx="5215572" cy="456757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9190490-AFBC-71BD-3515-21B0C4F49C78}"/>
              </a:ext>
            </a:extLst>
          </p:cNvPr>
          <p:cNvSpPr txBox="1"/>
          <p:nvPr/>
        </p:nvSpPr>
        <p:spPr>
          <a:xfrm>
            <a:off x="776758" y="290637"/>
            <a:ext cx="7208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Conjunctive</a:t>
            </a:r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 </a:t>
            </a:r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Normal</a:t>
            </a:r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 Form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FCD733A-F8B9-F868-E0B8-E65941D8D19E}"/>
              </a:ext>
            </a:extLst>
          </p:cNvPr>
          <p:cNvSpPr txBox="1"/>
          <p:nvPr/>
        </p:nvSpPr>
        <p:spPr>
          <a:xfrm>
            <a:off x="3221948" y="1152455"/>
            <a:ext cx="102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Tempo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98A954E-8361-AF8B-127A-248CE18D571E}"/>
              </a:ext>
            </a:extLst>
          </p:cNvPr>
          <p:cNvSpPr txBox="1"/>
          <p:nvPr/>
        </p:nvSpPr>
        <p:spPr>
          <a:xfrm>
            <a:off x="8761161" y="1152454"/>
            <a:ext cx="126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Memoria</a:t>
            </a:r>
          </a:p>
        </p:txBody>
      </p:sp>
    </p:spTree>
    <p:extLst>
      <p:ext uri="{BB962C8B-B14F-4D97-AF65-F5344CB8AC3E}">
        <p14:creationId xmlns:p14="http://schemas.microsoft.com/office/powerpoint/2010/main" val="14180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0FBDB0-CA3C-FD92-36C7-D407B33EEBA3}"/>
              </a:ext>
            </a:extLst>
          </p:cNvPr>
          <p:cNvSpPr txBox="1"/>
          <p:nvPr/>
        </p:nvSpPr>
        <p:spPr>
          <a:xfrm>
            <a:off x="4416583" y="2967335"/>
            <a:ext cx="33588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Conclusioni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9" name="Immagine 8" descr="Immagine che contiene testo, emblema, simbolo, cerchio">
            <a:extLst>
              <a:ext uri="{FF2B5EF4-FFF2-40B4-BE49-F238E27FC236}">
                <a16:creationId xmlns:a16="http://schemas.microsoft.com/office/drawing/2014/main" id="{10044107-C06C-6709-68D7-593EDD79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9" y="441711"/>
            <a:ext cx="853332" cy="8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5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0FBDB0-CA3C-FD92-36C7-D407B33EEBA3}"/>
              </a:ext>
            </a:extLst>
          </p:cNvPr>
          <p:cNvSpPr txBox="1"/>
          <p:nvPr/>
        </p:nvSpPr>
        <p:spPr>
          <a:xfrm>
            <a:off x="709189" y="2967335"/>
            <a:ext cx="33588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Conclusioni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9" name="Immagine 8" descr="Immagine che contiene testo, emblema, simbolo, cerchio">
            <a:extLst>
              <a:ext uri="{FF2B5EF4-FFF2-40B4-BE49-F238E27FC236}">
                <a16:creationId xmlns:a16="http://schemas.microsoft.com/office/drawing/2014/main" id="{10044107-C06C-6709-68D7-593EDD79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26" y="574389"/>
            <a:ext cx="5917948" cy="5901186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B3EBF1A-BD36-48C5-0ABF-1693C31F778A}"/>
              </a:ext>
            </a:extLst>
          </p:cNvPr>
          <p:cNvCxnSpPr>
            <a:cxnSpLocks/>
          </p:cNvCxnSpPr>
          <p:nvPr/>
        </p:nvCxnSpPr>
        <p:spPr>
          <a:xfrm>
            <a:off x="4068023" y="1505593"/>
            <a:ext cx="0" cy="4325400"/>
          </a:xfrm>
          <a:prstGeom prst="line">
            <a:avLst/>
          </a:prstGeom>
          <a:ln w="6350">
            <a:solidFill>
              <a:srgbClr val="1C52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271551-EDF5-85AB-8358-45C7B372ECE1}"/>
              </a:ext>
            </a:extLst>
          </p:cNvPr>
          <p:cNvSpPr txBox="1"/>
          <p:nvPr/>
        </p:nvSpPr>
        <p:spPr>
          <a:xfrm>
            <a:off x="4569737" y="1600443"/>
            <a:ext cx="69787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it-IT" sz="2000" b="0" i="0" u="none" strike="noStrike" cap="small" dirty="0">
                <a:solidFill>
                  <a:schemeClr val="bg1"/>
                </a:solidFill>
                <a:latin typeface="Abadi Extra Light" panose="020B0204020104020204" pitchFamily="34" charset="0"/>
              </a:rPr>
              <a:t>Vampire</a:t>
            </a:r>
            <a:r>
              <a:rPr lang="it-IT" sz="20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originale e </a:t>
            </a:r>
            <a:r>
              <a:rPr lang="it-IT" sz="2000" b="0" i="0" u="none" strike="noStrike" cap="small" dirty="0">
                <a:solidFill>
                  <a:schemeClr val="bg1"/>
                </a:solidFill>
                <a:latin typeface="Abadi Extra Light" panose="020B0204020104020204" pitchFamily="34" charset="0"/>
              </a:rPr>
              <a:t>Vampire</a:t>
            </a:r>
            <a:r>
              <a:rPr lang="it-IT" sz="20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esteso con la procedura di decisione sono quasi indistinguibili.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CD9F92-862D-AC26-F3ED-34BA17EA76B1}"/>
              </a:ext>
            </a:extLst>
          </p:cNvPr>
          <p:cNvSpPr txBox="1"/>
          <p:nvPr/>
        </p:nvSpPr>
        <p:spPr>
          <a:xfrm>
            <a:off x="4573506" y="3901091"/>
            <a:ext cx="69787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it-IT" sz="20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Grazie al classificatore implementato, si è osservato che circa 640 problemi in cui è</a:t>
            </a:r>
            <a:r>
              <a:rPr lang="it-IT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20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presente l’uguaglianza sono </a:t>
            </a:r>
            <a:r>
              <a:rPr lang="it-IT" sz="2000" b="0" i="0" u="none" strike="noStrike" baseline="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guarded</a:t>
            </a:r>
            <a:r>
              <a:rPr lang="it-IT" sz="20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  <a:endParaRPr lang="it-IT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BB8E1E-C960-5FBE-8ECC-433B02BDFE80}"/>
              </a:ext>
            </a:extLst>
          </p:cNvPr>
          <p:cNvSpPr txBox="1"/>
          <p:nvPr/>
        </p:nvSpPr>
        <p:spPr>
          <a:xfrm>
            <a:off x="4569737" y="5051415"/>
            <a:ext cx="68429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S</a:t>
            </a:r>
            <a:r>
              <a:rPr lang="it-IT" sz="2000" b="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arebbe possibile implementare la procedura di decisione basata sulla </a:t>
            </a:r>
            <a:r>
              <a:rPr lang="it-IT" sz="2000" b="1" i="0" u="none" strike="noStrike" baseline="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superposition</a:t>
            </a:r>
            <a:r>
              <a:rPr lang="it-IT" sz="2000" b="1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it-IT" sz="200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per includere anche questi problemi.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AA47D5-60A8-20A0-0FB0-BB108773BE8D}"/>
              </a:ext>
            </a:extLst>
          </p:cNvPr>
          <p:cNvSpPr txBox="1"/>
          <p:nvPr/>
        </p:nvSpPr>
        <p:spPr>
          <a:xfrm>
            <a:off x="4569737" y="2750767"/>
            <a:ext cx="69787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it-IT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È importante considerare le potenzialità della procedura di decisione per la risoluzione di problemi più complessi.</a:t>
            </a:r>
            <a:endParaRPr lang="it-IT" sz="2000" b="0" i="0" u="none" strike="noStrike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53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emblema, simbolo, cerchio">
            <a:extLst>
              <a:ext uri="{FF2B5EF4-FFF2-40B4-BE49-F238E27FC236}">
                <a16:creationId xmlns:a16="http://schemas.microsoft.com/office/drawing/2014/main" id="{10044107-C06C-6709-68D7-593EDD79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26" y="574389"/>
            <a:ext cx="5917948" cy="5901186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BE49E2-368B-CE46-B222-A2E8B90A8A73}"/>
              </a:ext>
            </a:extLst>
          </p:cNvPr>
          <p:cNvSpPr txBox="1"/>
          <p:nvPr/>
        </p:nvSpPr>
        <p:spPr>
          <a:xfrm>
            <a:off x="1377143" y="2767280"/>
            <a:ext cx="943771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8000" b="1" i="1" dirty="0">
                <a:solidFill>
                  <a:schemeClr val="bg1"/>
                </a:solidFill>
                <a:latin typeface="Abadi Extra Light" panose="020B0204020104020204" pitchFamily="34" charset="0"/>
              </a:rPr>
              <a:t>Grazie per l’attenzione!</a:t>
            </a:r>
            <a:endParaRPr lang="it-IT" sz="80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5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F2805E8-22E1-A442-09D5-874BA178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55" y="1375924"/>
            <a:ext cx="9168245" cy="53543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776758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Parser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86B5B3-FE31-829C-3616-356E42BA3B51}"/>
              </a:ext>
            </a:extLst>
          </p:cNvPr>
          <p:cNvSpPr txBox="1"/>
          <p:nvPr/>
        </p:nvSpPr>
        <p:spPr>
          <a:xfrm>
            <a:off x="788554" y="1613118"/>
            <a:ext cx="5153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È un modulo che permette la lettura di un problema da un file e la conseguente </a:t>
            </a:r>
            <a:r>
              <a:rPr lang="it-IT" sz="2800" b="1" i="0" u="none" strike="noStrike" baseline="0" dirty="0" err="1">
                <a:latin typeface="Abadi Extra Light" panose="020B0204020104020204" pitchFamily="34" charset="0"/>
              </a:rPr>
              <a:t>incapsulazione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 in una classe specifica.</a:t>
            </a:r>
            <a:endParaRPr lang="it-IT" sz="2800" b="1" dirty="0">
              <a:latin typeface="Abadi Extra Light" panose="020B0204020104020204" pitchFamily="34" charset="0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BC037EF6-E523-BF67-9334-092AA9EFE2D7}"/>
              </a:ext>
            </a:extLst>
          </p:cNvPr>
          <p:cNvSpPr/>
          <p:nvPr/>
        </p:nvSpPr>
        <p:spPr>
          <a:xfrm>
            <a:off x="776758" y="3715796"/>
            <a:ext cx="402934" cy="405208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D5D4BDB-ADA0-690A-7D5A-DA920FF64552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978225" y="4121004"/>
            <a:ext cx="0" cy="2804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7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1700219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Preprocessor</a:t>
            </a:r>
            <a:endParaRPr lang="it-IT" sz="4400" b="1" dirty="0">
              <a:solidFill>
                <a:srgbClr val="163F68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86B5B3-FE31-829C-3616-356E42BA3B51}"/>
              </a:ext>
            </a:extLst>
          </p:cNvPr>
          <p:cNvSpPr txBox="1"/>
          <p:nvPr/>
        </p:nvSpPr>
        <p:spPr>
          <a:xfrm>
            <a:off x="1700218" y="1570184"/>
            <a:ext cx="7111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200" b="1" i="0" u="none" strike="noStrike" baseline="0" dirty="0">
                <a:latin typeface="Abadi Extra Light" panose="020B0204020104020204" pitchFamily="34" charset="0"/>
              </a:rPr>
              <a:t>È un modulo che processa il problema in modo che sia trattabile dal kernel in fase di risoluzione.</a:t>
            </a:r>
            <a:endParaRPr lang="it-IT" sz="2200" b="1" dirty="0">
              <a:latin typeface="Abadi Extra Light" panose="020B0204020104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5BF21D0-33E8-56F2-1896-C962B2A2A452}"/>
              </a:ext>
            </a:extLst>
          </p:cNvPr>
          <p:cNvSpPr txBox="1"/>
          <p:nvPr/>
        </p:nvSpPr>
        <p:spPr>
          <a:xfrm>
            <a:off x="1700218" y="2410116"/>
            <a:ext cx="8177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u="none" strike="noStrike" baseline="0" dirty="0">
                <a:latin typeface="Abadi" panose="020B0604020104020204" pitchFamily="34" charset="0"/>
              </a:rPr>
              <a:t>NNF: </a:t>
            </a:r>
            <a:r>
              <a:rPr lang="it-IT" sz="2000" b="1" i="0" u="none" strike="noStrike" baseline="0" dirty="0">
                <a:latin typeface="Abadi Extra Light" panose="020B0204020104020204" pitchFamily="34" charset="0"/>
              </a:rPr>
              <a:t>il </a:t>
            </a:r>
            <a:r>
              <a:rPr lang="it-IT" sz="2000" b="1" i="0" u="none" strike="noStrike" baseline="0" dirty="0" err="1">
                <a:latin typeface="Abadi Extra Light" panose="020B0204020104020204" pitchFamily="34" charset="0"/>
              </a:rPr>
              <a:t>preprocessor</a:t>
            </a:r>
            <a:r>
              <a:rPr lang="it-IT" sz="2000" b="1" i="0" u="none" strike="noStrike" baseline="0" dirty="0">
                <a:latin typeface="Abadi Extra Light" panose="020B0204020104020204" pitchFamily="34" charset="0"/>
              </a:rPr>
              <a:t> trasforma le formule in </a:t>
            </a:r>
            <a:r>
              <a:rPr lang="it-IT" sz="2000" b="1" i="0" u="sng" strike="noStrike" baseline="0" dirty="0" err="1">
                <a:latin typeface="Abadi Extra Light" panose="020B0204020104020204" pitchFamily="34" charset="0"/>
              </a:rPr>
              <a:t>negation</a:t>
            </a:r>
            <a:r>
              <a:rPr lang="it-IT" sz="2000" b="1" i="0" u="sng" strike="noStrike" baseline="0" dirty="0">
                <a:latin typeface="Abadi Extra Light" panose="020B0204020104020204" pitchFamily="34" charset="0"/>
              </a:rPr>
              <a:t> </a:t>
            </a:r>
            <a:r>
              <a:rPr lang="it-IT" sz="2000" b="1" i="0" u="sng" strike="noStrike" baseline="0" dirty="0" err="1">
                <a:latin typeface="Abadi Extra Light" panose="020B0204020104020204" pitchFamily="34" charset="0"/>
              </a:rPr>
              <a:t>normal</a:t>
            </a:r>
            <a:r>
              <a:rPr lang="it-IT" sz="2000" b="1" i="0" u="sng" strike="noStrike" baseline="0" dirty="0">
                <a:latin typeface="Abadi Extra Light" panose="020B0204020104020204" pitchFamily="34" charset="0"/>
              </a:rPr>
              <a:t> </a:t>
            </a:r>
            <a:r>
              <a:rPr lang="it-IT" sz="2000" b="1" i="0" u="sng" strike="noStrike" baseline="0" dirty="0" err="1">
                <a:latin typeface="Abadi Extra Light" panose="020B0204020104020204" pitchFamily="34" charset="0"/>
              </a:rPr>
              <a:t>form</a:t>
            </a:r>
            <a:r>
              <a:rPr lang="it-IT" sz="2000" i="0" u="none" strike="noStrike" baseline="0" dirty="0">
                <a:latin typeface="Abadi" panose="020B0604020104020204" pitchFamily="34" charset="0"/>
              </a:rPr>
              <a:t> </a:t>
            </a:r>
            <a:r>
              <a:rPr lang="it-IT" sz="2000" b="1" i="0" u="none" strike="noStrike" baseline="0" dirty="0">
                <a:latin typeface="Abadi Extra Light" panose="020B0204020104020204" pitchFamily="34" charset="0"/>
              </a:rPr>
              <a:t>ovvero formule che non contengono </a:t>
            </a:r>
            <a:r>
              <a:rPr lang="it-IT" sz="2000" b="0" i="0" u="none" strike="noStrike" baseline="0" dirty="0">
                <a:latin typeface="Abadi Extra Light" panose="020B0204020104020204" pitchFamily="34" charset="0"/>
              </a:rPr>
              <a:t>→,↔, ⊗, </a:t>
            </a:r>
            <a:r>
              <a:rPr lang="it-IT" sz="2000" b="1" i="0" u="none" strike="noStrike" baseline="0" dirty="0">
                <a:latin typeface="Abadi Extra Light" panose="020B0204020104020204" pitchFamily="34" charset="0"/>
              </a:rPr>
              <a:t>e in cui tutte le </a:t>
            </a:r>
            <a:r>
              <a:rPr lang="it-IT" sz="2000" b="0" i="0" u="none" strike="noStrike" baseline="0" dirty="0">
                <a:latin typeface="Abadi Extra Light" panose="020B0204020104020204" pitchFamily="34" charset="0"/>
              </a:rPr>
              <a:t>￢</a:t>
            </a:r>
            <a:r>
              <a:rPr lang="it-IT" sz="2000" b="1" i="0" u="none" strike="noStrike" baseline="0" dirty="0">
                <a:latin typeface="Abadi Extra Light" panose="020B0204020104020204" pitchFamily="34" charset="0"/>
              </a:rPr>
              <a:t> sono spostate, il più possibile, verso destra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4DFE2E4-3F7E-99C8-E52C-B58FBEE03554}"/>
              </a:ext>
            </a:extLst>
          </p:cNvPr>
          <p:cNvSpPr txBox="1"/>
          <p:nvPr/>
        </p:nvSpPr>
        <p:spPr>
          <a:xfrm>
            <a:off x="1700217" y="3590418"/>
            <a:ext cx="8177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Abadi" panose="020B0604020104020204" pitchFamily="34" charset="0"/>
              </a:rPr>
              <a:t>Skolemization: </a:t>
            </a:r>
            <a:r>
              <a:rPr lang="it-IT" sz="2000" b="1" i="0" u="none" strike="noStrike" baseline="0" dirty="0">
                <a:latin typeface="Abadi Extra Light" panose="020B0204020104020204" pitchFamily="34" charset="0"/>
              </a:rPr>
              <a:t>si ottiene tramite la seguente sostituzione:</a:t>
            </a:r>
          </a:p>
          <a:p>
            <a:pPr algn="l"/>
            <a:r>
              <a:rPr lang="it-IT" sz="2000" i="0" u="none" strike="noStrike" baseline="0" dirty="0">
                <a:latin typeface="Abadi Extra Light" panose="020B0204020104020204" pitchFamily="34" charset="0"/>
              </a:rPr>
              <a:t>    𝐹 = ∃𝑥 | 𝜑(𝑦1, … ,𝑦𝑛, 𝑥) </a:t>
            </a:r>
            <a:r>
              <a:rPr lang="it-IT" sz="2000" b="0" i="0" u="none" strike="noStrike" baseline="0" dirty="0">
                <a:latin typeface="txsys"/>
              </a:rPr>
              <a:t>⇒</a:t>
            </a:r>
            <a:r>
              <a:rPr lang="it-IT" sz="2000" b="0" dirty="0">
                <a:latin typeface="Abadi Extra Light" panose="020B0204020104020204" pitchFamily="34" charset="0"/>
              </a:rPr>
              <a:t> </a:t>
            </a:r>
            <a:r>
              <a:rPr lang="it-IT" sz="2000" i="0" u="none" strike="noStrike" baseline="0" dirty="0">
                <a:latin typeface="Abadi Extra Light" panose="020B0204020104020204" pitchFamily="34" charset="0"/>
              </a:rPr>
              <a:t>𝐹′ = 𝜑(𝑦1, … ,𝑦𝑛, 𝑥){𝑥 ↦ 𝑠𝑘 (𝑦1, … ,𝑦𝑛)}</a:t>
            </a:r>
            <a:endParaRPr lang="it-IT" sz="2000" dirty="0">
              <a:latin typeface="Abadi Extra Light" panose="020B0204020104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F6481B5-7BA3-CB4B-9591-3BD307DFB5F0}"/>
              </a:ext>
            </a:extLst>
          </p:cNvPr>
          <p:cNvSpPr txBox="1"/>
          <p:nvPr/>
        </p:nvSpPr>
        <p:spPr>
          <a:xfrm>
            <a:off x="1700217" y="4462943"/>
            <a:ext cx="81771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 err="1">
                <a:latin typeface="Abadi" panose="020B0604020104020204" pitchFamily="34" charset="0"/>
              </a:rPr>
              <a:t>Clausification</a:t>
            </a:r>
            <a:r>
              <a:rPr lang="it-IT" sz="2000" dirty="0">
                <a:latin typeface="Abadi" panose="020B0604020104020204" pitchFamily="34" charset="0"/>
              </a:rPr>
              <a:t>: </a:t>
            </a:r>
            <a:r>
              <a:rPr lang="it-IT" sz="2000" b="1" i="0" u="none" strike="noStrike" baseline="0" dirty="0">
                <a:latin typeface="Abadi Extra Light" panose="020B0204020104020204" pitchFamily="34" charset="0"/>
              </a:rPr>
              <a:t>è il risultato di: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u="none" strike="noStrike" baseline="0" dirty="0">
                <a:latin typeface="Abadi Extra Light" panose="020B0204020104020204" pitchFamily="34" charset="0"/>
              </a:rPr>
              <a:t>∀𝑥 | 𝜑(𝑦1, . . . ,𝑦𝑛, 𝑥) ⇒ 𝜑(𝑦1, . . . ,𝑦𝑛, 𝑥){𝑥 ↦ 𝑋} </a:t>
            </a:r>
            <a:r>
              <a:rPr lang="it-IT" sz="2000" b="1" u="none" strike="noStrike" baseline="0" dirty="0">
                <a:latin typeface="Abadi Extra Light" panose="020B0204020104020204" pitchFamily="34" charset="0"/>
              </a:rPr>
              <a:t>in cui </a:t>
            </a:r>
            <a:r>
              <a:rPr lang="it-IT" sz="2000" u="none" strike="noStrike" baseline="0" dirty="0">
                <a:latin typeface="Abadi Extra Light" panose="020B0204020104020204" pitchFamily="34" charset="0"/>
              </a:rPr>
              <a:t>𝑋</a:t>
            </a:r>
            <a:r>
              <a:rPr lang="it-IT" sz="2000" b="1" u="none" strike="noStrike" baseline="0" dirty="0">
                <a:latin typeface="Abadi Extra Light" panose="020B0204020104020204" pitchFamily="34" charset="0"/>
              </a:rPr>
              <a:t> è una variabile designata che non occorre in </a:t>
            </a:r>
            <a:r>
              <a:rPr lang="it-IT" sz="2000" u="none" strike="noStrike" baseline="0" dirty="0">
                <a:latin typeface="Abadi Extra Light" panose="020B0204020104020204" pitchFamily="34" charset="0"/>
              </a:rPr>
              <a:t>𝜑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b="1" dirty="0">
                <a:latin typeface="Abadi Extra Light" panose="020B0204020104020204" pitchFamily="34" charset="0"/>
              </a:rPr>
              <a:t>Se</a:t>
            </a:r>
            <a:r>
              <a:rPr lang="it-IT" sz="2000" dirty="0">
                <a:latin typeface="Abadi Extra Light" panose="020B0204020104020204" pitchFamily="34" charset="0"/>
              </a:rPr>
              <a:t> </a:t>
            </a:r>
            <a:r>
              <a:rPr lang="it-IT" sz="2000" b="0" i="0" u="none" strike="noStrike" baseline="0" dirty="0">
                <a:latin typeface="Abadi Extra Light" panose="020B0204020104020204" pitchFamily="34" charset="0"/>
              </a:rPr>
              <a:t>𝐹 = 𝜑′ ∧ 𝜑′′ </a:t>
            </a:r>
            <a:r>
              <a:rPr lang="it-IT" sz="2000" b="1" i="0" u="none" strike="noStrike" baseline="0" dirty="0">
                <a:latin typeface="Abadi Extra Light" panose="020B0204020104020204" pitchFamily="34" charset="0"/>
              </a:rPr>
              <a:t>allora viene spezzata in due unità </a:t>
            </a:r>
            <a:r>
              <a:rPr lang="it-IT" sz="2000" b="0" i="0" u="none" strike="noStrike" baseline="0" dirty="0">
                <a:latin typeface="Abadi Extra Light" panose="020B0204020104020204" pitchFamily="34" charset="0"/>
              </a:rPr>
              <a:t>𝐹’ = 𝜑′ e 𝐹’ = 𝜑′′</a:t>
            </a:r>
            <a:endParaRPr lang="it-IT" sz="2000" dirty="0">
              <a:latin typeface="Abadi Extra Light" panose="020B0204020104020204" pitchFamily="34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8B8A6C2-52B8-FBB0-0D2C-168A38F78CF4}"/>
              </a:ext>
            </a:extLst>
          </p:cNvPr>
          <p:cNvCxnSpPr>
            <a:cxnSpLocks/>
          </p:cNvCxnSpPr>
          <p:nvPr/>
        </p:nvCxnSpPr>
        <p:spPr>
          <a:xfrm>
            <a:off x="978225" y="-16430"/>
            <a:ext cx="0" cy="2804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20D8C339-94FE-C80B-EC22-8FC4A7422C89}"/>
              </a:ext>
            </a:extLst>
          </p:cNvPr>
          <p:cNvSpPr/>
          <p:nvPr/>
        </p:nvSpPr>
        <p:spPr>
          <a:xfrm>
            <a:off x="776758" y="2765187"/>
            <a:ext cx="402934" cy="405208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8B588428-684B-AAA2-AEB5-FD4208FAC191}"/>
              </a:ext>
            </a:extLst>
          </p:cNvPr>
          <p:cNvSpPr/>
          <p:nvPr/>
        </p:nvSpPr>
        <p:spPr>
          <a:xfrm>
            <a:off x="10053095" y="2765187"/>
            <a:ext cx="402934" cy="405208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53F5425-B28D-8444-2B34-89E6630940DD}"/>
              </a:ext>
            </a:extLst>
          </p:cNvPr>
          <p:cNvCxnSpPr>
            <a:stCxn id="19" idx="6"/>
          </p:cNvCxnSpPr>
          <p:nvPr/>
        </p:nvCxnSpPr>
        <p:spPr>
          <a:xfrm>
            <a:off x="10456029" y="2967791"/>
            <a:ext cx="17359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9559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3538065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Kernel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86B5B3-FE31-829C-3616-356E42BA3B51}"/>
              </a:ext>
            </a:extLst>
          </p:cNvPr>
          <p:cNvSpPr txBox="1"/>
          <p:nvPr/>
        </p:nvSpPr>
        <p:spPr>
          <a:xfrm>
            <a:off x="3538065" y="1561941"/>
            <a:ext cx="793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i="0" u="none" strike="noStrike" baseline="0" dirty="0">
                <a:latin typeface="Abadi Extra Light" panose="020B0204020104020204" pitchFamily="34" charset="0"/>
              </a:rPr>
              <a:t>È il sotto-sistema adibito alla risoluzione del problema. Viene implementato un algoritmo di saturazione che permette di trovare una confutazione all’insieme di clausole.</a:t>
            </a:r>
            <a:endParaRPr lang="it-IT" sz="2400" b="1" dirty="0">
              <a:latin typeface="Abadi Extra Light" panose="020B0204020104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0D9D25B-F880-ABC9-AF00-D1D1E917CE74}"/>
              </a:ext>
            </a:extLst>
          </p:cNvPr>
          <p:cNvSpPr txBox="1"/>
          <p:nvPr/>
        </p:nvSpPr>
        <p:spPr>
          <a:xfrm>
            <a:off x="3538064" y="2891419"/>
            <a:ext cx="793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i="0" u="none" strike="noStrike" baseline="0" dirty="0">
                <a:latin typeface="Abadi Extra Light" panose="020B0204020104020204" pitchFamily="34" charset="0"/>
              </a:rPr>
              <a:t>L’insieme di clausole viene saturato con le numerose inferenze presenti in </a:t>
            </a:r>
            <a:r>
              <a:rPr lang="it-IT" sz="2400" b="1" i="0" u="none" strike="noStrike" cap="small" dirty="0">
                <a:latin typeface="Abadi Extra Light" panose="020B0204020104020204" pitchFamily="34" charset="0"/>
              </a:rPr>
              <a:t>Vampire</a:t>
            </a:r>
            <a:r>
              <a:rPr lang="it-IT" sz="2400" b="1" i="0" u="none" strike="noStrike" baseline="0" dirty="0">
                <a:latin typeface="Abadi Extra Light" panose="020B0204020104020204" pitchFamily="34" charset="0"/>
              </a:rPr>
              <a:t>. </a:t>
            </a:r>
            <a:endParaRPr lang="it-IT" sz="2400" b="1" dirty="0">
              <a:latin typeface="Abadi Extra Light" panose="020B0204020104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2FA9C682-E07D-5A2F-63CE-A6ECA626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63" y="3782864"/>
            <a:ext cx="7688233" cy="2726562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0A125B2-7527-6AA4-5997-C46418920F00}"/>
              </a:ext>
            </a:extLst>
          </p:cNvPr>
          <p:cNvCxnSpPr>
            <a:cxnSpLocks/>
          </p:cNvCxnSpPr>
          <p:nvPr/>
        </p:nvCxnSpPr>
        <p:spPr>
          <a:xfrm>
            <a:off x="-9813" y="2967791"/>
            <a:ext cx="23818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395634A5-233F-3FA6-C85F-88251984B0D9}"/>
              </a:ext>
            </a:extLst>
          </p:cNvPr>
          <p:cNvSpPr/>
          <p:nvPr/>
        </p:nvSpPr>
        <p:spPr>
          <a:xfrm>
            <a:off x="2372008" y="2765187"/>
            <a:ext cx="402934" cy="405208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151232"/>
      </p:ext>
    </p:extLst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31876D-F25F-4DBF-21C8-55F0212E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789628"/>
            <a:ext cx="10879068" cy="385816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F7A30D-25B5-CAF4-CB90-EF5A7476336B}"/>
              </a:ext>
            </a:extLst>
          </p:cNvPr>
          <p:cNvSpPr txBox="1"/>
          <p:nvPr/>
        </p:nvSpPr>
        <p:spPr>
          <a:xfrm>
            <a:off x="776758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Algoritmo </a:t>
            </a:r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otter</a:t>
            </a:r>
            <a:endParaRPr lang="it-IT" sz="4400" b="1" dirty="0">
              <a:solidFill>
                <a:srgbClr val="163F68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4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A760D6B-3F51-0ED5-CF31-062BEB5F3C1C}"/>
              </a:ext>
            </a:extLst>
          </p:cNvPr>
          <p:cNvSpPr/>
          <p:nvPr/>
        </p:nvSpPr>
        <p:spPr>
          <a:xfrm>
            <a:off x="776757" y="1825032"/>
            <a:ext cx="10787168" cy="341632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776758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Definizione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486B5B3-FE31-829C-3616-356E42BA3B51}"/>
                  </a:ext>
                </a:extLst>
              </p:cNvPr>
              <p:cNvSpPr txBox="1"/>
              <p:nvPr/>
            </p:nvSpPr>
            <p:spPr>
              <a:xfrm>
                <a:off x="1016900" y="1825033"/>
                <a:ext cx="1078716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0" u="none" strike="noStrike" baseline="0" dirty="0">
                    <a:latin typeface="Abadi Extra Light" panose="020B0204020104020204" pitchFamily="34" charset="0"/>
                  </a:rPr>
                  <a:t>Il frammento </a:t>
                </a:r>
                <a:r>
                  <a:rPr lang="it-IT" sz="2400" b="1" i="0" u="none" strike="noStrike" baseline="0" dirty="0" err="1">
                    <a:latin typeface="Abadi Extra Light" panose="020B0204020104020204" pitchFamily="34" charset="0"/>
                  </a:rPr>
                  <a:t>guarded</a:t>
                </a:r>
                <a:r>
                  <a:rPr lang="it-IT" sz="2400" b="1" i="0" u="none" strike="noStrike" baseline="0" dirty="0">
                    <a:latin typeface="Abadi Extra Light" panose="020B0204020104020204" pitchFamily="34" charset="0"/>
                  </a:rPr>
                  <a:t> è ricorsivamente definito come i seguenti sottoinsiemi</a:t>
                </a:r>
              </a:p>
              <a:p>
                <a:r>
                  <a:rPr lang="it-IT" sz="2400" b="1" i="0" u="none" strike="noStrike" baseline="0" dirty="0">
                    <a:latin typeface="Abadi Extra Light" panose="020B0204020104020204" pitchFamily="34" charset="0"/>
                  </a:rPr>
                  <a:t>di logica del primo ordine senza uguaglianza e simboli di funzione</a:t>
                </a:r>
                <a:r>
                  <a:rPr lang="it-IT" sz="2400" b="1" dirty="0">
                    <a:latin typeface="Abadi Extra Light" panose="020B0204020104020204" pitchFamily="34" charset="0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400" i="0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⊤, ⊥</m:t>
                    </m:r>
                    <m:r>
                      <a:rPr lang="it-IT" sz="24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0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it-IT" sz="2400" i="0" dirty="0" smtClean="0">
                        <a:latin typeface="Cambria Math" panose="02040503050406030204" pitchFamily="18" charset="0"/>
                      </a:rPr>
                      <m:t>GF</m:t>
                    </m:r>
                  </m:oMath>
                </a14:m>
                <a:endParaRPr lang="it-IT" sz="2400" dirty="0">
                  <a:latin typeface="Abadi Extra Light" panose="020B0204020104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b="1" dirty="0">
                    <a:latin typeface="Abadi Extra Light" panose="020B020402010402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sz="2400" b="1" dirty="0">
                    <a:latin typeface="Abadi Extra Light" panose="020B0204020104020204" pitchFamily="34" charset="0"/>
                  </a:rPr>
                  <a:t> è una formula atomica, allora 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24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it-IT" sz="240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𝐺𝐹</m:t>
                    </m:r>
                  </m:oMath>
                </a14:m>
                <a:endParaRPr lang="it-IT" sz="2400" u="none" strike="noStrike" baseline="0" dirty="0">
                  <a:latin typeface="Abadi Extra Light" panose="020B020402010402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b="1" u="none" strike="noStrike" baseline="0" dirty="0"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it-IT" sz="2400" b="1" dirty="0"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ia 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sz="2400" u="none" strike="noStrike" baseline="0" dirty="0"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∈</a:t>
                </a:r>
                <a:r>
                  <a:rPr lang="it-IT" sz="2400" b="1" dirty="0"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 GF,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it-IT" sz="2400" b="1" dirty="0"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 formula atomica tale che ogni variabile libera di A occorra almeno una volta negli argomenti di a. Allora:</a:t>
                </a:r>
                <a:endParaRPr lang="it-IT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𝐺𝐹</m:t>
                    </m:r>
                  </m:oMath>
                </a14:m>
                <a:r>
                  <a:rPr lang="it-IT" sz="2400" dirty="0"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it-IT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it-IT" sz="2400" dirty="0"/>
                  <a:t> ∧ </a:t>
                </a:r>
                <a14:m>
                  <m:oMath xmlns:m="http://schemas.openxmlformats.org/officeDocument/2006/math">
                    <m:r>
                      <a:rPr lang="it-IT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𝐺𝐹</m:t>
                    </m:r>
                  </m:oMath>
                </a14:m>
                <a:endParaRPr lang="it-IT" sz="2400" dirty="0">
                  <a:latin typeface="Abadi Extra Light" panose="020B020402010402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it-IT" sz="2400" dirty="0"/>
                  <a:t> ∨ </a:t>
                </a:r>
                <a14:m>
                  <m:oMath xmlns:m="http://schemas.openxmlformats.org/officeDocument/2006/math">
                    <m:r>
                      <a:rPr lang="it-IT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𝐺𝐹</m:t>
                    </m:r>
                  </m:oMath>
                </a14:m>
                <a:endParaRPr lang="it-IT" sz="2400" dirty="0">
                  <a:latin typeface="Abadi Extra Light" panose="020B02040201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486B5B3-FE31-829C-3616-356E42BA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0" y="1825033"/>
                <a:ext cx="10787168" cy="3416320"/>
              </a:xfrm>
              <a:prstGeom prst="rect">
                <a:avLst/>
              </a:prstGeom>
              <a:blipFill>
                <a:blip r:embed="rId2"/>
                <a:stretch>
                  <a:fillRect l="-904" t="-1604" b="-2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654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A760D6B-3F51-0ED5-CF31-062BEB5F3C1C}"/>
              </a:ext>
            </a:extLst>
          </p:cNvPr>
          <p:cNvSpPr/>
          <p:nvPr/>
        </p:nvSpPr>
        <p:spPr>
          <a:xfrm>
            <a:off x="776757" y="1825032"/>
            <a:ext cx="10787168" cy="341632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776758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Definizione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2AB9A5B-C99F-BE9E-D6F2-6F11723358A3}"/>
                  </a:ext>
                </a:extLst>
              </p:cNvPr>
              <p:cNvSpPr txBox="1"/>
              <p:nvPr/>
            </p:nvSpPr>
            <p:spPr>
              <a:xfrm>
                <a:off x="1016900" y="2776380"/>
                <a:ext cx="107871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dirty="0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Una clausola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it-IT" sz="2400" dirty="0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b="1" dirty="0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è </a:t>
                </a:r>
                <a:r>
                  <a:rPr lang="it-IT" sz="2400" b="1" dirty="0" err="1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guarded</a:t>
                </a:r>
                <a:r>
                  <a:rPr lang="it-IT" sz="2400" b="1" dirty="0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 se soddisfa le seguenti condizioni: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b="1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Ogni termine funzionale non ground in </a:t>
                </a:r>
                <a:r>
                  <a:rPr lang="it-IT" sz="2400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𝑐</a:t>
                </a:r>
                <a:r>
                  <a:rPr lang="it-IT" sz="2400" b="1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contiene tutte le variabili di </a:t>
                </a:r>
                <a:r>
                  <a:rPr lang="it-IT" sz="2400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𝑐</a:t>
                </a:r>
                <a:endParaRPr lang="it-IT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b="1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 </a:t>
                </a:r>
                <a:r>
                  <a:rPr lang="it-IT" sz="2400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𝑐</a:t>
                </a:r>
                <a:r>
                  <a:rPr lang="it-IT" sz="2400" b="1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è non ground allora c’è un letterale negativo </a:t>
                </a:r>
                <a:r>
                  <a:rPr lang="it-IT" sz="2400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￢𝐴 </a:t>
                </a:r>
                <a:r>
                  <a:rPr lang="it-IT" sz="2400" b="1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</a:t>
                </a:r>
                <a:r>
                  <a:rPr lang="it-IT" sz="2400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𝑐</a:t>
                </a:r>
                <a:r>
                  <a:rPr lang="it-IT" sz="2400" b="1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che contiene tutte le variabili di </a:t>
                </a:r>
                <a:r>
                  <a:rPr lang="it-IT" sz="2400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𝑐,</a:t>
                </a:r>
                <a:r>
                  <a:rPr lang="it-IT" sz="2400" b="1" i="0" u="none" strike="noStrike" baseline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 non contiene termini funzionali non ground</a:t>
                </a:r>
                <a:endParaRPr lang="it-IT" sz="2400" b="1" dirty="0">
                  <a:solidFill>
                    <a:schemeClr val="tx1"/>
                  </a:solidFill>
                  <a:latin typeface="Abadi Extra Light" panose="020B02040201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2AB9A5B-C99F-BE9E-D6F2-6F1172335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0" y="2776380"/>
                <a:ext cx="10787168" cy="1569660"/>
              </a:xfrm>
              <a:prstGeom prst="rect">
                <a:avLst/>
              </a:prstGeom>
              <a:blipFill>
                <a:blip r:embed="rId2"/>
                <a:stretch>
                  <a:fillRect l="-904" t="-3488" b="-77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91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8D7C72-8DF0-19A9-75DA-AF875D662ECD}"/>
              </a:ext>
            </a:extLst>
          </p:cNvPr>
          <p:cNvSpPr txBox="1"/>
          <p:nvPr/>
        </p:nvSpPr>
        <p:spPr>
          <a:xfrm>
            <a:off x="5925991" y="2667018"/>
            <a:ext cx="6015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Un problema è detto </a:t>
            </a:r>
            <a:r>
              <a:rPr lang="it-IT" sz="2800" i="0" u="none" strike="noStrike" baseline="0" dirty="0">
                <a:latin typeface="Abadi" panose="020B0604020104020204" pitchFamily="34" charset="0"/>
              </a:rPr>
              <a:t>decidibile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 se esiste una procedura di decisione tale che, dato un input, l’algoritmo termini sempre con una risposta positiva o negativa.</a:t>
            </a:r>
            <a:endParaRPr lang="it-IT" sz="2800" b="1" dirty="0">
              <a:latin typeface="Abadi Extra Light" panose="020B0204020104020204" pitchFamily="34" charset="0"/>
            </a:endParaRP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5E28FA60-D961-39FE-BB65-B90FDACDE7E6}"/>
              </a:ext>
            </a:extLst>
          </p:cNvPr>
          <p:cNvSpPr/>
          <p:nvPr/>
        </p:nvSpPr>
        <p:spPr>
          <a:xfrm rot="16200000">
            <a:off x="2113666" y="3191123"/>
            <a:ext cx="1080654" cy="160239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latin typeface="Abadi Extra Light" panose="020B0204020104020204" pitchFamily="34" charset="0"/>
              </a:rPr>
              <a:t>Vero o Falso?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1F5D3C5-750F-D891-B853-9CD7D9D8FEE8}"/>
              </a:ext>
            </a:extLst>
          </p:cNvPr>
          <p:cNvSpPr/>
          <p:nvPr/>
        </p:nvSpPr>
        <p:spPr>
          <a:xfrm>
            <a:off x="2125211" y="1891158"/>
            <a:ext cx="1076035" cy="775860"/>
          </a:xfrm>
          <a:prstGeom prst="ellipse">
            <a:avLst/>
          </a:prstGeom>
          <a:solidFill>
            <a:srgbClr val="1336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badi Extra Light" panose="020B0204020104020204" pitchFamily="34" charset="0"/>
              </a:rPr>
              <a:t>Input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F7AB9-B03E-DE02-7851-253F44BC8DF3}"/>
              </a:ext>
            </a:extLst>
          </p:cNvPr>
          <p:cNvSpPr/>
          <p:nvPr/>
        </p:nvSpPr>
        <p:spPr>
          <a:xfrm>
            <a:off x="3455192" y="5195404"/>
            <a:ext cx="1076036" cy="775860"/>
          </a:xfrm>
          <a:prstGeom prst="ellipse">
            <a:avLst/>
          </a:prstGeom>
          <a:solidFill>
            <a:srgbClr val="1336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badi Extra Light" panose="020B0204020104020204" pitchFamily="34" charset="0"/>
              </a:rPr>
              <a:t>Falso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6B44992-DA9D-D1E7-0085-91375FEBED1F}"/>
              </a:ext>
            </a:extLst>
          </p:cNvPr>
          <p:cNvSpPr/>
          <p:nvPr/>
        </p:nvSpPr>
        <p:spPr>
          <a:xfrm>
            <a:off x="776758" y="5195404"/>
            <a:ext cx="1076036" cy="775860"/>
          </a:xfrm>
          <a:prstGeom prst="ellipse">
            <a:avLst/>
          </a:prstGeom>
          <a:solidFill>
            <a:srgbClr val="1336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badi Extra Light" panose="020B0204020104020204" pitchFamily="34" charset="0"/>
              </a:rPr>
              <a:t>Vero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A80EAE7-BACA-F8CE-C2EB-7CB6F5088D92}"/>
              </a:ext>
            </a:extLst>
          </p:cNvPr>
          <p:cNvCxnSpPr>
            <a:cxnSpLocks/>
            <a:stCxn id="6" idx="4"/>
            <a:endCxn id="3" idx="3"/>
          </p:cNvCxnSpPr>
          <p:nvPr/>
        </p:nvCxnSpPr>
        <p:spPr>
          <a:xfrm flipH="1">
            <a:off x="2653994" y="2667018"/>
            <a:ext cx="9235" cy="784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32DCE3D1-78B0-BD3B-64E2-C6766E8157CE}"/>
              </a:ext>
            </a:extLst>
          </p:cNvPr>
          <p:cNvCxnSpPr>
            <a:stCxn id="3" idx="0"/>
            <a:endCxn id="11" idx="0"/>
          </p:cNvCxnSpPr>
          <p:nvPr/>
        </p:nvCxnSpPr>
        <p:spPr>
          <a:xfrm rot="10800000" flipV="1">
            <a:off x="1314777" y="3992322"/>
            <a:ext cx="538019" cy="12030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FA4FF5F3-B0BD-CD03-CE4C-356518630749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3455192" y="3992321"/>
            <a:ext cx="538018" cy="12030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46201EB-93EA-EDC6-43C8-61AE78ABE886}"/>
              </a:ext>
            </a:extLst>
          </p:cNvPr>
          <p:cNvCxnSpPr>
            <a:cxnSpLocks/>
          </p:cNvCxnSpPr>
          <p:nvPr/>
        </p:nvCxnSpPr>
        <p:spPr>
          <a:xfrm>
            <a:off x="5376482" y="1635732"/>
            <a:ext cx="0" cy="4325400"/>
          </a:xfrm>
          <a:prstGeom prst="line">
            <a:avLst/>
          </a:prstGeom>
          <a:ln w="6350">
            <a:solidFill>
              <a:srgbClr val="1C5288">
                <a:alpha val="78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F515B78-AEEA-3FBE-9119-CA009FF3AF75}"/>
              </a:ext>
            </a:extLst>
          </p:cNvPr>
          <p:cNvSpPr txBox="1"/>
          <p:nvPr/>
        </p:nvSpPr>
        <p:spPr>
          <a:xfrm>
            <a:off x="776758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Decidibilità</a:t>
            </a:r>
          </a:p>
        </p:txBody>
      </p:sp>
    </p:spTree>
    <p:extLst>
      <p:ext uri="{BB962C8B-B14F-4D97-AF65-F5344CB8AC3E}">
        <p14:creationId xmlns:p14="http://schemas.microsoft.com/office/powerpoint/2010/main" val="3756646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776758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Preprocessing</a:t>
            </a:r>
            <a:endParaRPr lang="it-IT" sz="4400" b="1" dirty="0">
              <a:solidFill>
                <a:srgbClr val="163F68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E8B9B35-EBFF-A710-D403-FB317505A835}"/>
                  </a:ext>
                </a:extLst>
              </p:cNvPr>
              <p:cNvSpPr txBox="1"/>
              <p:nvPr/>
            </p:nvSpPr>
            <p:spPr>
              <a:xfrm>
                <a:off x="776758" y="1758435"/>
                <a:ext cx="10787168" cy="3908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400" b="1" dirty="0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NNF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 sz="2400" b="1" dirty="0">
                            <a:latin typeface="Abadi Extra Light" panose="020B0204020104020204" pitchFamily="34" charset="0"/>
                            <a:cs typeface="Times New Roman" panose="02020603050405020304" pitchFamily="18" charset="0"/>
                          </a:rPr>
                          <m:t>Struct</m:t>
                        </m:r>
                      </m:e>
                      <m:sub>
                        <m:r>
                          <a:rPr lang="it-IT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1" dirty="0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è una trasformazione strutturale ottenuta da: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400" b="1" dirty="0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La sostituzione delle sotto-formule </a:t>
                </a:r>
                <a:r>
                  <a:rPr lang="it-IT" sz="2400" i="0" u="none" strike="noStrike" baseline="0" dirty="0">
                    <a:latin typeface="Abadi Extra Light" panose="020B0204020104020204" pitchFamily="34" charset="0"/>
                  </a:rPr>
                  <a:t>∀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i="0" u="none" strike="noStrike" baseline="0" dirty="0">
                    <a:latin typeface="Abadi Extra Light" panose="020B0204020104020204" pitchFamily="34" charset="0"/>
                  </a:rPr>
                  <a:t>(𝑎→</a:t>
                </a:r>
                <a:r>
                  <a:rPr lang="it-IT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it-IT" sz="2400" i="0" u="none" strike="noStrike" baseline="0" dirty="0">
                    <a:latin typeface="Abadi Extra Light" panose="020B0204020104020204" pitchFamily="34" charset="0"/>
                  </a:rPr>
                  <a:t>), ∀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i="0" u="none" strike="noStrike" baseline="0" dirty="0">
                    <a:latin typeface="Abadi Extra Light" panose="020B0204020104020204" pitchFamily="34" charset="0"/>
                  </a:rPr>
                  <a:t>(𝑎 ∨ </a:t>
                </a:r>
                <a:r>
                  <a:rPr lang="it-IT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it-IT" sz="2400" i="0" u="none" strike="noStrike" baseline="0" dirty="0">
                    <a:latin typeface="Abadi Extra Light" panose="020B0204020104020204" pitchFamily="34" charset="0"/>
                  </a:rPr>
                  <a:t>) </a:t>
                </a:r>
                <a:r>
                  <a:rPr lang="it-IT" sz="2400" b="1" i="0" u="none" strike="noStrike" baseline="0" dirty="0">
                    <a:latin typeface="Abadi Extra Light" panose="020B0204020104020204" pitchFamily="34" charset="0"/>
                  </a:rPr>
                  <a:t>che</a:t>
                </a:r>
                <a:r>
                  <a:rPr lang="it-IT" sz="2400" b="1" i="0" u="none" strike="noStrike" dirty="0">
                    <a:latin typeface="Abadi Extra Light" panose="020B0204020104020204" pitchFamily="34" charset="0"/>
                  </a:rPr>
                  <a:t> hanno</a:t>
                </a:r>
                <a:r>
                  <a:rPr lang="it-IT" sz="2400" i="0" u="none" strike="noStrike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b="1" dirty="0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variabili libere, con un nuovo nome</a:t>
                </a:r>
                <a:r>
                  <a:rPr lang="it-IT" sz="2400" dirty="0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dirty="0"/>
                  <a:t>β</a:t>
                </a:r>
                <a:r>
                  <a:rPr lang="it-IT" sz="2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sz="2400" dirty="0">
                  <a:latin typeface="Abadi Extra Light" panose="020B020402010402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400" b="1" dirty="0"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L’aggiunta della formula </a:t>
                </a:r>
                <a:r>
                  <a:rPr lang="it-IT" sz="2400" i="0" u="none" strike="noStrike" baseline="0" dirty="0">
                    <a:latin typeface="Abadi Extra Light" panose="020B0204020104020204" pitchFamily="34" charset="0"/>
                  </a:rPr>
                  <a:t>∀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i="0" u="none" strike="noStrike" baseline="0" dirty="0">
                    <a:latin typeface="Abadi Extra Light" panose="020B0204020104020204" pitchFamily="34" charset="0"/>
                  </a:rPr>
                  <a:t>,</a:t>
                </a:r>
                <a:r>
                  <a:rPr lang="it-IT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i="0" u="none" strike="noStrike" baseline="0" dirty="0">
                    <a:latin typeface="Abadi Extra Light" panose="020B0204020104020204" pitchFamily="34" charset="0"/>
                  </a:rPr>
                  <a:t>(</a:t>
                </a:r>
                <a:r>
                  <a:rPr lang="it-IT" sz="2400" dirty="0">
                    <a:latin typeface="Abadi Extra Light" panose="020B0204020104020204" pitchFamily="34" charset="0"/>
                  </a:rPr>
                  <a:t>￢</a:t>
                </a:r>
                <a:r>
                  <a:rPr lang="it-IT" sz="2400" i="0" u="none" strike="noStrike" baseline="0" dirty="0">
                    <a:latin typeface="Abadi Extra Light" panose="020B0204020104020204" pitchFamily="34" charset="0"/>
                  </a:rPr>
                  <a:t>𝑎 ∨ </a:t>
                </a:r>
                <a:r>
                  <a:rPr lang="it-IT" sz="2400" dirty="0">
                    <a:latin typeface="Abadi Extra Light" panose="020B0204020104020204" pitchFamily="34" charset="0"/>
                  </a:rPr>
                  <a:t>￢</a:t>
                </a:r>
                <a:r>
                  <a:rPr lang="el-GR" sz="2400" dirty="0"/>
                  <a:t> β</a:t>
                </a:r>
                <a:r>
                  <a:rPr lang="it-IT" sz="2400" dirty="0"/>
                  <a:t> </a:t>
                </a:r>
                <a:r>
                  <a:rPr lang="it-IT" sz="2400" dirty="0">
                    <a:latin typeface="Abadi Extra Light" panose="020B0204020104020204" pitchFamily="34" charset="0"/>
                  </a:rPr>
                  <a:t>∨ </a:t>
                </a:r>
                <a:r>
                  <a:rPr lang="it-IT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it-IT" sz="2400" i="0" u="none" strike="noStrike" baseline="0" dirty="0">
                    <a:latin typeface="Abadi Extra Light" panose="020B0204020104020204" pitchFamily="34" charset="0"/>
                  </a:rPr>
                  <a:t>) </a:t>
                </a:r>
                <a:endParaRPr lang="it-IT" sz="2400" dirty="0">
                  <a:latin typeface="Abadi Extra Light" panose="020B0204020104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400" b="1" dirty="0" err="1">
                    <a:solidFill>
                      <a:schemeClr val="tx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Skolemization</a:t>
                </a:r>
                <a:endParaRPr lang="it-IT" sz="2400" b="1" dirty="0">
                  <a:solidFill>
                    <a:schemeClr val="tx1"/>
                  </a:solidFill>
                  <a:latin typeface="Abadi Extra Light" panose="020B020402010402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400" b="1" dirty="0" err="1"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Clausification</a:t>
                </a:r>
                <a:endParaRPr lang="it-IT" sz="2400" b="1" dirty="0">
                  <a:solidFill>
                    <a:schemeClr val="tx1"/>
                  </a:solidFill>
                  <a:latin typeface="Abadi Extra Light" panose="020B02040201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E8B9B35-EBFF-A710-D403-FB317505A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8" y="1758435"/>
                <a:ext cx="10787168" cy="3908827"/>
              </a:xfrm>
              <a:prstGeom prst="rect">
                <a:avLst/>
              </a:prstGeom>
              <a:blipFill>
                <a:blip r:embed="rId2"/>
                <a:stretch>
                  <a:fillRect l="-847" b="-2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40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E9F2E266-FBCB-A715-482D-77F6A367D397}"/>
              </a:ext>
            </a:extLst>
          </p:cNvPr>
          <p:cNvSpPr/>
          <p:nvPr/>
        </p:nvSpPr>
        <p:spPr>
          <a:xfrm>
            <a:off x="3176307" y="2417275"/>
            <a:ext cx="6030224" cy="27341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AB9A5B-C99F-BE9E-D6F2-6F11723358A3}"/>
              </a:ext>
            </a:extLst>
          </p:cNvPr>
          <p:cNvSpPr txBox="1"/>
          <p:nvPr/>
        </p:nvSpPr>
        <p:spPr>
          <a:xfrm>
            <a:off x="3080885" y="2034800"/>
            <a:ext cx="603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0" i="0" u="none" strike="noStrike" baseline="0" dirty="0">
                <a:latin typeface="Abadi Extra Light" panose="020B0204020104020204" pitchFamily="34" charset="0"/>
              </a:rPr>
              <a:t>𝐴 ≺ 𝐵</a:t>
            </a:r>
            <a:r>
              <a: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se </a:t>
            </a:r>
          </a:p>
          <a:p>
            <a:pPr algn="ctr"/>
            <a:r>
              <a:rPr lang="it-IT" sz="2400" b="1" i="1" dirty="0" err="1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Vardepth</a:t>
            </a:r>
            <a:r>
              <a: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(</a:t>
            </a:r>
            <a:r>
              <a:rPr lang="it-IT" sz="2400" b="0" i="0" u="none" strike="noStrike" baseline="0" dirty="0">
                <a:latin typeface="Abadi Extra Light" panose="020B0204020104020204" pitchFamily="34" charset="0"/>
              </a:rPr>
              <a:t>𝐴</a:t>
            </a:r>
            <a:r>
              <a: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) &lt; </a:t>
            </a:r>
            <a:r>
              <a:rPr lang="it-IT" sz="2400" b="1" i="1" dirty="0" err="1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Vardepth</a:t>
            </a:r>
            <a:r>
              <a: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(</a:t>
            </a:r>
            <a:r>
              <a:rPr lang="it-IT" sz="2400" b="0" i="0" u="none" strike="noStrike" baseline="0" dirty="0">
                <a:latin typeface="Abadi Extra Light" panose="020B0204020104020204" pitchFamily="34" charset="0"/>
              </a:rPr>
              <a:t>𝐵</a:t>
            </a:r>
            <a:r>
              <a: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) </a:t>
            </a:r>
            <a:r>
              <a:rPr lang="it-IT" sz="2400" i="0" u="none" strike="noStrike" baseline="0" dirty="0">
                <a:latin typeface="Abadi Extra Light" panose="020B0204020104020204" pitchFamily="34" charset="0"/>
              </a:rPr>
              <a:t>∨</a:t>
            </a:r>
            <a:r>
              <a: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Var(</a:t>
            </a:r>
            <a:r>
              <a:rPr lang="it-IT" sz="2400" b="0" i="0" u="none" strike="noStrike" baseline="0" dirty="0">
                <a:latin typeface="Abadi Extra Light" panose="020B0204020104020204" pitchFamily="34" charset="0"/>
              </a:rPr>
              <a:t>𝐴</a:t>
            </a:r>
            <a:r>
              <a: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) </a:t>
            </a:r>
            <a:r>
              <a:rPr lang="it-IT" sz="2400" b="0" i="0" u="none" strike="noStrike" baseline="0" dirty="0">
                <a:latin typeface="Abadi Extra Light" panose="020B0204020104020204" pitchFamily="34" charset="0"/>
              </a:rPr>
              <a:t>⊂ </a:t>
            </a:r>
            <a:r>
              <a: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Var(</a:t>
            </a:r>
            <a:r>
              <a:rPr lang="it-IT" sz="2400" b="0" i="0" u="none" strike="noStrike" baseline="0" dirty="0">
                <a:latin typeface="Abadi Extra Light" panose="020B0204020104020204" pitchFamily="34" charset="0"/>
              </a:rPr>
              <a:t>𝐵</a:t>
            </a:r>
            <a:r>
              <a:rPr lang="it-IT" sz="2400" b="1" dirty="0">
                <a:solidFill>
                  <a:schemeClr val="tx1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it-IT" sz="2400" b="1" dirty="0">
                <a:latin typeface="Abadi Extra Light" panose="020B0204020104020204" pitchFamily="34" charset="0"/>
                <a:cs typeface="Times New Roman" panose="02020603050405020304" pitchFamily="18" charset="0"/>
              </a:rPr>
              <a:t>In cui</a:t>
            </a:r>
            <a:endParaRPr lang="it-IT" sz="2400" b="1" dirty="0">
              <a:solidFill>
                <a:schemeClr val="tx1"/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1E14482-C21C-EAA8-1B9C-1ACE4F46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81" y="3675707"/>
            <a:ext cx="7225231" cy="123696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E1A9837-55EF-9744-5DDB-A13EA7C76B51}"/>
              </a:ext>
            </a:extLst>
          </p:cNvPr>
          <p:cNvSpPr txBox="1"/>
          <p:nvPr/>
        </p:nvSpPr>
        <p:spPr>
          <a:xfrm>
            <a:off x="4617832" y="937148"/>
            <a:ext cx="2956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Ordinamento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58662D-61D3-E3CC-5D17-AA214DC0A428}"/>
              </a:ext>
            </a:extLst>
          </p:cNvPr>
          <p:cNvCxnSpPr/>
          <p:nvPr/>
        </p:nvCxnSpPr>
        <p:spPr>
          <a:xfrm>
            <a:off x="3759200" y="1717964"/>
            <a:ext cx="8432800" cy="0"/>
          </a:xfrm>
          <a:prstGeom prst="line">
            <a:avLst/>
          </a:prstGeom>
          <a:ln w="6350">
            <a:solidFill>
              <a:schemeClr val="accent1">
                <a:alpha val="43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40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776758" y="290637"/>
            <a:ext cx="591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First Order Formula (FOF)</a:t>
            </a:r>
          </a:p>
        </p:txBody>
      </p:sp>
      <p:pic>
        <p:nvPicPr>
          <p:cNvPr id="11" name="Immagine 10" descr="Immagine che contiene testo, schermata, Diagramma, linea">
            <a:extLst>
              <a:ext uri="{FF2B5EF4-FFF2-40B4-BE49-F238E27FC236}">
                <a16:creationId xmlns:a16="http://schemas.microsoft.com/office/drawing/2014/main" id="{DD4F7B66-12F2-A5E0-B8F0-4ABE8AA5A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9" y="1507299"/>
            <a:ext cx="5319242" cy="4588534"/>
          </a:xfrm>
          <a:prstGeom prst="rect">
            <a:avLst/>
          </a:prstGeom>
        </p:spPr>
      </p:pic>
      <p:pic>
        <p:nvPicPr>
          <p:cNvPr id="14" name="Immagine 1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B9947682-9AAB-E165-B8CB-7BA22B285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12" y="1507298"/>
            <a:ext cx="5466892" cy="456757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C0F2CB-6176-E498-7452-359DB744B40B}"/>
              </a:ext>
            </a:extLst>
          </p:cNvPr>
          <p:cNvSpPr txBox="1"/>
          <p:nvPr/>
        </p:nvSpPr>
        <p:spPr>
          <a:xfrm>
            <a:off x="3221948" y="1152455"/>
            <a:ext cx="102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Tempo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AD2D157-DFCF-1A60-7549-87C657B276AA}"/>
              </a:ext>
            </a:extLst>
          </p:cNvPr>
          <p:cNvSpPr txBox="1"/>
          <p:nvPr/>
        </p:nvSpPr>
        <p:spPr>
          <a:xfrm>
            <a:off x="8761161" y="1152454"/>
            <a:ext cx="126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Memoria</a:t>
            </a:r>
          </a:p>
        </p:txBody>
      </p:sp>
    </p:spTree>
    <p:extLst>
      <p:ext uri="{BB962C8B-B14F-4D97-AF65-F5344CB8AC3E}">
        <p14:creationId xmlns:p14="http://schemas.microsoft.com/office/powerpoint/2010/main" val="40022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CE80E-C345-6BAB-A5A6-74A18F99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016BA478-5CCE-5C06-E031-6BE365C7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24" y="1559382"/>
            <a:ext cx="5189476" cy="446340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645239-CBF2-A06C-CEAA-6BEF176F6FE3}"/>
              </a:ext>
            </a:extLst>
          </p:cNvPr>
          <p:cNvSpPr txBox="1"/>
          <p:nvPr/>
        </p:nvSpPr>
        <p:spPr>
          <a:xfrm>
            <a:off x="776758" y="290637"/>
            <a:ext cx="6782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FOF con UPDR disattivato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3D46F29-6F65-E1A4-CEA8-2C6589065A63}"/>
              </a:ext>
            </a:extLst>
          </p:cNvPr>
          <p:cNvSpPr txBox="1"/>
          <p:nvPr/>
        </p:nvSpPr>
        <p:spPr>
          <a:xfrm>
            <a:off x="3221948" y="1152455"/>
            <a:ext cx="102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Tempo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C992082-9517-E18B-6162-314F1E4F9BA1}"/>
              </a:ext>
            </a:extLst>
          </p:cNvPr>
          <p:cNvSpPr txBox="1"/>
          <p:nvPr/>
        </p:nvSpPr>
        <p:spPr>
          <a:xfrm>
            <a:off x="8688733" y="1152455"/>
            <a:ext cx="126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Memoria</a:t>
            </a:r>
          </a:p>
        </p:txBody>
      </p:sp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E2C9F843-198A-FA70-B632-430D19124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54" y="1640162"/>
            <a:ext cx="5110049" cy="44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2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ECEFE37-A3A5-4DF5-C67E-7040170BE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78" y="1571188"/>
            <a:ext cx="5195422" cy="456757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776758" y="290637"/>
            <a:ext cx="7208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Conjunctive</a:t>
            </a:r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 </a:t>
            </a:r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Normal</a:t>
            </a:r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 Form (CNF)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C0F2CB-6176-E498-7452-359DB744B40B}"/>
              </a:ext>
            </a:extLst>
          </p:cNvPr>
          <p:cNvSpPr txBox="1"/>
          <p:nvPr/>
        </p:nvSpPr>
        <p:spPr>
          <a:xfrm>
            <a:off x="3221948" y="1152455"/>
            <a:ext cx="102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Tempo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AD2D157-DFCF-1A60-7549-87C657B276AA}"/>
              </a:ext>
            </a:extLst>
          </p:cNvPr>
          <p:cNvSpPr txBox="1"/>
          <p:nvPr/>
        </p:nvSpPr>
        <p:spPr>
          <a:xfrm>
            <a:off x="8761161" y="1152454"/>
            <a:ext cx="126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Memoria</a:t>
            </a: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F9A1B3F-7E84-BD27-65BB-7B63F8ED3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89" y="1571188"/>
            <a:ext cx="5138729" cy="44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6A314248-A58B-09ED-5E89-D704B648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88" y="1571188"/>
            <a:ext cx="5138729" cy="4474911"/>
          </a:xfrm>
          <a:prstGeom prst="rect">
            <a:avLst/>
          </a:prstGeom>
        </p:spPr>
      </p:pic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B68CA071-B08E-3341-3361-311B06CC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79" y="1571188"/>
            <a:ext cx="5215572" cy="456757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276694-8633-161E-16FE-C469B77D4B6D}"/>
              </a:ext>
            </a:extLst>
          </p:cNvPr>
          <p:cNvSpPr txBox="1"/>
          <p:nvPr/>
        </p:nvSpPr>
        <p:spPr>
          <a:xfrm>
            <a:off x="776758" y="290637"/>
            <a:ext cx="7208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CNF con FS disattivata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C0F2CB-6176-E498-7452-359DB744B40B}"/>
              </a:ext>
            </a:extLst>
          </p:cNvPr>
          <p:cNvSpPr txBox="1"/>
          <p:nvPr/>
        </p:nvSpPr>
        <p:spPr>
          <a:xfrm>
            <a:off x="3221948" y="1152455"/>
            <a:ext cx="102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Tempo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AD2D157-DFCF-1A60-7549-87C657B276AA}"/>
              </a:ext>
            </a:extLst>
          </p:cNvPr>
          <p:cNvSpPr txBox="1"/>
          <p:nvPr/>
        </p:nvSpPr>
        <p:spPr>
          <a:xfrm>
            <a:off x="8761161" y="1152454"/>
            <a:ext cx="126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Memoria</a:t>
            </a:r>
          </a:p>
        </p:txBody>
      </p:sp>
    </p:spTree>
    <p:extLst>
      <p:ext uri="{BB962C8B-B14F-4D97-AF65-F5344CB8AC3E}">
        <p14:creationId xmlns:p14="http://schemas.microsoft.com/office/powerpoint/2010/main" val="152608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8D7C72-8DF0-19A9-75DA-AF875D662ECD}"/>
              </a:ext>
            </a:extLst>
          </p:cNvPr>
          <p:cNvSpPr txBox="1"/>
          <p:nvPr/>
        </p:nvSpPr>
        <p:spPr>
          <a:xfrm>
            <a:off x="762842" y="2214436"/>
            <a:ext cx="10994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Un problema </a:t>
            </a:r>
            <a:r>
              <a:rPr lang="it-IT" sz="2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è detto </a:t>
            </a:r>
            <a:r>
              <a:rPr lang="it-IT" sz="2800" i="0" u="none" strike="noStrike" baseline="0" dirty="0">
                <a:latin typeface="Abadi" panose="020B0604020104020204" pitchFamily="34" charset="0"/>
              </a:rPr>
              <a:t>soddisfacibile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 se </a:t>
            </a:r>
            <a:r>
              <a:rPr lang="it-IT" sz="2800" b="1" dirty="0">
                <a:latin typeface="Abadi Extra Light" panose="020B0204020104020204" pitchFamily="34" charset="0"/>
              </a:rPr>
              <a:t>per ogni formula  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it-IT" sz="28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it-IT" sz="2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it-IT" sz="2800" b="1" u="none" strike="noStrike" baseline="0" dirty="0">
                <a:latin typeface="Abadi Extra Light" panose="020B0204020104020204" pitchFamily="34" charset="0"/>
                <a:cs typeface="Times New Roman" panose="02020603050405020304" pitchFamily="18" charset="0"/>
              </a:rPr>
              <a:t>esiste un’ assegnazione delle variabili di f tale che la formula sia vera.</a:t>
            </a:r>
            <a:endParaRPr lang="it-IT" sz="2800" b="1" dirty="0">
              <a:latin typeface="Abadi Extra Light" panose="020B0204020104020204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F515B78-AEEA-3FBE-9119-CA009FF3AF75}"/>
              </a:ext>
            </a:extLst>
          </p:cNvPr>
          <p:cNvSpPr txBox="1"/>
          <p:nvPr/>
        </p:nvSpPr>
        <p:spPr>
          <a:xfrm>
            <a:off x="776758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Soddisfacibilità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1A701A-FC70-1F1C-69B9-98496EF9D8BC}"/>
              </a:ext>
            </a:extLst>
          </p:cNvPr>
          <p:cNvSpPr txBox="1"/>
          <p:nvPr/>
        </p:nvSpPr>
        <p:spPr>
          <a:xfrm>
            <a:off x="776759" y="4002582"/>
            <a:ext cx="10980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Il problema di determinare se è possibile trovare un’interpretazione booleana per rendere l’insieme </a:t>
            </a:r>
            <a:r>
              <a:rPr lang="it-IT" sz="2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soddisfacibile è detto problema della </a:t>
            </a:r>
            <a:r>
              <a:rPr lang="it-IT" sz="2800" b="1" i="0" u="none" strike="noStrike" baseline="0" dirty="0" err="1">
                <a:latin typeface="Abadi Extra Light" panose="020B0204020104020204" pitchFamily="34" charset="0"/>
              </a:rPr>
              <a:t>soddisfaciblit</a:t>
            </a:r>
            <a:r>
              <a:rPr lang="it-IT" sz="2800" b="1" dirty="0" err="1">
                <a:latin typeface="Abadi Extra Light" panose="020B0204020104020204" pitchFamily="34" charset="0"/>
              </a:rPr>
              <a:t>à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 (SAT).</a:t>
            </a:r>
            <a:endParaRPr lang="it-IT" sz="4000" b="1" dirty="0">
              <a:latin typeface="Abadi Extra Light" panose="020B02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7B63210-3244-3691-804F-EA74B32C2444}"/>
              </a:ext>
            </a:extLst>
          </p:cNvPr>
          <p:cNvCxnSpPr>
            <a:cxnSpLocks/>
          </p:cNvCxnSpPr>
          <p:nvPr/>
        </p:nvCxnSpPr>
        <p:spPr>
          <a:xfrm>
            <a:off x="490434" y="1635732"/>
            <a:ext cx="0" cy="4325400"/>
          </a:xfrm>
          <a:prstGeom prst="line">
            <a:avLst/>
          </a:prstGeom>
          <a:ln w="6350">
            <a:solidFill>
              <a:srgbClr val="1C5288">
                <a:alpha val="78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2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6C38-4D6E-D654-776B-61D148B5F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E235F6-86CD-24AD-66A7-6105A6ECEDE3}"/>
              </a:ext>
            </a:extLst>
          </p:cNvPr>
          <p:cNvSpPr txBox="1"/>
          <p:nvPr/>
        </p:nvSpPr>
        <p:spPr>
          <a:xfrm>
            <a:off x="790675" y="3676475"/>
            <a:ext cx="1099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Un frammento è un sottoinsieme della logica del primo ordine.</a:t>
            </a:r>
            <a:endParaRPr lang="it-IT" sz="2800" b="1" dirty="0">
              <a:latin typeface="Abadi Extra Light" panose="020B0204020104020204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979C00F-5D93-71DC-A13A-0050B7C9EA15}"/>
              </a:ext>
            </a:extLst>
          </p:cNvPr>
          <p:cNvSpPr txBox="1"/>
          <p:nvPr/>
        </p:nvSpPr>
        <p:spPr>
          <a:xfrm>
            <a:off x="776758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Frammenti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9D76E9-A636-FA3F-726B-97BB3EDA4F2E}"/>
              </a:ext>
            </a:extLst>
          </p:cNvPr>
          <p:cNvSpPr txBox="1"/>
          <p:nvPr/>
        </p:nvSpPr>
        <p:spPr>
          <a:xfrm>
            <a:off x="790675" y="4880334"/>
            <a:ext cx="10980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La ricerca si sta concentrando sul trovare procedure di decisione per questi frammenti in modo da renderli decidibili.</a:t>
            </a:r>
            <a:endParaRPr lang="it-IT" sz="2800" b="1" dirty="0">
              <a:latin typeface="Abadi Extra Light" panose="020B0204020104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D751C4-950E-66BD-4129-3C47B6759046}"/>
              </a:ext>
            </a:extLst>
          </p:cNvPr>
          <p:cNvSpPr txBox="1"/>
          <p:nvPr/>
        </p:nvSpPr>
        <p:spPr>
          <a:xfrm>
            <a:off x="790675" y="2041730"/>
            <a:ext cx="10994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Il problema della </a:t>
            </a:r>
            <a:r>
              <a:rPr lang="it-IT" sz="2800" b="1" i="0" u="none" strike="noStrike" baseline="0" dirty="0" err="1">
                <a:latin typeface="Abadi Extra Light" panose="020B0204020104020204" pitchFamily="34" charset="0"/>
              </a:rPr>
              <a:t>soddisfacibilità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 è un problema indecidibile per la logica del primo ordine.</a:t>
            </a:r>
            <a:endParaRPr lang="it-IT" sz="28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29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0FBDB0-CA3C-FD92-36C7-D407B33EEBA3}"/>
              </a:ext>
            </a:extLst>
          </p:cNvPr>
          <p:cNvSpPr txBox="1"/>
          <p:nvPr/>
        </p:nvSpPr>
        <p:spPr>
          <a:xfrm>
            <a:off x="3029527" y="2967335"/>
            <a:ext cx="613294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Frammento </a:t>
            </a:r>
            <a:r>
              <a:rPr lang="it-IT" sz="5400" dirty="0" err="1">
                <a:solidFill>
                  <a:schemeClr val="bg1"/>
                </a:solidFill>
                <a:latin typeface="Abadi" panose="020B0604020104020204" pitchFamily="34" charset="0"/>
              </a:rPr>
              <a:t>guarded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9" name="Immagine 8" descr="Immagine che contiene testo, emblema, simbolo, cerchio">
            <a:extLst>
              <a:ext uri="{FF2B5EF4-FFF2-40B4-BE49-F238E27FC236}">
                <a16:creationId xmlns:a16="http://schemas.microsoft.com/office/drawing/2014/main" id="{10044107-C06C-6709-68D7-593EDD79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479" y="296855"/>
            <a:ext cx="853332" cy="8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3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0FBDB0-CA3C-FD92-36C7-D407B33EEBA3}"/>
              </a:ext>
            </a:extLst>
          </p:cNvPr>
          <p:cNvSpPr txBox="1"/>
          <p:nvPr/>
        </p:nvSpPr>
        <p:spPr>
          <a:xfrm>
            <a:off x="3029527" y="1471048"/>
            <a:ext cx="613294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Frammento </a:t>
            </a:r>
            <a:r>
              <a:rPr lang="it-IT" sz="5400" dirty="0" err="1">
                <a:solidFill>
                  <a:schemeClr val="bg1"/>
                </a:solidFill>
                <a:latin typeface="Abadi" panose="020B0604020104020204" pitchFamily="34" charset="0"/>
              </a:rPr>
              <a:t>guarded</a:t>
            </a:r>
            <a:endParaRPr lang="it-IT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9" name="Immagine 8" descr="Immagine che contiene testo, emblema, simbolo, cerchio">
            <a:extLst>
              <a:ext uri="{FF2B5EF4-FFF2-40B4-BE49-F238E27FC236}">
                <a16:creationId xmlns:a16="http://schemas.microsoft.com/office/drawing/2014/main" id="{10044107-C06C-6709-68D7-593EDD79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479" y="296855"/>
            <a:ext cx="853332" cy="85091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5A6583-06E1-E713-7392-05F4B9F3BC96}"/>
              </a:ext>
            </a:extLst>
          </p:cNvPr>
          <p:cNvSpPr txBox="1"/>
          <p:nvPr/>
        </p:nvSpPr>
        <p:spPr>
          <a:xfrm>
            <a:off x="871424" y="2881884"/>
            <a:ext cx="10449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La sua rilevanza è</a:t>
            </a:r>
            <a:r>
              <a:rPr lang="it-IT" sz="280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dovuta alla possibilit</a:t>
            </a:r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à</a:t>
            </a:r>
            <a:r>
              <a:rPr lang="it-IT" sz="2800" i="0" u="none" strike="noStrike" baseline="0" dirty="0">
                <a:solidFill>
                  <a:schemeClr val="bg1"/>
                </a:solidFill>
                <a:latin typeface="Abadi Extra Light" panose="020B0204020104020204" pitchFamily="34" charset="0"/>
              </a:rPr>
              <a:t> di tradurre logiche modali in formule del primo ordine appartenenti al frammento.</a:t>
            </a:r>
            <a:endParaRPr lang="it-IT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3D8BA0-F804-2EE4-6908-C5B102381CF3}"/>
              </a:ext>
            </a:extLst>
          </p:cNvPr>
          <p:cNvSpPr txBox="1"/>
          <p:nvPr/>
        </p:nvSpPr>
        <p:spPr>
          <a:xfrm>
            <a:off x="871424" y="4323497"/>
            <a:ext cx="1044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Una formula è </a:t>
            </a:r>
            <a:r>
              <a:rPr lang="it-IT" sz="28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guarded</a:t>
            </a:r>
            <a:r>
              <a:rPr lang="it-IT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se si presenta in uno dei seguenti modi: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CA14BE-F3F7-4E4A-35B3-CC9E0876231A}"/>
                  </a:ext>
                </a:extLst>
              </p:cNvPr>
              <p:cNvSpPr txBox="1"/>
              <p:nvPr/>
            </p:nvSpPr>
            <p:spPr>
              <a:xfrm>
                <a:off x="3429001" y="4846717"/>
                <a:ext cx="609750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it-IT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it-IT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it-IT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it-IT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it-IT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𝐺𝐹</m:t>
                    </m:r>
                  </m:oMath>
                </a14:m>
                <a:r>
                  <a:rPr lang="it-IT" sz="2800" dirty="0">
                    <a:solidFill>
                      <a:schemeClr val="bg1"/>
                    </a:solidFill>
                    <a:latin typeface="Abadi Extra Light" panose="020B0204020104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it-IT" sz="2800" dirty="0">
                    <a:solidFill>
                      <a:schemeClr val="bg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it-IT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it-IT" sz="2800" dirty="0">
                    <a:solidFill>
                      <a:schemeClr val="bg1"/>
                    </a:solidFill>
                  </a:rPr>
                  <a:t> ∧ </a:t>
                </a:r>
                <a14:m>
                  <m:oMath xmlns:m="http://schemas.openxmlformats.org/officeDocument/2006/math">
                    <m:r>
                      <a:rPr lang="it-IT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it-IT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it-IT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𝐺𝐹</m:t>
                    </m:r>
                  </m:oMath>
                </a14:m>
                <a:endParaRPr lang="it-IT" sz="2800" dirty="0">
                  <a:solidFill>
                    <a:schemeClr val="bg1"/>
                  </a:solidFill>
                  <a:latin typeface="Abadi Extra Light" panose="020B02040201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CA14BE-F3F7-4E4A-35B3-CC9E0876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1" y="4846717"/>
                <a:ext cx="6097508" cy="954107"/>
              </a:xfrm>
              <a:prstGeom prst="rect">
                <a:avLst/>
              </a:prstGeom>
              <a:blipFill>
                <a:blip r:embed="rId3"/>
                <a:stretch>
                  <a:fillRect b="-146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1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8D7C72-8DF0-19A9-75DA-AF875D662ECD}"/>
              </a:ext>
            </a:extLst>
          </p:cNvPr>
          <p:cNvSpPr txBox="1"/>
          <p:nvPr/>
        </p:nvSpPr>
        <p:spPr>
          <a:xfrm>
            <a:off x="776760" y="2214436"/>
            <a:ext cx="1098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1C5288"/>
              </a:buClr>
              <a:buFont typeface="Wingdings" panose="05000000000000000000" pitchFamily="2" charset="2"/>
              <a:buChar char="§"/>
            </a:pP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È</a:t>
            </a:r>
            <a:r>
              <a:rPr lang="it-IT" sz="2800" b="1" dirty="0">
                <a:latin typeface="Abadi Extra Light" panose="020B0204020104020204" pitchFamily="34" charset="0"/>
              </a:rPr>
              <a:t> uno strumento software che prova a verificare la validità di un problema.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F515B78-AEEA-3FBE-9119-CA009FF3AF75}"/>
              </a:ext>
            </a:extLst>
          </p:cNvPr>
          <p:cNvSpPr txBox="1"/>
          <p:nvPr/>
        </p:nvSpPr>
        <p:spPr>
          <a:xfrm>
            <a:off x="5358000" y="734355"/>
            <a:ext cx="624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b="1" dirty="0">
                <a:solidFill>
                  <a:srgbClr val="163F68"/>
                </a:solidFill>
                <a:latin typeface="Abadi Extra Light" panose="020B0204020104020204" pitchFamily="34" charset="0"/>
              </a:rPr>
              <a:t>Theorem </a:t>
            </a:r>
            <a:r>
              <a:rPr lang="it-IT" sz="4400" b="1" dirty="0" err="1">
                <a:solidFill>
                  <a:srgbClr val="163F68"/>
                </a:solidFill>
                <a:latin typeface="Abadi Extra Light" panose="020B0204020104020204" pitchFamily="34" charset="0"/>
              </a:rPr>
              <a:t>prover</a:t>
            </a:r>
            <a:endParaRPr lang="it-IT" sz="4400" b="1" dirty="0">
              <a:solidFill>
                <a:srgbClr val="163F68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1A701A-FC70-1F1C-69B9-98496EF9D8BC}"/>
              </a:ext>
            </a:extLst>
          </p:cNvPr>
          <p:cNvSpPr txBox="1"/>
          <p:nvPr/>
        </p:nvSpPr>
        <p:spPr>
          <a:xfrm>
            <a:off x="776759" y="3134368"/>
            <a:ext cx="10980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1C5288"/>
              </a:buClr>
              <a:buFont typeface="Wingdings" panose="05000000000000000000" pitchFamily="2" charset="2"/>
              <a:buChar char="§"/>
            </a:pP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È un tool general </a:t>
            </a:r>
            <a:r>
              <a:rPr lang="it-IT" sz="2800" b="1" i="0" u="none" strike="noStrike" baseline="0" dirty="0" err="1">
                <a:latin typeface="Abadi Extra Light" panose="020B0204020104020204" pitchFamily="34" charset="0"/>
              </a:rPr>
              <a:t>purpose</a:t>
            </a: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 che punta a risolvere il maggior numero di problemi nel modo più veloce ed efficiente possibile.</a:t>
            </a:r>
            <a:endParaRPr lang="it-IT" sz="4000" b="1" dirty="0">
              <a:latin typeface="Abadi Extra Light" panose="020B0204020104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E0BEF62-839A-F71D-D423-7859CF9C7526}"/>
              </a:ext>
            </a:extLst>
          </p:cNvPr>
          <p:cNvSpPr txBox="1"/>
          <p:nvPr/>
        </p:nvSpPr>
        <p:spPr>
          <a:xfrm>
            <a:off x="776759" y="4485187"/>
            <a:ext cx="10980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1C5288"/>
              </a:buClr>
              <a:buFont typeface="Wingdings" panose="05000000000000000000" pitchFamily="2" charset="2"/>
              <a:buChar char="§"/>
            </a:pPr>
            <a:r>
              <a:rPr lang="it-IT" sz="2800" b="1" i="0" u="none" strike="noStrike" baseline="0" dirty="0">
                <a:latin typeface="Abadi Extra Light" panose="020B0204020104020204" pitchFamily="34" charset="0"/>
              </a:rPr>
              <a:t>Viene impiegato in campo accademico e industriale per la verifica formale di sistemi hardware e software.</a:t>
            </a:r>
            <a:endParaRPr lang="it-IT" sz="4000" b="1" dirty="0">
              <a:latin typeface="Abadi Extra Light" panose="020B0204020104020204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A612EDD-0078-8B08-2D42-37CE11404C47}"/>
              </a:ext>
            </a:extLst>
          </p:cNvPr>
          <p:cNvCxnSpPr>
            <a:cxnSpLocks/>
          </p:cNvCxnSpPr>
          <p:nvPr/>
        </p:nvCxnSpPr>
        <p:spPr>
          <a:xfrm>
            <a:off x="858975" y="1570184"/>
            <a:ext cx="10741903" cy="0"/>
          </a:xfrm>
          <a:prstGeom prst="line">
            <a:avLst/>
          </a:prstGeom>
          <a:ln w="6350">
            <a:solidFill>
              <a:schemeClr val="accent1">
                <a:alpha val="7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5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1392</Words>
  <Application>Microsoft Office PowerPoint</Application>
  <PresentationFormat>Widescreen</PresentationFormat>
  <Paragraphs>208</Paragraphs>
  <Slides>45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7" baseType="lpstr">
      <vt:lpstr>Abadi</vt:lpstr>
      <vt:lpstr>Abadi Extra Light</vt:lpstr>
      <vt:lpstr>Aptos</vt:lpstr>
      <vt:lpstr>Aptos Display</vt:lpstr>
      <vt:lpstr>Arial</vt:lpstr>
      <vt:lpstr>Calibri</vt:lpstr>
      <vt:lpstr>Cambria Math</vt:lpstr>
      <vt:lpstr>LibertineMathMI</vt:lpstr>
      <vt:lpstr>Times New Roman</vt:lpstr>
      <vt:lpstr>txsys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SCARFATO</dc:creator>
  <cp:lastModifiedBy>FRANCESCO SCARFATO</cp:lastModifiedBy>
  <cp:revision>9</cp:revision>
  <dcterms:created xsi:type="dcterms:W3CDTF">2024-01-23T16:26:37Z</dcterms:created>
  <dcterms:modified xsi:type="dcterms:W3CDTF">2024-02-05T17:05:25Z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2024-01-23T17:51:02Z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62794edb-3f06-4240-8fa6-9010a12260a3</vt:lpwstr>
  </property>
  <property fmtid="{D5CDD505-2E9C-101B-9397-08002B2CF9AE}" pid="8" name="MSIP_Label_2ad0b24d-6422-44b0-b3de-abb3a9e8c81a_ContentBits">
    <vt:lpwstr>0</vt:lpwstr>
  </property>
</Properties>
</file>