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17" d="100"/>
          <a:sy n="117" d="100"/>
        </p:scale>
        <p:origin x="184" y="2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b90f9e71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b90f9e71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90f9e71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b90f9e71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b90f9e71f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b90f9e71f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90f9e71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b90f9e71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b90f9e71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b90f9e71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316b62df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316b62df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316b62df0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316b62df0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316b62df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316b62df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301aade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3301aade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3301aade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3301aade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301aad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3301aad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e3d4208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e3d4208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3301aade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3301aade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3301aadec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3301aadec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3301aade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3301aadec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3301aadec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3301aadec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b7b5f5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b7b5f5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3301aadec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3301aadec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7dcbfb3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7dcbfb3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e4acb0cc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e4acb0cc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4230c11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04230c117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e4acb0cc0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e4acb0cc0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04230c11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04230c11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e4acb0cc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e4acb0cc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e4acb0cc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e4acb0cc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04230c11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04230c11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301aade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3301aade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301aade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301aade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90f9e71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b90f9e71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90f9e71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b90f9e71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e2adb6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fe2adb6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b90f9e71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b90f9e71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i="1">
                <a:solidFill>
                  <a:schemeClr val="lt1"/>
                </a:solidFill>
              </a:rPr>
              <a:t>© G. Malnati, G. Liaci, 2021-23</a:t>
            </a:r>
            <a:endParaRPr sz="1100" i="1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tter-programming/rust-basics-structs-methods-and-traits-bb4839cd57bd" TargetMode="External"/><Relationship Id="rId7" Type="http://schemas.openxmlformats.org/officeDocument/2006/relationships/hyperlink" Target="https://aminb.gitbooks.io/rust-for-c/content/destructuring_2/index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minb.gitbooks.io/rust-for-c/content/destructuring/index.html" TargetMode="External"/><Relationship Id="rId5" Type="http://schemas.openxmlformats.org/officeDocument/2006/relationships/hyperlink" Target="https://medium.com/better-programming/rust-enums-and-pattern-matching-177b03a4152" TargetMode="External"/><Relationship Id="rId4" Type="http://schemas.openxmlformats.org/officeDocument/2006/relationships/hyperlink" Target="https://sterlingcobb.medium.com/mastering-enums-in-rust-best-practices-and-examples-a0bd76ea8c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composti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Struct, enum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Rappresentazione in memoria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disposizione in memoria dei singoli campi è conseguenza di vincoli ed ottimizzazioni e può essere controllata attraverso opportuni meccanismi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Ogni singolo campo, in base al proprio tipo, richiede che l’indirizzo a cui viene collocato sia multiplo di una data potenza di 2 (allineamento)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funzione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std::mem::align_of_val(...)</a:t>
            </a:r>
            <a:r>
              <a:rPr lang="it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permette di conoscere l’allineamento richiesto da un particolare valore, mentre la funzione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std::mem::size_of_val(...)</a:t>
            </a:r>
            <a:r>
              <a:rPr lang="it"/>
              <a:t> ne indica la dimensione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vincoli di allineamento dipendono dalla piattaforma di esecuzione (modello di CPU)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L’allineamento e la disposizione di una struct è controllata attraverso l’attributo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 repr(...) ]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/>
              <a:t>anteposto alla dichiarazione della struct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assenza di tale attributo, viene assunta la rappresentazione di default, che lascia libero il compilatore di riordinare la sequenza dei campi, per ottimizzare l’accesso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Indicando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 repr(C) ]</a:t>
            </a:r>
            <a:r>
              <a:rPr lang="it"/>
              <a:t>, si ottiene una rappresentazione coerente con le regole di interfaccia binaria definite dal linguaggio C, fondamentali per l’interoperabilità con librerie scritte in altri linguaggi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Visibilità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Sia la struct nel suo complesso che i singoli campi che la formano possono essere preceduti da un </a:t>
            </a:r>
            <a:r>
              <a:rPr lang="it" b="1">
                <a:solidFill>
                  <a:srgbClr val="0B5394"/>
                </a:solidFill>
              </a:rPr>
              <a:t>modificatore di visibilità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Tale modificatore ha impatto sull’accesso al contenuto della struct da parte di codice presente in moduli diversi da quello in cui la struct è stata definita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 base, </a:t>
            </a:r>
            <a:r>
              <a:rPr lang="it" b="1">
                <a:solidFill>
                  <a:srgbClr val="0B5394"/>
                </a:solidFill>
              </a:rPr>
              <a:t>i campi sono</a:t>
            </a:r>
            <a:r>
              <a:rPr lang="it"/>
              <a:t> considerati </a:t>
            </a:r>
            <a:r>
              <a:rPr lang="it" b="1">
                <a:solidFill>
                  <a:srgbClr val="0B5394"/>
                </a:solidFill>
              </a:rPr>
              <a:t>privati</a:t>
            </a:r>
            <a:r>
              <a:rPr lang="it"/>
              <a:t> (accessibili solo al codice del modulo corrente e ai suoi sotto-moduli): possono però essere resi pubblici facendo precedere il nome dalla parola chiave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pub</a:t>
            </a:r>
            <a:endParaRPr b="1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Questo permette di implementare il meccanismo di </a:t>
            </a:r>
            <a:r>
              <a:rPr lang="it" b="1">
                <a:solidFill>
                  <a:srgbClr val="0B5394"/>
                </a:solidFill>
              </a:rPr>
              <a:t>incapsulamento</a:t>
            </a:r>
            <a:r>
              <a:rPr lang="it"/>
              <a:t> </a:t>
            </a:r>
            <a:r>
              <a:rPr lang="it" i="1"/>
              <a:t>(information hiding)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essere efficace, occorre però poter associare un insieme di comportamenti (metodi) alla struct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differenza di quanto avviene in altri linguaggi, in cui struttura e comportamento sono definiti contestualmente in un unico blocco (classe), in Rust la definizione dei metodi associati ad una struct avviene separatamente, in un blocco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impl …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non è un linguaggio ad oggetti nel senso tradizionale del termine e, conseguentemente, </a:t>
            </a:r>
            <a:r>
              <a:rPr lang="it" b="1">
                <a:solidFill>
                  <a:srgbClr val="0B5394"/>
                </a:solidFill>
              </a:rPr>
              <a:t>non ha</a:t>
            </a:r>
            <a:r>
              <a:rPr lang="it"/>
              <a:t> il concetto di classe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Sebbene le struct possano apparire simili alle classi di altri linguaggi, il parallelismo è limitato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particolare, le struct </a:t>
            </a:r>
            <a:r>
              <a:rPr lang="it" b="1">
                <a:solidFill>
                  <a:srgbClr val="0B5394"/>
                </a:solidFill>
              </a:rPr>
              <a:t>NON </a:t>
            </a:r>
            <a:r>
              <a:rPr lang="it"/>
              <a:t>sono organizzate in una gerarchia di </a:t>
            </a:r>
            <a:r>
              <a:rPr lang="it" b="1">
                <a:solidFill>
                  <a:srgbClr val="0B5394"/>
                </a:solidFill>
              </a:rPr>
              <a:t>ereditarietà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concetto di metodo si applica invece a tutti i tipi, compresi quelli primitivi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definiscono i metodi collegati ad un tipo in un blocco racchiuso tra parentesi graffe, preceduto dalla parola chiave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impl</a:t>
            </a:r>
            <a:r>
              <a:rPr lang="it"/>
              <a:t> seguita dal nome del tipo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funzioni presenti in tale blocco il cui primo parametro sia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(una parola chiave che rappresenta l’istanza del tipo di cui si sta facendo l’implementazione),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&amp;self</a:t>
            </a:r>
            <a:r>
              <a:rPr lang="it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&amp;mut self</a:t>
            </a:r>
            <a:r>
              <a:rPr lang="it"/>
              <a:t> diventano </a:t>
            </a:r>
            <a:r>
              <a:rPr lang="it" b="1">
                <a:solidFill>
                  <a:srgbClr val="0B5394"/>
                </a:solidFill>
              </a:rPr>
              <a:t>metodi </a:t>
            </a:r>
            <a:r>
              <a:rPr lang="it"/>
              <a:t>(</a:t>
            </a:r>
            <a:r>
              <a:rPr lang="it" i="1"/>
              <a:t>self</a:t>
            </a:r>
            <a:r>
              <a:rPr lang="it"/>
              <a:t> corrisponde grosso modo a quello che in altri linguaggi ad oggetti viene chiamato </a:t>
            </a:r>
            <a:r>
              <a:rPr lang="it" i="1"/>
              <a:t>this</a:t>
            </a:r>
            <a:r>
              <a:rPr lang="it"/>
              <a:t>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funzioni che non hanno come primo parametro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sono dette </a:t>
            </a:r>
            <a:r>
              <a:rPr lang="it" b="1">
                <a:solidFill>
                  <a:srgbClr val="0B5394"/>
                </a:solidFill>
              </a:rPr>
              <a:t>funzioni associate</a:t>
            </a:r>
            <a:r>
              <a:rPr lang="it"/>
              <a:t> e svolgono il ruolo giocato dai costruttori e dai metodi statici nei linguaggi ad oggetti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b="1"/>
              <a:t>Altri linguaggi </a:t>
            </a:r>
            <a:br>
              <a:rPr lang="it"/>
            </a:br>
            <a:r>
              <a:rPr lang="it"/>
              <a:t>(C++, Java, Javascript ES6+, …)</a:t>
            </a: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b="1"/>
              <a:t>Rust</a:t>
            </a:r>
            <a:endParaRPr b="1"/>
          </a:p>
        </p:txBody>
      </p:sp>
      <p:sp>
        <p:nvSpPr>
          <p:cNvPr id="190" name="Google Shape;190;p25"/>
          <p:cNvSpPr txBox="1"/>
          <p:nvPr/>
        </p:nvSpPr>
        <p:spPr>
          <a:xfrm>
            <a:off x="721600" y="2049325"/>
            <a:ext cx="3131700" cy="2555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class Something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int i;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String s;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void process() {...}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int increment() {...}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4682700" y="2049325"/>
            <a:ext cx="37155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struct Something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i: i32,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s: String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impl Something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fn process(&amp;self) {...}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fn increment(&amp;mut self) {...}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1017325" y="2515625"/>
            <a:ext cx="2603100" cy="56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18000" rIns="18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i="1">
                <a:highlight>
                  <a:schemeClr val="accent6"/>
                </a:highlight>
              </a:rPr>
              <a:t>Dati</a:t>
            </a:r>
            <a:endParaRPr i="1">
              <a:highlight>
                <a:schemeClr val="accent6"/>
              </a:highlight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1017325" y="3523100"/>
            <a:ext cx="2603100" cy="63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18000" rIns="18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i="1">
                <a:highlight>
                  <a:schemeClr val="accent6"/>
                </a:highlight>
              </a:rPr>
              <a:t>Metodi</a:t>
            </a:r>
            <a:endParaRPr i="1">
              <a:highlight>
                <a:schemeClr val="accent6"/>
              </a:highlight>
            </a:endParaRPr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4934850" y="2368825"/>
            <a:ext cx="3131700" cy="43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18000" rIns="18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i="1">
                <a:highlight>
                  <a:schemeClr val="accent6"/>
                </a:highlight>
              </a:rPr>
              <a:t>Dati</a:t>
            </a:r>
            <a:endParaRPr i="1">
              <a:highlight>
                <a:schemeClr val="accent6"/>
              </a:highlight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4934850" y="3565282"/>
            <a:ext cx="3131700" cy="56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18000" rIns="18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i="1">
                <a:highlight>
                  <a:schemeClr val="accent6"/>
                </a:highlight>
              </a:rPr>
              <a:t>Metodi</a:t>
            </a:r>
            <a:endParaRPr i="1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metodi sono funzioni legate ad un’istanza di un dato tipo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legame si manifesta sia a livello sintattico, che a livello semantico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Sintatticamente, un metodo viene invocato a partire da un’istanza del tipo a cui è legato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usa la notazione </a:t>
            </a:r>
            <a:r>
              <a:rPr lang="it" i="1"/>
              <a:t>instance.method( … )</a:t>
            </a:r>
            <a:r>
              <a:rPr lang="it"/>
              <a:t>, dove </a:t>
            </a:r>
            <a:r>
              <a:rPr lang="it" i="1"/>
              <a:t>instance</a:t>
            </a:r>
            <a:r>
              <a:rPr lang="it"/>
              <a:t> è una variabile del tipo dato (detto anche </a:t>
            </a:r>
            <a:r>
              <a:rPr lang="it" b="1">
                <a:solidFill>
                  <a:srgbClr val="0B5394"/>
                </a:solidFill>
              </a:rPr>
              <a:t>ricevitore</a:t>
            </a:r>
            <a:r>
              <a:rPr lang="it"/>
              <a:t> del metodo), e  </a:t>
            </a:r>
            <a:r>
              <a:rPr lang="it" i="1"/>
              <a:t>method</a:t>
            </a:r>
            <a:r>
              <a:rPr lang="it"/>
              <a:t> è il nome della funzione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Semanticamente, il codice del metodo ha accesso al contenuto (pubblico e privato) del ricevitore attraverso la parola chiave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 fatto, i metodi legati ad una struct vengono implementati sotto forma di funzioni con un parametro ulteriore (chiamato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,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&amp;self</a:t>
            </a:r>
            <a:r>
              <a:rPr lang="it"/>
              <a:t> 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&amp;mut</a:t>
            </a:r>
            <a:r>
              <a:rPr lang="it"/>
              <a:t>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) il cui tipo è vincolato alla struct per la quale sono definiti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4661575" y="4429800"/>
            <a:ext cx="4066800" cy="83096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str1: &amp;str = "abc";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println!("{}", str1.len());	       // 3</a:t>
            </a:r>
            <a:r>
              <a:rPr lang="it" b="1" dirty="0"/>
              <a:t>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println!("{}", str::len(str1));    // 3 </a:t>
            </a:r>
            <a:endParaRPr b="1" dirty="0"/>
          </a:p>
        </p:txBody>
      </p:sp>
      <p:sp>
        <p:nvSpPr>
          <p:cNvPr id="204" name="Google Shape;204;p26"/>
          <p:cNvSpPr txBox="1"/>
          <p:nvPr/>
        </p:nvSpPr>
        <p:spPr>
          <a:xfrm>
            <a:off x="375300" y="4429800"/>
            <a:ext cx="4066800" cy="83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impl str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pub const fn len(&amp;self) -&gt; usize //…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primo parametro di un metodo definisce il livello di accesso che il codice del metodo ha sul ricevitore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8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indica che il ricevitore viene passato </a:t>
            </a:r>
            <a:r>
              <a:rPr lang="it" b="1">
                <a:solidFill>
                  <a:srgbClr val="0B5394"/>
                </a:solidFill>
              </a:rPr>
              <a:t>per movimento</a:t>
            </a:r>
            <a:r>
              <a:rPr lang="it"/>
              <a:t>, di fatto consumando il contenuto della variabile: è una forma contratta della notazione </a:t>
            </a:r>
            <a:r>
              <a:rPr lang="it" sz="18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self: Self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8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&amp;self</a:t>
            </a:r>
            <a:r>
              <a:rPr lang="it"/>
              <a:t> indica che il ricevitore viene passato </a:t>
            </a:r>
            <a:r>
              <a:rPr lang="it" b="1">
                <a:solidFill>
                  <a:srgbClr val="0B5394"/>
                </a:solidFill>
              </a:rPr>
              <a:t>per riferimento condiviso</a:t>
            </a:r>
            <a:r>
              <a:rPr lang="it"/>
              <a:t>: è una forma contratta di </a:t>
            </a:r>
            <a:r>
              <a:rPr lang="it" sz="18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self: &amp;Self</a:t>
            </a:r>
            <a:endParaRPr sz="1800"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8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&amp;mut self</a:t>
            </a:r>
            <a:r>
              <a:rPr lang="it"/>
              <a:t> indica che il ricevitore viene passato </a:t>
            </a:r>
            <a:r>
              <a:rPr lang="it" b="1">
                <a:solidFill>
                  <a:srgbClr val="0B5394"/>
                </a:solidFill>
              </a:rPr>
              <a:t>per riferimento esclusivo</a:t>
            </a:r>
            <a:r>
              <a:rPr lang="it"/>
              <a:t>: è una forma contratta di </a:t>
            </a:r>
            <a:r>
              <a:rPr lang="it" sz="18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self: &amp;mut Self</a:t>
            </a:r>
            <a:endParaRPr sz="1800"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presente, il parametro self compare come </a:t>
            </a:r>
            <a:r>
              <a:rPr lang="it" b="1">
                <a:solidFill>
                  <a:srgbClr val="0B5394"/>
                </a:solidFill>
              </a:rPr>
              <a:t>primo elemento</a:t>
            </a:r>
            <a:r>
              <a:rPr lang="it"/>
              <a:t> nella dichiarazione del metodo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All’atto dell’invocazione del metodo, esso è ricavato implicitamente dal valore che compare a sinistra del punto che precede il nome del metodo</a:t>
            </a: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struct Point {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x: i32,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y: i32,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impl Point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fn mirror(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Self{ x: self.y, y: self.x }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fn length(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&amp;self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) -&gt; i32 {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sqrt(self.x*self.x + self.y*self.y) 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fn scale(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&amp;mut self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, s: i32) {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self.x *= s;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self.y *= s; 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16</a:t>
            </a:fld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5550425" y="1301575"/>
            <a:ext cx="3022200" cy="1047300"/>
          </a:xfrm>
          <a:prstGeom prst="wedgeRectCallout">
            <a:avLst>
              <a:gd name="adj1" fmla="val -129204"/>
              <a:gd name="adj2" fmla="val 8428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Consuma</a:t>
            </a:r>
            <a:r>
              <a:rPr lang="it"/>
              <a:t> una struct Point e </a:t>
            </a:r>
            <a:r>
              <a:rPr lang="it" b="1"/>
              <a:t>produce</a:t>
            </a:r>
            <a:r>
              <a:rPr lang="it"/>
              <a:t> una nuova struct dello stesso tipo</a:t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5550425" y="2519675"/>
            <a:ext cx="3022200" cy="1047300"/>
          </a:xfrm>
          <a:prstGeom prst="wedgeRectCallout">
            <a:avLst>
              <a:gd name="adj1" fmla="val -135640"/>
              <a:gd name="adj2" fmla="val 365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Opera</a:t>
            </a:r>
            <a:r>
              <a:rPr lang="it"/>
              <a:t> su una struct Point senza possederla né mutarla</a:t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5550425" y="3737775"/>
            <a:ext cx="3022200" cy="1047300"/>
          </a:xfrm>
          <a:prstGeom prst="wedgeRectCallout">
            <a:avLst>
              <a:gd name="adj1" fmla="val -124749"/>
              <a:gd name="adj2" fmla="val -834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Opera</a:t>
            </a:r>
            <a:r>
              <a:rPr lang="it"/>
              <a:t> su una struct Point cambiandone il contenuto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p1 = Point{ x: 3, y: 4 };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mut p2 = p1.mirror();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l1 = p2.length(); // l1: 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p2.scale(2);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l2 = p2.length(); 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// l2: 10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17</a:t>
            </a:fld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5550425" y="1301575"/>
            <a:ext cx="3022200" cy="1047300"/>
          </a:xfrm>
          <a:prstGeom prst="wedgeRectCallout">
            <a:avLst>
              <a:gd name="adj1" fmla="val -129699"/>
              <a:gd name="adj2" fmla="val 5571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lang="it"/>
              <a:t> non potrà più essere usato dopo questa linea: il suo valore è stato mosso nel parametro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del metodo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mirror()</a:t>
            </a:r>
            <a:r>
              <a:rPr lang="it"/>
              <a:t> </a:t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5550425" y="2594475"/>
            <a:ext cx="3022200" cy="1185600"/>
          </a:xfrm>
          <a:prstGeom prst="wedgeRectCallout">
            <a:avLst>
              <a:gd name="adj1" fmla="val -146530"/>
              <a:gd name="adj2" fmla="val -265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 parametro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del metodo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length()</a:t>
            </a:r>
            <a:r>
              <a:rPr lang="it"/>
              <a:t> è stato legato un riferimento condiviso 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lang="it"/>
              <a:t>: tale riferimento cessa di esistere quando il metodo ritorna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5550425" y="3946413"/>
            <a:ext cx="3022200" cy="1185600"/>
          </a:xfrm>
          <a:prstGeom prst="wedgeRectCallout">
            <a:avLst>
              <a:gd name="adj1" fmla="val -172767"/>
              <a:gd name="adj2" fmla="val -1090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 parametro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del metodo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scale(...)</a:t>
            </a:r>
            <a:r>
              <a:rPr lang="it"/>
              <a:t> è stato legato un riferimento mutabile 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lang="it"/>
              <a:t>: tale riferimento cessa di esistere quando il metodo ritorna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Costruttori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body" idx="1"/>
          </p:nvPr>
        </p:nvSpPr>
        <p:spPr>
          <a:xfrm>
            <a:off x="311700" y="1280525"/>
            <a:ext cx="8520600" cy="4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In C++, tutte le classi contengono metodi particolari detti </a:t>
            </a:r>
            <a:r>
              <a:rPr lang="it" b="1">
                <a:solidFill>
                  <a:srgbClr val="0B5394"/>
                </a:solidFill>
              </a:rPr>
              <a:t>costruttori</a:t>
            </a:r>
            <a:endParaRPr b="1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Hanno il compito di inizializzare le istanze della classe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Se non vengono scritti esplicitamente dal programmatore, il compilatore provvede a generarne alcuni (costruttore di default, privo di parametri, costruttore di copia, con un solo parametro di tipo riferimento costante ad un’istanza della classe corrente)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In Rust, non esiste il concetto di costruttore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Qualunque frammento di codice, in un qualunque modulo che abbia visibilità di una data struct e dei suoi campi, può crearne un’istanza, indicando un valore per ciascun campo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Questo garantisce che il programmatore sia consapevole delle informazioni contenute al suo interno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Per evitare significative duplicazioni di codice e favorire l’incapsulamento, le implementazioni spesso includono metodi statici per l’inizializzazione delle istanze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Per convenzione, un metodo di questo tipo viene chiamato </a:t>
            </a:r>
            <a:br>
              <a:rPr lang="it"/>
            </a:b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pub fn new() -&gt; Self {...}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Poiché Rust non supporta l’overloading delle funzioni, se servono più funzioni di inizializzazione, ciascuna di esse avrà un nome differente: in questo caso la convenzione è utilizzare un pattern come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pub fn with_</a:t>
            </a:r>
            <a:r>
              <a:rPr lang="it" b="1" i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(...) -&gt; Self {...}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239" name="Google Shape;239;p3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Distruttori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C++, ogni classe prevede un particolare metodo detto </a:t>
            </a:r>
            <a:r>
              <a:rPr lang="it" b="1">
                <a:solidFill>
                  <a:srgbClr val="0B5394"/>
                </a:solidFill>
              </a:rPr>
              <a:t>distruttore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suo compito è rilasciare le risorse possedute dall’istanza della classe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Ha una sintassi particolare: il suo nome coincide con il nome della classe preceduto dal segno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it"/>
              <a:t> (tilde)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chiama automaticamente questo metodo se l’oggetto esce dallo scope sintattico (al termine cioè del suo naturale ciclo di vita) o se viene rilasciato esplicitamente (in quanto ospitato sullo heap e distrutto tramite l’operatore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it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il programmatore non definisce questo metodo, il compilatore provvede a generare un’implementazione vuota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presenza del distruttore abilita, in C++, un particolare approccio detto RAII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 i="1">
                <a:solidFill>
                  <a:srgbClr val="0B5394"/>
                </a:solidFill>
              </a:rPr>
              <a:t>Resource Acquisition Is Initialization</a:t>
            </a:r>
            <a:r>
              <a:rPr lang="it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 il distruttore è chiamato automaticamente quando una variabile locale esce dallo scope, si possono usare costruttore e distruttore in coppia per garantire che determinate azioni siano eseguite in un blocco di codice in cui sia presente una variabile locale appositamente dichiarata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composti in C e C++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C e C++ il costrutto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struct ...</a:t>
            </a:r>
            <a:r>
              <a:rPr lang="it" b="1"/>
              <a:t> </a:t>
            </a:r>
            <a:r>
              <a:rPr lang="it"/>
              <a:t>permette di creare un nuovo tipo che contiene un gruppo di campi la cui accessibilità è aperta a tutti (pubblica)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C++, ad una struct è lecito associare metodi a livello istanza o a livello di tipo (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it"/>
              <a:t>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Sempre in C++, è possibile introdurre il costrutto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class …</a:t>
            </a:r>
            <a:r>
              <a:rPr lang="it"/>
              <a:t>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Esso è simile 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struct …</a:t>
            </a:r>
            <a:r>
              <a:rPr lang="it"/>
              <a:t>, ma permette di limitare l’accesso ad un sottoinsieme del proprio contenuto (campi e metodi) al solo tipo corrente (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it"/>
              <a:t>) o alle classi che da essa derivano (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it"/>
              <a:t>)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nel caso di struct, è anche possibile consentire l’accesso a qualsiasi contesto (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it"/>
              <a:t>)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Resource Acquisition Is Initialization (RAII)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paradigma RAII in sintesi: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risorse sono incapsulate in una classe (struttura) in cui: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</a:t>
            </a:r>
            <a:r>
              <a:rPr lang="it" b="1">
                <a:solidFill>
                  <a:srgbClr val="0B5394"/>
                </a:solidFill>
              </a:rPr>
              <a:t>costruttore</a:t>
            </a:r>
            <a:r>
              <a:rPr lang="it"/>
              <a:t> acquisisce le risorse e stabilisce eventuali invarianti, oppure lancia un’eccezione se non può essere fatto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</a:t>
            </a:r>
            <a:r>
              <a:rPr lang="it" b="1">
                <a:solidFill>
                  <a:srgbClr val="0B5394"/>
                </a:solidFill>
              </a:rPr>
              <a:t>distruttore</a:t>
            </a:r>
            <a:r>
              <a:rPr lang="it"/>
              <a:t> rilascia le risorse e </a:t>
            </a:r>
            <a:r>
              <a:rPr lang="it" b="1" i="1">
                <a:solidFill>
                  <a:srgbClr val="0B5394"/>
                </a:solidFill>
              </a:rPr>
              <a:t>NON</a:t>
            </a:r>
            <a:r>
              <a:rPr lang="it"/>
              <a:t> lancia mai eccezioni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usano le risorse attraverso l’istanza di una classe RAII-compatibile che: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ha una gestione automatica delle durata di tutte le risorse, </a:t>
            </a:r>
            <a:r>
              <a:rPr lang="it" b="1">
                <a:solidFill>
                  <a:srgbClr val="0B5394"/>
                </a:solidFill>
              </a:rPr>
              <a:t>oppure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ha un ciclo di vita connesso al ciclo di vita di un altro oggetto (ad es., è parte di esso)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questo contesto, la presenza della semantica del </a:t>
            </a:r>
            <a:r>
              <a:rPr lang="it" b="1" i="1">
                <a:solidFill>
                  <a:srgbClr val="0B5394"/>
                </a:solidFill>
              </a:rPr>
              <a:t>Movimento</a:t>
            </a:r>
            <a:r>
              <a:rPr lang="it"/>
              <a:t>, garantisce il corretto trasferimento delle risorse, mantenendo la sicurezza del rilascio</a:t>
            </a: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Distruttori</a:t>
            </a:r>
            <a:endParaRPr/>
          </a:p>
        </p:txBody>
      </p:sp>
      <p:grpSp>
        <p:nvGrpSpPr>
          <p:cNvPr id="259" name="Google Shape;259;p33"/>
          <p:cNvGrpSpPr/>
          <p:nvPr/>
        </p:nvGrpSpPr>
        <p:grpSpPr>
          <a:xfrm>
            <a:off x="464100" y="1677850"/>
            <a:ext cx="3633000" cy="3140100"/>
            <a:chOff x="665700" y="1692550"/>
            <a:chExt cx="3633000" cy="3140100"/>
          </a:xfrm>
        </p:grpSpPr>
        <p:sp>
          <p:nvSpPr>
            <p:cNvPr id="260" name="Google Shape;260;p33"/>
            <p:cNvSpPr txBox="1"/>
            <p:nvPr/>
          </p:nvSpPr>
          <p:spPr>
            <a:xfrm>
              <a:off x="665700" y="1692550"/>
              <a:ext cx="3633000" cy="31401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Something</a:t>
              </a:r>
              <a:r>
                <a:rPr lang="it" sz="1200" b="1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acquire_resource() { … }</a:t>
              </a:r>
              <a:endParaRPr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release_resource(Something s) { … }</a:t>
              </a:r>
              <a:b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RaiiClass {</a:t>
              </a: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Something s;</a:t>
              </a: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RaiiClass() {            // COSTRUTTORE</a:t>
              </a: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 this-&gt;s = acquire_resource();</a:t>
              </a: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}</a:t>
              </a: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~RaiiClass() {           // DISTRUTTORE</a:t>
              </a: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 release_resource(this-&gt;s);</a:t>
              </a: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}</a:t>
              </a: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1524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5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it" sz="1200" b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250" b="1">
                <a:solidFill>
                  <a:srgbClr val="0101F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1" name="Google Shape;261;p33"/>
            <p:cNvSpPr txBox="1"/>
            <p:nvPr/>
          </p:nvSpPr>
          <p:spPr>
            <a:xfrm>
              <a:off x="3625800" y="1692550"/>
              <a:ext cx="672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2000" b="1">
                  <a:solidFill>
                    <a:srgbClr val="980000"/>
                  </a:solidFill>
                </a:rPr>
                <a:t>C++</a:t>
              </a:r>
              <a:endParaRPr sz="2000" b="1">
                <a:solidFill>
                  <a:srgbClr val="980000"/>
                </a:solidFill>
              </a:endParaRPr>
            </a:p>
          </p:txBody>
        </p:sp>
      </p:grpSp>
      <p:grpSp>
        <p:nvGrpSpPr>
          <p:cNvPr id="262" name="Google Shape;262;p33"/>
          <p:cNvGrpSpPr/>
          <p:nvPr/>
        </p:nvGrpSpPr>
        <p:grpSpPr>
          <a:xfrm>
            <a:off x="4485425" y="1692550"/>
            <a:ext cx="4194300" cy="3140100"/>
            <a:chOff x="4637825" y="1692550"/>
            <a:chExt cx="4194300" cy="3140100"/>
          </a:xfrm>
        </p:grpSpPr>
        <p:sp>
          <p:nvSpPr>
            <p:cNvPr id="263" name="Google Shape;263;p33"/>
            <p:cNvSpPr txBox="1"/>
            <p:nvPr/>
          </p:nvSpPr>
          <p:spPr>
            <a:xfrm>
              <a:off x="4637825" y="1692550"/>
              <a:ext cx="4194300" cy="31401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91425" rIns="72000" bIns="91425" anchor="t" anchorCtr="0">
              <a:noAutofit/>
            </a:bodyPr>
            <a:lstStyle/>
            <a:p>
              <a:pPr marL="0" marR="1524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 dirty="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some_function() {</a:t>
              </a:r>
              <a:b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RaiiClass c1;  // la costruzione di c1</a:t>
              </a:r>
              <a:b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// provoca l’invocazione di</a:t>
              </a:r>
              <a:b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// acquire_resource()</a:t>
              </a:r>
              <a:endParaRPr sz="12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152400" lvl="0" indent="0" algn="l" rtl="0">
                <a:lnSpc>
                  <a:spcPct val="115000"/>
                </a:lnSpc>
                <a:spcBef>
                  <a:spcPts val="1500"/>
                </a:spcBef>
                <a:spcAft>
                  <a:spcPts val="1500"/>
                </a:spcAft>
                <a:buNone/>
              </a:pP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...</a:t>
              </a:r>
              <a:b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it" sz="1200" b="1" dirty="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(some_condition) </a:t>
              </a:r>
              <a:r>
                <a:rPr lang="it" sz="1200" b="1" dirty="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it" sz="1200" b="1" dirty="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b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  //fai altro poi ritorna</a:t>
              </a:r>
              <a:b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}</a:t>
              </a:r>
              <a:b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// qualunque sia il modo in cui si esce,</a:t>
              </a:r>
              <a:b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// c1 viene distrutta e invocata la funzione</a:t>
              </a:r>
              <a:b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// release_resource(...)</a:t>
              </a:r>
              <a:b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it" sz="1200" b="1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4" name="Google Shape;264;p33"/>
            <p:cNvSpPr txBox="1"/>
            <p:nvPr/>
          </p:nvSpPr>
          <p:spPr>
            <a:xfrm>
              <a:off x="8159225" y="1692550"/>
              <a:ext cx="672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2000" b="1">
                  <a:solidFill>
                    <a:srgbClr val="980000"/>
                  </a:solidFill>
                </a:rPr>
                <a:t>C++</a:t>
              </a:r>
              <a:endParaRPr sz="2000" b="1">
                <a:solidFill>
                  <a:srgbClr val="980000"/>
                </a:solidFill>
              </a:endParaRPr>
            </a:p>
          </p:txBody>
        </p:sp>
      </p:grpSp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Distruttori</a:t>
            </a: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gestisce il rilascio di risorse contenute in un’istanza attraverso il tratto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Tale tratto è costituito dalla sola funzione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drop(&amp;mut self) -&gt; ()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riconosce la presenza di questo tratto nei tipi definiti dall’utente e provvederà a chiamare la funzione che lo costituisce quando le variabili di quel tipo escono dal proprio scope sintattico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può forzare il rilascio delle risorse contenute in un oggetto usando la funzione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drop(some_object);</a:t>
            </a:r>
            <a:r>
              <a:rPr lang="it"/>
              <a:t> che ne acquisisce il contenuto e determina l’uscita dallo scope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633500" y="3630250"/>
            <a:ext cx="3633000" cy="144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pub struct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Shape 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position: </a:t>
            </a: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(f64, f64)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size: </a:t>
            </a: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(f64, f64)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type: </a:t>
            </a: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1200" b="1">
              <a:solidFill>
                <a:srgbClr val="F587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101F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4770325" y="3630250"/>
            <a:ext cx="3633000" cy="144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impl </a:t>
            </a:r>
            <a:r>
              <a:rPr lang="it" sz="12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  <a:endParaRPr sz="12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it" sz="1200" b="1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2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sz="12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 b="1">
                <a:solidFill>
                  <a:srgbClr val="718C00"/>
                </a:solidFill>
                <a:latin typeface="Consolas"/>
                <a:ea typeface="Consolas"/>
                <a:cs typeface="Consolas"/>
                <a:sym typeface="Consolas"/>
              </a:rPr>
              <a:t>"Dropping shape!"</a:t>
            </a: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 b="1">
              <a:solidFill>
                <a:srgbClr val="8E9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101F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Distruttori</a:t>
            </a:r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paradigma RAII viene mutuato dal C++ e costituisce un importantissimo modo per gestire automaticamente acquisizione e rilascio di risorse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Oltreché permettere l’esecuzione automatica di coppie di funzioni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Può essere usato ogni qual volta sia necessario garantire il corretto rilascio di risorse di sistema, come la memoria allocata sullo heap, handle di file, socket,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tratto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it"/>
              <a:t> è </a:t>
            </a: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</a:rPr>
              <a:t>mutuamente esclusivo</a:t>
            </a:r>
            <a:r>
              <a:rPr lang="it"/>
              <a:t> con il tratto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un tipo implementa il primo non può implementare l’altro, e viceversa</a:t>
            </a:r>
            <a:endParaRPr/>
          </a:p>
        </p:txBody>
      </p:sp>
      <p:sp>
        <p:nvSpPr>
          <p:cNvPr id="281" name="Google Shape;281;p3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statici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</a:t>
            </a:r>
            <a:r>
              <a:rPr lang="it" b="1">
                <a:solidFill>
                  <a:srgbClr val="0B5394"/>
                </a:solidFill>
              </a:rPr>
              <a:t>C++</a:t>
            </a:r>
            <a:r>
              <a:rPr lang="it"/>
              <a:t> è lecito inserire all’interno del costrutto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class … { }</a:t>
            </a:r>
            <a:r>
              <a:rPr lang="it"/>
              <a:t> la dichiarazione di metodi preceduti dalla parola chiave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Essi non sono legati ad una specifica istanza, ma possono operare sulle istanze della classe (se ne conoscono l'indirizzo) avendo accesso anche alle componenti private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</a:t>
            </a:r>
            <a:r>
              <a:rPr lang="it" b="1">
                <a:solidFill>
                  <a:srgbClr val="0B5394"/>
                </a:solidFill>
              </a:rPr>
              <a:t>Rust</a:t>
            </a:r>
            <a:r>
              <a:rPr lang="it"/>
              <a:t>, è possibile implementare metodi analoghi semplicemente </a:t>
            </a:r>
            <a:r>
              <a:rPr lang="it" b="1">
                <a:solidFill>
                  <a:srgbClr val="0B5394"/>
                </a:solidFill>
              </a:rPr>
              <a:t>non indicando</a:t>
            </a:r>
            <a:r>
              <a:rPr lang="it"/>
              <a:t>, come primo parametro, né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né un suo derivato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permette la creazione di funzioni per la costruzione di un istanza, metodi per la conversione di istanze di altri tipi nel tipo corrente o, semplicemente, l’accesso a funzionalità statiche (come nel caso di librerie matematiche o l’accesso in lettura di parametri di configurazione)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Enum</a:t>
            </a: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Rust, è possibile introdurre tipi enumerativi composti da un semplice valore scalare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in C e C++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 anche incapsulare, in ciascuna alternativa, una tupla o una struct volta a fornire ulteriori informazioni relative allo specifico valore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Inoltre, è possibile legare </a:t>
            </a:r>
            <a:r>
              <a:rPr lang="it" b="1">
                <a:solidFill>
                  <a:srgbClr val="0B5394"/>
                </a:solidFill>
              </a:rPr>
              <a:t>metodi</a:t>
            </a:r>
            <a:r>
              <a:rPr lang="it"/>
              <a:t> ad un’enumerazione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Aggiungendo un blocco impl … come nel caso delle struct</a:t>
            </a:r>
            <a:endParaRPr/>
          </a:p>
        </p:txBody>
      </p:sp>
      <p:sp>
        <p:nvSpPr>
          <p:cNvPr id="295" name="Google Shape;295;p37"/>
          <p:cNvSpPr txBox="1"/>
          <p:nvPr/>
        </p:nvSpPr>
        <p:spPr>
          <a:xfrm>
            <a:off x="633500" y="3341807"/>
            <a:ext cx="3633000" cy="188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8959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HttpResponse 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b="1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NotFound= </a:t>
            </a:r>
            <a:r>
              <a:rPr lang="it" b="1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404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InternalError = </a:t>
            </a:r>
            <a:r>
              <a:rPr lang="it" b="1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endParaRPr b="1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>
              <a:solidFill>
                <a:srgbClr val="0101F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4770325" y="3341807"/>
            <a:ext cx="3633000" cy="188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HttpResponse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NotFound(</a:t>
            </a:r>
            <a:r>
              <a:rPr lang="it" b="1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InternalError { </a:t>
            </a:r>
            <a:b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desc: </a:t>
            </a:r>
            <a:r>
              <a:rPr lang="it" b="1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data: </a:t>
            </a:r>
            <a:r>
              <a:rPr lang="it" b="1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Vec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},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rgbClr val="0101F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Enum</a:t>
            </a:r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Enum è definito come tipo </a:t>
            </a:r>
            <a:r>
              <a:rPr lang="it" b="1">
                <a:solidFill>
                  <a:srgbClr val="0B5394"/>
                </a:solidFill>
              </a:rPr>
              <a:t>somma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L’insieme dei valori che può contenere è l’unione dei valori delle singole alternative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contro, struct è un tipo </a:t>
            </a:r>
            <a:r>
              <a:rPr lang="it" b="1">
                <a:solidFill>
                  <a:srgbClr val="0B5394"/>
                </a:solidFill>
              </a:rPr>
              <a:t>prodotto</a:t>
            </a:r>
            <a:r>
              <a:rPr lang="it"/>
              <a:t>: l’insieme dei valori che può contenere è il prodotto cartesiano degli insiemi legati ai singoli campi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possibilità di legare, agli specifici valori, uno o più dati è alla base di molti pattern di programmazione tipici di Rust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Quali la gestione dell’opzionalità e la rappresentazione del risultato di una computazione (che può fallire)</a:t>
            </a:r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Rappresentazione in memoria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 txBox="1"/>
          <p:nvPr/>
        </p:nvSpPr>
        <p:spPr>
          <a:xfrm>
            <a:off x="3646500" y="3781116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Point(3, 6)</a:t>
            </a:r>
            <a:endParaRPr sz="1800"/>
          </a:p>
        </p:txBody>
      </p:sp>
      <p:sp>
        <p:nvSpPr>
          <p:cNvPr id="311" name="Google Shape;311;p39"/>
          <p:cNvSpPr txBox="1"/>
          <p:nvPr/>
        </p:nvSpPr>
        <p:spPr>
          <a:xfrm>
            <a:off x="3646325" y="4538810"/>
            <a:ext cx="94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Empty</a:t>
            </a:r>
            <a:endParaRPr sz="1800"/>
          </a:p>
        </p:txBody>
      </p:sp>
      <p:sp>
        <p:nvSpPr>
          <p:cNvPr id="312" name="Google Shape;312;p39"/>
          <p:cNvSpPr txBox="1"/>
          <p:nvPr/>
        </p:nvSpPr>
        <p:spPr>
          <a:xfrm>
            <a:off x="6111850" y="2770950"/>
            <a:ext cx="2148900" cy="126185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enum Shape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Square(u32),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Point(u8, u8)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Empty,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8595308" y="53214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27</a:t>
            </a:fld>
            <a:endParaRPr/>
          </a:p>
        </p:txBody>
      </p:sp>
      <p:sp>
        <p:nvSpPr>
          <p:cNvPr id="314" name="Google Shape;314;p39"/>
          <p:cNvSpPr txBox="1"/>
          <p:nvPr/>
        </p:nvSpPr>
        <p:spPr>
          <a:xfrm>
            <a:off x="311700" y="1017725"/>
            <a:ext cx="85206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it" sz="1800">
                <a:solidFill>
                  <a:srgbClr val="595959"/>
                </a:solidFill>
              </a:rPr>
              <a:t>In memoria gli enum occupano lo spazio di un intero da 1 byte più lo spazio necessario a contenere la variante più grande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1042925" y="4582610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17025" y="4582610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1791125" y="4582610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149925" y="4582610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2524025" y="4582610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2898125" y="4582610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3256600" y="4582610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1791288" y="3824919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2150088" y="3824919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524188" y="3824919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2898288" y="3824919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3256763" y="3824919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668825" y="4582610"/>
            <a:ext cx="374100" cy="3741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668825" y="3823444"/>
            <a:ext cx="374100" cy="3741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1032725" y="3824919"/>
            <a:ext cx="374100" cy="374100"/>
          </a:xfrm>
          <a:prstGeom prst="rect">
            <a:avLst/>
          </a:prstGeom>
          <a:solidFill>
            <a:srgbClr val="AFD7F7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1409463" y="3824919"/>
            <a:ext cx="374100" cy="374100"/>
          </a:xfrm>
          <a:prstGeom prst="rect">
            <a:avLst/>
          </a:prstGeom>
          <a:solidFill>
            <a:srgbClr val="AFD7F7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6</a:t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 rot="-5400000">
            <a:off x="775770" y="2251889"/>
            <a:ext cx="178200" cy="335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2508620" y="1905139"/>
            <a:ext cx="7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u32</a:t>
            </a:r>
            <a:endParaRPr/>
          </a:p>
        </p:txBody>
      </p:sp>
      <p:sp>
        <p:nvSpPr>
          <p:cNvPr id="333" name="Google Shape;333;p39"/>
          <p:cNvSpPr txBox="1"/>
          <p:nvPr/>
        </p:nvSpPr>
        <p:spPr>
          <a:xfrm>
            <a:off x="467970" y="1935901"/>
            <a:ext cx="7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Tag</a:t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1042920" y="2644951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1417020" y="2644951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791120" y="2644951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1042920" y="2644951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1417020" y="2644951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1791120" y="2644951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2165220" y="2644964"/>
            <a:ext cx="1468200" cy="374100"/>
          </a:xfrm>
          <a:prstGeom prst="rect">
            <a:avLst/>
          </a:prstGeom>
          <a:solidFill>
            <a:srgbClr val="AFD7F7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10</a:t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668820" y="2642001"/>
            <a:ext cx="374100" cy="3741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</a:t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 rot="5400000">
            <a:off x="1495570" y="2657639"/>
            <a:ext cx="201900" cy="1082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 rot="5400000" flipH="1">
            <a:off x="2804557" y="1711889"/>
            <a:ext cx="201900" cy="1415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1062720" y="3217126"/>
            <a:ext cx="10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i="1"/>
              <a:t>padding</a:t>
            </a:r>
            <a:endParaRPr i="1"/>
          </a:p>
        </p:txBody>
      </p:sp>
      <p:sp>
        <p:nvSpPr>
          <p:cNvPr id="345" name="Google Shape;345;p39"/>
          <p:cNvSpPr txBox="1"/>
          <p:nvPr/>
        </p:nvSpPr>
        <p:spPr>
          <a:xfrm>
            <a:off x="3613345" y="2626649"/>
            <a:ext cx="13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Square(10)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Enumerazioni e clausole match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body" idx="1"/>
          </p:nvPr>
        </p:nvSpPr>
        <p:spPr>
          <a:xfrm>
            <a:off x="311700" y="1280526"/>
            <a:ext cx="8520600" cy="2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costrutto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match…</a:t>
            </a:r>
            <a:r>
              <a:rPr lang="it"/>
              <a:t> si presta particolarmente per gestire in modo differenziato valori enumerativi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comportamento offerto dal pattern matching e la possibilità di legare variabili temporanee in base alla struttura del valore che viene analizzato offre una sintassi compatta ed efficiente per esprimere comportamenti alternativi (</a:t>
            </a:r>
            <a:r>
              <a:rPr lang="it" b="1">
                <a:solidFill>
                  <a:srgbClr val="0B5394"/>
                </a:solidFill>
              </a:rPr>
              <a:t>destructuring assignment</a:t>
            </a:r>
            <a:r>
              <a:rPr lang="it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fatto che i pattern confrontati debbano essere esaustivi, garantisce che il codice resti coerente anche se il numero di possibili alternative presenti nell’enumerazione cambia nel tempo</a:t>
            </a: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28</a:t>
            </a:fld>
            <a:endParaRPr/>
          </a:p>
        </p:txBody>
      </p:sp>
      <p:sp>
        <p:nvSpPr>
          <p:cNvPr id="353" name="Google Shape;353;p40"/>
          <p:cNvSpPr txBox="1"/>
          <p:nvPr/>
        </p:nvSpPr>
        <p:spPr>
          <a:xfrm>
            <a:off x="383475" y="3711050"/>
            <a:ext cx="4131600" cy="126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enum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Square { s: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Circle { r: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Rectangle { w: f64, h: f64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4700700" y="3495500"/>
            <a:ext cx="4131600" cy="169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compute_area(shape: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) -&gt; f64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match shape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Square { s } =&gt; s*s,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Circle { r } =&gt; r*r*3.1415926,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Rectangle {w, h} =&gt; w*h,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Destrutturazione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body" idx="1"/>
          </p:nvPr>
        </p:nvSpPr>
        <p:spPr>
          <a:xfrm>
            <a:off x="311700" y="1280526"/>
            <a:ext cx="8520600" cy="18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L'utilizzo del pattern matching e la possibilità di destrutturare un valore complesso non sono limitate al costrutto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 …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E' possibile usare la stessa tecnica anche all'interno di costrutti </a:t>
            </a:r>
            <a:br>
              <a:rPr lang="it"/>
            </a:b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if let &lt;pattern&gt; = &lt;value&gt; …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while let &lt;pattern&gt; = &lt;value&gt;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Tali costrutti verificano se il valore fornito corrisponda o meno al pattern indicato e, nel caso, eseguono le necessarie assegnazioni alle variabili contenute nel pattern</a:t>
            </a: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29</a:t>
            </a:fld>
            <a:endParaRPr/>
          </a:p>
        </p:txBody>
      </p:sp>
      <p:sp>
        <p:nvSpPr>
          <p:cNvPr id="362" name="Google Shape;362;p41"/>
          <p:cNvSpPr txBox="1"/>
          <p:nvPr/>
        </p:nvSpPr>
        <p:spPr>
          <a:xfrm>
            <a:off x="377575" y="3495500"/>
            <a:ext cx="4131600" cy="126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enum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Square { s: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Circle { r: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Rectangle { w: f64, h: f64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4700700" y="3495500"/>
            <a:ext cx="4131600" cy="126185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fn process(shape: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 dirty="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if let Square { s } = shape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println!("Square side {}", s);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composti in C e C++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366550"/>
            <a:ext cx="4260300" cy="2031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Foo {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// Methods and members here are publicly visible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calculateResult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// Elements here are only visible </a:t>
            </a:r>
            <a:br>
              <a:rPr lang="it" sz="1000" b="1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" sz="1000" b="1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   // to this class and to its subclasses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doOperation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lhs,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rhs)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// Elements here are only visible to ourselves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debug_;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750300" y="1366550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>
                <a:solidFill>
                  <a:srgbClr val="980000"/>
                </a:solidFill>
              </a:rPr>
              <a:t>C++</a:t>
            </a:r>
            <a:endParaRPr sz="2000" b="1">
              <a:solidFill>
                <a:srgbClr val="98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797800" y="1366550"/>
            <a:ext cx="3963900" cy="1108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8959A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Foo {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// by default everything here is private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calculateResult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doOperation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lhs,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rhs)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debug_;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797800" y="2857500"/>
            <a:ext cx="3963900" cy="1108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8959A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Foo {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// by default everything here is public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calculateResult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doOperation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lhs,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it" sz="1000" b="1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rhs)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 b="1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debug_;</a:t>
            </a:r>
            <a:endParaRPr sz="1000"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it" sz="1000" b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940000" y="1366550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>
                <a:solidFill>
                  <a:srgbClr val="980000"/>
                </a:solidFill>
              </a:rPr>
              <a:t>C++</a:t>
            </a:r>
            <a:endParaRPr sz="2000" b="1">
              <a:solidFill>
                <a:srgbClr val="98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940000" y="2857500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>
                <a:solidFill>
                  <a:srgbClr val="980000"/>
                </a:solidFill>
              </a:rPr>
              <a:t>C++</a:t>
            </a:r>
            <a:endParaRPr sz="20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Destrutturazione</a:t>
            </a:r>
            <a:endParaRPr/>
          </a:p>
        </p:txBody>
      </p:sp>
      <p:sp>
        <p:nvSpPr>
          <p:cNvPr id="369" name="Google Shape;369;p42"/>
          <p:cNvSpPr txBox="1">
            <a:spLocks noGrp="1"/>
          </p:cNvSpPr>
          <p:nvPr>
            <p:ph type="body" idx="1"/>
          </p:nvPr>
        </p:nvSpPr>
        <p:spPr>
          <a:xfrm>
            <a:off x="311700" y="1280526"/>
            <a:ext cx="85206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processo di destrutturazione utilizza la semantica delle assegnazioni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il valore implementa il tratto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r>
              <a:rPr lang="it"/>
              <a:t>, le variabili introdotte nel pattern conterranno una copia dell'elemento corrispondente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caso contrario, verrà eseguito un movimento, invalidando il valore originale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il valore originale non è posseduto (ad esempio è un riferimento) e non è copiabile, occorre far precedere al nome della variabile da assegnare la parola chiave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it"/>
              <a:t> (eventualmente seguita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it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Indicando così che ciò che viene assegnato è un riferimento (mutabile) alla parte di valore corrispondente</a:t>
            </a:r>
            <a:endParaRPr/>
          </a:p>
        </p:txBody>
      </p:sp>
      <p:sp>
        <p:nvSpPr>
          <p:cNvPr id="370" name="Google Shape;370;p4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30</a:t>
            </a:fld>
            <a:endParaRPr/>
          </a:p>
        </p:txBody>
      </p:sp>
      <p:sp>
        <p:nvSpPr>
          <p:cNvPr id="371" name="Google Shape;371;p42"/>
          <p:cNvSpPr txBox="1"/>
          <p:nvPr/>
        </p:nvSpPr>
        <p:spPr>
          <a:xfrm>
            <a:off x="377575" y="3724100"/>
            <a:ext cx="4131600" cy="126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enum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Square { s: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Circle { r: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Rectangle { w: f64, h: f64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4700700" y="3724100"/>
            <a:ext cx="4131600" cy="126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fn shrink_if_circle(shape: &amp;mut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b="1" dirty="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if let Circle { </a:t>
            </a:r>
            <a:r>
              <a:rPr lang="it" b="1" dirty="0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ref mut</a:t>
            </a:r>
            <a:r>
              <a:rPr lang="it" b="1" dirty="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 } = shape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lang="en-GB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       *r *= 0.5;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Enumerazioni generiche</a:t>
            </a:r>
            <a:endParaRPr/>
          </a:p>
        </p:txBody>
      </p:sp>
      <p:sp>
        <p:nvSpPr>
          <p:cNvPr id="378" name="Google Shape;378;p4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verrà meglio presentato in seguito, è possibile definire tipi generici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Ovvero costrutti che contengono dati il cui tipo è specificato attraverso una meta-variabile, indicata accanto al nome del tipo, racchiusa tra i simboli ‘&lt;’ e ‘&gt;’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frammenti di codice che utilizzano un tipo generico hanno il compito di indicare quale sia il tipo concreto da sostituire alla meta-variabile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Vec&lt;T&gt;, ad esempio, rappresenta un generico vettore di valori omogenei di tipo 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due importanti enumerazioni generiche, che sono alla base della sua libreria standard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Option&lt;T&gt;</a:t>
            </a:r>
            <a:r>
              <a:rPr lang="it"/>
              <a:t> - rappresenta un valore di tipo T </a:t>
            </a:r>
            <a:r>
              <a:rPr lang="it" b="1">
                <a:solidFill>
                  <a:srgbClr val="0B5394"/>
                </a:solidFill>
              </a:rPr>
              <a:t>opzionale</a:t>
            </a:r>
            <a:r>
              <a:rPr lang="it"/>
              <a:t> (ovvero che potrebbe non esserci)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Result&lt;T,E&gt;</a:t>
            </a:r>
            <a:r>
              <a:rPr lang="it"/>
              <a:t> - rappresenta </a:t>
            </a:r>
            <a:r>
              <a:rPr lang="it" b="1">
                <a:solidFill>
                  <a:srgbClr val="0B5394"/>
                </a:solidFill>
              </a:rPr>
              <a:t>alternativamente</a:t>
            </a:r>
            <a:r>
              <a:rPr lang="it"/>
              <a:t> un valore di tipo T o un errore di tipo 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Option&lt;T&gt;</a:t>
            </a:r>
            <a:r>
              <a:rPr lang="it"/>
              <a:t> contiene due possibili valori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Some(T)</a:t>
            </a:r>
            <a:r>
              <a:rPr lang="it"/>
              <a:t> - indica la presenza e contiene il valore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it"/>
              <a:t> - indica che il valore è assente </a:t>
            </a:r>
            <a:endParaRPr/>
          </a:p>
        </p:txBody>
      </p:sp>
      <p:sp>
        <p:nvSpPr>
          <p:cNvPr id="379" name="Google Shape;379;p4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Enumerazioni generiche</a:t>
            </a:r>
            <a:endParaRPr/>
          </a:p>
        </p:txBody>
      </p:sp>
      <p:sp>
        <p:nvSpPr>
          <p:cNvPr id="385" name="Google Shape;385;p44"/>
          <p:cNvSpPr txBox="1">
            <a:spLocks noGrp="1"/>
          </p:cNvSpPr>
          <p:nvPr>
            <p:ph type="body" idx="1"/>
          </p:nvPr>
        </p:nvSpPr>
        <p:spPr>
          <a:xfrm>
            <a:off x="311700" y="1280524"/>
            <a:ext cx="85206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Result&lt;T,E&gt;</a:t>
            </a:r>
            <a:r>
              <a:rPr lang="it"/>
              <a:t> si usa per indicare l’esito di un computazione; può valere: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Ok(T)</a:t>
            </a:r>
            <a:r>
              <a:rPr lang="it"/>
              <a:t> - Se la computazione ha avuto successo, il valore restituito ha tipo 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Err(E)</a:t>
            </a:r>
            <a:r>
              <a:rPr lang="it"/>
              <a:t> - Se la computazione è fallita, il tipo E viene usato per descrivere la ragione del fallimento</a:t>
            </a:r>
            <a:br>
              <a:rPr lang="it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L’istruzione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 …</a:t>
            </a:r>
            <a:r>
              <a:rPr lang="it"/>
              <a:t> risulta particolarmente utile con questo tipo di valori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32</a:t>
            </a:fld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334000" y="3217725"/>
            <a:ext cx="3983100" cy="190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plus_one(x: Option&lt;i32&gt;) -&gt; 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        Option&lt;i32&gt;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match x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b="1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None,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b="1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Some(i)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Some(i + 1),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4572000" y="3217725"/>
            <a:ext cx="3983100" cy="190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open_file(n: &amp;str) -&gt; File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match File::open(n)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Ok(file)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file,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Err(_)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panic!("error"),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saperne di più</a:t>
            </a: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Basics: Structs, Methods, and Traits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https://medium.com/better-programming/rust-basics-structs-methods-and-traits-bb4839cd57bd</a:t>
            </a:r>
            <a:r>
              <a:rPr lang="it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Mastering Enums in Rust: Best Practices and Examples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https://sterlingcobb.medium.com/mastering-enums-in-rust-best-practices-and-examples-a0bd76ea8cf</a:t>
            </a:r>
            <a:r>
              <a:rPr lang="it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Enums and Pattern Matching in Rust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https://medium.com/better-programming/rust-enums-and-pattern-matching-177b03a4152</a:t>
            </a:r>
            <a:r>
              <a:rPr lang="it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Destructuring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6"/>
              </a:rPr>
              <a:t>https://aminb.gitbooks.io/rust-for-c/content/destructuring/index.html</a:t>
            </a:r>
            <a:r>
              <a:rPr lang="it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7"/>
              </a:rPr>
              <a:t>https://aminb.gitbooks.io/rust-for-c/content/destructuring_2/index.html</a:t>
            </a:r>
            <a:r>
              <a:rPr lang="it"/>
              <a:t> </a:t>
            </a:r>
            <a:endParaRPr/>
          </a:p>
        </p:txBody>
      </p:sp>
      <p:sp>
        <p:nvSpPr>
          <p:cNvPr id="395" name="Google Shape;395;p4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composti in C e C++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entrambi i linguaggi è possibile definire altre forme di tipi composti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enum … 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union …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it" b="1"/>
              <a:t> </a:t>
            </a:r>
            <a:r>
              <a:rPr lang="it"/>
              <a:t>definisce un insieme di costanti che vengono associate, dal compilatore o dal programmatore, a valori interi distinti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variabile di tipo enum è implementata come numero intero il cui valore è vincolato ad essere uno di quelli definiti dal tipo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C++11 consente di usare altri tipi scalari (char, short, …) per rappresentare il valore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it" b="1"/>
              <a:t> </a:t>
            </a:r>
            <a:r>
              <a:rPr lang="it"/>
              <a:t>permette di usare lo stesso blocco di memoria per rappresentare dati di tipo diverso, in alternativa l’uno all’altro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variabile di tipo union occupa una dimensione pari al più grande dei dati contenuti al suo interno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/>
              <a:t>È responsabilità del programmatore sapere cosa è contenuto in una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it"/>
              <a:t> e accedervi di conseguenza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7"/>
          <p:cNvCxnSpPr/>
          <p:nvPr/>
        </p:nvCxnSpPr>
        <p:spPr>
          <a:xfrm>
            <a:off x="1387600" y="3230300"/>
            <a:ext cx="810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composti in C e C++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65700" y="1692550"/>
            <a:ext cx="3633000" cy="1154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sign   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A definition and a declaration */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050" b="1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svar;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050" b="1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uvar;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 number;</a:t>
            </a:r>
            <a:endParaRPr sz="1000" b="1">
              <a:solidFill>
                <a:srgbClr val="8959A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625800" y="1692550"/>
            <a:ext cx="67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>
                <a:solidFill>
                  <a:srgbClr val="980000"/>
                </a:solidFill>
              </a:rPr>
              <a:t>C++</a:t>
            </a:r>
            <a:endParaRPr sz="2000" b="1">
              <a:solidFill>
                <a:srgbClr val="980000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927700" y="3512550"/>
            <a:ext cx="1869600" cy="382500"/>
          </a:xfrm>
          <a:prstGeom prst="parallelogram">
            <a:avLst>
              <a:gd name="adj" fmla="val 11941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uvar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927700" y="3230300"/>
            <a:ext cx="1869600" cy="382500"/>
          </a:xfrm>
          <a:prstGeom prst="parallelogram">
            <a:avLst>
              <a:gd name="adj" fmla="val 11941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svar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927700" y="3996150"/>
            <a:ext cx="1869600" cy="382500"/>
          </a:xfrm>
          <a:prstGeom prst="parallelogram">
            <a:avLst>
              <a:gd name="adj" fmla="val 119418"/>
            </a:avLst>
          </a:prstGeom>
          <a:solidFill>
            <a:srgbClr val="AFD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number</a:t>
            </a:r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933725" y="3606075"/>
            <a:ext cx="810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/>
          <p:nvPr/>
        </p:nvCxnSpPr>
        <p:spPr>
          <a:xfrm>
            <a:off x="2797300" y="3230300"/>
            <a:ext cx="810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/>
          <p:nvPr/>
        </p:nvCxnSpPr>
        <p:spPr>
          <a:xfrm>
            <a:off x="2337950" y="3606075"/>
            <a:ext cx="810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8" name="Google Shape;98;p17"/>
          <p:cNvSpPr txBox="1"/>
          <p:nvPr/>
        </p:nvSpPr>
        <p:spPr>
          <a:xfrm>
            <a:off x="410500" y="4479750"/>
            <a:ext cx="388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porzione di memoria della variabile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ospita, alternativamente, un intero con segno o uno senza segno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660875" y="1692550"/>
            <a:ext cx="4298100" cy="1800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DAY            </a:t>
            </a:r>
            <a:r>
              <a:rPr lang="it" sz="1050" b="1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Defines an enumeration type    */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sunday = 0,     </a:t>
            </a:r>
            <a:r>
              <a:rPr lang="it" sz="1050" b="1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Names day and declares a       */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monday,         </a:t>
            </a:r>
            <a:r>
              <a:rPr lang="it" sz="1050" b="1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variable named workday with    */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tuesday,        </a:t>
            </a:r>
            <a:r>
              <a:rPr lang="it" sz="1050" b="1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that type                      */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wednesday,      </a:t>
            </a:r>
            <a:r>
              <a:rPr lang="it" sz="1050" b="1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wednesday is associated with 3 */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thursday,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friday,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saturday        </a:t>
            </a:r>
            <a:r>
              <a:rPr lang="it" sz="1050" b="1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saturday is associated with 6 */</a:t>
            </a:r>
            <a:endParaRPr sz="1050" b="1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b="1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 workday;</a:t>
            </a:r>
            <a:endParaRPr sz="1050" b="1">
              <a:solidFill>
                <a:srgbClr val="0101FD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5772850" y="3996150"/>
            <a:ext cx="1869600" cy="382500"/>
          </a:xfrm>
          <a:prstGeom prst="parallelogram">
            <a:avLst>
              <a:gd name="adj" fmla="val 119418"/>
            </a:avLst>
          </a:prstGeom>
          <a:solidFill>
            <a:srgbClr val="AFD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workday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660875" y="4515125"/>
            <a:ext cx="417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workday</a:t>
            </a:r>
            <a:r>
              <a:rPr lang="it">
                <a:solidFill>
                  <a:schemeClr val="dk1"/>
                </a:solidFill>
              </a:rPr>
              <a:t> è un intero il cui dominio è limitato all’insieme { x | 0 &lt;= x &lt;= 6 }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Struct in Rust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Spesso occorre mantenere unite informazioni tra loro eterogenee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Sebbene sia possibile utilizzare una tupla, questa tende a nascondere la semantica complessiva del dato: una tupla contenente due numeri interi potrebbe essere usata per rappresentare una frazione oppure la coordinata di un pixel sullo schermo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Quando si intende associare una semantica particolare o legare ad una struttura dati un insieme di comportamenti, è possibile introdurre una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it"/>
              <a:t> è un costrutto che permette di rappresentare un blocco di memoria in cui sono disposti, consecutivamente, una serie di campi il cui nome e tipo sono indicati dal programmatore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49300" y="3890500"/>
            <a:ext cx="8045400" cy="126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struct Player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name: String,  // nickname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health: i32,   // stato di salute (in punti vita)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level: u8,     // livello corrente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Struct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Per convenzione, il nome della struct comincia con la lettera maiuscola e utilizza la convenzione CamelCase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Per i campi, come per le variabili, le funzioni ed i metodi, si usa la convenzione snake_case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Si istanzia una struct tramite un blocco preceduto dal nome della struttura, contenente un valore per ciascun campo: quando il nome del valore coincide con quello del campo è possibile abbreviare la notazione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mut s = Player { name: “Mario”.to_string(), health: 25, level: 1 };</a:t>
            </a:r>
            <a:endParaRPr b="1">
              <a:solidFill>
                <a:srgbClr val="0B5394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p = Player { name, health, level }; // {name: name, health: health, level: level}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Si può istanziare una nuova struct a partire da un’altra dello stesso tipo, i campi omessi ricavano i loro valori dall struct ricevuta</a:t>
            </a:r>
            <a:endParaRPr>
              <a:solidFill>
                <a:srgbClr val="4A86E8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s1 = Player {name: “Paolo”.to_string(), .. s}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Si accede ai singoli campi con la notazione puntata (</a:t>
            </a:r>
            <a:r>
              <a:rPr lang="it" sz="1700" b="1" i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var.field</a:t>
            </a:r>
            <a:r>
              <a:rPr lang="it"/>
              <a:t>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println!(“Player {} has health {}”, </a:t>
            </a: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s.name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s.health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s.level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+= 1; //l’accesso in scrittura richiede che s sia mutabile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Ogni struct introduce un nuovo tipo, il cui nome coincide con il nome della struct, basato sui tipi che la compongono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Questo permette di disambiguare l’uso che si intende fare delle singole informazioni contenute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Struct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possono definire delle struct simili a delle tuple, indicando solo il tipo del campo, senza attribuire un nome</a:t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struct di questo tipo si istanziano come una tupla con l’aggiunta del nome della struct</a:t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può definire una struct vuota, che non alloca memoria, analogamente al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25350" y="3443650"/>
            <a:ext cx="7847100" cy="126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Playground ( String, u32, u32 );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Empty;   // non viene allocata memoria per questo tipo di valore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f = Playground( “football”.to_string(), 90, 45 );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e = Empty;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82800" y="2051325"/>
            <a:ext cx="5985600" cy="374100"/>
          </a:xfrm>
          <a:prstGeom prst="rect">
            <a:avLst/>
          </a:prstGeom>
          <a:solidFill>
            <a:srgbClr val="AFD7F7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Rappresentazione in memoria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7938900" y="2051313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8313000" y="2051313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8687100" y="2051313"/>
            <a:ext cx="374100" cy="37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6068400" y="2051325"/>
            <a:ext cx="1496400" cy="374100"/>
          </a:xfrm>
          <a:prstGeom prst="rect">
            <a:avLst/>
          </a:prstGeom>
          <a:solidFill>
            <a:srgbClr val="AFD7F7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25</a:t>
            </a:r>
            <a:endParaRPr/>
          </a:p>
        </p:txBody>
      </p:sp>
      <p:cxnSp>
        <p:nvCxnSpPr>
          <p:cNvPr id="136" name="Google Shape;136;p21"/>
          <p:cNvCxnSpPr>
            <a:stCxn id="137" idx="2"/>
          </p:cNvCxnSpPr>
          <p:nvPr/>
        </p:nvCxnSpPr>
        <p:spPr>
          <a:xfrm flipH="1">
            <a:off x="1075647" y="2217140"/>
            <a:ext cx="6000" cy="15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38" name="Google Shape;138;p21"/>
          <p:cNvSpPr/>
          <p:nvPr/>
        </p:nvSpPr>
        <p:spPr>
          <a:xfrm rot="-5400000">
            <a:off x="2942250" y="-1134725"/>
            <a:ext cx="201900" cy="5920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646300" y="1256000"/>
            <a:ext cx="7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name</a:t>
            </a:r>
            <a:endParaRPr sz="1800"/>
          </a:p>
        </p:txBody>
      </p:sp>
      <p:sp>
        <p:nvSpPr>
          <p:cNvPr id="140" name="Google Shape;140;p21"/>
          <p:cNvSpPr/>
          <p:nvPr/>
        </p:nvSpPr>
        <p:spPr>
          <a:xfrm rot="-5400000">
            <a:off x="6682200" y="1118575"/>
            <a:ext cx="201900" cy="1414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6310350" y="1196900"/>
            <a:ext cx="94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health</a:t>
            </a:r>
            <a:endParaRPr sz="1800"/>
          </a:p>
        </p:txBody>
      </p:sp>
      <p:sp>
        <p:nvSpPr>
          <p:cNvPr id="142" name="Google Shape;142;p21"/>
          <p:cNvSpPr/>
          <p:nvPr/>
        </p:nvSpPr>
        <p:spPr>
          <a:xfrm rot="-5400000">
            <a:off x="7634700" y="1662800"/>
            <a:ext cx="201900" cy="345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7262850" y="1201938"/>
            <a:ext cx="94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level</a:t>
            </a:r>
            <a:endParaRPr sz="1800"/>
          </a:p>
        </p:txBody>
      </p:sp>
      <p:sp>
        <p:nvSpPr>
          <p:cNvPr id="144" name="Google Shape;144;p21"/>
          <p:cNvSpPr/>
          <p:nvPr/>
        </p:nvSpPr>
        <p:spPr>
          <a:xfrm rot="5400000">
            <a:off x="8412900" y="2093650"/>
            <a:ext cx="201900" cy="1094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7908600" y="2741950"/>
            <a:ext cx="121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i="1"/>
              <a:t>padding</a:t>
            </a:r>
            <a:endParaRPr sz="1800" i="1"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866200" y="3795738"/>
            <a:ext cx="1870500" cy="374100"/>
            <a:chOff x="3705150" y="3112913"/>
            <a:chExt cx="1870500" cy="374100"/>
          </a:xfrm>
        </p:grpSpPr>
        <p:sp>
          <p:nvSpPr>
            <p:cNvPr id="147" name="Google Shape;147;p21"/>
            <p:cNvSpPr/>
            <p:nvPr/>
          </p:nvSpPr>
          <p:spPr>
            <a:xfrm>
              <a:off x="3705150" y="3112913"/>
              <a:ext cx="374100" cy="3741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M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4079250" y="3112913"/>
              <a:ext cx="374100" cy="3741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a</a:t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4453350" y="3112913"/>
              <a:ext cx="374100" cy="3741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r</a:t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827450" y="3112913"/>
              <a:ext cx="374100" cy="3741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i</a:t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5201550" y="3112913"/>
              <a:ext cx="374100" cy="3741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o</a:t>
              </a: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125951" y="2104511"/>
            <a:ext cx="5877700" cy="267590"/>
            <a:chOff x="82737" y="2084125"/>
            <a:chExt cx="5920922" cy="308497"/>
          </a:xfrm>
        </p:grpSpPr>
        <p:sp>
          <p:nvSpPr>
            <p:cNvPr id="153" name="Google Shape;153;p21"/>
            <p:cNvSpPr/>
            <p:nvPr/>
          </p:nvSpPr>
          <p:spPr>
            <a:xfrm>
              <a:off x="2056301" y="2084128"/>
              <a:ext cx="1973700" cy="308400"/>
            </a:xfrm>
            <a:prstGeom prst="rect">
              <a:avLst/>
            </a:prstGeom>
            <a:solidFill>
              <a:srgbClr val="34658B">
                <a:alpha val="50269"/>
              </a:srgb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5</a:t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82737" y="2084223"/>
              <a:ext cx="1973700" cy="308400"/>
            </a:xfrm>
            <a:prstGeom prst="rect">
              <a:avLst/>
            </a:prstGeom>
            <a:solidFill>
              <a:srgbClr val="34658B">
                <a:alpha val="50269"/>
              </a:srgb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029960" y="2084125"/>
              <a:ext cx="1973700" cy="308400"/>
            </a:xfrm>
            <a:prstGeom prst="rect">
              <a:avLst/>
            </a:prstGeom>
            <a:solidFill>
              <a:srgbClr val="34658B">
                <a:alpha val="50269"/>
              </a:srgb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5</a:t>
              </a:r>
              <a:endParaRPr/>
            </a:p>
          </p:txBody>
        </p:sp>
      </p:grpSp>
      <p:sp>
        <p:nvSpPr>
          <p:cNvPr id="156" name="Google Shape;156;p21"/>
          <p:cNvSpPr txBox="1"/>
          <p:nvPr/>
        </p:nvSpPr>
        <p:spPr>
          <a:xfrm>
            <a:off x="2515350" y="2440900"/>
            <a:ext cx="105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capacity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4549275" y="2440900"/>
            <a:ext cx="105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length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768275" y="2440900"/>
            <a:ext cx="105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ptr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209775" y="3207375"/>
            <a:ext cx="4362600" cy="190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p1 = Player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name: "Mario".to_string(),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health: 25,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level: 1u8,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println!("{:?}", p1);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7564800" y="2051313"/>
            <a:ext cx="374100" cy="374100"/>
          </a:xfrm>
          <a:prstGeom prst="rect">
            <a:avLst/>
          </a:prstGeom>
          <a:solidFill>
            <a:srgbClr val="AFD7F7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4409</Words>
  <Application>Microsoft Macintosh PowerPoint</Application>
  <PresentationFormat>On-screen Show (16:10)</PresentationFormat>
  <Paragraphs>452</Paragraphs>
  <Slides>33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Consolas</vt:lpstr>
      <vt:lpstr>Polito</vt:lpstr>
      <vt:lpstr>Tipi composti</vt:lpstr>
      <vt:lpstr>Tipi composti in C e C++</vt:lpstr>
      <vt:lpstr>Tipi composti in C e C++</vt:lpstr>
      <vt:lpstr>Tipi composti in C e C++</vt:lpstr>
      <vt:lpstr>Tipi composti in C e C++</vt:lpstr>
      <vt:lpstr>Struct in Rust</vt:lpstr>
      <vt:lpstr>Struct</vt:lpstr>
      <vt:lpstr>Struct</vt:lpstr>
      <vt:lpstr>Rappresentazione in memoria </vt:lpstr>
      <vt:lpstr>Rappresentazione in memoria</vt:lpstr>
      <vt:lpstr>Visibilità</vt:lpstr>
      <vt:lpstr>Metodi</vt:lpstr>
      <vt:lpstr>Metodi</vt:lpstr>
      <vt:lpstr>Metodi</vt:lpstr>
      <vt:lpstr>Metodi</vt:lpstr>
      <vt:lpstr>Metodi</vt:lpstr>
      <vt:lpstr>Metodi</vt:lpstr>
      <vt:lpstr>Costruttori</vt:lpstr>
      <vt:lpstr>Distruttori</vt:lpstr>
      <vt:lpstr>Resource Acquisition Is Initialization (RAII)</vt:lpstr>
      <vt:lpstr>Distruttori</vt:lpstr>
      <vt:lpstr>Distruttori</vt:lpstr>
      <vt:lpstr>Distruttori</vt:lpstr>
      <vt:lpstr>Metodi statici</vt:lpstr>
      <vt:lpstr>Enum</vt:lpstr>
      <vt:lpstr>Enum</vt:lpstr>
      <vt:lpstr>Rappresentazione in memoria </vt:lpstr>
      <vt:lpstr>Enumerazioni e clausole match</vt:lpstr>
      <vt:lpstr>Destrutturazione</vt:lpstr>
      <vt:lpstr>Destrutturazione</vt:lpstr>
      <vt:lpstr>Enumerazioni generiche</vt:lpstr>
      <vt:lpstr>Enumerazioni generiche</vt:lpstr>
      <vt:lpstr>Per saperne di più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Tipi composti</dc:title>
  <cp:lastModifiedBy>Giovanni Malnati</cp:lastModifiedBy>
  <cp:revision>1</cp:revision>
  <dcterms:modified xsi:type="dcterms:W3CDTF">2023-02-26T21:03:17Z</dcterms:modified>
</cp:coreProperties>
</file>