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4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Lst>
  <p:sldSz cx="9144000" cy="5715000" type="screen16x10"/>
  <p:notesSz cx="6858000" cy="9144000"/>
  <p:embeddedFontLst>
    <p:embeddedFont>
      <p:font typeface="Consolas" panose="020B0609020204030204" pitchFamily="49" charset="0"/>
      <p:regular r:id="rId50"/>
      <p:bold r:id="rId51"/>
      <p:italic r:id="rId52"/>
      <p:boldItalic r:id="rId53"/>
    </p:embeddedFont>
    <p:embeddedFont>
      <p:font typeface="Gill Sans" panose="020B0502020104020203" pitchFamily="34" charset="-79"/>
      <p:regular r:id="rId54"/>
      <p:bold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73"/>
  </p:normalViewPr>
  <p:slideViewPr>
    <p:cSldViewPr snapToGrid="0">
      <p:cViewPr varScale="1">
        <p:scale>
          <a:sx n="117" d="100"/>
          <a:sy n="117" d="100"/>
        </p:scale>
        <p:origin x="184" y="296"/>
      </p:cViewPr>
      <p:guideLst>
        <p:guide orient="horz" pos="180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1.fntdata"/><Relationship Id="rId55" Type="http://schemas.openxmlformats.org/officeDocument/2006/relationships/font" Target="fonts/font6.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4.fntdata"/><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09dc9eb8c4_0_340: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09dc9eb8c4_0_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109dc9eb8c4_0_349: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109dc9eb8c4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09dc9eb8c4_0_357: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09dc9eb8c4_0_3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09dc9eb8c4_0_369: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109dc9eb8c4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109dc9eb8c4_0_442: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109dc9eb8c4_0_4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09dc9eb8c4_0_427: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109dc9eb8c4_0_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109dc9eb8c4_0_458: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109dc9eb8c4_0_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109dc9eb8c4_0_464: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109dc9eb8c4_0_4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109dc9eb8c4_0_333: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109dc9eb8c4_0_3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109dc9eb8c4_0_379: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109dc9eb8c4_0_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09dc9eb8c4_0_8: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109dc9eb8c4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109dc9eb8c4_0_513: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109dc9eb8c4_0_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109dc9eb8c4_0_421: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109dc9eb8c4_0_4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109dc9eb8c4_0_385: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109dc9eb8c4_0_3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109dc9eb8c4_0_391: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109dc9eb8c4_0_3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109dc9eb8c4_0_397: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109dc9eb8c4_0_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10a53f9c83d_0_0: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10a53f9c83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10a53f9c83d_0_10: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10a53f9c83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10a53f9c83d_0_23: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10a53f9c83d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10a53f9c83d_0_33: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10a53f9c83d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109dc9eb8c4_0_403: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109dc9eb8c4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09dc9eb8c4_0_223: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109dc9eb8c4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10d7641a553_1_0: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10d7641a55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10d7641a553_1_7: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10d7641a553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10d7641a553_1_14: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10d7641a553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10d7641a553_1_21: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10d7641a553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109dc9eb8c4_0_415: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109dc9eb8c4_0_4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10d475a8edc_1_5: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10d475a8edc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03301aadec_0_272: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03301aadec_0_2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04d4ddd2c8_0_8: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04d4ddd2c8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109dc9eb8c4_0_0: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109dc9eb8c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109dc9eb8c4_0_536: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109dc9eb8c4_0_5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09dc9eb8c4_0_230: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09dc9eb8c4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1062f631627_0_7: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1062f631627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1062f631627_0_20: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 name="Google Shape;446;g1062f631627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1062f631627_0_14: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1062f631627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1062f631627_0_2: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1062f631627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109dc9eb8c4_0_550: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109dc9eb8c4_0_5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09dc9eb8c4_0_544: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09dc9eb8c4_0_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109dc9eb8c4_0_559: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109dc9eb8c4_0_5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10a53f9c83d_0_42: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10a53f9c83d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09dc9eb8c4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g109dc9eb8c4_0_238: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09dc9eb8c4_0_290: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09dc9eb8c4_0_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09dc9eb8c4_0_321: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109dc9eb8c4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cb7b5f56cf_0_5: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cb7b5f56c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09dc9eb8c4_0_327:notes"/>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109dc9eb8c4_0_3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311708" y="827306"/>
            <a:ext cx="8520600" cy="2280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3" name="Google Shape;13;p2"/>
          <p:cNvSpPr txBox="1">
            <a:spLocks noGrp="1"/>
          </p:cNvSpPr>
          <p:nvPr>
            <p:ph type="subTitle" idx="1"/>
          </p:nvPr>
        </p:nvSpPr>
        <p:spPr>
          <a:xfrm>
            <a:off x="311700" y="3149028"/>
            <a:ext cx="8520600" cy="8808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4" name="Google Shape;14;p2"/>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229028"/>
            <a:ext cx="8520600" cy="21816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8" name="Google Shape;48;p11"/>
          <p:cNvSpPr txBox="1">
            <a:spLocks noGrp="1"/>
          </p:cNvSpPr>
          <p:nvPr>
            <p:ph type="body" idx="1"/>
          </p:nvPr>
        </p:nvSpPr>
        <p:spPr>
          <a:xfrm>
            <a:off x="311700" y="3502472"/>
            <a:ext cx="8520600" cy="14454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9" name="Google Shape;49;p11"/>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olo e contenuto" type="obj">
  <p:cSld name="OBJECT">
    <p:spTree>
      <p:nvGrpSpPr>
        <p:cNvPr id="1" name="Shape 52"/>
        <p:cNvGrpSpPr/>
        <p:nvPr/>
      </p:nvGrpSpPr>
      <p:grpSpPr>
        <a:xfrm>
          <a:off x="0" y="0"/>
          <a:ext cx="0" cy="0"/>
          <a:chOff x="0" y="0"/>
          <a:chExt cx="0" cy="0"/>
        </a:xfrm>
      </p:grpSpPr>
      <p:pic>
        <p:nvPicPr>
          <p:cNvPr id="53" name="Google Shape;53;p13" descr="D:\varie\logo del poli\marchio_200x200.gif"/>
          <p:cNvPicPr preferRelativeResize="0"/>
          <p:nvPr/>
        </p:nvPicPr>
        <p:blipFill rotWithShape="1">
          <a:blip r:embed="rId2">
            <a:alphaModFix/>
          </a:blip>
          <a:srcRect/>
          <a:stretch/>
        </p:blipFill>
        <p:spPr>
          <a:xfrm>
            <a:off x="26988" y="4915958"/>
            <a:ext cx="783167" cy="783167"/>
          </a:xfrm>
          <a:prstGeom prst="rect">
            <a:avLst/>
          </a:prstGeom>
          <a:noFill/>
          <a:ln>
            <a:noFill/>
          </a:ln>
        </p:spPr>
      </p:pic>
      <p:sp>
        <p:nvSpPr>
          <p:cNvPr id="54" name="Google Shape;54;p13"/>
          <p:cNvSpPr txBox="1">
            <a:spLocks noGrp="1"/>
          </p:cNvSpPr>
          <p:nvPr>
            <p:ph type="title"/>
          </p:nvPr>
        </p:nvSpPr>
        <p:spPr>
          <a:xfrm>
            <a:off x="1435100" y="228865"/>
            <a:ext cx="7499400" cy="952500"/>
          </a:xfrm>
          <a:prstGeom prst="rect">
            <a:avLst/>
          </a:prstGeom>
          <a:noFill/>
          <a:ln>
            <a:noFill/>
          </a:ln>
        </p:spPr>
        <p:txBody>
          <a:bodyPr spcFirstLastPara="1" wrap="square" lIns="91425" tIns="0" rIns="91425" bIns="0" anchor="t" anchorCtr="0">
            <a:noAutofit/>
          </a:bodyPr>
          <a:lstStyle>
            <a:lvl1pPr lvl="0" algn="l" rtl="0">
              <a:spcBef>
                <a:spcPts val="0"/>
              </a:spcBef>
              <a:spcAft>
                <a:spcPts val="0"/>
              </a:spcAft>
              <a:buSzPts val="2800"/>
              <a:buNone/>
              <a:defRPr sz="4000">
                <a:solidFill>
                  <a:srgbClr val="0070C0"/>
                </a:solidFill>
              </a:defRPr>
            </a:lvl1pPr>
            <a:lvl2pPr lvl="1" algn="l" rtl="0">
              <a:spcBef>
                <a:spcPts val="0"/>
              </a:spcBef>
              <a:spcAft>
                <a:spcPts val="0"/>
              </a:spcAft>
              <a:buSzPts val="2800"/>
              <a:buNone/>
              <a:defRPr/>
            </a:lvl2pPr>
            <a:lvl3pPr lvl="2" algn="l" rtl="0">
              <a:spcBef>
                <a:spcPts val="0"/>
              </a:spcBef>
              <a:spcAft>
                <a:spcPts val="0"/>
              </a:spcAft>
              <a:buSzPts val="2800"/>
              <a:buNone/>
              <a:defRPr/>
            </a:lvl3pPr>
            <a:lvl4pPr lvl="3" algn="l" rtl="0">
              <a:spcBef>
                <a:spcPts val="0"/>
              </a:spcBef>
              <a:spcAft>
                <a:spcPts val="0"/>
              </a:spcAft>
              <a:buSzPts val="2800"/>
              <a:buNone/>
              <a:defRPr/>
            </a:lvl4pPr>
            <a:lvl5pPr lvl="4" algn="l" rtl="0">
              <a:spcBef>
                <a:spcPts val="0"/>
              </a:spcBef>
              <a:spcAft>
                <a:spcPts val="0"/>
              </a:spcAft>
              <a:buSzPts val="2800"/>
              <a:buNone/>
              <a:defRPr/>
            </a:lvl5pPr>
            <a:lvl6pPr lvl="5" algn="l" rtl="0">
              <a:spcBef>
                <a:spcPts val="0"/>
              </a:spcBef>
              <a:spcAft>
                <a:spcPts val="0"/>
              </a:spcAft>
              <a:buSzPts val="2800"/>
              <a:buNone/>
              <a:defRPr/>
            </a:lvl6pPr>
            <a:lvl7pPr lvl="6" algn="l" rtl="0">
              <a:spcBef>
                <a:spcPts val="0"/>
              </a:spcBef>
              <a:spcAft>
                <a:spcPts val="0"/>
              </a:spcAft>
              <a:buSzPts val="2800"/>
              <a:buNone/>
              <a:defRPr/>
            </a:lvl7pPr>
            <a:lvl8pPr lvl="7" algn="l" rtl="0">
              <a:spcBef>
                <a:spcPts val="0"/>
              </a:spcBef>
              <a:spcAft>
                <a:spcPts val="0"/>
              </a:spcAft>
              <a:buSzPts val="2800"/>
              <a:buNone/>
              <a:defRPr/>
            </a:lvl8pPr>
            <a:lvl9pPr lvl="8" algn="l" rtl="0">
              <a:spcBef>
                <a:spcPts val="0"/>
              </a:spcBef>
              <a:spcAft>
                <a:spcPts val="0"/>
              </a:spcAft>
              <a:buSzPts val="2800"/>
              <a:buNone/>
              <a:defRPr/>
            </a:lvl9pPr>
          </a:lstStyle>
          <a:p>
            <a:endParaRPr/>
          </a:p>
        </p:txBody>
      </p:sp>
      <p:sp>
        <p:nvSpPr>
          <p:cNvPr id="55" name="Google Shape;55;p13"/>
          <p:cNvSpPr txBox="1">
            <a:spLocks noGrp="1"/>
          </p:cNvSpPr>
          <p:nvPr>
            <p:ph type="body" idx="1"/>
          </p:nvPr>
        </p:nvSpPr>
        <p:spPr>
          <a:xfrm>
            <a:off x="1435608" y="1206500"/>
            <a:ext cx="7498200" cy="3725400"/>
          </a:xfrm>
          <a:prstGeom prst="rect">
            <a:avLst/>
          </a:prstGeom>
          <a:noFill/>
          <a:ln>
            <a:noFill/>
          </a:ln>
        </p:spPr>
        <p:txBody>
          <a:bodyPr spcFirstLastPara="1" wrap="square" lIns="91425" tIns="45700" rIns="91425" bIns="45700" anchor="t" anchorCtr="0">
            <a:normAutofit/>
          </a:bodyPr>
          <a:lstStyle>
            <a:lvl1pPr marL="457200" lvl="0" indent="-370840" algn="l" rtl="0">
              <a:spcBef>
                <a:spcPts val="600"/>
              </a:spcBef>
              <a:spcAft>
                <a:spcPts val="0"/>
              </a:spcAft>
              <a:buSzPts val="2240"/>
              <a:buChar char="●"/>
              <a:defRPr sz="2800"/>
            </a:lvl1pPr>
            <a:lvl2pPr marL="914400" lvl="1" indent="-381000" algn="l" rtl="0">
              <a:spcBef>
                <a:spcPts val="550"/>
              </a:spcBef>
              <a:spcAft>
                <a:spcPts val="0"/>
              </a:spcAft>
              <a:buSzPts val="2400"/>
              <a:buChar char="○"/>
              <a:defRPr sz="2400">
                <a:solidFill>
                  <a:srgbClr val="3E3E67"/>
                </a:solidFill>
              </a:defRPr>
            </a:lvl2pPr>
            <a:lvl3pPr marL="1371600" lvl="2" indent="-355600" algn="l" rtl="0">
              <a:spcBef>
                <a:spcPts val="400"/>
              </a:spcBef>
              <a:spcAft>
                <a:spcPts val="0"/>
              </a:spcAft>
              <a:buSzPts val="2000"/>
              <a:buChar char="■"/>
              <a:defRPr sz="2000">
                <a:solidFill>
                  <a:srgbClr val="3E3E67"/>
                </a:solidFill>
              </a:defRPr>
            </a:lvl3pPr>
            <a:lvl4pPr marL="1828800" lvl="3" indent="-342900" algn="l" rtl="0">
              <a:spcBef>
                <a:spcPts val="360"/>
              </a:spcBef>
              <a:spcAft>
                <a:spcPts val="0"/>
              </a:spcAft>
              <a:buSzPts val="1800"/>
              <a:buChar char="●"/>
              <a:defRPr sz="1800">
                <a:solidFill>
                  <a:srgbClr val="3E3E67"/>
                </a:solidFill>
              </a:defRPr>
            </a:lvl4pPr>
            <a:lvl5pPr marL="2286000" lvl="4" indent="-342900" algn="l" rtl="0">
              <a:spcBef>
                <a:spcPts val="360"/>
              </a:spcBef>
              <a:spcAft>
                <a:spcPts val="0"/>
              </a:spcAft>
              <a:buSzPts val="1800"/>
              <a:buChar char="○"/>
              <a:defRPr sz="1800">
                <a:solidFill>
                  <a:srgbClr val="3E3E67"/>
                </a:solidFill>
              </a:defRPr>
            </a:lvl5pPr>
            <a:lvl6pPr marL="2743200" lvl="5" indent="-342900" algn="l" rtl="0">
              <a:lnSpc>
                <a:spcPct val="100000"/>
              </a:lnSpc>
              <a:spcBef>
                <a:spcPts val="360"/>
              </a:spcBef>
              <a:spcAft>
                <a:spcPts val="0"/>
              </a:spcAft>
              <a:buSzPts val="1800"/>
              <a:buChar char="■"/>
              <a:defRPr/>
            </a:lvl6pPr>
            <a:lvl7pPr marL="3200400" lvl="6" indent="-342900" algn="l" rtl="0">
              <a:lnSpc>
                <a:spcPct val="100000"/>
              </a:lnSpc>
              <a:spcBef>
                <a:spcPts val="1200"/>
              </a:spcBef>
              <a:spcAft>
                <a:spcPts val="0"/>
              </a:spcAft>
              <a:buSzPts val="1800"/>
              <a:buChar char="●"/>
              <a:defRPr/>
            </a:lvl7pPr>
            <a:lvl8pPr marL="3657600" lvl="7" indent="-342900" algn="l" rtl="0">
              <a:lnSpc>
                <a:spcPct val="100000"/>
              </a:lnSpc>
              <a:spcBef>
                <a:spcPts val="1200"/>
              </a:spcBef>
              <a:spcAft>
                <a:spcPts val="0"/>
              </a:spcAft>
              <a:buSzPts val="1800"/>
              <a:buChar char="○"/>
              <a:defRPr/>
            </a:lvl8pPr>
            <a:lvl9pPr marL="4114800" lvl="8" indent="-342900" algn="l" rtl="0">
              <a:lnSpc>
                <a:spcPct val="100000"/>
              </a:lnSpc>
              <a:spcBef>
                <a:spcPts val="1200"/>
              </a:spcBef>
              <a:spcAft>
                <a:spcPts val="1200"/>
              </a:spcAft>
              <a:buSzPts val="1800"/>
              <a:buChar char="■"/>
              <a:defRPr/>
            </a:lvl9pPr>
          </a:lstStyle>
          <a:p>
            <a:endParaRPr/>
          </a:p>
        </p:txBody>
      </p:sp>
      <p:sp>
        <p:nvSpPr>
          <p:cNvPr id="56" name="Google Shape;56;p13"/>
          <p:cNvSpPr txBox="1">
            <a:spLocks noGrp="1"/>
          </p:cNvSpPr>
          <p:nvPr>
            <p:ph type="sldNum" idx="12"/>
          </p:nvPr>
        </p:nvSpPr>
        <p:spPr>
          <a:xfrm>
            <a:off x="8613775" y="5254625"/>
            <a:ext cx="457200" cy="396900"/>
          </a:xfrm>
          <a:prstGeom prst="rect">
            <a:avLst/>
          </a:prstGeom>
          <a:noFill/>
          <a:ln>
            <a:noFill/>
          </a:ln>
        </p:spPr>
        <p:txBody>
          <a:bodyPr spcFirstLastPara="1" wrap="square" lIns="91425" tIns="45700" rIns="91425" bIns="45700" anchor="b" anchorCtr="0">
            <a:normAutofit/>
          </a:bodyPr>
          <a:lstStyle>
            <a:lvl1pPr marL="0" marR="0" lvl="0" indent="0" algn="ctr" rtl="0">
              <a:spcBef>
                <a:spcPts val="0"/>
              </a:spcBef>
              <a:spcAft>
                <a:spcPts val="0"/>
              </a:spcAft>
              <a:buNone/>
              <a:defRPr sz="1200" b="0" i="0" u="none" strike="noStrike" cap="none">
                <a:solidFill>
                  <a:srgbClr val="A3A3A3"/>
                </a:solidFill>
                <a:latin typeface="Gill Sans"/>
                <a:ea typeface="Gill Sans"/>
                <a:cs typeface="Gill Sans"/>
                <a:sym typeface="Gill Sans"/>
              </a:defRPr>
            </a:lvl1pPr>
            <a:lvl2pPr marL="0" marR="0" lvl="1" indent="0" algn="ctr" rtl="0">
              <a:spcBef>
                <a:spcPts val="0"/>
              </a:spcBef>
              <a:spcAft>
                <a:spcPts val="0"/>
              </a:spcAft>
              <a:buNone/>
              <a:defRPr sz="1200" b="0" i="0" u="none" strike="noStrike" cap="none">
                <a:solidFill>
                  <a:srgbClr val="A3A3A3"/>
                </a:solidFill>
                <a:latin typeface="Gill Sans"/>
                <a:ea typeface="Gill Sans"/>
                <a:cs typeface="Gill Sans"/>
                <a:sym typeface="Gill Sans"/>
              </a:defRPr>
            </a:lvl2pPr>
            <a:lvl3pPr marL="0" marR="0" lvl="2" indent="0" algn="ctr" rtl="0">
              <a:spcBef>
                <a:spcPts val="0"/>
              </a:spcBef>
              <a:spcAft>
                <a:spcPts val="0"/>
              </a:spcAft>
              <a:buNone/>
              <a:defRPr sz="1200" b="0" i="0" u="none" strike="noStrike" cap="none">
                <a:solidFill>
                  <a:srgbClr val="A3A3A3"/>
                </a:solidFill>
                <a:latin typeface="Gill Sans"/>
                <a:ea typeface="Gill Sans"/>
                <a:cs typeface="Gill Sans"/>
                <a:sym typeface="Gill Sans"/>
              </a:defRPr>
            </a:lvl3pPr>
            <a:lvl4pPr marL="0" marR="0" lvl="3" indent="0" algn="ctr" rtl="0">
              <a:spcBef>
                <a:spcPts val="0"/>
              </a:spcBef>
              <a:spcAft>
                <a:spcPts val="0"/>
              </a:spcAft>
              <a:buNone/>
              <a:defRPr sz="1200" b="0" i="0" u="none" strike="noStrike" cap="none">
                <a:solidFill>
                  <a:srgbClr val="A3A3A3"/>
                </a:solidFill>
                <a:latin typeface="Gill Sans"/>
                <a:ea typeface="Gill Sans"/>
                <a:cs typeface="Gill Sans"/>
                <a:sym typeface="Gill Sans"/>
              </a:defRPr>
            </a:lvl4pPr>
            <a:lvl5pPr marL="0" marR="0" lvl="4" indent="0" algn="ctr" rtl="0">
              <a:spcBef>
                <a:spcPts val="0"/>
              </a:spcBef>
              <a:spcAft>
                <a:spcPts val="0"/>
              </a:spcAft>
              <a:buNone/>
              <a:defRPr sz="1200" b="0" i="0" u="none" strike="noStrike" cap="none">
                <a:solidFill>
                  <a:srgbClr val="A3A3A3"/>
                </a:solidFill>
                <a:latin typeface="Gill Sans"/>
                <a:ea typeface="Gill Sans"/>
                <a:cs typeface="Gill Sans"/>
                <a:sym typeface="Gill Sans"/>
              </a:defRPr>
            </a:lvl5pPr>
            <a:lvl6pPr marL="0" marR="0" lvl="5" indent="0" algn="ctr" rtl="0">
              <a:spcBef>
                <a:spcPts val="0"/>
              </a:spcBef>
              <a:spcAft>
                <a:spcPts val="0"/>
              </a:spcAft>
              <a:buNone/>
              <a:defRPr sz="1200" b="0" i="0" u="none" strike="noStrike" cap="none">
                <a:solidFill>
                  <a:srgbClr val="A3A3A3"/>
                </a:solidFill>
                <a:latin typeface="Gill Sans"/>
                <a:ea typeface="Gill Sans"/>
                <a:cs typeface="Gill Sans"/>
                <a:sym typeface="Gill Sans"/>
              </a:defRPr>
            </a:lvl6pPr>
            <a:lvl7pPr marL="0" marR="0" lvl="6" indent="0" algn="ctr" rtl="0">
              <a:spcBef>
                <a:spcPts val="0"/>
              </a:spcBef>
              <a:spcAft>
                <a:spcPts val="0"/>
              </a:spcAft>
              <a:buNone/>
              <a:defRPr sz="1200" b="0" i="0" u="none" strike="noStrike" cap="none">
                <a:solidFill>
                  <a:srgbClr val="A3A3A3"/>
                </a:solidFill>
                <a:latin typeface="Gill Sans"/>
                <a:ea typeface="Gill Sans"/>
                <a:cs typeface="Gill Sans"/>
                <a:sym typeface="Gill Sans"/>
              </a:defRPr>
            </a:lvl7pPr>
            <a:lvl8pPr marL="0" marR="0" lvl="7" indent="0" algn="ctr" rtl="0">
              <a:spcBef>
                <a:spcPts val="0"/>
              </a:spcBef>
              <a:spcAft>
                <a:spcPts val="0"/>
              </a:spcAft>
              <a:buNone/>
              <a:defRPr sz="1200" b="0" i="0" u="none" strike="noStrike" cap="none">
                <a:solidFill>
                  <a:srgbClr val="A3A3A3"/>
                </a:solidFill>
                <a:latin typeface="Gill Sans"/>
                <a:ea typeface="Gill Sans"/>
                <a:cs typeface="Gill Sans"/>
                <a:sym typeface="Gill Sans"/>
              </a:defRPr>
            </a:lvl8pPr>
            <a:lvl9pPr marL="0" marR="0" lvl="8" indent="0" algn="ctr" rtl="0">
              <a:spcBef>
                <a:spcPts val="0"/>
              </a:spcBef>
              <a:spcAft>
                <a:spcPts val="0"/>
              </a:spcAft>
              <a:buNone/>
              <a:defRPr sz="1200" b="0" i="0" u="none" strike="noStrike" cap="none">
                <a:solidFill>
                  <a:srgbClr val="A3A3A3"/>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389833"/>
            <a:ext cx="8520600" cy="935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595308" y="5298339"/>
            <a:ext cx="548700" cy="4374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311700" y="1280528"/>
            <a:ext cx="8520600" cy="3795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4" name="Google Shape;24;p5"/>
          <p:cNvSpPr txBox="1">
            <a:spLocks noGrp="1"/>
          </p:cNvSpPr>
          <p:nvPr>
            <p:ph type="body" idx="1"/>
          </p:nvPr>
        </p:nvSpPr>
        <p:spPr>
          <a:xfrm>
            <a:off x="311700" y="1280528"/>
            <a:ext cx="3999900" cy="3795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body" idx="2"/>
          </p:nvPr>
        </p:nvSpPr>
        <p:spPr>
          <a:xfrm>
            <a:off x="4832400" y="1280528"/>
            <a:ext cx="3999900" cy="3795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9" name="Google Shape;29;p6"/>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311700" y="617333"/>
            <a:ext cx="2808000" cy="839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2" name="Google Shape;32;p7"/>
          <p:cNvSpPr txBox="1">
            <a:spLocks noGrp="1"/>
          </p:cNvSpPr>
          <p:nvPr>
            <p:ph type="body" idx="1"/>
          </p:nvPr>
        </p:nvSpPr>
        <p:spPr>
          <a:xfrm>
            <a:off x="311700" y="1544000"/>
            <a:ext cx="2808000" cy="35328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7"/>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490250" y="500167"/>
            <a:ext cx="6367800" cy="45453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6" name="Google Shape;36;p8"/>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9"/>
          <p:cNvSpPr/>
          <p:nvPr/>
        </p:nvSpPr>
        <p:spPr>
          <a:xfrm>
            <a:off x="4572000" y="-139"/>
            <a:ext cx="4572000" cy="5715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9"/>
          <p:cNvSpPr txBox="1">
            <a:spLocks noGrp="1"/>
          </p:cNvSpPr>
          <p:nvPr>
            <p:ph type="title"/>
          </p:nvPr>
        </p:nvSpPr>
        <p:spPr>
          <a:xfrm>
            <a:off x="265500" y="1370194"/>
            <a:ext cx="4045200" cy="16470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0" name="Google Shape;40;p9"/>
          <p:cNvSpPr txBox="1">
            <a:spLocks noGrp="1"/>
          </p:cNvSpPr>
          <p:nvPr>
            <p:ph type="subTitle" idx="1"/>
          </p:nvPr>
        </p:nvSpPr>
        <p:spPr>
          <a:xfrm>
            <a:off x="265500" y="3114528"/>
            <a:ext cx="4045200" cy="13722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1" name="Google Shape;41;p9"/>
          <p:cNvSpPr txBox="1">
            <a:spLocks noGrp="1"/>
          </p:cNvSpPr>
          <p:nvPr>
            <p:ph type="body" idx="2"/>
          </p:nvPr>
        </p:nvSpPr>
        <p:spPr>
          <a:xfrm>
            <a:off x="4939500" y="804528"/>
            <a:ext cx="3837000" cy="41058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2" name="Google Shape;42;p9"/>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1700" y="4700639"/>
            <a:ext cx="5998800" cy="6723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5" name="Google Shape;45;p10"/>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a:blip r:embed="rId14">
            <a:alphaModFix/>
          </a:blip>
          <a:stretch>
            <a:fillRect/>
          </a:stretch>
        </p:blipFill>
        <p:spPr>
          <a:xfrm>
            <a:off x="0" y="5319075"/>
            <a:ext cx="9144000" cy="395925"/>
          </a:xfrm>
          <a:prstGeom prst="rect">
            <a:avLst/>
          </a:prstGeom>
          <a:noFill/>
          <a:ln>
            <a:noFill/>
          </a:ln>
        </p:spPr>
      </p:pic>
      <p:sp>
        <p:nvSpPr>
          <p:cNvPr id="7" name="Google Shape;7;p1"/>
          <p:cNvSpPr txBox="1">
            <a:spLocks noGrp="1"/>
          </p:cNvSpPr>
          <p:nvPr>
            <p:ph type="title"/>
          </p:nvPr>
        </p:nvSpPr>
        <p:spPr>
          <a:xfrm>
            <a:off x="311700" y="494472"/>
            <a:ext cx="8520600" cy="6363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8" name="Google Shape;8;p1"/>
          <p:cNvSpPr txBox="1">
            <a:spLocks noGrp="1"/>
          </p:cNvSpPr>
          <p:nvPr>
            <p:ph type="body" idx="1"/>
          </p:nvPr>
        </p:nvSpPr>
        <p:spPr>
          <a:xfrm>
            <a:off x="311700" y="1280528"/>
            <a:ext cx="8520600" cy="3795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9" name="Google Shape;9;p1"/>
          <p:cNvSpPr txBox="1">
            <a:spLocks noGrp="1"/>
          </p:cNvSpPr>
          <p:nvPr>
            <p:ph type="sldNum" idx="12"/>
          </p:nvPr>
        </p:nvSpPr>
        <p:spPr>
          <a:xfrm>
            <a:off x="8472458" y="5298339"/>
            <a:ext cx="548700" cy="4374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defRPr>
            </a:lvl1pPr>
            <a:lvl2pPr lvl="1" algn="r">
              <a:buNone/>
              <a:defRPr sz="1000">
                <a:solidFill>
                  <a:schemeClr val="lt1"/>
                </a:solidFill>
              </a:defRPr>
            </a:lvl2pPr>
            <a:lvl3pPr lvl="2" algn="r">
              <a:buNone/>
              <a:defRPr sz="1000">
                <a:solidFill>
                  <a:schemeClr val="lt1"/>
                </a:solidFill>
              </a:defRPr>
            </a:lvl3pPr>
            <a:lvl4pPr lvl="3" algn="r">
              <a:buNone/>
              <a:defRPr sz="1000">
                <a:solidFill>
                  <a:schemeClr val="lt1"/>
                </a:solidFill>
              </a:defRPr>
            </a:lvl4pPr>
            <a:lvl5pPr lvl="4" algn="r">
              <a:buNone/>
              <a:defRPr sz="1000">
                <a:solidFill>
                  <a:schemeClr val="lt1"/>
                </a:solidFill>
              </a:defRPr>
            </a:lvl5pPr>
            <a:lvl6pPr lvl="5" algn="r">
              <a:buNone/>
              <a:defRPr sz="1000">
                <a:solidFill>
                  <a:schemeClr val="lt1"/>
                </a:solidFill>
              </a:defRPr>
            </a:lvl6pPr>
            <a:lvl7pPr lvl="6" algn="r">
              <a:buNone/>
              <a:defRPr sz="1000">
                <a:solidFill>
                  <a:schemeClr val="lt1"/>
                </a:solidFill>
              </a:defRPr>
            </a:lvl7pPr>
            <a:lvl8pPr lvl="7" algn="r">
              <a:buNone/>
              <a:defRPr sz="1000">
                <a:solidFill>
                  <a:schemeClr val="lt1"/>
                </a:solidFill>
              </a:defRPr>
            </a:lvl8pPr>
            <a:lvl9pPr lvl="8" algn="r">
              <a:buNone/>
              <a:defRPr sz="1000">
                <a:solidFill>
                  <a:schemeClr val="lt1"/>
                </a:solidFill>
              </a:defRPr>
            </a:lvl9pPr>
          </a:lstStyle>
          <a:p>
            <a:pPr marL="0" lvl="0" indent="0" algn="r" rtl="0">
              <a:spcBef>
                <a:spcPts val="0"/>
              </a:spcBef>
              <a:spcAft>
                <a:spcPts val="0"/>
              </a:spcAft>
              <a:buNone/>
            </a:pPr>
            <a:fld id="{00000000-1234-1234-1234-123412341234}" type="slidenum">
              <a:rPr lang="it"/>
              <a:t>‹#›</a:t>
            </a:fld>
            <a:endParaRPr/>
          </a:p>
        </p:txBody>
      </p:sp>
      <p:sp>
        <p:nvSpPr>
          <p:cNvPr id="10" name="Google Shape;10;p1"/>
          <p:cNvSpPr txBox="1"/>
          <p:nvPr/>
        </p:nvSpPr>
        <p:spPr>
          <a:xfrm>
            <a:off x="1019175" y="5340050"/>
            <a:ext cx="6677100" cy="354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sz="1100" i="1">
                <a:solidFill>
                  <a:schemeClr val="lt1"/>
                </a:solidFill>
              </a:rPr>
              <a:t>© G. Malnati, 2021-23</a:t>
            </a:r>
            <a:endParaRPr sz="1100" i="1">
              <a:solidFill>
                <a:schemeClr val="lt1"/>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stackoverflow.com/questions/8194250/polymorphism-in-c"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hyperlink" Target="https://oswalt.dev/2020/08/what-is-generic-programming/" TargetMode="External"/><Relationship Id="rId7" Type="http://schemas.openxmlformats.org/officeDocument/2006/relationships/hyperlink" Target="https://github.com/pretzelhammer/rust-blog/blob/master/posts/tour-of-rusts-standard-library-traits.md" TargetMode="External"/><Relationship Id="rId2" Type="http://schemas.openxmlformats.org/officeDocument/2006/relationships/notesSlide" Target="../notesSlides/notesSlide47.xml"/><Relationship Id="rId1" Type="http://schemas.openxmlformats.org/officeDocument/2006/relationships/slideLayout" Target="../slideLayouts/slideLayout3.xml"/><Relationship Id="rId6" Type="http://schemas.openxmlformats.org/officeDocument/2006/relationships/hyperlink" Target="https://oswalt.dev/2020/07/rust-traits-defining-behavior/" TargetMode="External"/><Relationship Id="rId5" Type="http://schemas.openxmlformats.org/officeDocument/2006/relationships/hyperlink" Target="https://oswalt.dev/2021/06/polymorphism-in-rust/" TargetMode="External"/><Relationship Id="rId4" Type="http://schemas.openxmlformats.org/officeDocument/2006/relationships/hyperlink" Target="https://oswalt.dev/2021/06/using-generic-types-in-rust/"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ctrTitle"/>
          </p:nvPr>
        </p:nvSpPr>
        <p:spPr>
          <a:xfrm>
            <a:off x="311708" y="827306"/>
            <a:ext cx="8520600" cy="2280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it"/>
              <a:t>Polimorfismo</a:t>
            </a:r>
            <a:endParaRPr/>
          </a:p>
        </p:txBody>
      </p:sp>
      <p:sp>
        <p:nvSpPr>
          <p:cNvPr id="62" name="Google Shape;62;p14"/>
          <p:cNvSpPr txBox="1">
            <a:spLocks noGrp="1"/>
          </p:cNvSpPr>
          <p:nvPr>
            <p:ph type="subTitle" idx="1"/>
          </p:nvPr>
        </p:nvSpPr>
        <p:spPr>
          <a:xfrm>
            <a:off x="311700" y="3149028"/>
            <a:ext cx="8520600" cy="8808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it"/>
              <a:t>Tratti e programmazione generica</a:t>
            </a:r>
            <a:endParaRPr/>
          </a:p>
        </p:txBody>
      </p:sp>
      <p:pic>
        <p:nvPicPr>
          <p:cNvPr id="63" name="Google Shape;63;p14"/>
          <p:cNvPicPr preferRelativeResize="0"/>
          <p:nvPr/>
        </p:nvPicPr>
        <p:blipFill>
          <a:blip r:embed="rId3">
            <a:alphaModFix/>
          </a:blip>
          <a:stretch>
            <a:fillRect/>
          </a:stretch>
        </p:blipFill>
        <p:spPr>
          <a:xfrm>
            <a:off x="3619500" y="259775"/>
            <a:ext cx="1905000" cy="1905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3"/>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Definire ed usare un tratto</a:t>
            </a:r>
            <a:endParaRPr/>
          </a:p>
        </p:txBody>
      </p:sp>
      <p:sp>
        <p:nvSpPr>
          <p:cNvPr id="158" name="Google Shape;158;p23"/>
          <p:cNvSpPr txBox="1">
            <a:spLocks noGrp="1"/>
          </p:cNvSpPr>
          <p:nvPr>
            <p:ph type="body" idx="1"/>
          </p:nvPr>
        </p:nvSpPr>
        <p:spPr>
          <a:xfrm>
            <a:off x="311700" y="1280525"/>
            <a:ext cx="8520600" cy="77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it"/>
              <a:t>La parola chiave </a:t>
            </a:r>
            <a:r>
              <a:rPr lang="it" b="1">
                <a:solidFill>
                  <a:srgbClr val="0B5394"/>
                </a:solidFill>
                <a:latin typeface="Consolas"/>
                <a:ea typeface="Consolas"/>
                <a:cs typeface="Consolas"/>
                <a:sym typeface="Consolas"/>
              </a:rPr>
              <a:t>Self</a:t>
            </a:r>
            <a:r>
              <a:rPr lang="it"/>
              <a:t>, nella definizione di un tratto, si riferisce al tipo che lo implementerà</a:t>
            </a:r>
            <a:endParaRPr/>
          </a:p>
        </p:txBody>
      </p:sp>
      <p:sp>
        <p:nvSpPr>
          <p:cNvPr id="159" name="Google Shape;159;p23"/>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10</a:t>
            </a:fld>
            <a:endParaRPr/>
          </a:p>
        </p:txBody>
      </p:sp>
      <p:sp>
        <p:nvSpPr>
          <p:cNvPr id="160" name="Google Shape;160;p23"/>
          <p:cNvSpPr txBox="1"/>
          <p:nvPr/>
        </p:nvSpPr>
        <p:spPr>
          <a:xfrm>
            <a:off x="546775" y="2135000"/>
            <a:ext cx="8110500" cy="1046410"/>
          </a:xfrm>
          <a:prstGeom prst="rect">
            <a:avLst/>
          </a:prstGeom>
          <a:solidFill>
            <a:srgbClr val="FFF2CC"/>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36000" bIns="91425" anchor="t" anchorCtr="0">
            <a:spAutoFit/>
          </a:bodyPr>
          <a:lstStyle/>
          <a:p>
            <a:pPr marL="0" lvl="0" indent="0" algn="l" rtl="0">
              <a:spcBef>
                <a:spcPts val="0"/>
              </a:spcBef>
              <a:spcAft>
                <a:spcPts val="0"/>
              </a:spcAft>
              <a:buNone/>
            </a:pPr>
            <a:r>
              <a:rPr lang="it" b="1" dirty="0">
                <a:latin typeface="Consolas"/>
                <a:ea typeface="Consolas"/>
                <a:cs typeface="Consolas"/>
                <a:sym typeface="Consolas"/>
              </a:rPr>
              <a:t>trait </a:t>
            </a:r>
            <a:r>
              <a:rPr lang="it" b="1" dirty="0">
                <a:solidFill>
                  <a:srgbClr val="0030F2"/>
                </a:solidFill>
                <a:latin typeface="Consolas"/>
                <a:ea typeface="Consolas"/>
                <a:cs typeface="Consolas"/>
                <a:sym typeface="Consolas"/>
              </a:rPr>
              <a:t>T1</a:t>
            </a:r>
            <a:r>
              <a:rPr lang="it" b="1" dirty="0">
                <a:latin typeface="Consolas"/>
                <a:ea typeface="Consolas"/>
                <a:cs typeface="Consolas"/>
                <a:sym typeface="Consolas"/>
              </a:rPr>
              <a:t> {</a:t>
            </a:r>
            <a:endParaRPr b="1" dirty="0">
              <a:latin typeface="Consolas"/>
              <a:ea typeface="Consolas"/>
              <a:cs typeface="Consolas"/>
              <a:sym typeface="Consolas"/>
            </a:endParaRPr>
          </a:p>
          <a:p>
            <a:pPr marL="0" lvl="0" indent="0" algn="l" rtl="0">
              <a:spcBef>
                <a:spcPts val="0"/>
              </a:spcBef>
              <a:spcAft>
                <a:spcPts val="0"/>
              </a:spcAft>
              <a:buNone/>
            </a:pPr>
            <a:r>
              <a:rPr lang="it" b="1" dirty="0">
                <a:latin typeface="Consolas"/>
                <a:ea typeface="Consolas"/>
                <a:cs typeface="Consolas"/>
                <a:sym typeface="Consolas"/>
              </a:rPr>
              <a:t>  fn </a:t>
            </a:r>
            <a:r>
              <a:rPr lang="it" b="1" dirty="0">
                <a:solidFill>
                  <a:srgbClr val="0B5394"/>
                </a:solidFill>
                <a:latin typeface="Consolas"/>
                <a:ea typeface="Consolas"/>
                <a:cs typeface="Consolas"/>
                <a:sym typeface="Consolas"/>
              </a:rPr>
              <a:t>returns_num()</a:t>
            </a:r>
            <a:r>
              <a:rPr lang="it" b="1" dirty="0">
                <a:latin typeface="Consolas"/>
                <a:ea typeface="Consolas"/>
                <a:cs typeface="Consolas"/>
                <a:sym typeface="Consolas"/>
              </a:rPr>
              <a:t> -&gt; i32;    //ritorna un numero</a:t>
            </a:r>
            <a:endParaRPr b="1" dirty="0">
              <a:latin typeface="Consolas"/>
              <a:ea typeface="Consolas"/>
              <a:cs typeface="Consolas"/>
              <a:sym typeface="Consolas"/>
            </a:endParaRPr>
          </a:p>
          <a:p>
            <a:pPr marL="0" lvl="0" indent="0" algn="l" rtl="0">
              <a:spcBef>
                <a:spcPts val="0"/>
              </a:spcBef>
              <a:spcAft>
                <a:spcPts val="0"/>
              </a:spcAft>
              <a:buNone/>
            </a:pPr>
            <a:r>
              <a:rPr lang="it" b="1" dirty="0">
                <a:latin typeface="Consolas"/>
                <a:ea typeface="Consolas"/>
                <a:cs typeface="Consolas"/>
                <a:sym typeface="Consolas"/>
              </a:rPr>
              <a:t>  fn </a:t>
            </a:r>
            <a:r>
              <a:rPr lang="it" b="1" dirty="0">
                <a:solidFill>
                  <a:srgbClr val="0B5394"/>
                </a:solidFill>
                <a:latin typeface="Consolas"/>
                <a:ea typeface="Consolas"/>
                <a:cs typeface="Consolas"/>
                <a:sym typeface="Consolas"/>
              </a:rPr>
              <a:t>returns_self()</a:t>
            </a:r>
            <a:r>
              <a:rPr lang="it" b="1" dirty="0">
                <a:latin typeface="Consolas"/>
                <a:ea typeface="Consolas"/>
                <a:cs typeface="Consolas"/>
                <a:sym typeface="Consolas"/>
              </a:rPr>
              <a:t> -&gt; Self;  //restituisce un’istanza del tipo che lo implementa</a:t>
            </a:r>
            <a:endParaRPr b="1" dirty="0">
              <a:latin typeface="Consolas"/>
              <a:ea typeface="Consolas"/>
              <a:cs typeface="Consolas"/>
              <a:sym typeface="Consolas"/>
            </a:endParaRPr>
          </a:p>
          <a:p>
            <a:pPr marL="0" lvl="0" indent="0" algn="l" rtl="0">
              <a:spcBef>
                <a:spcPts val="0"/>
              </a:spcBef>
              <a:spcAft>
                <a:spcPts val="0"/>
              </a:spcAft>
              <a:buNone/>
            </a:pPr>
            <a:r>
              <a:rPr lang="it" b="1" dirty="0">
                <a:latin typeface="Consolas"/>
                <a:ea typeface="Consolas"/>
                <a:cs typeface="Consolas"/>
                <a:sym typeface="Consolas"/>
              </a:rPr>
              <a:t>}</a:t>
            </a:r>
            <a:endParaRPr b="1" dirty="0">
              <a:latin typeface="Consolas"/>
              <a:ea typeface="Consolas"/>
              <a:cs typeface="Consolas"/>
              <a:sym typeface="Consolas"/>
            </a:endParaRPr>
          </a:p>
        </p:txBody>
      </p:sp>
      <p:sp>
        <p:nvSpPr>
          <p:cNvPr id="161" name="Google Shape;161;p23"/>
          <p:cNvSpPr txBox="1"/>
          <p:nvPr/>
        </p:nvSpPr>
        <p:spPr>
          <a:xfrm>
            <a:off x="546775" y="3532775"/>
            <a:ext cx="3957600" cy="1262100"/>
          </a:xfrm>
          <a:prstGeom prst="rect">
            <a:avLst/>
          </a:prstGeom>
          <a:solidFill>
            <a:srgbClr val="FFF2CC"/>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it" b="1">
                <a:solidFill>
                  <a:schemeClr val="dk1"/>
                </a:solidFill>
                <a:latin typeface="Consolas"/>
                <a:ea typeface="Consolas"/>
                <a:cs typeface="Consolas"/>
                <a:sym typeface="Consolas"/>
              </a:rPr>
              <a:t>struct </a:t>
            </a:r>
            <a:r>
              <a:rPr lang="it" b="1">
                <a:solidFill>
                  <a:srgbClr val="9D00EC"/>
                </a:solidFill>
                <a:latin typeface="Consolas"/>
                <a:ea typeface="Consolas"/>
                <a:cs typeface="Consolas"/>
                <a:sym typeface="Consolas"/>
              </a:rPr>
              <a:t>SomeType</a:t>
            </a:r>
            <a:r>
              <a:rPr lang="it" b="1">
                <a:solidFill>
                  <a:schemeClr val="dk1"/>
                </a:solidFill>
                <a:latin typeface="Consolas"/>
                <a:ea typeface="Consolas"/>
                <a:cs typeface="Consolas"/>
                <a:sym typeface="Consolas"/>
              </a:rPr>
              <a:t>;</a:t>
            </a:r>
            <a:endParaRPr b="1">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it" b="1">
                <a:solidFill>
                  <a:schemeClr val="dk1"/>
                </a:solidFill>
                <a:latin typeface="Consolas"/>
                <a:ea typeface="Consolas"/>
                <a:cs typeface="Consolas"/>
                <a:sym typeface="Consolas"/>
              </a:rPr>
              <a:t>impl </a:t>
            </a:r>
            <a:r>
              <a:rPr lang="it" b="1">
                <a:solidFill>
                  <a:srgbClr val="0030F2"/>
                </a:solidFill>
                <a:latin typeface="Consolas"/>
                <a:ea typeface="Consolas"/>
                <a:cs typeface="Consolas"/>
                <a:sym typeface="Consolas"/>
              </a:rPr>
              <a:t>T1</a:t>
            </a:r>
            <a:r>
              <a:rPr lang="it" b="1">
                <a:solidFill>
                  <a:schemeClr val="dk1"/>
                </a:solidFill>
                <a:latin typeface="Consolas"/>
                <a:ea typeface="Consolas"/>
                <a:cs typeface="Consolas"/>
                <a:sym typeface="Consolas"/>
              </a:rPr>
              <a:t> for </a:t>
            </a:r>
            <a:r>
              <a:rPr lang="it" b="1">
                <a:solidFill>
                  <a:srgbClr val="9D00EC"/>
                </a:solidFill>
                <a:latin typeface="Consolas"/>
                <a:ea typeface="Consolas"/>
                <a:cs typeface="Consolas"/>
                <a:sym typeface="Consolas"/>
              </a:rPr>
              <a:t>SomeType</a:t>
            </a:r>
            <a:r>
              <a:rPr lang="it" b="1">
                <a:solidFill>
                  <a:schemeClr val="dk1"/>
                </a:solidFill>
                <a:latin typeface="Consolas"/>
                <a:ea typeface="Consolas"/>
                <a:cs typeface="Consolas"/>
                <a:sym typeface="Consolas"/>
              </a:rPr>
              <a:t> {</a:t>
            </a:r>
            <a:endParaRPr b="1">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it" b="1">
                <a:solidFill>
                  <a:schemeClr val="dk1"/>
                </a:solidFill>
                <a:latin typeface="Consolas"/>
                <a:ea typeface="Consolas"/>
                <a:cs typeface="Consolas"/>
                <a:sym typeface="Consolas"/>
              </a:rPr>
              <a:t>  fn </a:t>
            </a:r>
            <a:r>
              <a:rPr lang="it" b="1">
                <a:solidFill>
                  <a:srgbClr val="9D00EC"/>
                </a:solidFill>
                <a:latin typeface="Consolas"/>
                <a:ea typeface="Consolas"/>
                <a:cs typeface="Consolas"/>
                <a:sym typeface="Consolas"/>
              </a:rPr>
              <a:t>returns_num()</a:t>
            </a:r>
            <a:r>
              <a:rPr lang="it" b="1">
                <a:solidFill>
                  <a:srgbClr val="0B5394"/>
                </a:solidFill>
                <a:latin typeface="Consolas"/>
                <a:ea typeface="Consolas"/>
                <a:cs typeface="Consolas"/>
                <a:sym typeface="Consolas"/>
              </a:rPr>
              <a:t> </a:t>
            </a:r>
            <a:r>
              <a:rPr lang="it" b="1">
                <a:solidFill>
                  <a:schemeClr val="dk1"/>
                </a:solidFill>
                <a:latin typeface="Consolas"/>
                <a:ea typeface="Consolas"/>
                <a:cs typeface="Consolas"/>
                <a:sym typeface="Consolas"/>
              </a:rPr>
              <a:t>-&gt; i32 { 1 }</a:t>
            </a:r>
            <a:endParaRPr b="1">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it" b="1">
                <a:solidFill>
                  <a:schemeClr val="dk1"/>
                </a:solidFill>
                <a:latin typeface="Consolas"/>
                <a:ea typeface="Consolas"/>
                <a:cs typeface="Consolas"/>
                <a:sym typeface="Consolas"/>
              </a:rPr>
              <a:t>  fn </a:t>
            </a:r>
            <a:r>
              <a:rPr lang="it" b="1">
                <a:solidFill>
                  <a:srgbClr val="9D00EC"/>
                </a:solidFill>
                <a:latin typeface="Consolas"/>
                <a:ea typeface="Consolas"/>
                <a:cs typeface="Consolas"/>
                <a:sym typeface="Consolas"/>
              </a:rPr>
              <a:t>returns_self()</a:t>
            </a:r>
            <a:r>
              <a:rPr lang="it" b="1">
                <a:solidFill>
                  <a:schemeClr val="dk1"/>
                </a:solidFill>
                <a:latin typeface="Consolas"/>
                <a:ea typeface="Consolas"/>
                <a:cs typeface="Consolas"/>
                <a:sym typeface="Consolas"/>
              </a:rPr>
              <a:t> -&gt; Self {</a:t>
            </a:r>
            <a:r>
              <a:rPr lang="it" b="1">
                <a:solidFill>
                  <a:srgbClr val="9D00EC"/>
                </a:solidFill>
                <a:latin typeface="Consolas"/>
                <a:ea typeface="Consolas"/>
                <a:cs typeface="Consolas"/>
                <a:sym typeface="Consolas"/>
              </a:rPr>
              <a:t>SomeType</a:t>
            </a:r>
            <a:r>
              <a:rPr lang="it" b="1">
                <a:solidFill>
                  <a:schemeClr val="dk1"/>
                </a:solidFill>
                <a:latin typeface="Consolas"/>
                <a:ea typeface="Consolas"/>
                <a:cs typeface="Consolas"/>
                <a:sym typeface="Consolas"/>
              </a:rPr>
              <a:t>}</a:t>
            </a:r>
            <a:endParaRPr b="1">
              <a:solidFill>
                <a:schemeClr val="dk1"/>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it" b="1">
                <a:solidFill>
                  <a:schemeClr val="dk1"/>
                </a:solidFill>
                <a:latin typeface="Consolas"/>
                <a:ea typeface="Consolas"/>
                <a:cs typeface="Consolas"/>
                <a:sym typeface="Consolas"/>
              </a:rPr>
              <a:t>}</a:t>
            </a:r>
            <a:endParaRPr b="1">
              <a:latin typeface="Consolas"/>
              <a:ea typeface="Consolas"/>
              <a:cs typeface="Consolas"/>
              <a:sym typeface="Consolas"/>
            </a:endParaRPr>
          </a:p>
        </p:txBody>
      </p:sp>
      <p:sp>
        <p:nvSpPr>
          <p:cNvPr id="162" name="Google Shape;162;p23"/>
          <p:cNvSpPr txBox="1"/>
          <p:nvPr/>
        </p:nvSpPr>
        <p:spPr>
          <a:xfrm>
            <a:off x="4636400" y="3532775"/>
            <a:ext cx="4025100" cy="1262100"/>
          </a:xfrm>
          <a:prstGeom prst="rect">
            <a:avLst/>
          </a:prstGeom>
          <a:solidFill>
            <a:srgbClr val="FFF2CC"/>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it" b="1">
                <a:solidFill>
                  <a:schemeClr val="dk1"/>
                </a:solidFill>
                <a:latin typeface="Consolas"/>
                <a:ea typeface="Consolas"/>
                <a:cs typeface="Consolas"/>
                <a:sym typeface="Consolas"/>
              </a:rPr>
              <a:t>struct </a:t>
            </a:r>
            <a:r>
              <a:rPr lang="it" b="1">
                <a:solidFill>
                  <a:srgbClr val="980000"/>
                </a:solidFill>
                <a:latin typeface="Consolas"/>
                <a:ea typeface="Consolas"/>
                <a:cs typeface="Consolas"/>
                <a:sym typeface="Consolas"/>
              </a:rPr>
              <a:t>OtherType</a:t>
            </a:r>
            <a:r>
              <a:rPr lang="it" b="1">
                <a:solidFill>
                  <a:schemeClr val="dk1"/>
                </a:solidFill>
                <a:latin typeface="Consolas"/>
                <a:ea typeface="Consolas"/>
                <a:cs typeface="Consolas"/>
                <a:sym typeface="Consolas"/>
              </a:rPr>
              <a:t>;</a:t>
            </a:r>
            <a:endParaRPr b="1">
              <a:solidFill>
                <a:schemeClr val="dk1"/>
              </a:solidFill>
              <a:latin typeface="Consolas"/>
              <a:ea typeface="Consolas"/>
              <a:cs typeface="Consolas"/>
              <a:sym typeface="Consolas"/>
            </a:endParaRPr>
          </a:p>
          <a:p>
            <a:pPr marL="0" lvl="0" indent="0" algn="l" rtl="0">
              <a:spcBef>
                <a:spcPts val="0"/>
              </a:spcBef>
              <a:spcAft>
                <a:spcPts val="0"/>
              </a:spcAft>
              <a:buNone/>
            </a:pPr>
            <a:r>
              <a:rPr lang="it" b="1">
                <a:solidFill>
                  <a:schemeClr val="dk1"/>
                </a:solidFill>
                <a:latin typeface="Consolas"/>
                <a:ea typeface="Consolas"/>
                <a:cs typeface="Consolas"/>
                <a:sym typeface="Consolas"/>
              </a:rPr>
              <a:t>impl </a:t>
            </a:r>
            <a:r>
              <a:rPr lang="it" b="1">
                <a:solidFill>
                  <a:srgbClr val="0030F2"/>
                </a:solidFill>
                <a:latin typeface="Consolas"/>
                <a:ea typeface="Consolas"/>
                <a:cs typeface="Consolas"/>
                <a:sym typeface="Consolas"/>
              </a:rPr>
              <a:t>T1</a:t>
            </a:r>
            <a:r>
              <a:rPr lang="it" b="1">
                <a:solidFill>
                  <a:schemeClr val="dk1"/>
                </a:solidFill>
                <a:latin typeface="Consolas"/>
                <a:ea typeface="Consolas"/>
                <a:cs typeface="Consolas"/>
                <a:sym typeface="Consolas"/>
              </a:rPr>
              <a:t> for </a:t>
            </a:r>
            <a:r>
              <a:rPr lang="it" b="1">
                <a:solidFill>
                  <a:srgbClr val="980000"/>
                </a:solidFill>
                <a:latin typeface="Consolas"/>
                <a:ea typeface="Consolas"/>
                <a:cs typeface="Consolas"/>
                <a:sym typeface="Consolas"/>
              </a:rPr>
              <a:t>OtherType</a:t>
            </a:r>
            <a:r>
              <a:rPr lang="it" b="1">
                <a:solidFill>
                  <a:schemeClr val="dk1"/>
                </a:solidFill>
                <a:latin typeface="Consolas"/>
                <a:ea typeface="Consolas"/>
                <a:cs typeface="Consolas"/>
                <a:sym typeface="Consolas"/>
              </a:rPr>
              <a:t> {</a:t>
            </a:r>
            <a:endParaRPr b="1">
              <a:solidFill>
                <a:schemeClr val="dk1"/>
              </a:solidFill>
              <a:latin typeface="Consolas"/>
              <a:ea typeface="Consolas"/>
              <a:cs typeface="Consolas"/>
              <a:sym typeface="Consolas"/>
            </a:endParaRPr>
          </a:p>
          <a:p>
            <a:pPr marL="0" lvl="0" indent="0" algn="l" rtl="0">
              <a:spcBef>
                <a:spcPts val="0"/>
              </a:spcBef>
              <a:spcAft>
                <a:spcPts val="0"/>
              </a:spcAft>
              <a:buNone/>
            </a:pPr>
            <a:r>
              <a:rPr lang="it" b="1">
                <a:solidFill>
                  <a:schemeClr val="dk1"/>
                </a:solidFill>
                <a:latin typeface="Consolas"/>
                <a:ea typeface="Consolas"/>
                <a:cs typeface="Consolas"/>
                <a:sym typeface="Consolas"/>
              </a:rPr>
              <a:t>  fn </a:t>
            </a:r>
            <a:r>
              <a:rPr lang="it" b="1">
                <a:solidFill>
                  <a:srgbClr val="980000"/>
                </a:solidFill>
                <a:latin typeface="Consolas"/>
                <a:ea typeface="Consolas"/>
                <a:cs typeface="Consolas"/>
                <a:sym typeface="Consolas"/>
              </a:rPr>
              <a:t>returns_num()</a:t>
            </a:r>
            <a:r>
              <a:rPr lang="it" b="1">
                <a:solidFill>
                  <a:srgbClr val="0B5394"/>
                </a:solidFill>
                <a:latin typeface="Consolas"/>
                <a:ea typeface="Consolas"/>
                <a:cs typeface="Consolas"/>
                <a:sym typeface="Consolas"/>
              </a:rPr>
              <a:t> </a:t>
            </a:r>
            <a:r>
              <a:rPr lang="it" b="1">
                <a:solidFill>
                  <a:schemeClr val="dk1"/>
                </a:solidFill>
                <a:latin typeface="Consolas"/>
                <a:ea typeface="Consolas"/>
                <a:cs typeface="Consolas"/>
                <a:sym typeface="Consolas"/>
              </a:rPr>
              <a:t>-&gt; i32 { 2 }</a:t>
            </a:r>
            <a:endParaRPr b="1">
              <a:solidFill>
                <a:schemeClr val="dk1"/>
              </a:solidFill>
              <a:latin typeface="Consolas"/>
              <a:ea typeface="Consolas"/>
              <a:cs typeface="Consolas"/>
              <a:sym typeface="Consolas"/>
            </a:endParaRPr>
          </a:p>
          <a:p>
            <a:pPr marL="0" lvl="0" indent="0" algn="l" rtl="0">
              <a:spcBef>
                <a:spcPts val="0"/>
              </a:spcBef>
              <a:spcAft>
                <a:spcPts val="0"/>
              </a:spcAft>
              <a:buNone/>
            </a:pPr>
            <a:r>
              <a:rPr lang="it" b="1">
                <a:solidFill>
                  <a:schemeClr val="dk1"/>
                </a:solidFill>
                <a:latin typeface="Consolas"/>
                <a:ea typeface="Consolas"/>
                <a:cs typeface="Consolas"/>
                <a:sym typeface="Consolas"/>
              </a:rPr>
              <a:t>  fn </a:t>
            </a:r>
            <a:r>
              <a:rPr lang="it" b="1">
                <a:solidFill>
                  <a:srgbClr val="980000"/>
                </a:solidFill>
                <a:latin typeface="Consolas"/>
                <a:ea typeface="Consolas"/>
                <a:cs typeface="Consolas"/>
                <a:sym typeface="Consolas"/>
              </a:rPr>
              <a:t>returns_self()</a:t>
            </a:r>
            <a:r>
              <a:rPr lang="it" b="1">
                <a:solidFill>
                  <a:schemeClr val="dk1"/>
                </a:solidFill>
                <a:latin typeface="Consolas"/>
                <a:ea typeface="Consolas"/>
                <a:cs typeface="Consolas"/>
                <a:sym typeface="Consolas"/>
              </a:rPr>
              <a:t> -&gt; Self {</a:t>
            </a:r>
            <a:r>
              <a:rPr lang="it" b="1">
                <a:solidFill>
                  <a:srgbClr val="980000"/>
                </a:solidFill>
                <a:latin typeface="Consolas"/>
                <a:ea typeface="Consolas"/>
                <a:cs typeface="Consolas"/>
                <a:sym typeface="Consolas"/>
              </a:rPr>
              <a:t>OtherType</a:t>
            </a:r>
            <a:r>
              <a:rPr lang="it" b="1">
                <a:solidFill>
                  <a:schemeClr val="dk1"/>
                </a:solidFill>
                <a:latin typeface="Consolas"/>
                <a:ea typeface="Consolas"/>
                <a:cs typeface="Consolas"/>
                <a:sym typeface="Consolas"/>
              </a:rPr>
              <a:t>}</a:t>
            </a:r>
            <a:endParaRPr b="1">
              <a:solidFill>
                <a:schemeClr val="dk1"/>
              </a:solidFill>
              <a:latin typeface="Consolas"/>
              <a:ea typeface="Consolas"/>
              <a:cs typeface="Consolas"/>
              <a:sym typeface="Consolas"/>
            </a:endParaRPr>
          </a:p>
          <a:p>
            <a:pPr marL="0" lvl="0" indent="0" algn="l" rtl="0">
              <a:spcBef>
                <a:spcPts val="0"/>
              </a:spcBef>
              <a:spcAft>
                <a:spcPts val="0"/>
              </a:spcAft>
              <a:buNone/>
            </a:pPr>
            <a:r>
              <a:rPr lang="it" b="1">
                <a:solidFill>
                  <a:schemeClr val="dk1"/>
                </a:solidFill>
                <a:latin typeface="Consolas"/>
                <a:ea typeface="Consolas"/>
                <a:cs typeface="Consolas"/>
                <a:sym typeface="Consolas"/>
              </a:rPr>
              <a:t>}</a:t>
            </a:r>
            <a:endParaRPr b="1">
              <a:latin typeface="Consolas"/>
              <a:ea typeface="Consolas"/>
              <a:cs typeface="Consolas"/>
              <a:sym typeface="Consola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4"/>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Definire ed usare un tratto</a:t>
            </a:r>
            <a:endParaRPr/>
          </a:p>
        </p:txBody>
      </p:sp>
      <p:sp>
        <p:nvSpPr>
          <p:cNvPr id="168" name="Google Shape;168;p24"/>
          <p:cNvSpPr txBox="1">
            <a:spLocks noGrp="1"/>
          </p:cNvSpPr>
          <p:nvPr>
            <p:ph type="body" idx="1"/>
          </p:nvPr>
        </p:nvSpPr>
        <p:spPr>
          <a:xfrm>
            <a:off x="311700" y="1280528"/>
            <a:ext cx="8520600" cy="3795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it"/>
              <a:t>Se una funzione tra quelle definite da un tratto non usa, come primo parametro, né </a:t>
            </a:r>
            <a:r>
              <a:rPr lang="it" b="1">
                <a:solidFill>
                  <a:srgbClr val="0B5394"/>
                </a:solidFill>
                <a:latin typeface="Consolas"/>
                <a:ea typeface="Consolas"/>
                <a:cs typeface="Consolas"/>
                <a:sym typeface="Consolas"/>
              </a:rPr>
              <a:t>self</a:t>
            </a:r>
            <a:r>
              <a:rPr lang="it"/>
              <a:t> né un suo derivato (</a:t>
            </a:r>
            <a:r>
              <a:rPr lang="it" b="1">
                <a:solidFill>
                  <a:srgbClr val="0B5394"/>
                </a:solidFill>
                <a:latin typeface="Consolas"/>
                <a:ea typeface="Consolas"/>
                <a:cs typeface="Consolas"/>
                <a:sym typeface="Consolas"/>
              </a:rPr>
              <a:t>&amp;self</a:t>
            </a:r>
            <a:r>
              <a:rPr lang="it"/>
              <a:t>, </a:t>
            </a:r>
            <a:r>
              <a:rPr lang="it" b="1">
                <a:solidFill>
                  <a:srgbClr val="0B5394"/>
                </a:solidFill>
                <a:latin typeface="Consolas"/>
                <a:ea typeface="Consolas"/>
                <a:cs typeface="Consolas"/>
                <a:sym typeface="Consolas"/>
              </a:rPr>
              <a:t>&amp;mut self</a:t>
            </a:r>
            <a:r>
              <a:rPr lang="it"/>
              <a:t>, …), questa non è legata all’istanza del tipo che la implementa</a:t>
            </a:r>
            <a:endParaRPr/>
          </a:p>
          <a:p>
            <a:pPr marL="914400" lvl="1" indent="-317500" algn="l" rtl="0">
              <a:spcBef>
                <a:spcPts val="0"/>
              </a:spcBef>
              <a:spcAft>
                <a:spcPts val="0"/>
              </a:spcAft>
              <a:buSzPts val="1400"/>
              <a:buChar char="○"/>
            </a:pPr>
            <a:r>
              <a:rPr lang="it"/>
              <a:t>Può essere invocata usando come prefisso il nome del tratto o il nome del tipo che la implementa </a:t>
            </a:r>
            <a:endParaRPr/>
          </a:p>
        </p:txBody>
      </p:sp>
      <p:sp>
        <p:nvSpPr>
          <p:cNvPr id="169" name="Google Shape;169;p24"/>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11</a:t>
            </a:fld>
            <a:endParaRPr/>
          </a:p>
        </p:txBody>
      </p:sp>
      <p:sp>
        <p:nvSpPr>
          <p:cNvPr id="170" name="Google Shape;170;p24"/>
          <p:cNvSpPr txBox="1"/>
          <p:nvPr/>
        </p:nvSpPr>
        <p:spPr>
          <a:xfrm>
            <a:off x="546775" y="3380375"/>
            <a:ext cx="3957600" cy="1262100"/>
          </a:xfrm>
          <a:prstGeom prst="rect">
            <a:avLst/>
          </a:prstGeom>
          <a:solidFill>
            <a:srgbClr val="FFF2CC"/>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it" b="1">
                <a:solidFill>
                  <a:schemeClr val="dk1"/>
                </a:solidFill>
                <a:latin typeface="Consolas"/>
                <a:ea typeface="Consolas"/>
                <a:cs typeface="Consolas"/>
                <a:sym typeface="Consolas"/>
              </a:rPr>
              <a:t>trait </a:t>
            </a:r>
            <a:r>
              <a:rPr lang="it" b="1">
                <a:solidFill>
                  <a:srgbClr val="9D00EC"/>
                </a:solidFill>
                <a:latin typeface="Consolas"/>
                <a:ea typeface="Consolas"/>
                <a:cs typeface="Consolas"/>
                <a:sym typeface="Consolas"/>
              </a:rPr>
              <a:t>Default</a:t>
            </a:r>
            <a:r>
              <a:rPr lang="it" b="1">
                <a:solidFill>
                  <a:schemeClr val="dk1"/>
                </a:solidFill>
                <a:latin typeface="Consolas"/>
                <a:ea typeface="Consolas"/>
                <a:cs typeface="Consolas"/>
                <a:sym typeface="Consolas"/>
              </a:rPr>
              <a:t> {</a:t>
            </a:r>
            <a:endParaRPr b="1">
              <a:solidFill>
                <a:schemeClr val="dk1"/>
              </a:solidFill>
              <a:latin typeface="Consolas"/>
              <a:ea typeface="Consolas"/>
              <a:cs typeface="Consolas"/>
              <a:sym typeface="Consolas"/>
            </a:endParaRPr>
          </a:p>
          <a:p>
            <a:pPr marL="0" lvl="0" indent="0" algn="l" rtl="0">
              <a:spcBef>
                <a:spcPts val="0"/>
              </a:spcBef>
              <a:spcAft>
                <a:spcPts val="0"/>
              </a:spcAft>
              <a:buNone/>
            </a:pPr>
            <a:endParaRPr b="1">
              <a:solidFill>
                <a:schemeClr val="dk1"/>
              </a:solidFill>
              <a:latin typeface="Consolas"/>
              <a:ea typeface="Consolas"/>
              <a:cs typeface="Consolas"/>
              <a:sym typeface="Consolas"/>
            </a:endParaRPr>
          </a:p>
          <a:p>
            <a:pPr marL="0" lvl="0" indent="0" algn="l" rtl="0">
              <a:spcBef>
                <a:spcPts val="0"/>
              </a:spcBef>
              <a:spcAft>
                <a:spcPts val="0"/>
              </a:spcAft>
              <a:buNone/>
            </a:pPr>
            <a:r>
              <a:rPr lang="it" b="1">
                <a:solidFill>
                  <a:schemeClr val="dk1"/>
                </a:solidFill>
                <a:latin typeface="Consolas"/>
                <a:ea typeface="Consolas"/>
                <a:cs typeface="Consolas"/>
                <a:sym typeface="Consolas"/>
              </a:rPr>
              <a:t>  fn </a:t>
            </a:r>
            <a:r>
              <a:rPr lang="it" b="1">
                <a:solidFill>
                  <a:srgbClr val="9D00EC"/>
                </a:solidFill>
                <a:latin typeface="Consolas"/>
                <a:ea typeface="Consolas"/>
                <a:cs typeface="Consolas"/>
                <a:sym typeface="Consolas"/>
              </a:rPr>
              <a:t>default()</a:t>
            </a:r>
            <a:r>
              <a:rPr lang="it" b="1">
                <a:solidFill>
                  <a:srgbClr val="0B5394"/>
                </a:solidFill>
                <a:latin typeface="Consolas"/>
                <a:ea typeface="Consolas"/>
                <a:cs typeface="Consolas"/>
                <a:sym typeface="Consolas"/>
              </a:rPr>
              <a:t> </a:t>
            </a:r>
            <a:r>
              <a:rPr lang="it" b="1">
                <a:solidFill>
                  <a:schemeClr val="dk1"/>
                </a:solidFill>
                <a:latin typeface="Consolas"/>
                <a:ea typeface="Consolas"/>
                <a:cs typeface="Consolas"/>
                <a:sym typeface="Consolas"/>
              </a:rPr>
              <a:t>-&gt; Self </a:t>
            </a:r>
            <a:endParaRPr b="1">
              <a:solidFill>
                <a:schemeClr val="dk1"/>
              </a:solidFill>
              <a:latin typeface="Consolas"/>
              <a:ea typeface="Consolas"/>
              <a:cs typeface="Consolas"/>
              <a:sym typeface="Consolas"/>
            </a:endParaRPr>
          </a:p>
          <a:p>
            <a:pPr marL="0" lvl="0" indent="0" algn="l" rtl="0">
              <a:spcBef>
                <a:spcPts val="0"/>
              </a:spcBef>
              <a:spcAft>
                <a:spcPts val="0"/>
              </a:spcAft>
              <a:buNone/>
            </a:pPr>
            <a:endParaRPr b="1">
              <a:solidFill>
                <a:schemeClr val="dk1"/>
              </a:solidFill>
              <a:latin typeface="Consolas"/>
              <a:ea typeface="Consolas"/>
              <a:cs typeface="Consolas"/>
              <a:sym typeface="Consolas"/>
            </a:endParaRPr>
          </a:p>
          <a:p>
            <a:pPr marL="0" lvl="0" indent="0" algn="l" rtl="0">
              <a:spcBef>
                <a:spcPts val="0"/>
              </a:spcBef>
              <a:spcAft>
                <a:spcPts val="0"/>
              </a:spcAft>
              <a:buNone/>
            </a:pPr>
            <a:r>
              <a:rPr lang="it" b="1">
                <a:solidFill>
                  <a:schemeClr val="dk1"/>
                </a:solidFill>
                <a:latin typeface="Consolas"/>
                <a:ea typeface="Consolas"/>
                <a:cs typeface="Consolas"/>
                <a:sym typeface="Consolas"/>
              </a:rPr>
              <a:t>}</a:t>
            </a:r>
            <a:endParaRPr b="1">
              <a:latin typeface="Consolas"/>
              <a:ea typeface="Consolas"/>
              <a:cs typeface="Consolas"/>
              <a:sym typeface="Consolas"/>
            </a:endParaRPr>
          </a:p>
        </p:txBody>
      </p:sp>
      <p:sp>
        <p:nvSpPr>
          <p:cNvPr id="171" name="Google Shape;171;p24"/>
          <p:cNvSpPr txBox="1"/>
          <p:nvPr/>
        </p:nvSpPr>
        <p:spPr>
          <a:xfrm>
            <a:off x="4636400" y="3380375"/>
            <a:ext cx="4025100" cy="1262100"/>
          </a:xfrm>
          <a:prstGeom prst="rect">
            <a:avLst/>
          </a:prstGeom>
          <a:solidFill>
            <a:srgbClr val="FFF2CC"/>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it" b="1">
                <a:solidFill>
                  <a:schemeClr val="dk1"/>
                </a:solidFill>
                <a:latin typeface="Consolas"/>
                <a:ea typeface="Consolas"/>
                <a:cs typeface="Consolas"/>
                <a:sym typeface="Consolas"/>
              </a:rPr>
              <a:t>fn </a:t>
            </a:r>
            <a:r>
              <a:rPr lang="it" b="1">
                <a:solidFill>
                  <a:srgbClr val="0030F2"/>
                </a:solidFill>
                <a:latin typeface="Consolas"/>
                <a:ea typeface="Consolas"/>
                <a:cs typeface="Consolas"/>
                <a:sym typeface="Consolas"/>
              </a:rPr>
              <a:t>main</a:t>
            </a:r>
            <a:r>
              <a:rPr lang="it" b="1">
                <a:solidFill>
                  <a:schemeClr val="dk1"/>
                </a:solidFill>
                <a:latin typeface="Consolas"/>
                <a:ea typeface="Consolas"/>
                <a:cs typeface="Consolas"/>
                <a:sym typeface="Consolas"/>
              </a:rPr>
              <a:t>() {</a:t>
            </a:r>
            <a:endParaRPr b="1">
              <a:solidFill>
                <a:schemeClr val="dk1"/>
              </a:solidFill>
              <a:latin typeface="Consolas"/>
              <a:ea typeface="Consolas"/>
              <a:cs typeface="Consolas"/>
              <a:sym typeface="Consolas"/>
            </a:endParaRPr>
          </a:p>
          <a:p>
            <a:pPr marL="0" lvl="0" indent="0" algn="l" rtl="0">
              <a:spcBef>
                <a:spcPts val="0"/>
              </a:spcBef>
              <a:spcAft>
                <a:spcPts val="0"/>
              </a:spcAft>
              <a:buNone/>
            </a:pPr>
            <a:r>
              <a:rPr lang="it" b="1">
                <a:solidFill>
                  <a:schemeClr val="dk1"/>
                </a:solidFill>
                <a:latin typeface="Consolas"/>
                <a:ea typeface="Consolas"/>
                <a:cs typeface="Consolas"/>
                <a:sym typeface="Consolas"/>
              </a:rPr>
              <a:t>  let zero: i32 = </a:t>
            </a:r>
            <a:r>
              <a:rPr lang="it" b="1">
                <a:solidFill>
                  <a:srgbClr val="9D00EC"/>
                </a:solidFill>
                <a:latin typeface="Consolas"/>
                <a:ea typeface="Consolas"/>
                <a:cs typeface="Consolas"/>
                <a:sym typeface="Consolas"/>
              </a:rPr>
              <a:t>Default::default()</a:t>
            </a:r>
            <a:r>
              <a:rPr lang="it" b="1">
                <a:solidFill>
                  <a:schemeClr val="dk1"/>
                </a:solidFill>
                <a:latin typeface="Consolas"/>
                <a:ea typeface="Consolas"/>
                <a:cs typeface="Consolas"/>
                <a:sym typeface="Consolas"/>
              </a:rPr>
              <a:t>;</a:t>
            </a:r>
            <a:endParaRPr b="1">
              <a:solidFill>
                <a:schemeClr val="dk1"/>
              </a:solidFill>
              <a:latin typeface="Consolas"/>
              <a:ea typeface="Consolas"/>
              <a:cs typeface="Consolas"/>
              <a:sym typeface="Consolas"/>
            </a:endParaRPr>
          </a:p>
          <a:p>
            <a:pPr marL="0" lvl="0" indent="0" algn="l" rtl="0">
              <a:spcBef>
                <a:spcPts val="0"/>
              </a:spcBef>
              <a:spcAft>
                <a:spcPts val="0"/>
              </a:spcAft>
              <a:buNone/>
            </a:pPr>
            <a:r>
              <a:rPr lang="it" b="1">
                <a:solidFill>
                  <a:schemeClr val="dk1"/>
                </a:solidFill>
                <a:latin typeface="Consolas"/>
                <a:ea typeface="Consolas"/>
                <a:cs typeface="Consolas"/>
                <a:sym typeface="Consolas"/>
              </a:rPr>
              <a:t>  let zero_again = i32::</a:t>
            </a:r>
            <a:r>
              <a:rPr lang="it" b="1">
                <a:solidFill>
                  <a:srgbClr val="9D00EC"/>
                </a:solidFill>
                <a:latin typeface="Consolas"/>
                <a:ea typeface="Consolas"/>
                <a:cs typeface="Consolas"/>
                <a:sym typeface="Consolas"/>
              </a:rPr>
              <a:t>default()</a:t>
            </a:r>
            <a:r>
              <a:rPr lang="it" b="1">
                <a:solidFill>
                  <a:schemeClr val="dk1"/>
                </a:solidFill>
                <a:latin typeface="Consolas"/>
                <a:ea typeface="Consolas"/>
                <a:cs typeface="Consolas"/>
                <a:sym typeface="Consolas"/>
              </a:rPr>
              <a:t>;</a:t>
            </a:r>
            <a:endParaRPr b="1">
              <a:solidFill>
                <a:schemeClr val="dk1"/>
              </a:solidFill>
              <a:latin typeface="Consolas"/>
              <a:ea typeface="Consolas"/>
              <a:cs typeface="Consolas"/>
              <a:sym typeface="Consolas"/>
            </a:endParaRPr>
          </a:p>
          <a:p>
            <a:pPr marL="0" lvl="0" indent="0" algn="l" rtl="0">
              <a:spcBef>
                <a:spcPts val="0"/>
              </a:spcBef>
              <a:spcAft>
                <a:spcPts val="0"/>
              </a:spcAft>
              <a:buNone/>
            </a:pPr>
            <a:r>
              <a:rPr lang="it" b="1">
                <a:solidFill>
                  <a:schemeClr val="dk1"/>
                </a:solidFill>
                <a:latin typeface="Consolas"/>
                <a:ea typeface="Consolas"/>
                <a:cs typeface="Consolas"/>
                <a:sym typeface="Consolas"/>
              </a:rPr>
              <a:t>}</a:t>
            </a:r>
            <a:endParaRPr b="1">
              <a:solidFill>
                <a:schemeClr val="dk1"/>
              </a:solidFill>
              <a:latin typeface="Consolas"/>
              <a:ea typeface="Consolas"/>
              <a:cs typeface="Consolas"/>
              <a:sym typeface="Consolas"/>
            </a:endParaRPr>
          </a:p>
          <a:p>
            <a:pPr marL="0" lvl="0" indent="0" algn="l" rtl="0">
              <a:spcBef>
                <a:spcPts val="0"/>
              </a:spcBef>
              <a:spcAft>
                <a:spcPts val="0"/>
              </a:spcAft>
              <a:buNone/>
            </a:pPr>
            <a:endParaRPr b="1">
              <a:solidFill>
                <a:schemeClr val="dk1"/>
              </a:solidFill>
              <a:latin typeface="Consolas"/>
              <a:ea typeface="Consolas"/>
              <a:cs typeface="Consolas"/>
              <a:sym typeface="Consola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5"/>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Definire ed usare un tratto</a:t>
            </a:r>
            <a:endParaRPr/>
          </a:p>
        </p:txBody>
      </p:sp>
      <p:sp>
        <p:nvSpPr>
          <p:cNvPr id="177" name="Google Shape;177;p25"/>
          <p:cNvSpPr txBox="1">
            <a:spLocks noGrp="1"/>
          </p:cNvSpPr>
          <p:nvPr>
            <p:ph type="body" idx="1"/>
          </p:nvPr>
        </p:nvSpPr>
        <p:spPr>
          <a:xfrm>
            <a:off x="311700" y="1280527"/>
            <a:ext cx="8520600" cy="1479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it"/>
              <a:t>Un metodo è una funzione che utilizza come primo parametro la parola chiave </a:t>
            </a:r>
            <a:r>
              <a:rPr lang="it" b="1">
                <a:solidFill>
                  <a:srgbClr val="0B5394"/>
                </a:solidFill>
                <a:latin typeface="Consolas"/>
                <a:ea typeface="Consolas"/>
                <a:cs typeface="Consolas"/>
                <a:sym typeface="Consolas"/>
              </a:rPr>
              <a:t>self</a:t>
            </a:r>
            <a:r>
              <a:rPr lang="it"/>
              <a:t> o una sua variazione (</a:t>
            </a:r>
            <a:r>
              <a:rPr lang="it" b="1">
                <a:solidFill>
                  <a:srgbClr val="0B5394"/>
                </a:solidFill>
                <a:latin typeface="Consolas"/>
                <a:ea typeface="Consolas"/>
                <a:cs typeface="Consolas"/>
                <a:sym typeface="Consolas"/>
              </a:rPr>
              <a:t>&amp;self</a:t>
            </a:r>
            <a:r>
              <a:rPr lang="it"/>
              <a:t>, </a:t>
            </a:r>
            <a:r>
              <a:rPr lang="it" b="1">
                <a:solidFill>
                  <a:srgbClr val="0B5394"/>
                </a:solidFill>
                <a:latin typeface="Consolas"/>
                <a:ea typeface="Consolas"/>
                <a:cs typeface="Consolas"/>
                <a:sym typeface="Consolas"/>
              </a:rPr>
              <a:t>&amp;mut self</a:t>
            </a:r>
            <a:r>
              <a:rPr lang="it"/>
              <a:t>, …)</a:t>
            </a:r>
            <a:endParaRPr/>
          </a:p>
          <a:p>
            <a:pPr marL="914400" lvl="1" indent="-317500" algn="l" rtl="0">
              <a:spcBef>
                <a:spcPts val="0"/>
              </a:spcBef>
              <a:spcAft>
                <a:spcPts val="0"/>
              </a:spcAft>
              <a:buSzPts val="1400"/>
              <a:buChar char="○"/>
            </a:pPr>
            <a:r>
              <a:rPr lang="it"/>
              <a:t>Il tipo del parametro self può anche essere </a:t>
            </a:r>
            <a:r>
              <a:rPr lang="it" b="1">
                <a:solidFill>
                  <a:srgbClr val="0B5394"/>
                </a:solidFill>
                <a:latin typeface="Consolas"/>
                <a:ea typeface="Consolas"/>
                <a:cs typeface="Consolas"/>
                <a:sym typeface="Consolas"/>
              </a:rPr>
              <a:t>Box&lt;Self&gt;</a:t>
            </a:r>
            <a:r>
              <a:rPr lang="it"/>
              <a:t>, </a:t>
            </a:r>
            <a:r>
              <a:rPr lang="it" b="1">
                <a:solidFill>
                  <a:srgbClr val="0B5394"/>
                </a:solidFill>
                <a:latin typeface="Consolas"/>
                <a:ea typeface="Consolas"/>
                <a:cs typeface="Consolas"/>
                <a:sym typeface="Consolas"/>
              </a:rPr>
              <a:t>Rc&lt;Self&gt;</a:t>
            </a:r>
            <a:r>
              <a:rPr lang="it"/>
              <a:t>, </a:t>
            </a:r>
            <a:r>
              <a:rPr lang="it" b="1">
                <a:solidFill>
                  <a:srgbClr val="0B5394"/>
                </a:solidFill>
                <a:latin typeface="Consolas"/>
                <a:ea typeface="Consolas"/>
                <a:cs typeface="Consolas"/>
                <a:sym typeface="Consolas"/>
              </a:rPr>
              <a:t>Arc&lt;Self&gt;</a:t>
            </a:r>
            <a:r>
              <a:rPr lang="it"/>
              <a:t>, </a:t>
            </a:r>
            <a:r>
              <a:rPr lang="it" b="1">
                <a:solidFill>
                  <a:srgbClr val="0B5394"/>
                </a:solidFill>
                <a:latin typeface="Consolas"/>
                <a:ea typeface="Consolas"/>
                <a:cs typeface="Consolas"/>
                <a:sym typeface="Consolas"/>
              </a:rPr>
              <a:t>Pin&lt;Self&gt;</a:t>
            </a:r>
            <a:endParaRPr/>
          </a:p>
          <a:p>
            <a:pPr marL="457200" lvl="0" indent="-342900" algn="l" rtl="0">
              <a:spcBef>
                <a:spcPts val="0"/>
              </a:spcBef>
              <a:spcAft>
                <a:spcPts val="0"/>
              </a:spcAft>
              <a:buSzPts val="1800"/>
              <a:buChar char="●"/>
            </a:pPr>
            <a:r>
              <a:rPr lang="it"/>
              <a:t>I metodi sono invocati con l’operatore </a:t>
            </a:r>
            <a:r>
              <a:rPr lang="it" b="1">
                <a:solidFill>
                  <a:srgbClr val="0B5394"/>
                </a:solidFill>
              </a:rPr>
              <a:t>.</a:t>
            </a:r>
            <a:r>
              <a:rPr lang="it"/>
              <a:t> (punto) sul tipo che li implementa </a:t>
            </a:r>
            <a:endParaRPr/>
          </a:p>
        </p:txBody>
      </p:sp>
      <p:sp>
        <p:nvSpPr>
          <p:cNvPr id="178" name="Google Shape;178;p25"/>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12</a:t>
            </a:fld>
            <a:endParaRPr/>
          </a:p>
        </p:txBody>
      </p:sp>
      <p:sp>
        <p:nvSpPr>
          <p:cNvPr id="179" name="Google Shape;179;p25"/>
          <p:cNvSpPr txBox="1"/>
          <p:nvPr/>
        </p:nvSpPr>
        <p:spPr>
          <a:xfrm>
            <a:off x="525213" y="2669050"/>
            <a:ext cx="3957600" cy="1262100"/>
          </a:xfrm>
          <a:prstGeom prst="rect">
            <a:avLst/>
          </a:prstGeom>
          <a:solidFill>
            <a:srgbClr val="FFF2CC"/>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it" b="1">
                <a:solidFill>
                  <a:schemeClr val="dk1"/>
                </a:solidFill>
                <a:latin typeface="Consolas"/>
                <a:ea typeface="Consolas"/>
                <a:cs typeface="Consolas"/>
                <a:sym typeface="Consolas"/>
              </a:rPr>
              <a:t>trait </a:t>
            </a:r>
            <a:r>
              <a:rPr lang="it" b="1">
                <a:solidFill>
                  <a:srgbClr val="9D00EC"/>
                </a:solidFill>
                <a:latin typeface="Consolas"/>
                <a:ea typeface="Consolas"/>
                <a:cs typeface="Consolas"/>
                <a:sym typeface="Consolas"/>
              </a:rPr>
              <a:t>T2</a:t>
            </a:r>
            <a:r>
              <a:rPr lang="it" b="1">
                <a:solidFill>
                  <a:schemeClr val="dk1"/>
                </a:solidFill>
                <a:latin typeface="Consolas"/>
                <a:ea typeface="Consolas"/>
                <a:cs typeface="Consolas"/>
                <a:sym typeface="Consolas"/>
              </a:rPr>
              <a:t> {</a:t>
            </a:r>
            <a:endParaRPr b="1">
              <a:solidFill>
                <a:schemeClr val="dk1"/>
              </a:solidFill>
              <a:latin typeface="Consolas"/>
              <a:ea typeface="Consolas"/>
              <a:cs typeface="Consolas"/>
              <a:sym typeface="Consolas"/>
            </a:endParaRPr>
          </a:p>
          <a:p>
            <a:pPr marL="0" lvl="0" indent="0" algn="l" rtl="0">
              <a:spcBef>
                <a:spcPts val="0"/>
              </a:spcBef>
              <a:spcAft>
                <a:spcPts val="0"/>
              </a:spcAft>
              <a:buNone/>
            </a:pPr>
            <a:r>
              <a:rPr lang="it" b="1">
                <a:solidFill>
                  <a:schemeClr val="dk1"/>
                </a:solidFill>
                <a:latin typeface="Consolas"/>
                <a:ea typeface="Consolas"/>
                <a:cs typeface="Consolas"/>
                <a:sym typeface="Consolas"/>
              </a:rPr>
              <a:t>  fn </a:t>
            </a:r>
            <a:r>
              <a:rPr lang="it" b="1">
                <a:solidFill>
                  <a:srgbClr val="9D00EC"/>
                </a:solidFill>
                <a:latin typeface="Consolas"/>
                <a:ea typeface="Consolas"/>
                <a:cs typeface="Consolas"/>
                <a:sym typeface="Consolas"/>
              </a:rPr>
              <a:t>takes_self(</a:t>
            </a:r>
            <a:r>
              <a:rPr lang="it" b="1">
                <a:solidFill>
                  <a:schemeClr val="dk1"/>
                </a:solidFill>
                <a:latin typeface="Consolas"/>
                <a:ea typeface="Consolas"/>
                <a:cs typeface="Consolas"/>
                <a:sym typeface="Consolas"/>
              </a:rPr>
              <a:t>self</a:t>
            </a:r>
            <a:r>
              <a:rPr lang="it" b="1">
                <a:solidFill>
                  <a:srgbClr val="9D00EC"/>
                </a:solidFill>
                <a:latin typeface="Consolas"/>
                <a:ea typeface="Consolas"/>
                <a:cs typeface="Consolas"/>
                <a:sym typeface="Consolas"/>
              </a:rPr>
              <a:t>)</a:t>
            </a:r>
            <a:r>
              <a:rPr lang="it" b="1">
                <a:solidFill>
                  <a:srgbClr val="0B5394"/>
                </a:solidFill>
                <a:latin typeface="Consolas"/>
                <a:ea typeface="Consolas"/>
                <a:cs typeface="Consolas"/>
                <a:sym typeface="Consolas"/>
              </a:rPr>
              <a:t>;</a:t>
            </a:r>
            <a:endParaRPr b="1">
              <a:solidFill>
                <a:srgbClr val="0B5394"/>
              </a:solidFill>
              <a:latin typeface="Consolas"/>
              <a:ea typeface="Consolas"/>
              <a:cs typeface="Consolas"/>
              <a:sym typeface="Consolas"/>
            </a:endParaRPr>
          </a:p>
          <a:p>
            <a:pPr marL="0" lvl="0" indent="0" algn="l" rtl="0">
              <a:spcBef>
                <a:spcPts val="0"/>
              </a:spcBef>
              <a:spcAft>
                <a:spcPts val="0"/>
              </a:spcAft>
              <a:buNone/>
            </a:pPr>
            <a:r>
              <a:rPr lang="it" b="1">
                <a:solidFill>
                  <a:schemeClr val="dk1"/>
                </a:solidFill>
                <a:latin typeface="Consolas"/>
                <a:ea typeface="Consolas"/>
                <a:cs typeface="Consolas"/>
                <a:sym typeface="Consolas"/>
              </a:rPr>
              <a:t>  fn </a:t>
            </a:r>
            <a:r>
              <a:rPr lang="it" b="1">
                <a:solidFill>
                  <a:srgbClr val="9D00EC"/>
                </a:solidFill>
                <a:latin typeface="Consolas"/>
                <a:ea typeface="Consolas"/>
                <a:cs typeface="Consolas"/>
                <a:sym typeface="Consolas"/>
              </a:rPr>
              <a:t>takes_immut_self(</a:t>
            </a:r>
            <a:r>
              <a:rPr lang="it" b="1">
                <a:solidFill>
                  <a:schemeClr val="dk1"/>
                </a:solidFill>
                <a:latin typeface="Consolas"/>
                <a:ea typeface="Consolas"/>
                <a:cs typeface="Consolas"/>
                <a:sym typeface="Consolas"/>
              </a:rPr>
              <a:t>&amp;self</a:t>
            </a:r>
            <a:r>
              <a:rPr lang="it" b="1">
                <a:solidFill>
                  <a:srgbClr val="9D00EC"/>
                </a:solidFill>
                <a:latin typeface="Consolas"/>
                <a:ea typeface="Consolas"/>
                <a:cs typeface="Consolas"/>
                <a:sym typeface="Consolas"/>
              </a:rPr>
              <a:t>)</a:t>
            </a:r>
            <a:r>
              <a:rPr lang="it" b="1">
                <a:solidFill>
                  <a:srgbClr val="0B5394"/>
                </a:solidFill>
                <a:latin typeface="Consolas"/>
                <a:ea typeface="Consolas"/>
                <a:cs typeface="Consolas"/>
                <a:sym typeface="Consolas"/>
              </a:rPr>
              <a:t>;</a:t>
            </a:r>
            <a:endParaRPr b="1">
              <a:solidFill>
                <a:srgbClr val="0B5394"/>
              </a:solidFill>
              <a:latin typeface="Consolas"/>
              <a:ea typeface="Consolas"/>
              <a:cs typeface="Consolas"/>
              <a:sym typeface="Consolas"/>
            </a:endParaRPr>
          </a:p>
          <a:p>
            <a:pPr marL="0" lvl="0" indent="0" algn="l" rtl="0">
              <a:spcBef>
                <a:spcPts val="0"/>
              </a:spcBef>
              <a:spcAft>
                <a:spcPts val="0"/>
              </a:spcAft>
              <a:buNone/>
            </a:pPr>
            <a:r>
              <a:rPr lang="it" b="1">
                <a:solidFill>
                  <a:schemeClr val="dk1"/>
                </a:solidFill>
                <a:latin typeface="Consolas"/>
                <a:ea typeface="Consolas"/>
                <a:cs typeface="Consolas"/>
                <a:sym typeface="Consolas"/>
              </a:rPr>
              <a:t>  fn </a:t>
            </a:r>
            <a:r>
              <a:rPr lang="it" b="1">
                <a:solidFill>
                  <a:srgbClr val="9D00EC"/>
                </a:solidFill>
                <a:latin typeface="Consolas"/>
                <a:ea typeface="Consolas"/>
                <a:cs typeface="Consolas"/>
                <a:sym typeface="Consolas"/>
              </a:rPr>
              <a:t>takes_mut_self(</a:t>
            </a:r>
            <a:r>
              <a:rPr lang="it" b="1">
                <a:solidFill>
                  <a:schemeClr val="dk1"/>
                </a:solidFill>
                <a:latin typeface="Consolas"/>
                <a:ea typeface="Consolas"/>
                <a:cs typeface="Consolas"/>
                <a:sym typeface="Consolas"/>
              </a:rPr>
              <a:t>&amp;mut self</a:t>
            </a:r>
            <a:r>
              <a:rPr lang="it" b="1">
                <a:solidFill>
                  <a:srgbClr val="9D00EC"/>
                </a:solidFill>
                <a:latin typeface="Consolas"/>
                <a:ea typeface="Consolas"/>
                <a:cs typeface="Consolas"/>
                <a:sym typeface="Consolas"/>
              </a:rPr>
              <a:t>)</a:t>
            </a:r>
            <a:r>
              <a:rPr lang="it" b="1">
                <a:solidFill>
                  <a:srgbClr val="0B5394"/>
                </a:solidFill>
                <a:latin typeface="Consolas"/>
                <a:ea typeface="Consolas"/>
                <a:cs typeface="Consolas"/>
                <a:sym typeface="Consolas"/>
              </a:rPr>
              <a:t>;</a:t>
            </a:r>
            <a:endParaRPr b="1">
              <a:solidFill>
                <a:schemeClr val="dk1"/>
              </a:solidFill>
              <a:latin typeface="Consolas"/>
              <a:ea typeface="Consolas"/>
              <a:cs typeface="Consolas"/>
              <a:sym typeface="Consolas"/>
            </a:endParaRPr>
          </a:p>
          <a:p>
            <a:pPr marL="0" lvl="0" indent="0" algn="l" rtl="0">
              <a:spcBef>
                <a:spcPts val="0"/>
              </a:spcBef>
              <a:spcAft>
                <a:spcPts val="0"/>
              </a:spcAft>
              <a:buNone/>
            </a:pPr>
            <a:r>
              <a:rPr lang="it" b="1">
                <a:solidFill>
                  <a:schemeClr val="dk1"/>
                </a:solidFill>
                <a:latin typeface="Consolas"/>
                <a:ea typeface="Consolas"/>
                <a:cs typeface="Consolas"/>
                <a:sym typeface="Consolas"/>
              </a:rPr>
              <a:t>}</a:t>
            </a:r>
            <a:endParaRPr b="1">
              <a:latin typeface="Consolas"/>
              <a:ea typeface="Consolas"/>
              <a:cs typeface="Consolas"/>
              <a:sym typeface="Consolas"/>
            </a:endParaRPr>
          </a:p>
        </p:txBody>
      </p:sp>
      <p:sp>
        <p:nvSpPr>
          <p:cNvPr id="180" name="Google Shape;180;p25"/>
          <p:cNvSpPr txBox="1"/>
          <p:nvPr/>
        </p:nvSpPr>
        <p:spPr>
          <a:xfrm>
            <a:off x="4661188" y="2669050"/>
            <a:ext cx="3957600" cy="1262100"/>
          </a:xfrm>
          <a:prstGeom prst="rect">
            <a:avLst/>
          </a:prstGeom>
          <a:solidFill>
            <a:srgbClr val="FFF2CC"/>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it" b="1">
                <a:solidFill>
                  <a:schemeClr val="dk1"/>
                </a:solidFill>
                <a:latin typeface="Consolas"/>
                <a:ea typeface="Consolas"/>
                <a:cs typeface="Consolas"/>
                <a:sym typeface="Consolas"/>
              </a:rPr>
              <a:t>trait </a:t>
            </a:r>
            <a:r>
              <a:rPr lang="it" b="1">
                <a:solidFill>
                  <a:srgbClr val="9D00EC"/>
                </a:solidFill>
                <a:latin typeface="Consolas"/>
                <a:ea typeface="Consolas"/>
                <a:cs typeface="Consolas"/>
                <a:sym typeface="Consolas"/>
              </a:rPr>
              <a:t>T2</a:t>
            </a:r>
            <a:r>
              <a:rPr lang="it" b="1">
                <a:solidFill>
                  <a:schemeClr val="dk1"/>
                </a:solidFill>
                <a:latin typeface="Consolas"/>
                <a:ea typeface="Consolas"/>
                <a:cs typeface="Consolas"/>
                <a:sym typeface="Consolas"/>
              </a:rPr>
              <a:t> {</a:t>
            </a:r>
            <a:endParaRPr b="1">
              <a:solidFill>
                <a:schemeClr val="dk1"/>
              </a:solidFill>
              <a:latin typeface="Consolas"/>
              <a:ea typeface="Consolas"/>
              <a:cs typeface="Consolas"/>
              <a:sym typeface="Consolas"/>
            </a:endParaRPr>
          </a:p>
          <a:p>
            <a:pPr marL="0" lvl="0" indent="0" algn="l" rtl="0">
              <a:spcBef>
                <a:spcPts val="0"/>
              </a:spcBef>
              <a:spcAft>
                <a:spcPts val="0"/>
              </a:spcAft>
              <a:buNone/>
            </a:pPr>
            <a:r>
              <a:rPr lang="it" b="1">
                <a:solidFill>
                  <a:schemeClr val="dk1"/>
                </a:solidFill>
                <a:latin typeface="Consolas"/>
                <a:ea typeface="Consolas"/>
                <a:cs typeface="Consolas"/>
                <a:sym typeface="Consolas"/>
              </a:rPr>
              <a:t>  fn </a:t>
            </a:r>
            <a:r>
              <a:rPr lang="it" b="1">
                <a:solidFill>
                  <a:srgbClr val="9D00EC"/>
                </a:solidFill>
                <a:latin typeface="Consolas"/>
                <a:ea typeface="Consolas"/>
                <a:cs typeface="Consolas"/>
                <a:sym typeface="Consolas"/>
              </a:rPr>
              <a:t>takes_self(</a:t>
            </a:r>
            <a:r>
              <a:rPr lang="it" b="1">
                <a:solidFill>
                  <a:schemeClr val="dk1"/>
                </a:solidFill>
                <a:latin typeface="Consolas"/>
                <a:ea typeface="Consolas"/>
                <a:cs typeface="Consolas"/>
                <a:sym typeface="Consolas"/>
              </a:rPr>
              <a:t>self: </a:t>
            </a:r>
            <a:r>
              <a:rPr lang="it" b="1">
                <a:solidFill>
                  <a:srgbClr val="9D00EC"/>
                </a:solidFill>
                <a:latin typeface="Consolas"/>
                <a:ea typeface="Consolas"/>
                <a:cs typeface="Consolas"/>
                <a:sym typeface="Consolas"/>
              </a:rPr>
              <a:t>Self)</a:t>
            </a:r>
            <a:r>
              <a:rPr lang="it" b="1">
                <a:solidFill>
                  <a:srgbClr val="0B5394"/>
                </a:solidFill>
                <a:latin typeface="Consolas"/>
                <a:ea typeface="Consolas"/>
                <a:cs typeface="Consolas"/>
                <a:sym typeface="Consolas"/>
              </a:rPr>
              <a:t>;</a:t>
            </a:r>
            <a:endParaRPr b="1">
              <a:solidFill>
                <a:srgbClr val="0B5394"/>
              </a:solidFill>
              <a:latin typeface="Consolas"/>
              <a:ea typeface="Consolas"/>
              <a:cs typeface="Consolas"/>
              <a:sym typeface="Consolas"/>
            </a:endParaRPr>
          </a:p>
          <a:p>
            <a:pPr marL="0" lvl="0" indent="0" algn="l" rtl="0">
              <a:spcBef>
                <a:spcPts val="0"/>
              </a:spcBef>
              <a:spcAft>
                <a:spcPts val="0"/>
              </a:spcAft>
              <a:buNone/>
            </a:pPr>
            <a:r>
              <a:rPr lang="it" b="1">
                <a:solidFill>
                  <a:schemeClr val="dk1"/>
                </a:solidFill>
                <a:latin typeface="Consolas"/>
                <a:ea typeface="Consolas"/>
                <a:cs typeface="Consolas"/>
                <a:sym typeface="Consolas"/>
              </a:rPr>
              <a:t>  fn </a:t>
            </a:r>
            <a:r>
              <a:rPr lang="it" b="1">
                <a:solidFill>
                  <a:srgbClr val="9D00EC"/>
                </a:solidFill>
                <a:latin typeface="Consolas"/>
                <a:ea typeface="Consolas"/>
                <a:cs typeface="Consolas"/>
                <a:sym typeface="Consolas"/>
              </a:rPr>
              <a:t>takes_immut_self(</a:t>
            </a:r>
            <a:r>
              <a:rPr lang="it" b="1">
                <a:solidFill>
                  <a:schemeClr val="dk1"/>
                </a:solidFill>
                <a:latin typeface="Consolas"/>
                <a:ea typeface="Consolas"/>
                <a:cs typeface="Consolas"/>
                <a:sym typeface="Consolas"/>
              </a:rPr>
              <a:t>self: &amp;</a:t>
            </a:r>
            <a:r>
              <a:rPr lang="it" b="1">
                <a:solidFill>
                  <a:srgbClr val="9D00EC"/>
                </a:solidFill>
                <a:latin typeface="Consolas"/>
                <a:ea typeface="Consolas"/>
                <a:cs typeface="Consolas"/>
                <a:sym typeface="Consolas"/>
              </a:rPr>
              <a:t>Self)</a:t>
            </a:r>
            <a:r>
              <a:rPr lang="it" b="1">
                <a:solidFill>
                  <a:srgbClr val="0B5394"/>
                </a:solidFill>
                <a:latin typeface="Consolas"/>
                <a:ea typeface="Consolas"/>
                <a:cs typeface="Consolas"/>
                <a:sym typeface="Consolas"/>
              </a:rPr>
              <a:t>;</a:t>
            </a:r>
            <a:endParaRPr b="1">
              <a:solidFill>
                <a:srgbClr val="0B5394"/>
              </a:solidFill>
              <a:latin typeface="Consolas"/>
              <a:ea typeface="Consolas"/>
              <a:cs typeface="Consolas"/>
              <a:sym typeface="Consolas"/>
            </a:endParaRPr>
          </a:p>
          <a:p>
            <a:pPr marL="0" lvl="0" indent="0" algn="l" rtl="0">
              <a:spcBef>
                <a:spcPts val="0"/>
              </a:spcBef>
              <a:spcAft>
                <a:spcPts val="0"/>
              </a:spcAft>
              <a:buNone/>
            </a:pPr>
            <a:r>
              <a:rPr lang="it" b="1">
                <a:solidFill>
                  <a:schemeClr val="dk1"/>
                </a:solidFill>
                <a:latin typeface="Consolas"/>
                <a:ea typeface="Consolas"/>
                <a:cs typeface="Consolas"/>
                <a:sym typeface="Consolas"/>
              </a:rPr>
              <a:t>  fn </a:t>
            </a:r>
            <a:r>
              <a:rPr lang="it" b="1">
                <a:solidFill>
                  <a:srgbClr val="9D00EC"/>
                </a:solidFill>
                <a:latin typeface="Consolas"/>
                <a:ea typeface="Consolas"/>
                <a:cs typeface="Consolas"/>
                <a:sym typeface="Consolas"/>
              </a:rPr>
              <a:t>takes_mut_self(</a:t>
            </a:r>
            <a:r>
              <a:rPr lang="it" b="1">
                <a:solidFill>
                  <a:schemeClr val="dk1"/>
                </a:solidFill>
                <a:latin typeface="Consolas"/>
                <a:ea typeface="Consolas"/>
                <a:cs typeface="Consolas"/>
                <a:sym typeface="Consolas"/>
              </a:rPr>
              <a:t>self: &amp;mut </a:t>
            </a:r>
            <a:r>
              <a:rPr lang="it" b="1">
                <a:solidFill>
                  <a:srgbClr val="9D00EC"/>
                </a:solidFill>
                <a:latin typeface="Consolas"/>
                <a:ea typeface="Consolas"/>
                <a:cs typeface="Consolas"/>
                <a:sym typeface="Consolas"/>
              </a:rPr>
              <a:t>Self)</a:t>
            </a:r>
            <a:r>
              <a:rPr lang="it" b="1">
                <a:solidFill>
                  <a:srgbClr val="0B5394"/>
                </a:solidFill>
                <a:latin typeface="Consolas"/>
                <a:ea typeface="Consolas"/>
                <a:cs typeface="Consolas"/>
                <a:sym typeface="Consolas"/>
              </a:rPr>
              <a:t>;</a:t>
            </a:r>
            <a:endParaRPr b="1">
              <a:solidFill>
                <a:schemeClr val="dk1"/>
              </a:solidFill>
              <a:latin typeface="Consolas"/>
              <a:ea typeface="Consolas"/>
              <a:cs typeface="Consolas"/>
              <a:sym typeface="Consolas"/>
            </a:endParaRPr>
          </a:p>
          <a:p>
            <a:pPr marL="0" lvl="0" indent="0" algn="l" rtl="0">
              <a:spcBef>
                <a:spcPts val="0"/>
              </a:spcBef>
              <a:spcAft>
                <a:spcPts val="0"/>
              </a:spcAft>
              <a:buNone/>
            </a:pPr>
            <a:r>
              <a:rPr lang="it" b="1">
                <a:solidFill>
                  <a:schemeClr val="dk1"/>
                </a:solidFill>
                <a:latin typeface="Consolas"/>
                <a:ea typeface="Consolas"/>
                <a:cs typeface="Consolas"/>
                <a:sym typeface="Consolas"/>
              </a:rPr>
              <a:t>}</a:t>
            </a:r>
            <a:endParaRPr b="1">
              <a:latin typeface="Consolas"/>
              <a:ea typeface="Consolas"/>
              <a:cs typeface="Consolas"/>
              <a:sym typeface="Consolas"/>
            </a:endParaRPr>
          </a:p>
        </p:txBody>
      </p:sp>
      <p:sp>
        <p:nvSpPr>
          <p:cNvPr id="181" name="Google Shape;181;p25"/>
          <p:cNvSpPr/>
          <p:nvPr/>
        </p:nvSpPr>
        <p:spPr>
          <a:xfrm>
            <a:off x="3753713" y="3142075"/>
            <a:ext cx="1106700" cy="351600"/>
          </a:xfrm>
          <a:prstGeom prst="leftRightArrow">
            <a:avLst>
              <a:gd name="adj1" fmla="val 50000"/>
              <a:gd name="adj2" fmla="val 50000"/>
            </a:avLst>
          </a:prstGeom>
          <a:solidFill>
            <a:schemeClr val="lt2"/>
          </a:solidFill>
          <a:ln w="19050"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it" sz="1200"/>
              <a:t>equivalenti</a:t>
            </a:r>
            <a:endParaRPr sz="1200"/>
          </a:p>
        </p:txBody>
      </p:sp>
      <p:sp>
        <p:nvSpPr>
          <p:cNvPr id="182" name="Google Shape;182;p25"/>
          <p:cNvSpPr txBox="1"/>
          <p:nvPr/>
        </p:nvSpPr>
        <p:spPr>
          <a:xfrm>
            <a:off x="525213" y="4097250"/>
            <a:ext cx="3957600" cy="831300"/>
          </a:xfrm>
          <a:prstGeom prst="rect">
            <a:avLst/>
          </a:prstGeom>
          <a:solidFill>
            <a:srgbClr val="FFF2CC"/>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it" b="1">
                <a:solidFill>
                  <a:schemeClr val="dk1"/>
                </a:solidFill>
                <a:latin typeface="Consolas"/>
                <a:ea typeface="Consolas"/>
                <a:cs typeface="Consolas"/>
                <a:sym typeface="Consolas"/>
              </a:rPr>
              <a:t>trait </a:t>
            </a:r>
            <a:r>
              <a:rPr lang="it" b="1">
                <a:solidFill>
                  <a:srgbClr val="9D00EC"/>
                </a:solidFill>
                <a:latin typeface="Consolas"/>
                <a:ea typeface="Consolas"/>
                <a:cs typeface="Consolas"/>
                <a:sym typeface="Consolas"/>
              </a:rPr>
              <a:t>ToString</a:t>
            </a:r>
            <a:r>
              <a:rPr lang="it" b="1">
                <a:solidFill>
                  <a:schemeClr val="dk1"/>
                </a:solidFill>
                <a:latin typeface="Consolas"/>
                <a:ea typeface="Consolas"/>
                <a:cs typeface="Consolas"/>
                <a:sym typeface="Consolas"/>
              </a:rPr>
              <a:t> {</a:t>
            </a:r>
            <a:endParaRPr b="1">
              <a:solidFill>
                <a:schemeClr val="dk1"/>
              </a:solidFill>
              <a:latin typeface="Consolas"/>
              <a:ea typeface="Consolas"/>
              <a:cs typeface="Consolas"/>
              <a:sym typeface="Consolas"/>
            </a:endParaRPr>
          </a:p>
          <a:p>
            <a:pPr marL="0" lvl="0" indent="0" algn="l" rtl="0">
              <a:spcBef>
                <a:spcPts val="0"/>
              </a:spcBef>
              <a:spcAft>
                <a:spcPts val="0"/>
              </a:spcAft>
              <a:buNone/>
            </a:pPr>
            <a:r>
              <a:rPr lang="it" b="1">
                <a:solidFill>
                  <a:schemeClr val="dk1"/>
                </a:solidFill>
                <a:latin typeface="Consolas"/>
                <a:ea typeface="Consolas"/>
                <a:cs typeface="Consolas"/>
                <a:sym typeface="Consolas"/>
              </a:rPr>
              <a:t>  fn </a:t>
            </a:r>
            <a:r>
              <a:rPr lang="it" b="1">
                <a:solidFill>
                  <a:srgbClr val="9D00EC"/>
                </a:solidFill>
                <a:latin typeface="Consolas"/>
                <a:ea typeface="Consolas"/>
                <a:cs typeface="Consolas"/>
                <a:sym typeface="Consolas"/>
              </a:rPr>
              <a:t>to_string(</a:t>
            </a:r>
            <a:r>
              <a:rPr lang="it" b="1">
                <a:solidFill>
                  <a:schemeClr val="dk1"/>
                </a:solidFill>
                <a:latin typeface="Consolas"/>
                <a:ea typeface="Consolas"/>
                <a:cs typeface="Consolas"/>
                <a:sym typeface="Consolas"/>
              </a:rPr>
              <a:t>&amp;self</a:t>
            </a:r>
            <a:r>
              <a:rPr lang="it" b="1">
                <a:solidFill>
                  <a:srgbClr val="9D00EC"/>
                </a:solidFill>
                <a:latin typeface="Consolas"/>
                <a:ea typeface="Consolas"/>
                <a:cs typeface="Consolas"/>
                <a:sym typeface="Consolas"/>
              </a:rPr>
              <a:t>)</a:t>
            </a:r>
            <a:r>
              <a:rPr lang="it" b="1">
                <a:solidFill>
                  <a:srgbClr val="0B5394"/>
                </a:solidFill>
                <a:latin typeface="Consolas"/>
                <a:ea typeface="Consolas"/>
                <a:cs typeface="Consolas"/>
                <a:sym typeface="Consolas"/>
              </a:rPr>
              <a:t>;</a:t>
            </a:r>
            <a:endParaRPr b="1">
              <a:solidFill>
                <a:srgbClr val="0B5394"/>
              </a:solidFill>
              <a:latin typeface="Consolas"/>
              <a:ea typeface="Consolas"/>
              <a:cs typeface="Consolas"/>
              <a:sym typeface="Consolas"/>
            </a:endParaRPr>
          </a:p>
          <a:p>
            <a:pPr marL="0" lvl="0" indent="0" algn="l" rtl="0">
              <a:spcBef>
                <a:spcPts val="0"/>
              </a:spcBef>
              <a:spcAft>
                <a:spcPts val="0"/>
              </a:spcAft>
              <a:buNone/>
            </a:pPr>
            <a:r>
              <a:rPr lang="it" b="1">
                <a:solidFill>
                  <a:schemeClr val="dk1"/>
                </a:solidFill>
                <a:latin typeface="Consolas"/>
                <a:ea typeface="Consolas"/>
                <a:cs typeface="Consolas"/>
                <a:sym typeface="Consolas"/>
              </a:rPr>
              <a:t>}</a:t>
            </a:r>
            <a:endParaRPr b="1">
              <a:latin typeface="Consolas"/>
              <a:ea typeface="Consolas"/>
              <a:cs typeface="Consolas"/>
              <a:sym typeface="Consolas"/>
            </a:endParaRPr>
          </a:p>
        </p:txBody>
      </p:sp>
      <p:sp>
        <p:nvSpPr>
          <p:cNvPr id="183" name="Google Shape;183;p25"/>
          <p:cNvSpPr txBox="1"/>
          <p:nvPr/>
        </p:nvSpPr>
        <p:spPr>
          <a:xfrm>
            <a:off x="4661188" y="4097250"/>
            <a:ext cx="3957600" cy="831300"/>
          </a:xfrm>
          <a:prstGeom prst="rect">
            <a:avLst/>
          </a:prstGeom>
          <a:solidFill>
            <a:srgbClr val="FFF2CC"/>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it" b="1">
                <a:solidFill>
                  <a:schemeClr val="dk1"/>
                </a:solidFill>
                <a:latin typeface="Consolas"/>
                <a:ea typeface="Consolas"/>
                <a:cs typeface="Consolas"/>
                <a:sym typeface="Consolas"/>
              </a:rPr>
              <a:t>fn main() {</a:t>
            </a:r>
            <a:endParaRPr b="1">
              <a:solidFill>
                <a:schemeClr val="dk1"/>
              </a:solidFill>
              <a:latin typeface="Consolas"/>
              <a:ea typeface="Consolas"/>
              <a:cs typeface="Consolas"/>
              <a:sym typeface="Consolas"/>
            </a:endParaRPr>
          </a:p>
          <a:p>
            <a:pPr marL="0" lvl="0" indent="0" algn="l" rtl="0">
              <a:spcBef>
                <a:spcPts val="0"/>
              </a:spcBef>
              <a:spcAft>
                <a:spcPts val="0"/>
              </a:spcAft>
              <a:buNone/>
            </a:pPr>
            <a:r>
              <a:rPr lang="it" b="1">
                <a:solidFill>
                  <a:schemeClr val="dk1"/>
                </a:solidFill>
                <a:latin typeface="Consolas"/>
                <a:ea typeface="Consolas"/>
                <a:cs typeface="Consolas"/>
                <a:sym typeface="Consolas"/>
              </a:rPr>
              <a:t>  let five =  5.</a:t>
            </a:r>
            <a:r>
              <a:rPr lang="it" b="1">
                <a:solidFill>
                  <a:srgbClr val="9D00EC"/>
                </a:solidFill>
                <a:latin typeface="Consolas"/>
                <a:ea typeface="Consolas"/>
                <a:cs typeface="Consolas"/>
                <a:sym typeface="Consolas"/>
              </a:rPr>
              <a:t>to_string()</a:t>
            </a:r>
            <a:r>
              <a:rPr lang="it" b="1">
                <a:solidFill>
                  <a:srgbClr val="0B5394"/>
                </a:solidFill>
                <a:latin typeface="Consolas"/>
                <a:ea typeface="Consolas"/>
                <a:cs typeface="Consolas"/>
                <a:sym typeface="Consolas"/>
              </a:rPr>
              <a:t>;</a:t>
            </a:r>
            <a:endParaRPr b="1">
              <a:solidFill>
                <a:srgbClr val="0B5394"/>
              </a:solidFill>
              <a:latin typeface="Consolas"/>
              <a:ea typeface="Consolas"/>
              <a:cs typeface="Consolas"/>
              <a:sym typeface="Consolas"/>
            </a:endParaRPr>
          </a:p>
          <a:p>
            <a:pPr marL="0" lvl="0" indent="0" algn="l" rtl="0">
              <a:spcBef>
                <a:spcPts val="0"/>
              </a:spcBef>
              <a:spcAft>
                <a:spcPts val="0"/>
              </a:spcAft>
              <a:buNone/>
            </a:pPr>
            <a:r>
              <a:rPr lang="it" b="1">
                <a:solidFill>
                  <a:schemeClr val="dk1"/>
                </a:solidFill>
                <a:latin typeface="Consolas"/>
                <a:ea typeface="Consolas"/>
                <a:cs typeface="Consolas"/>
                <a:sym typeface="Consolas"/>
              </a:rPr>
              <a:t>}</a:t>
            </a:r>
            <a:endParaRPr b="1">
              <a:latin typeface="Consolas"/>
              <a:ea typeface="Consolas"/>
              <a:cs typeface="Consolas"/>
              <a:sym typeface="Consola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6"/>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Definire ed usare un tratto</a:t>
            </a:r>
            <a:endParaRPr/>
          </a:p>
        </p:txBody>
      </p:sp>
      <p:sp>
        <p:nvSpPr>
          <p:cNvPr id="189" name="Google Shape;189;p26"/>
          <p:cNvSpPr txBox="1">
            <a:spLocks noGrp="1"/>
          </p:cNvSpPr>
          <p:nvPr>
            <p:ph type="body" idx="1"/>
          </p:nvPr>
        </p:nvSpPr>
        <p:spPr>
          <a:xfrm>
            <a:off x="311700" y="1280527"/>
            <a:ext cx="8520600" cy="11928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it"/>
              <a:t>Un tratto può avere uno o più tipi associati</a:t>
            </a:r>
            <a:endParaRPr/>
          </a:p>
          <a:p>
            <a:pPr marL="914400" lvl="1" indent="-317500" algn="l" rtl="0">
              <a:spcBef>
                <a:spcPts val="0"/>
              </a:spcBef>
              <a:spcAft>
                <a:spcPts val="0"/>
              </a:spcAft>
              <a:buSzPts val="1400"/>
              <a:buChar char="○"/>
            </a:pPr>
            <a:r>
              <a:rPr lang="it"/>
              <a:t>Questo permette alle funzioni del tratto di fare riferimento, in modo astratto, a tali tipi che dovranno essere poi specificati nel contesto del tipo che implementa il tratto stesso</a:t>
            </a:r>
            <a:endParaRPr/>
          </a:p>
        </p:txBody>
      </p:sp>
      <p:sp>
        <p:nvSpPr>
          <p:cNvPr id="190" name="Google Shape;190;p26"/>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13</a:t>
            </a:fld>
            <a:endParaRPr/>
          </a:p>
        </p:txBody>
      </p:sp>
      <p:sp>
        <p:nvSpPr>
          <p:cNvPr id="191" name="Google Shape;191;p26"/>
          <p:cNvSpPr txBox="1"/>
          <p:nvPr/>
        </p:nvSpPr>
        <p:spPr>
          <a:xfrm>
            <a:off x="525213" y="2428475"/>
            <a:ext cx="3957600" cy="1046700"/>
          </a:xfrm>
          <a:prstGeom prst="rect">
            <a:avLst/>
          </a:prstGeom>
          <a:solidFill>
            <a:srgbClr val="FFF2CC"/>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it" b="1">
                <a:solidFill>
                  <a:schemeClr val="dk1"/>
                </a:solidFill>
                <a:latin typeface="Consolas"/>
                <a:ea typeface="Consolas"/>
                <a:cs typeface="Consolas"/>
                <a:sym typeface="Consolas"/>
              </a:rPr>
              <a:t>trait </a:t>
            </a:r>
            <a:r>
              <a:rPr lang="it" b="1">
                <a:solidFill>
                  <a:srgbClr val="0030F2"/>
                </a:solidFill>
                <a:latin typeface="Consolas"/>
                <a:ea typeface="Consolas"/>
                <a:cs typeface="Consolas"/>
                <a:sym typeface="Consolas"/>
              </a:rPr>
              <a:t>T3</a:t>
            </a:r>
            <a:r>
              <a:rPr lang="it" b="1">
                <a:solidFill>
                  <a:schemeClr val="dk1"/>
                </a:solidFill>
                <a:latin typeface="Consolas"/>
                <a:ea typeface="Consolas"/>
                <a:cs typeface="Consolas"/>
                <a:sym typeface="Consolas"/>
              </a:rPr>
              <a:t> {</a:t>
            </a:r>
            <a:endParaRPr b="1">
              <a:solidFill>
                <a:schemeClr val="dk1"/>
              </a:solidFill>
              <a:latin typeface="Consolas"/>
              <a:ea typeface="Consolas"/>
              <a:cs typeface="Consolas"/>
              <a:sym typeface="Consolas"/>
            </a:endParaRPr>
          </a:p>
          <a:p>
            <a:pPr marL="0" lvl="0" indent="0" algn="l" rtl="0">
              <a:spcBef>
                <a:spcPts val="0"/>
              </a:spcBef>
              <a:spcAft>
                <a:spcPts val="0"/>
              </a:spcAft>
              <a:buNone/>
            </a:pPr>
            <a:r>
              <a:rPr lang="it" b="1">
                <a:solidFill>
                  <a:schemeClr val="dk1"/>
                </a:solidFill>
                <a:latin typeface="Consolas"/>
                <a:ea typeface="Consolas"/>
                <a:cs typeface="Consolas"/>
                <a:sym typeface="Consolas"/>
              </a:rPr>
              <a:t>  type </a:t>
            </a:r>
            <a:r>
              <a:rPr lang="it" b="1">
                <a:solidFill>
                  <a:srgbClr val="0030F2"/>
                </a:solidFill>
                <a:latin typeface="Consolas"/>
                <a:ea typeface="Consolas"/>
                <a:cs typeface="Consolas"/>
                <a:sym typeface="Consolas"/>
              </a:rPr>
              <a:t>AssociatedType</a:t>
            </a:r>
            <a:r>
              <a:rPr lang="it" b="1">
                <a:solidFill>
                  <a:srgbClr val="0B5394"/>
                </a:solidFill>
                <a:latin typeface="Consolas"/>
                <a:ea typeface="Consolas"/>
                <a:cs typeface="Consolas"/>
                <a:sym typeface="Consolas"/>
              </a:rPr>
              <a:t>;</a:t>
            </a:r>
            <a:endParaRPr b="1">
              <a:solidFill>
                <a:srgbClr val="0B5394"/>
              </a:solidFill>
              <a:latin typeface="Consolas"/>
              <a:ea typeface="Consolas"/>
              <a:cs typeface="Consolas"/>
              <a:sym typeface="Consolas"/>
            </a:endParaRPr>
          </a:p>
          <a:p>
            <a:pPr marL="0" lvl="0" indent="0" algn="l" rtl="0">
              <a:spcBef>
                <a:spcPts val="0"/>
              </a:spcBef>
              <a:spcAft>
                <a:spcPts val="0"/>
              </a:spcAft>
              <a:buNone/>
            </a:pPr>
            <a:r>
              <a:rPr lang="it" b="1">
                <a:solidFill>
                  <a:schemeClr val="dk1"/>
                </a:solidFill>
                <a:latin typeface="Consolas"/>
                <a:ea typeface="Consolas"/>
                <a:cs typeface="Consolas"/>
                <a:sym typeface="Consolas"/>
              </a:rPr>
              <a:t>  fn f(arg: Self::</a:t>
            </a:r>
            <a:r>
              <a:rPr lang="it" b="1">
                <a:solidFill>
                  <a:srgbClr val="0030F2"/>
                </a:solidFill>
                <a:latin typeface="Consolas"/>
                <a:ea typeface="Consolas"/>
                <a:cs typeface="Consolas"/>
                <a:sym typeface="Consolas"/>
              </a:rPr>
              <a:t>AssociatedType</a:t>
            </a:r>
            <a:r>
              <a:rPr lang="it" b="1">
                <a:solidFill>
                  <a:schemeClr val="dk1"/>
                </a:solidFill>
                <a:latin typeface="Consolas"/>
                <a:ea typeface="Consolas"/>
                <a:cs typeface="Consolas"/>
                <a:sym typeface="Consolas"/>
              </a:rPr>
              <a:t>);</a:t>
            </a:r>
            <a:endParaRPr b="1">
              <a:solidFill>
                <a:schemeClr val="dk1"/>
              </a:solidFill>
              <a:latin typeface="Consolas"/>
              <a:ea typeface="Consolas"/>
              <a:cs typeface="Consolas"/>
              <a:sym typeface="Consolas"/>
            </a:endParaRPr>
          </a:p>
          <a:p>
            <a:pPr marL="0" lvl="0" indent="0" algn="l" rtl="0">
              <a:spcBef>
                <a:spcPts val="0"/>
              </a:spcBef>
              <a:spcAft>
                <a:spcPts val="0"/>
              </a:spcAft>
              <a:buNone/>
            </a:pPr>
            <a:r>
              <a:rPr lang="it" b="1">
                <a:solidFill>
                  <a:schemeClr val="dk1"/>
                </a:solidFill>
                <a:latin typeface="Consolas"/>
                <a:ea typeface="Consolas"/>
                <a:cs typeface="Consolas"/>
                <a:sym typeface="Consolas"/>
              </a:rPr>
              <a:t>}</a:t>
            </a:r>
            <a:endParaRPr b="1">
              <a:latin typeface="Consolas"/>
              <a:ea typeface="Consolas"/>
              <a:cs typeface="Consolas"/>
              <a:sym typeface="Consolas"/>
            </a:endParaRPr>
          </a:p>
        </p:txBody>
      </p:sp>
      <p:sp>
        <p:nvSpPr>
          <p:cNvPr id="192" name="Google Shape;192;p26"/>
          <p:cNvSpPr txBox="1"/>
          <p:nvPr/>
        </p:nvSpPr>
        <p:spPr>
          <a:xfrm>
            <a:off x="4650088" y="2428475"/>
            <a:ext cx="3957600" cy="1262100"/>
          </a:xfrm>
          <a:prstGeom prst="rect">
            <a:avLst/>
          </a:prstGeom>
          <a:solidFill>
            <a:srgbClr val="FFF2CC"/>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it" b="1">
                <a:solidFill>
                  <a:schemeClr val="dk1"/>
                </a:solidFill>
                <a:latin typeface="Consolas"/>
                <a:ea typeface="Consolas"/>
                <a:cs typeface="Consolas"/>
                <a:sym typeface="Consolas"/>
              </a:rPr>
              <a:t>struct </a:t>
            </a:r>
            <a:r>
              <a:rPr lang="it" b="1">
                <a:solidFill>
                  <a:srgbClr val="9D00EC"/>
                </a:solidFill>
                <a:latin typeface="Consolas"/>
                <a:ea typeface="Consolas"/>
                <a:cs typeface="Consolas"/>
                <a:sym typeface="Consolas"/>
              </a:rPr>
              <a:t>SomeType</a:t>
            </a:r>
            <a:r>
              <a:rPr lang="it" b="1">
                <a:solidFill>
                  <a:schemeClr val="dk1"/>
                </a:solidFill>
                <a:latin typeface="Consolas"/>
                <a:ea typeface="Consolas"/>
                <a:cs typeface="Consolas"/>
                <a:sym typeface="Consolas"/>
              </a:rPr>
              <a:t>;</a:t>
            </a:r>
            <a:endParaRPr b="1">
              <a:solidFill>
                <a:schemeClr val="dk1"/>
              </a:solidFill>
              <a:latin typeface="Consolas"/>
              <a:ea typeface="Consolas"/>
              <a:cs typeface="Consolas"/>
              <a:sym typeface="Consolas"/>
            </a:endParaRPr>
          </a:p>
          <a:p>
            <a:pPr marL="0" lvl="0" indent="0" algn="l" rtl="0">
              <a:spcBef>
                <a:spcPts val="0"/>
              </a:spcBef>
              <a:spcAft>
                <a:spcPts val="0"/>
              </a:spcAft>
              <a:buNone/>
            </a:pPr>
            <a:r>
              <a:rPr lang="it" b="1">
                <a:solidFill>
                  <a:schemeClr val="dk1"/>
                </a:solidFill>
                <a:latin typeface="Consolas"/>
                <a:ea typeface="Consolas"/>
                <a:cs typeface="Consolas"/>
                <a:sym typeface="Consolas"/>
              </a:rPr>
              <a:t>impl </a:t>
            </a:r>
            <a:r>
              <a:rPr lang="it" b="1">
                <a:solidFill>
                  <a:srgbClr val="0030F2"/>
                </a:solidFill>
                <a:latin typeface="Consolas"/>
                <a:ea typeface="Consolas"/>
                <a:cs typeface="Consolas"/>
                <a:sym typeface="Consolas"/>
              </a:rPr>
              <a:t>T3</a:t>
            </a:r>
            <a:r>
              <a:rPr lang="it" b="1">
                <a:solidFill>
                  <a:schemeClr val="dk1"/>
                </a:solidFill>
                <a:latin typeface="Consolas"/>
                <a:ea typeface="Consolas"/>
                <a:cs typeface="Consolas"/>
                <a:sym typeface="Consolas"/>
              </a:rPr>
              <a:t> for </a:t>
            </a:r>
            <a:r>
              <a:rPr lang="it" b="1">
                <a:solidFill>
                  <a:srgbClr val="9D00EC"/>
                </a:solidFill>
                <a:latin typeface="Consolas"/>
                <a:ea typeface="Consolas"/>
                <a:cs typeface="Consolas"/>
                <a:sym typeface="Consolas"/>
              </a:rPr>
              <a:t>SomeType</a:t>
            </a:r>
            <a:r>
              <a:rPr lang="it" b="1">
                <a:solidFill>
                  <a:schemeClr val="dk1"/>
                </a:solidFill>
                <a:latin typeface="Consolas"/>
                <a:ea typeface="Consolas"/>
                <a:cs typeface="Consolas"/>
                <a:sym typeface="Consolas"/>
              </a:rPr>
              <a:t> {</a:t>
            </a:r>
            <a:endParaRPr b="1">
              <a:solidFill>
                <a:schemeClr val="dk1"/>
              </a:solidFill>
              <a:latin typeface="Consolas"/>
              <a:ea typeface="Consolas"/>
              <a:cs typeface="Consolas"/>
              <a:sym typeface="Consolas"/>
            </a:endParaRPr>
          </a:p>
          <a:p>
            <a:pPr marL="0" lvl="0" indent="0" algn="l" rtl="0">
              <a:spcBef>
                <a:spcPts val="0"/>
              </a:spcBef>
              <a:spcAft>
                <a:spcPts val="0"/>
              </a:spcAft>
              <a:buNone/>
            </a:pPr>
            <a:r>
              <a:rPr lang="it" b="1">
                <a:solidFill>
                  <a:schemeClr val="dk1"/>
                </a:solidFill>
                <a:latin typeface="Consolas"/>
                <a:ea typeface="Consolas"/>
                <a:cs typeface="Consolas"/>
                <a:sym typeface="Consolas"/>
              </a:rPr>
              <a:t>  type </a:t>
            </a:r>
            <a:r>
              <a:rPr lang="it" b="1">
                <a:solidFill>
                  <a:srgbClr val="9D00EC"/>
                </a:solidFill>
                <a:latin typeface="Consolas"/>
                <a:ea typeface="Consolas"/>
                <a:cs typeface="Consolas"/>
                <a:sym typeface="Consolas"/>
              </a:rPr>
              <a:t>AssociatedType</a:t>
            </a:r>
            <a:r>
              <a:rPr lang="it" b="1">
                <a:solidFill>
                  <a:srgbClr val="0B5394"/>
                </a:solidFill>
                <a:latin typeface="Consolas"/>
                <a:ea typeface="Consolas"/>
                <a:cs typeface="Consolas"/>
                <a:sym typeface="Consolas"/>
              </a:rPr>
              <a:t> </a:t>
            </a:r>
            <a:r>
              <a:rPr lang="it" b="1">
                <a:solidFill>
                  <a:schemeClr val="dk1"/>
                </a:solidFill>
                <a:latin typeface="Consolas"/>
                <a:ea typeface="Consolas"/>
                <a:cs typeface="Consolas"/>
                <a:sym typeface="Consolas"/>
              </a:rPr>
              <a:t>= i32;</a:t>
            </a:r>
            <a:endParaRPr b="1">
              <a:solidFill>
                <a:schemeClr val="dk1"/>
              </a:solidFill>
              <a:latin typeface="Consolas"/>
              <a:ea typeface="Consolas"/>
              <a:cs typeface="Consolas"/>
              <a:sym typeface="Consolas"/>
            </a:endParaRPr>
          </a:p>
          <a:p>
            <a:pPr marL="0" lvl="0" indent="0" algn="l" rtl="0">
              <a:spcBef>
                <a:spcPts val="0"/>
              </a:spcBef>
              <a:spcAft>
                <a:spcPts val="0"/>
              </a:spcAft>
              <a:buNone/>
            </a:pPr>
            <a:r>
              <a:rPr lang="it" b="1">
                <a:solidFill>
                  <a:schemeClr val="dk1"/>
                </a:solidFill>
                <a:latin typeface="Consolas"/>
                <a:ea typeface="Consolas"/>
                <a:cs typeface="Consolas"/>
                <a:sym typeface="Consolas"/>
              </a:rPr>
              <a:t>  fn </a:t>
            </a:r>
            <a:r>
              <a:rPr lang="it" b="1">
                <a:solidFill>
                  <a:srgbClr val="9D00EC"/>
                </a:solidFill>
                <a:latin typeface="Consolas"/>
                <a:ea typeface="Consolas"/>
                <a:cs typeface="Consolas"/>
                <a:sym typeface="Consolas"/>
              </a:rPr>
              <a:t>f</a:t>
            </a:r>
            <a:r>
              <a:rPr lang="it" b="1">
                <a:solidFill>
                  <a:schemeClr val="dk1"/>
                </a:solidFill>
                <a:latin typeface="Consolas"/>
                <a:ea typeface="Consolas"/>
                <a:cs typeface="Consolas"/>
                <a:sym typeface="Consolas"/>
              </a:rPr>
              <a:t>(arg: Self::AssociatedType) {}</a:t>
            </a:r>
            <a:endParaRPr b="1">
              <a:solidFill>
                <a:schemeClr val="dk1"/>
              </a:solidFill>
              <a:latin typeface="Consolas"/>
              <a:ea typeface="Consolas"/>
              <a:cs typeface="Consolas"/>
              <a:sym typeface="Consolas"/>
            </a:endParaRPr>
          </a:p>
          <a:p>
            <a:pPr marL="0" lvl="0" indent="0" algn="l" rtl="0">
              <a:spcBef>
                <a:spcPts val="0"/>
              </a:spcBef>
              <a:spcAft>
                <a:spcPts val="0"/>
              </a:spcAft>
              <a:buNone/>
            </a:pPr>
            <a:r>
              <a:rPr lang="it" b="1">
                <a:solidFill>
                  <a:schemeClr val="dk1"/>
                </a:solidFill>
                <a:latin typeface="Consolas"/>
                <a:ea typeface="Consolas"/>
                <a:cs typeface="Consolas"/>
                <a:sym typeface="Consolas"/>
              </a:rPr>
              <a:t>}</a:t>
            </a:r>
            <a:endParaRPr b="1">
              <a:solidFill>
                <a:schemeClr val="dk1"/>
              </a:solidFill>
              <a:latin typeface="Consolas"/>
              <a:ea typeface="Consolas"/>
              <a:cs typeface="Consolas"/>
              <a:sym typeface="Consolas"/>
            </a:endParaRPr>
          </a:p>
        </p:txBody>
      </p:sp>
      <p:sp>
        <p:nvSpPr>
          <p:cNvPr id="193" name="Google Shape;193;p26"/>
          <p:cNvSpPr txBox="1"/>
          <p:nvPr/>
        </p:nvSpPr>
        <p:spPr>
          <a:xfrm>
            <a:off x="525213" y="3682875"/>
            <a:ext cx="3957600" cy="1262100"/>
          </a:xfrm>
          <a:prstGeom prst="rect">
            <a:avLst/>
          </a:prstGeom>
          <a:solidFill>
            <a:srgbClr val="FFF2CC"/>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it" b="1">
                <a:solidFill>
                  <a:schemeClr val="dk1"/>
                </a:solidFill>
                <a:latin typeface="Consolas"/>
                <a:ea typeface="Consolas"/>
                <a:cs typeface="Consolas"/>
                <a:sym typeface="Consolas"/>
              </a:rPr>
              <a:t>struct </a:t>
            </a:r>
            <a:r>
              <a:rPr lang="it" b="1">
                <a:solidFill>
                  <a:srgbClr val="980000"/>
                </a:solidFill>
                <a:latin typeface="Consolas"/>
                <a:ea typeface="Consolas"/>
                <a:cs typeface="Consolas"/>
                <a:sym typeface="Consolas"/>
              </a:rPr>
              <a:t>OtherType</a:t>
            </a:r>
            <a:r>
              <a:rPr lang="it" b="1">
                <a:solidFill>
                  <a:schemeClr val="dk1"/>
                </a:solidFill>
                <a:latin typeface="Consolas"/>
                <a:ea typeface="Consolas"/>
                <a:cs typeface="Consolas"/>
                <a:sym typeface="Consolas"/>
              </a:rPr>
              <a:t>;</a:t>
            </a:r>
            <a:endParaRPr b="1">
              <a:solidFill>
                <a:schemeClr val="dk1"/>
              </a:solidFill>
              <a:latin typeface="Consolas"/>
              <a:ea typeface="Consolas"/>
              <a:cs typeface="Consolas"/>
              <a:sym typeface="Consolas"/>
            </a:endParaRPr>
          </a:p>
          <a:p>
            <a:pPr marL="0" lvl="0" indent="0" algn="l" rtl="0">
              <a:spcBef>
                <a:spcPts val="0"/>
              </a:spcBef>
              <a:spcAft>
                <a:spcPts val="0"/>
              </a:spcAft>
              <a:buNone/>
            </a:pPr>
            <a:r>
              <a:rPr lang="it" b="1">
                <a:solidFill>
                  <a:schemeClr val="dk1"/>
                </a:solidFill>
                <a:latin typeface="Consolas"/>
                <a:ea typeface="Consolas"/>
                <a:cs typeface="Consolas"/>
                <a:sym typeface="Consolas"/>
              </a:rPr>
              <a:t>impl </a:t>
            </a:r>
            <a:r>
              <a:rPr lang="it" b="1">
                <a:solidFill>
                  <a:srgbClr val="0030F2"/>
                </a:solidFill>
                <a:latin typeface="Consolas"/>
                <a:ea typeface="Consolas"/>
                <a:cs typeface="Consolas"/>
                <a:sym typeface="Consolas"/>
              </a:rPr>
              <a:t>T3</a:t>
            </a:r>
            <a:r>
              <a:rPr lang="it" b="1">
                <a:solidFill>
                  <a:schemeClr val="dk1"/>
                </a:solidFill>
                <a:latin typeface="Consolas"/>
                <a:ea typeface="Consolas"/>
                <a:cs typeface="Consolas"/>
                <a:sym typeface="Consolas"/>
              </a:rPr>
              <a:t> for </a:t>
            </a:r>
            <a:r>
              <a:rPr lang="it" b="1">
                <a:solidFill>
                  <a:srgbClr val="980000"/>
                </a:solidFill>
                <a:latin typeface="Consolas"/>
                <a:ea typeface="Consolas"/>
                <a:cs typeface="Consolas"/>
                <a:sym typeface="Consolas"/>
              </a:rPr>
              <a:t>OtherType</a:t>
            </a:r>
            <a:r>
              <a:rPr lang="it" b="1">
                <a:solidFill>
                  <a:schemeClr val="dk1"/>
                </a:solidFill>
                <a:latin typeface="Consolas"/>
                <a:ea typeface="Consolas"/>
                <a:cs typeface="Consolas"/>
                <a:sym typeface="Consolas"/>
              </a:rPr>
              <a:t> {</a:t>
            </a:r>
            <a:endParaRPr b="1">
              <a:solidFill>
                <a:schemeClr val="dk1"/>
              </a:solidFill>
              <a:latin typeface="Consolas"/>
              <a:ea typeface="Consolas"/>
              <a:cs typeface="Consolas"/>
              <a:sym typeface="Consolas"/>
            </a:endParaRPr>
          </a:p>
          <a:p>
            <a:pPr marL="0" lvl="0" indent="0" algn="l" rtl="0">
              <a:spcBef>
                <a:spcPts val="0"/>
              </a:spcBef>
              <a:spcAft>
                <a:spcPts val="0"/>
              </a:spcAft>
              <a:buNone/>
            </a:pPr>
            <a:r>
              <a:rPr lang="it" b="1">
                <a:solidFill>
                  <a:schemeClr val="dk1"/>
                </a:solidFill>
                <a:latin typeface="Consolas"/>
                <a:ea typeface="Consolas"/>
                <a:cs typeface="Consolas"/>
                <a:sym typeface="Consolas"/>
              </a:rPr>
              <a:t>  type </a:t>
            </a:r>
            <a:r>
              <a:rPr lang="it" b="1">
                <a:solidFill>
                  <a:srgbClr val="980000"/>
                </a:solidFill>
                <a:latin typeface="Consolas"/>
                <a:ea typeface="Consolas"/>
                <a:cs typeface="Consolas"/>
                <a:sym typeface="Consolas"/>
              </a:rPr>
              <a:t>AssociatedType</a:t>
            </a:r>
            <a:r>
              <a:rPr lang="it" b="1">
                <a:solidFill>
                  <a:srgbClr val="0B5394"/>
                </a:solidFill>
                <a:latin typeface="Consolas"/>
                <a:ea typeface="Consolas"/>
                <a:cs typeface="Consolas"/>
                <a:sym typeface="Consolas"/>
              </a:rPr>
              <a:t> </a:t>
            </a:r>
            <a:r>
              <a:rPr lang="it" b="1">
                <a:solidFill>
                  <a:schemeClr val="dk1"/>
                </a:solidFill>
                <a:latin typeface="Consolas"/>
                <a:ea typeface="Consolas"/>
                <a:cs typeface="Consolas"/>
                <a:sym typeface="Consolas"/>
              </a:rPr>
              <a:t>= &amp;str;</a:t>
            </a:r>
            <a:endParaRPr b="1">
              <a:solidFill>
                <a:schemeClr val="dk1"/>
              </a:solidFill>
              <a:latin typeface="Consolas"/>
              <a:ea typeface="Consolas"/>
              <a:cs typeface="Consolas"/>
              <a:sym typeface="Consolas"/>
            </a:endParaRPr>
          </a:p>
          <a:p>
            <a:pPr marL="0" lvl="0" indent="0" algn="l" rtl="0">
              <a:spcBef>
                <a:spcPts val="0"/>
              </a:spcBef>
              <a:spcAft>
                <a:spcPts val="0"/>
              </a:spcAft>
              <a:buNone/>
            </a:pPr>
            <a:r>
              <a:rPr lang="it" b="1">
                <a:solidFill>
                  <a:schemeClr val="dk1"/>
                </a:solidFill>
                <a:latin typeface="Consolas"/>
                <a:ea typeface="Consolas"/>
                <a:cs typeface="Consolas"/>
                <a:sym typeface="Consolas"/>
              </a:rPr>
              <a:t>  fn </a:t>
            </a:r>
            <a:r>
              <a:rPr lang="it" b="1">
                <a:solidFill>
                  <a:srgbClr val="980000"/>
                </a:solidFill>
                <a:latin typeface="Consolas"/>
                <a:ea typeface="Consolas"/>
                <a:cs typeface="Consolas"/>
                <a:sym typeface="Consolas"/>
              </a:rPr>
              <a:t>f</a:t>
            </a:r>
            <a:r>
              <a:rPr lang="it" b="1">
                <a:solidFill>
                  <a:schemeClr val="dk1"/>
                </a:solidFill>
                <a:latin typeface="Consolas"/>
                <a:ea typeface="Consolas"/>
                <a:cs typeface="Consolas"/>
                <a:sym typeface="Consolas"/>
              </a:rPr>
              <a:t>(arg: Self::</a:t>
            </a:r>
            <a:r>
              <a:rPr lang="it" b="1">
                <a:latin typeface="Consolas"/>
                <a:ea typeface="Consolas"/>
                <a:cs typeface="Consolas"/>
                <a:sym typeface="Consolas"/>
              </a:rPr>
              <a:t>AssociatedType</a:t>
            </a:r>
            <a:r>
              <a:rPr lang="it" b="1">
                <a:solidFill>
                  <a:schemeClr val="dk1"/>
                </a:solidFill>
                <a:latin typeface="Consolas"/>
                <a:ea typeface="Consolas"/>
                <a:cs typeface="Consolas"/>
                <a:sym typeface="Consolas"/>
              </a:rPr>
              <a:t>) {}</a:t>
            </a:r>
            <a:endParaRPr b="1">
              <a:solidFill>
                <a:schemeClr val="dk1"/>
              </a:solidFill>
              <a:latin typeface="Consolas"/>
              <a:ea typeface="Consolas"/>
              <a:cs typeface="Consolas"/>
              <a:sym typeface="Consolas"/>
            </a:endParaRPr>
          </a:p>
          <a:p>
            <a:pPr marL="0" lvl="0" indent="0" algn="l" rtl="0">
              <a:spcBef>
                <a:spcPts val="0"/>
              </a:spcBef>
              <a:spcAft>
                <a:spcPts val="0"/>
              </a:spcAft>
              <a:buNone/>
            </a:pPr>
            <a:r>
              <a:rPr lang="it" b="1">
                <a:solidFill>
                  <a:schemeClr val="dk1"/>
                </a:solidFill>
                <a:latin typeface="Consolas"/>
                <a:ea typeface="Consolas"/>
                <a:cs typeface="Consolas"/>
                <a:sym typeface="Consolas"/>
              </a:rPr>
              <a:t>}</a:t>
            </a:r>
            <a:endParaRPr b="1">
              <a:solidFill>
                <a:schemeClr val="dk1"/>
              </a:solidFill>
              <a:latin typeface="Consolas"/>
              <a:ea typeface="Consolas"/>
              <a:cs typeface="Consolas"/>
              <a:sym typeface="Consolas"/>
            </a:endParaRPr>
          </a:p>
        </p:txBody>
      </p:sp>
      <p:sp>
        <p:nvSpPr>
          <p:cNvPr id="194" name="Google Shape;194;p26"/>
          <p:cNvSpPr txBox="1"/>
          <p:nvPr/>
        </p:nvSpPr>
        <p:spPr>
          <a:xfrm>
            <a:off x="4650088" y="3898275"/>
            <a:ext cx="3957600" cy="1046700"/>
          </a:xfrm>
          <a:prstGeom prst="rect">
            <a:avLst/>
          </a:prstGeom>
          <a:solidFill>
            <a:srgbClr val="FFF2CC"/>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it" b="1">
                <a:solidFill>
                  <a:schemeClr val="dk1"/>
                </a:solidFill>
                <a:latin typeface="Consolas"/>
                <a:ea typeface="Consolas"/>
                <a:cs typeface="Consolas"/>
                <a:sym typeface="Consolas"/>
              </a:rPr>
              <a:t>fn </a:t>
            </a:r>
            <a:r>
              <a:rPr lang="it" b="1">
                <a:solidFill>
                  <a:srgbClr val="9D00EC"/>
                </a:solidFill>
                <a:latin typeface="Consolas"/>
                <a:ea typeface="Consolas"/>
                <a:cs typeface="Consolas"/>
                <a:sym typeface="Consolas"/>
              </a:rPr>
              <a:t>main</a:t>
            </a:r>
            <a:r>
              <a:rPr lang="it" b="1">
                <a:solidFill>
                  <a:schemeClr val="dk1"/>
                </a:solidFill>
                <a:latin typeface="Consolas"/>
                <a:ea typeface="Consolas"/>
                <a:cs typeface="Consolas"/>
                <a:sym typeface="Consolas"/>
              </a:rPr>
              <a:t>() {</a:t>
            </a:r>
            <a:endParaRPr b="1">
              <a:solidFill>
                <a:schemeClr val="dk1"/>
              </a:solidFill>
              <a:latin typeface="Consolas"/>
              <a:ea typeface="Consolas"/>
              <a:cs typeface="Consolas"/>
              <a:sym typeface="Consolas"/>
            </a:endParaRPr>
          </a:p>
          <a:p>
            <a:pPr marL="0" lvl="0" indent="0" algn="l" rtl="0">
              <a:spcBef>
                <a:spcPts val="0"/>
              </a:spcBef>
              <a:spcAft>
                <a:spcPts val="0"/>
              </a:spcAft>
              <a:buNone/>
            </a:pPr>
            <a:r>
              <a:rPr lang="it" b="1">
                <a:solidFill>
                  <a:schemeClr val="dk1"/>
                </a:solidFill>
                <a:latin typeface="Consolas"/>
                <a:ea typeface="Consolas"/>
                <a:cs typeface="Consolas"/>
                <a:sym typeface="Consolas"/>
              </a:rPr>
              <a:t>  SomeType::f(1234);</a:t>
            </a:r>
            <a:endParaRPr b="1">
              <a:solidFill>
                <a:schemeClr val="dk1"/>
              </a:solidFill>
              <a:latin typeface="Consolas"/>
              <a:ea typeface="Consolas"/>
              <a:cs typeface="Consolas"/>
              <a:sym typeface="Consolas"/>
            </a:endParaRPr>
          </a:p>
          <a:p>
            <a:pPr marL="0" lvl="0" indent="0" algn="l" rtl="0">
              <a:spcBef>
                <a:spcPts val="0"/>
              </a:spcBef>
              <a:spcAft>
                <a:spcPts val="0"/>
              </a:spcAft>
              <a:buNone/>
            </a:pPr>
            <a:r>
              <a:rPr lang="it" b="1">
                <a:solidFill>
                  <a:schemeClr val="dk1"/>
                </a:solidFill>
                <a:latin typeface="Consolas"/>
                <a:ea typeface="Consolas"/>
                <a:cs typeface="Consolas"/>
                <a:sym typeface="Consolas"/>
              </a:rPr>
              <a:t>  OtherType::f(“Hello, Rust!”);</a:t>
            </a:r>
            <a:endParaRPr b="1">
              <a:solidFill>
                <a:schemeClr val="dk1"/>
              </a:solidFill>
              <a:latin typeface="Consolas"/>
              <a:ea typeface="Consolas"/>
              <a:cs typeface="Consolas"/>
              <a:sym typeface="Consolas"/>
            </a:endParaRPr>
          </a:p>
          <a:p>
            <a:pPr marL="0" lvl="0" indent="0" algn="l" rtl="0">
              <a:spcBef>
                <a:spcPts val="0"/>
              </a:spcBef>
              <a:spcAft>
                <a:spcPts val="0"/>
              </a:spcAft>
              <a:buNone/>
            </a:pPr>
            <a:r>
              <a:rPr lang="it" b="1">
                <a:solidFill>
                  <a:schemeClr val="dk1"/>
                </a:solidFill>
                <a:latin typeface="Consolas"/>
                <a:ea typeface="Consolas"/>
                <a:cs typeface="Consolas"/>
                <a:sym typeface="Consolas"/>
              </a:rPr>
              <a:t>}</a:t>
            </a:r>
            <a:endParaRPr b="1">
              <a:solidFill>
                <a:schemeClr val="dk1"/>
              </a:solidFill>
              <a:latin typeface="Consolas"/>
              <a:ea typeface="Consolas"/>
              <a:cs typeface="Consolas"/>
              <a:sym typeface="Consola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7"/>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Definire ed usare un tratto</a:t>
            </a:r>
            <a:endParaRPr/>
          </a:p>
        </p:txBody>
      </p:sp>
      <p:sp>
        <p:nvSpPr>
          <p:cNvPr id="200" name="Google Shape;200;p27"/>
          <p:cNvSpPr txBox="1">
            <a:spLocks noGrp="1"/>
          </p:cNvSpPr>
          <p:nvPr>
            <p:ph type="body" idx="1"/>
          </p:nvPr>
        </p:nvSpPr>
        <p:spPr>
          <a:xfrm>
            <a:off x="311700" y="1280528"/>
            <a:ext cx="8520600" cy="3795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it"/>
              <a:t>Nella definizione di un tratto è lecito indicare, per una data funzione, un’implementazione di default</a:t>
            </a:r>
            <a:endParaRPr i="1"/>
          </a:p>
          <a:p>
            <a:pPr marL="914400" lvl="1" indent="-317500" algn="l" rtl="0">
              <a:spcBef>
                <a:spcPts val="0"/>
              </a:spcBef>
              <a:spcAft>
                <a:spcPts val="0"/>
              </a:spcAft>
              <a:buSzPts val="1400"/>
              <a:buChar char="○"/>
            </a:pPr>
            <a:r>
              <a:rPr lang="it"/>
              <a:t>Le funzioni che implementano il tratto saranno libere di adottarla o potranno sovrascriverla con altro codice, purché venga rispettata la firma delle funzione (tipo dei parametri e del valore di ritorno)</a:t>
            </a:r>
            <a:endParaRPr/>
          </a:p>
          <a:p>
            <a:pPr marL="914400" lvl="1" indent="-317500" algn="l" rtl="0">
              <a:spcBef>
                <a:spcPts val="0"/>
              </a:spcBef>
              <a:spcAft>
                <a:spcPts val="0"/>
              </a:spcAft>
              <a:buSzPts val="1400"/>
              <a:buChar char="○"/>
            </a:pPr>
            <a:r>
              <a:rPr lang="it"/>
              <a:t>Questo è particolarmente comodo in quelle situazioni in cui un dato metodo può essere implementato in funzione di altri metodi del tratto</a:t>
            </a:r>
            <a:endParaRPr/>
          </a:p>
        </p:txBody>
      </p:sp>
      <p:sp>
        <p:nvSpPr>
          <p:cNvPr id="201" name="Google Shape;201;p27"/>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14</a:t>
            </a:fld>
            <a:endParaRPr/>
          </a:p>
        </p:txBody>
      </p:sp>
      <p:sp>
        <p:nvSpPr>
          <p:cNvPr id="202" name="Google Shape;202;p27"/>
          <p:cNvSpPr txBox="1"/>
          <p:nvPr/>
        </p:nvSpPr>
        <p:spPr>
          <a:xfrm>
            <a:off x="530750" y="3239050"/>
            <a:ext cx="3957600" cy="831300"/>
          </a:xfrm>
          <a:prstGeom prst="rect">
            <a:avLst/>
          </a:prstGeom>
          <a:solidFill>
            <a:srgbClr val="FFF2CC"/>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it" b="1">
                <a:solidFill>
                  <a:schemeClr val="dk1"/>
                </a:solidFill>
                <a:latin typeface="Consolas"/>
                <a:ea typeface="Consolas"/>
                <a:cs typeface="Consolas"/>
                <a:sym typeface="Consolas"/>
              </a:rPr>
              <a:t>trait </a:t>
            </a:r>
            <a:r>
              <a:rPr lang="it" b="1">
                <a:solidFill>
                  <a:srgbClr val="0030F2"/>
                </a:solidFill>
                <a:latin typeface="Consolas"/>
                <a:ea typeface="Consolas"/>
                <a:cs typeface="Consolas"/>
                <a:sym typeface="Consolas"/>
              </a:rPr>
              <a:t>T4</a:t>
            </a:r>
            <a:r>
              <a:rPr lang="it" b="1">
                <a:solidFill>
                  <a:schemeClr val="dk1"/>
                </a:solidFill>
                <a:latin typeface="Consolas"/>
                <a:ea typeface="Consolas"/>
                <a:cs typeface="Consolas"/>
                <a:sym typeface="Consolas"/>
              </a:rPr>
              <a:t> {</a:t>
            </a:r>
            <a:endParaRPr b="1">
              <a:solidFill>
                <a:schemeClr val="dk1"/>
              </a:solidFill>
              <a:latin typeface="Consolas"/>
              <a:ea typeface="Consolas"/>
              <a:cs typeface="Consolas"/>
              <a:sym typeface="Consolas"/>
            </a:endParaRPr>
          </a:p>
          <a:p>
            <a:pPr marL="0" lvl="0" indent="0" algn="l" rtl="0">
              <a:spcBef>
                <a:spcPts val="0"/>
              </a:spcBef>
              <a:spcAft>
                <a:spcPts val="0"/>
              </a:spcAft>
              <a:buNone/>
            </a:pPr>
            <a:r>
              <a:rPr lang="it" b="1">
                <a:solidFill>
                  <a:schemeClr val="dk1"/>
                </a:solidFill>
                <a:latin typeface="Consolas"/>
                <a:ea typeface="Consolas"/>
                <a:cs typeface="Consolas"/>
                <a:sym typeface="Consolas"/>
              </a:rPr>
              <a:t>  fn f() { println!(“default”); }</a:t>
            </a:r>
            <a:endParaRPr b="1">
              <a:solidFill>
                <a:schemeClr val="dk1"/>
              </a:solidFill>
              <a:latin typeface="Consolas"/>
              <a:ea typeface="Consolas"/>
              <a:cs typeface="Consolas"/>
              <a:sym typeface="Consolas"/>
            </a:endParaRPr>
          </a:p>
          <a:p>
            <a:pPr marL="0" lvl="0" indent="0" algn="l" rtl="0">
              <a:spcBef>
                <a:spcPts val="0"/>
              </a:spcBef>
              <a:spcAft>
                <a:spcPts val="0"/>
              </a:spcAft>
              <a:buNone/>
            </a:pPr>
            <a:r>
              <a:rPr lang="it" b="1">
                <a:solidFill>
                  <a:schemeClr val="dk1"/>
                </a:solidFill>
                <a:latin typeface="Consolas"/>
                <a:ea typeface="Consolas"/>
                <a:cs typeface="Consolas"/>
                <a:sym typeface="Consolas"/>
              </a:rPr>
              <a:t>}</a:t>
            </a:r>
            <a:endParaRPr b="1">
              <a:latin typeface="Consolas"/>
              <a:ea typeface="Consolas"/>
              <a:cs typeface="Consolas"/>
              <a:sym typeface="Consolas"/>
            </a:endParaRPr>
          </a:p>
        </p:txBody>
      </p:sp>
      <p:sp>
        <p:nvSpPr>
          <p:cNvPr id="203" name="Google Shape;203;p27"/>
          <p:cNvSpPr txBox="1"/>
          <p:nvPr/>
        </p:nvSpPr>
        <p:spPr>
          <a:xfrm>
            <a:off x="4655625" y="3239050"/>
            <a:ext cx="3957600" cy="831300"/>
          </a:xfrm>
          <a:prstGeom prst="rect">
            <a:avLst/>
          </a:prstGeom>
          <a:solidFill>
            <a:srgbClr val="FFF2CC"/>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it" b="1">
                <a:solidFill>
                  <a:schemeClr val="dk1"/>
                </a:solidFill>
                <a:latin typeface="Consolas"/>
                <a:ea typeface="Consolas"/>
                <a:cs typeface="Consolas"/>
                <a:sym typeface="Consolas"/>
              </a:rPr>
              <a:t>struct </a:t>
            </a:r>
            <a:r>
              <a:rPr lang="it" b="1">
                <a:solidFill>
                  <a:srgbClr val="9D00EC"/>
                </a:solidFill>
                <a:latin typeface="Consolas"/>
                <a:ea typeface="Consolas"/>
                <a:cs typeface="Consolas"/>
                <a:sym typeface="Consolas"/>
              </a:rPr>
              <a:t>SomeType</a:t>
            </a:r>
            <a:r>
              <a:rPr lang="it" b="1">
                <a:solidFill>
                  <a:schemeClr val="dk1"/>
                </a:solidFill>
                <a:latin typeface="Consolas"/>
                <a:ea typeface="Consolas"/>
                <a:cs typeface="Consolas"/>
                <a:sym typeface="Consolas"/>
              </a:rPr>
              <a:t>;</a:t>
            </a:r>
            <a:endParaRPr b="1">
              <a:solidFill>
                <a:schemeClr val="dk1"/>
              </a:solidFill>
              <a:latin typeface="Consolas"/>
              <a:ea typeface="Consolas"/>
              <a:cs typeface="Consolas"/>
              <a:sym typeface="Consolas"/>
            </a:endParaRPr>
          </a:p>
          <a:p>
            <a:pPr marL="0" lvl="0" indent="0" algn="l" rtl="0">
              <a:spcBef>
                <a:spcPts val="0"/>
              </a:spcBef>
              <a:spcAft>
                <a:spcPts val="0"/>
              </a:spcAft>
              <a:buNone/>
            </a:pPr>
            <a:r>
              <a:rPr lang="it" b="1">
                <a:solidFill>
                  <a:schemeClr val="dk1"/>
                </a:solidFill>
                <a:latin typeface="Consolas"/>
                <a:ea typeface="Consolas"/>
                <a:cs typeface="Consolas"/>
                <a:sym typeface="Consolas"/>
              </a:rPr>
              <a:t>impl </a:t>
            </a:r>
            <a:r>
              <a:rPr lang="it" b="1">
                <a:solidFill>
                  <a:srgbClr val="0030F2"/>
                </a:solidFill>
                <a:latin typeface="Consolas"/>
                <a:ea typeface="Consolas"/>
                <a:cs typeface="Consolas"/>
                <a:sym typeface="Consolas"/>
              </a:rPr>
              <a:t>T4</a:t>
            </a:r>
            <a:r>
              <a:rPr lang="it" b="1">
                <a:solidFill>
                  <a:schemeClr val="dk1"/>
                </a:solidFill>
                <a:latin typeface="Consolas"/>
                <a:ea typeface="Consolas"/>
                <a:cs typeface="Consolas"/>
                <a:sym typeface="Consolas"/>
              </a:rPr>
              <a:t> for </a:t>
            </a:r>
            <a:r>
              <a:rPr lang="it" b="1">
                <a:solidFill>
                  <a:srgbClr val="9D00EC"/>
                </a:solidFill>
                <a:latin typeface="Consolas"/>
                <a:ea typeface="Consolas"/>
                <a:cs typeface="Consolas"/>
                <a:sym typeface="Consolas"/>
              </a:rPr>
              <a:t>SomeType</a:t>
            </a:r>
            <a:r>
              <a:rPr lang="it" b="1">
                <a:solidFill>
                  <a:schemeClr val="dk1"/>
                </a:solidFill>
                <a:latin typeface="Consolas"/>
                <a:ea typeface="Consolas"/>
                <a:cs typeface="Consolas"/>
                <a:sym typeface="Consolas"/>
              </a:rPr>
              <a:t> { }</a:t>
            </a:r>
            <a:endParaRPr b="1">
              <a:solidFill>
                <a:schemeClr val="dk1"/>
              </a:solidFill>
              <a:latin typeface="Consolas"/>
              <a:ea typeface="Consolas"/>
              <a:cs typeface="Consolas"/>
              <a:sym typeface="Consolas"/>
            </a:endParaRPr>
          </a:p>
          <a:p>
            <a:pPr marL="0" lvl="0" indent="0" algn="l" rtl="0">
              <a:spcBef>
                <a:spcPts val="0"/>
              </a:spcBef>
              <a:spcAft>
                <a:spcPts val="0"/>
              </a:spcAft>
              <a:buNone/>
            </a:pPr>
            <a:r>
              <a:rPr lang="it" b="1">
                <a:solidFill>
                  <a:schemeClr val="dk1"/>
                </a:solidFill>
                <a:latin typeface="Consolas"/>
                <a:ea typeface="Consolas"/>
                <a:cs typeface="Consolas"/>
                <a:sym typeface="Consolas"/>
              </a:rPr>
              <a:t>//uso dell’implementazione di default</a:t>
            </a:r>
            <a:endParaRPr b="1">
              <a:solidFill>
                <a:schemeClr val="dk1"/>
              </a:solidFill>
              <a:latin typeface="Consolas"/>
              <a:ea typeface="Consolas"/>
              <a:cs typeface="Consolas"/>
              <a:sym typeface="Consolas"/>
            </a:endParaRPr>
          </a:p>
        </p:txBody>
      </p:sp>
      <p:sp>
        <p:nvSpPr>
          <p:cNvPr id="204" name="Google Shape;204;p27"/>
          <p:cNvSpPr txBox="1"/>
          <p:nvPr/>
        </p:nvSpPr>
        <p:spPr>
          <a:xfrm>
            <a:off x="530750" y="4167975"/>
            <a:ext cx="3957600" cy="1046700"/>
          </a:xfrm>
          <a:prstGeom prst="rect">
            <a:avLst/>
          </a:prstGeom>
          <a:solidFill>
            <a:srgbClr val="FFF2CC"/>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it" b="1">
                <a:solidFill>
                  <a:schemeClr val="dk1"/>
                </a:solidFill>
                <a:latin typeface="Consolas"/>
                <a:ea typeface="Consolas"/>
                <a:cs typeface="Consolas"/>
                <a:sym typeface="Consolas"/>
              </a:rPr>
              <a:t>struct </a:t>
            </a:r>
            <a:r>
              <a:rPr lang="it" b="1">
                <a:solidFill>
                  <a:srgbClr val="980000"/>
                </a:solidFill>
                <a:latin typeface="Consolas"/>
                <a:ea typeface="Consolas"/>
                <a:cs typeface="Consolas"/>
                <a:sym typeface="Consolas"/>
              </a:rPr>
              <a:t>OtherType</a:t>
            </a:r>
            <a:r>
              <a:rPr lang="it" b="1">
                <a:solidFill>
                  <a:schemeClr val="dk1"/>
                </a:solidFill>
                <a:latin typeface="Consolas"/>
                <a:ea typeface="Consolas"/>
                <a:cs typeface="Consolas"/>
                <a:sym typeface="Consolas"/>
              </a:rPr>
              <a:t>;</a:t>
            </a:r>
            <a:endParaRPr b="1">
              <a:solidFill>
                <a:schemeClr val="dk1"/>
              </a:solidFill>
              <a:latin typeface="Consolas"/>
              <a:ea typeface="Consolas"/>
              <a:cs typeface="Consolas"/>
              <a:sym typeface="Consolas"/>
            </a:endParaRPr>
          </a:p>
          <a:p>
            <a:pPr marL="0" lvl="0" indent="0" algn="l" rtl="0">
              <a:spcBef>
                <a:spcPts val="0"/>
              </a:spcBef>
              <a:spcAft>
                <a:spcPts val="0"/>
              </a:spcAft>
              <a:buNone/>
            </a:pPr>
            <a:r>
              <a:rPr lang="it" b="1">
                <a:solidFill>
                  <a:schemeClr val="dk1"/>
                </a:solidFill>
                <a:latin typeface="Consolas"/>
                <a:ea typeface="Consolas"/>
                <a:cs typeface="Consolas"/>
                <a:sym typeface="Consolas"/>
              </a:rPr>
              <a:t>impl </a:t>
            </a:r>
            <a:r>
              <a:rPr lang="it" b="1">
                <a:solidFill>
                  <a:srgbClr val="0030F2"/>
                </a:solidFill>
                <a:latin typeface="Consolas"/>
                <a:ea typeface="Consolas"/>
                <a:cs typeface="Consolas"/>
                <a:sym typeface="Consolas"/>
              </a:rPr>
              <a:t>T4</a:t>
            </a:r>
            <a:r>
              <a:rPr lang="it" b="1">
                <a:solidFill>
                  <a:schemeClr val="dk1"/>
                </a:solidFill>
                <a:latin typeface="Consolas"/>
                <a:ea typeface="Consolas"/>
                <a:cs typeface="Consolas"/>
                <a:sym typeface="Consolas"/>
              </a:rPr>
              <a:t> for </a:t>
            </a:r>
            <a:r>
              <a:rPr lang="it" b="1">
                <a:solidFill>
                  <a:srgbClr val="980000"/>
                </a:solidFill>
                <a:latin typeface="Consolas"/>
                <a:ea typeface="Consolas"/>
                <a:cs typeface="Consolas"/>
                <a:sym typeface="Consolas"/>
              </a:rPr>
              <a:t>OtherType</a:t>
            </a:r>
            <a:r>
              <a:rPr lang="it" b="1">
                <a:solidFill>
                  <a:schemeClr val="dk1"/>
                </a:solidFill>
                <a:latin typeface="Consolas"/>
                <a:ea typeface="Consolas"/>
                <a:cs typeface="Consolas"/>
                <a:sym typeface="Consolas"/>
              </a:rPr>
              <a:t> {</a:t>
            </a:r>
            <a:endParaRPr b="1">
              <a:solidFill>
                <a:schemeClr val="dk1"/>
              </a:solidFill>
              <a:latin typeface="Consolas"/>
              <a:ea typeface="Consolas"/>
              <a:cs typeface="Consolas"/>
              <a:sym typeface="Consolas"/>
            </a:endParaRPr>
          </a:p>
          <a:p>
            <a:pPr marL="0" lvl="0" indent="0" algn="l" rtl="0">
              <a:spcBef>
                <a:spcPts val="0"/>
              </a:spcBef>
              <a:spcAft>
                <a:spcPts val="0"/>
              </a:spcAft>
              <a:buNone/>
            </a:pPr>
            <a:r>
              <a:rPr lang="it" b="1">
                <a:solidFill>
                  <a:schemeClr val="dk1"/>
                </a:solidFill>
                <a:latin typeface="Consolas"/>
                <a:ea typeface="Consolas"/>
                <a:cs typeface="Consolas"/>
                <a:sym typeface="Consolas"/>
              </a:rPr>
              <a:t>  fn </a:t>
            </a:r>
            <a:r>
              <a:rPr lang="it" b="1">
                <a:solidFill>
                  <a:srgbClr val="980000"/>
                </a:solidFill>
                <a:latin typeface="Consolas"/>
                <a:ea typeface="Consolas"/>
                <a:cs typeface="Consolas"/>
                <a:sym typeface="Consolas"/>
              </a:rPr>
              <a:t>f</a:t>
            </a:r>
            <a:r>
              <a:rPr lang="it" b="1">
                <a:solidFill>
                  <a:schemeClr val="dk1"/>
                </a:solidFill>
                <a:latin typeface="Consolas"/>
                <a:ea typeface="Consolas"/>
                <a:cs typeface="Consolas"/>
                <a:sym typeface="Consolas"/>
              </a:rPr>
              <a:t>() { println!(“Other”); }</a:t>
            </a:r>
            <a:endParaRPr b="1">
              <a:solidFill>
                <a:schemeClr val="dk1"/>
              </a:solidFill>
              <a:latin typeface="Consolas"/>
              <a:ea typeface="Consolas"/>
              <a:cs typeface="Consolas"/>
              <a:sym typeface="Consolas"/>
            </a:endParaRPr>
          </a:p>
          <a:p>
            <a:pPr marL="0" lvl="0" indent="0" algn="l" rtl="0">
              <a:spcBef>
                <a:spcPts val="0"/>
              </a:spcBef>
              <a:spcAft>
                <a:spcPts val="0"/>
              </a:spcAft>
              <a:buNone/>
            </a:pPr>
            <a:r>
              <a:rPr lang="it" b="1">
                <a:solidFill>
                  <a:schemeClr val="dk1"/>
                </a:solidFill>
                <a:latin typeface="Consolas"/>
                <a:ea typeface="Consolas"/>
                <a:cs typeface="Consolas"/>
                <a:sym typeface="Consolas"/>
              </a:rPr>
              <a:t>}</a:t>
            </a:r>
            <a:endParaRPr b="1">
              <a:solidFill>
                <a:schemeClr val="dk1"/>
              </a:solidFill>
              <a:latin typeface="Consolas"/>
              <a:ea typeface="Consolas"/>
              <a:cs typeface="Consolas"/>
              <a:sym typeface="Consolas"/>
            </a:endParaRPr>
          </a:p>
        </p:txBody>
      </p:sp>
      <p:sp>
        <p:nvSpPr>
          <p:cNvPr id="205" name="Google Shape;205;p27"/>
          <p:cNvSpPr txBox="1"/>
          <p:nvPr/>
        </p:nvSpPr>
        <p:spPr>
          <a:xfrm>
            <a:off x="4655625" y="4154775"/>
            <a:ext cx="3957600" cy="1046700"/>
          </a:xfrm>
          <a:prstGeom prst="rect">
            <a:avLst/>
          </a:prstGeom>
          <a:solidFill>
            <a:srgbClr val="FFF2CC"/>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it" b="1">
                <a:solidFill>
                  <a:schemeClr val="dk1"/>
                </a:solidFill>
                <a:latin typeface="Consolas"/>
                <a:ea typeface="Consolas"/>
                <a:cs typeface="Consolas"/>
                <a:sym typeface="Consolas"/>
              </a:rPr>
              <a:t>fn </a:t>
            </a:r>
            <a:r>
              <a:rPr lang="it" b="1">
                <a:solidFill>
                  <a:srgbClr val="9D00EC"/>
                </a:solidFill>
                <a:latin typeface="Consolas"/>
                <a:ea typeface="Consolas"/>
                <a:cs typeface="Consolas"/>
                <a:sym typeface="Consolas"/>
              </a:rPr>
              <a:t>main</a:t>
            </a:r>
            <a:r>
              <a:rPr lang="it" b="1">
                <a:solidFill>
                  <a:schemeClr val="dk1"/>
                </a:solidFill>
                <a:latin typeface="Consolas"/>
                <a:ea typeface="Consolas"/>
                <a:cs typeface="Consolas"/>
                <a:sym typeface="Consolas"/>
              </a:rPr>
              <a:t>() {</a:t>
            </a:r>
            <a:endParaRPr b="1">
              <a:solidFill>
                <a:schemeClr val="dk1"/>
              </a:solidFill>
              <a:latin typeface="Consolas"/>
              <a:ea typeface="Consolas"/>
              <a:cs typeface="Consolas"/>
              <a:sym typeface="Consolas"/>
            </a:endParaRPr>
          </a:p>
          <a:p>
            <a:pPr marL="0" lvl="0" indent="0" algn="l" rtl="0">
              <a:spcBef>
                <a:spcPts val="0"/>
              </a:spcBef>
              <a:spcAft>
                <a:spcPts val="0"/>
              </a:spcAft>
              <a:buNone/>
            </a:pPr>
            <a:r>
              <a:rPr lang="it" b="1">
                <a:solidFill>
                  <a:schemeClr val="dk1"/>
                </a:solidFill>
                <a:latin typeface="Consolas"/>
                <a:ea typeface="Consolas"/>
                <a:cs typeface="Consolas"/>
                <a:sym typeface="Consolas"/>
              </a:rPr>
              <a:t>  SomeType::f();  // default</a:t>
            </a:r>
            <a:endParaRPr b="1">
              <a:solidFill>
                <a:schemeClr val="dk1"/>
              </a:solidFill>
              <a:latin typeface="Consolas"/>
              <a:ea typeface="Consolas"/>
              <a:cs typeface="Consolas"/>
              <a:sym typeface="Consolas"/>
            </a:endParaRPr>
          </a:p>
          <a:p>
            <a:pPr marL="0" lvl="0" indent="0" algn="l" rtl="0">
              <a:spcBef>
                <a:spcPts val="0"/>
              </a:spcBef>
              <a:spcAft>
                <a:spcPts val="0"/>
              </a:spcAft>
              <a:buNone/>
            </a:pPr>
            <a:r>
              <a:rPr lang="it" b="1">
                <a:solidFill>
                  <a:schemeClr val="dk1"/>
                </a:solidFill>
                <a:latin typeface="Consolas"/>
                <a:ea typeface="Consolas"/>
                <a:cs typeface="Consolas"/>
                <a:sym typeface="Consolas"/>
              </a:rPr>
              <a:t>  OtherType::f(); // Other</a:t>
            </a:r>
            <a:endParaRPr b="1">
              <a:solidFill>
                <a:schemeClr val="dk1"/>
              </a:solidFill>
              <a:latin typeface="Consolas"/>
              <a:ea typeface="Consolas"/>
              <a:cs typeface="Consolas"/>
              <a:sym typeface="Consolas"/>
            </a:endParaRPr>
          </a:p>
          <a:p>
            <a:pPr marL="0" lvl="0" indent="0" algn="l" rtl="0">
              <a:spcBef>
                <a:spcPts val="0"/>
              </a:spcBef>
              <a:spcAft>
                <a:spcPts val="0"/>
              </a:spcAft>
              <a:buNone/>
            </a:pPr>
            <a:r>
              <a:rPr lang="it" b="1">
                <a:solidFill>
                  <a:schemeClr val="dk1"/>
                </a:solidFill>
                <a:latin typeface="Consolas"/>
                <a:ea typeface="Consolas"/>
                <a:cs typeface="Consolas"/>
                <a:sym typeface="Consolas"/>
              </a:rPr>
              <a:t>}</a:t>
            </a:r>
            <a:endParaRPr b="1">
              <a:solidFill>
                <a:schemeClr val="dk1"/>
              </a:solidFill>
              <a:latin typeface="Consolas"/>
              <a:ea typeface="Consolas"/>
              <a:cs typeface="Consolas"/>
              <a:sym typeface="Consola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8"/>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Sotto-tratti e super-tratti</a:t>
            </a:r>
            <a:endParaRPr/>
          </a:p>
        </p:txBody>
      </p:sp>
      <p:sp>
        <p:nvSpPr>
          <p:cNvPr id="211" name="Google Shape;211;p28"/>
          <p:cNvSpPr txBox="1">
            <a:spLocks noGrp="1"/>
          </p:cNvSpPr>
          <p:nvPr>
            <p:ph type="body" idx="1"/>
          </p:nvPr>
        </p:nvSpPr>
        <p:spPr>
          <a:xfrm>
            <a:off x="311700" y="1280527"/>
            <a:ext cx="8520600" cy="13101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it"/>
              <a:t>La notazione </a:t>
            </a:r>
            <a:r>
              <a:rPr lang="it" b="1">
                <a:solidFill>
                  <a:srgbClr val="0B5394"/>
                </a:solidFill>
                <a:latin typeface="Consolas"/>
                <a:ea typeface="Consolas"/>
                <a:cs typeface="Consolas"/>
                <a:sym typeface="Consolas"/>
              </a:rPr>
              <a:t>trait Subtrait: Supertrait {...}</a:t>
            </a:r>
            <a:r>
              <a:rPr lang="it"/>
              <a:t> indica che i tipi che implementano </a:t>
            </a:r>
            <a:r>
              <a:rPr lang="it" i="1"/>
              <a:t>Subtrait</a:t>
            </a:r>
            <a:r>
              <a:rPr lang="it"/>
              <a:t> devono implementare anche </a:t>
            </a:r>
            <a:r>
              <a:rPr lang="it" i="1"/>
              <a:t>Supertrait</a:t>
            </a:r>
            <a:endParaRPr i="1"/>
          </a:p>
          <a:p>
            <a:pPr marL="914400" lvl="1" indent="-317500" algn="l" rtl="0">
              <a:spcBef>
                <a:spcPts val="0"/>
              </a:spcBef>
              <a:spcAft>
                <a:spcPts val="0"/>
              </a:spcAft>
              <a:buSzPts val="1400"/>
              <a:buChar char="○"/>
            </a:pPr>
            <a:r>
              <a:rPr lang="it"/>
              <a:t>Le due implementazioni sono tra loro indipendenti ed è possibile che, per un dato tipo, una si avvalga dell’altra o viceversa</a:t>
            </a:r>
            <a:endParaRPr/>
          </a:p>
        </p:txBody>
      </p:sp>
      <p:sp>
        <p:nvSpPr>
          <p:cNvPr id="212" name="Google Shape;212;p28"/>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15</a:t>
            </a:fld>
            <a:endParaRPr/>
          </a:p>
        </p:txBody>
      </p:sp>
      <p:sp>
        <p:nvSpPr>
          <p:cNvPr id="213" name="Google Shape;213;p28"/>
          <p:cNvSpPr txBox="1"/>
          <p:nvPr/>
        </p:nvSpPr>
        <p:spPr>
          <a:xfrm>
            <a:off x="486163" y="2590625"/>
            <a:ext cx="3957600" cy="2339700"/>
          </a:xfrm>
          <a:prstGeom prst="rect">
            <a:avLst/>
          </a:prstGeom>
          <a:solidFill>
            <a:srgbClr val="FFF2CC"/>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it" b="1">
                <a:solidFill>
                  <a:schemeClr val="dk1"/>
                </a:solidFill>
                <a:latin typeface="Consolas"/>
                <a:ea typeface="Consolas"/>
                <a:cs typeface="Consolas"/>
                <a:sym typeface="Consolas"/>
              </a:rPr>
              <a:t>trait </a:t>
            </a:r>
            <a:r>
              <a:rPr lang="it" b="1">
                <a:solidFill>
                  <a:srgbClr val="0030F2"/>
                </a:solidFill>
                <a:latin typeface="Consolas"/>
                <a:ea typeface="Consolas"/>
                <a:cs typeface="Consolas"/>
                <a:sym typeface="Consolas"/>
              </a:rPr>
              <a:t>Supertrait</a:t>
            </a:r>
            <a:r>
              <a:rPr lang="it" b="1">
                <a:solidFill>
                  <a:schemeClr val="dk1"/>
                </a:solidFill>
                <a:latin typeface="Consolas"/>
                <a:ea typeface="Consolas"/>
                <a:cs typeface="Consolas"/>
                <a:sym typeface="Consolas"/>
              </a:rPr>
              <a:t> {</a:t>
            </a:r>
            <a:endParaRPr b="1">
              <a:solidFill>
                <a:schemeClr val="dk1"/>
              </a:solidFill>
              <a:latin typeface="Consolas"/>
              <a:ea typeface="Consolas"/>
              <a:cs typeface="Consolas"/>
              <a:sym typeface="Consolas"/>
            </a:endParaRPr>
          </a:p>
          <a:p>
            <a:pPr marL="0" lvl="0" indent="0" algn="l" rtl="0">
              <a:spcBef>
                <a:spcPts val="0"/>
              </a:spcBef>
              <a:spcAft>
                <a:spcPts val="0"/>
              </a:spcAft>
              <a:buNone/>
            </a:pPr>
            <a:r>
              <a:rPr lang="it" b="1">
                <a:solidFill>
                  <a:schemeClr val="dk1"/>
                </a:solidFill>
                <a:latin typeface="Consolas"/>
                <a:ea typeface="Consolas"/>
                <a:cs typeface="Consolas"/>
                <a:sym typeface="Consolas"/>
              </a:rPr>
              <a:t>  fn f(&amp;self) {println!(“In super”);}</a:t>
            </a:r>
            <a:endParaRPr b="1">
              <a:solidFill>
                <a:schemeClr val="dk1"/>
              </a:solidFill>
              <a:latin typeface="Consolas"/>
              <a:ea typeface="Consolas"/>
              <a:cs typeface="Consolas"/>
              <a:sym typeface="Consolas"/>
            </a:endParaRPr>
          </a:p>
          <a:p>
            <a:pPr marL="0" lvl="0" indent="0" algn="l" rtl="0">
              <a:spcBef>
                <a:spcPts val="0"/>
              </a:spcBef>
              <a:spcAft>
                <a:spcPts val="0"/>
              </a:spcAft>
              <a:buNone/>
            </a:pPr>
            <a:r>
              <a:rPr lang="it" b="1">
                <a:solidFill>
                  <a:schemeClr val="dk1"/>
                </a:solidFill>
                <a:latin typeface="Consolas"/>
                <a:ea typeface="Consolas"/>
                <a:cs typeface="Consolas"/>
                <a:sym typeface="Consolas"/>
              </a:rPr>
              <a:t>  fn g(&amp;self) {}</a:t>
            </a:r>
            <a:endParaRPr b="1">
              <a:solidFill>
                <a:schemeClr val="dk1"/>
              </a:solidFill>
              <a:latin typeface="Consolas"/>
              <a:ea typeface="Consolas"/>
              <a:cs typeface="Consolas"/>
              <a:sym typeface="Consolas"/>
            </a:endParaRPr>
          </a:p>
          <a:p>
            <a:pPr marL="0" lvl="0" indent="0" algn="l" rtl="0">
              <a:spcBef>
                <a:spcPts val="0"/>
              </a:spcBef>
              <a:spcAft>
                <a:spcPts val="0"/>
              </a:spcAft>
              <a:buNone/>
            </a:pPr>
            <a:r>
              <a:rPr lang="it" b="1">
                <a:solidFill>
                  <a:schemeClr val="dk1"/>
                </a:solidFill>
                <a:latin typeface="Consolas"/>
                <a:ea typeface="Consolas"/>
                <a:cs typeface="Consolas"/>
                <a:sym typeface="Consolas"/>
              </a:rPr>
              <a:t>}</a:t>
            </a:r>
            <a:endParaRPr b="1">
              <a:solidFill>
                <a:schemeClr val="dk1"/>
              </a:solidFill>
              <a:latin typeface="Consolas"/>
              <a:ea typeface="Consolas"/>
              <a:cs typeface="Consolas"/>
              <a:sym typeface="Consolas"/>
            </a:endParaRPr>
          </a:p>
          <a:p>
            <a:pPr marL="0" lvl="0" indent="0" algn="l" rtl="0">
              <a:spcBef>
                <a:spcPts val="0"/>
              </a:spcBef>
              <a:spcAft>
                <a:spcPts val="0"/>
              </a:spcAft>
              <a:buNone/>
            </a:pPr>
            <a:endParaRPr b="1">
              <a:solidFill>
                <a:schemeClr val="dk1"/>
              </a:solidFill>
              <a:latin typeface="Consolas"/>
              <a:ea typeface="Consolas"/>
              <a:cs typeface="Consolas"/>
              <a:sym typeface="Consolas"/>
            </a:endParaRPr>
          </a:p>
          <a:p>
            <a:pPr marL="0" lvl="0" indent="0" algn="l" rtl="0">
              <a:spcBef>
                <a:spcPts val="0"/>
              </a:spcBef>
              <a:spcAft>
                <a:spcPts val="0"/>
              </a:spcAft>
              <a:buNone/>
            </a:pPr>
            <a:r>
              <a:rPr lang="it" b="1">
                <a:solidFill>
                  <a:schemeClr val="dk1"/>
                </a:solidFill>
                <a:latin typeface="Consolas"/>
                <a:ea typeface="Consolas"/>
                <a:cs typeface="Consolas"/>
                <a:sym typeface="Consolas"/>
              </a:rPr>
              <a:t>trait Subtrait: </a:t>
            </a:r>
            <a:r>
              <a:rPr lang="it" b="1">
                <a:solidFill>
                  <a:srgbClr val="0030F2"/>
                </a:solidFill>
                <a:latin typeface="Consolas"/>
                <a:ea typeface="Consolas"/>
                <a:cs typeface="Consolas"/>
                <a:sym typeface="Consolas"/>
              </a:rPr>
              <a:t>Supertrait</a:t>
            </a:r>
            <a:r>
              <a:rPr lang="it" b="1">
                <a:solidFill>
                  <a:schemeClr val="dk1"/>
                </a:solidFill>
                <a:latin typeface="Consolas"/>
                <a:ea typeface="Consolas"/>
                <a:cs typeface="Consolas"/>
                <a:sym typeface="Consolas"/>
              </a:rPr>
              <a:t> {</a:t>
            </a:r>
            <a:endParaRPr b="1">
              <a:solidFill>
                <a:schemeClr val="dk1"/>
              </a:solidFill>
              <a:latin typeface="Consolas"/>
              <a:ea typeface="Consolas"/>
              <a:cs typeface="Consolas"/>
              <a:sym typeface="Consolas"/>
            </a:endParaRPr>
          </a:p>
          <a:p>
            <a:pPr marL="0" lvl="0" indent="0" algn="l" rtl="0">
              <a:spcBef>
                <a:spcPts val="0"/>
              </a:spcBef>
              <a:spcAft>
                <a:spcPts val="0"/>
              </a:spcAft>
              <a:buNone/>
            </a:pPr>
            <a:r>
              <a:rPr lang="it" b="1">
                <a:solidFill>
                  <a:schemeClr val="dk1"/>
                </a:solidFill>
                <a:latin typeface="Consolas"/>
                <a:ea typeface="Consolas"/>
                <a:cs typeface="Consolas"/>
                <a:sym typeface="Consolas"/>
              </a:rPr>
              <a:t>  fn f(&amp;self) {println!(“In sub”);}</a:t>
            </a:r>
            <a:endParaRPr b="1">
              <a:solidFill>
                <a:schemeClr val="dk1"/>
              </a:solidFill>
              <a:latin typeface="Consolas"/>
              <a:ea typeface="Consolas"/>
              <a:cs typeface="Consolas"/>
              <a:sym typeface="Consolas"/>
            </a:endParaRPr>
          </a:p>
          <a:p>
            <a:pPr marL="0" lvl="0" indent="0" algn="l" rtl="0">
              <a:spcBef>
                <a:spcPts val="0"/>
              </a:spcBef>
              <a:spcAft>
                <a:spcPts val="0"/>
              </a:spcAft>
              <a:buNone/>
            </a:pPr>
            <a:r>
              <a:rPr lang="it" b="1">
                <a:solidFill>
                  <a:schemeClr val="dk1"/>
                </a:solidFill>
                <a:latin typeface="Consolas"/>
                <a:ea typeface="Consolas"/>
                <a:cs typeface="Consolas"/>
                <a:sym typeface="Consolas"/>
              </a:rPr>
              <a:t>  fn h(&amp;self) {}</a:t>
            </a:r>
            <a:endParaRPr b="1">
              <a:solidFill>
                <a:schemeClr val="dk1"/>
              </a:solidFill>
              <a:latin typeface="Consolas"/>
              <a:ea typeface="Consolas"/>
              <a:cs typeface="Consolas"/>
              <a:sym typeface="Consolas"/>
            </a:endParaRPr>
          </a:p>
          <a:p>
            <a:pPr marL="0" lvl="0" indent="0" algn="l" rtl="0">
              <a:spcBef>
                <a:spcPts val="0"/>
              </a:spcBef>
              <a:spcAft>
                <a:spcPts val="0"/>
              </a:spcAft>
              <a:buNone/>
            </a:pPr>
            <a:r>
              <a:rPr lang="it" b="1">
                <a:solidFill>
                  <a:schemeClr val="dk1"/>
                </a:solidFill>
                <a:latin typeface="Consolas"/>
                <a:ea typeface="Consolas"/>
                <a:cs typeface="Consolas"/>
                <a:sym typeface="Consolas"/>
              </a:rPr>
              <a:t>}</a:t>
            </a:r>
            <a:endParaRPr b="1">
              <a:solidFill>
                <a:schemeClr val="dk1"/>
              </a:solidFill>
              <a:latin typeface="Consolas"/>
              <a:ea typeface="Consolas"/>
              <a:cs typeface="Consolas"/>
              <a:sym typeface="Consolas"/>
            </a:endParaRPr>
          </a:p>
          <a:p>
            <a:pPr marL="0" lvl="0" indent="0" algn="l" rtl="0">
              <a:spcBef>
                <a:spcPts val="0"/>
              </a:spcBef>
              <a:spcAft>
                <a:spcPts val="0"/>
              </a:spcAft>
              <a:buNone/>
            </a:pPr>
            <a:endParaRPr b="1">
              <a:solidFill>
                <a:schemeClr val="dk1"/>
              </a:solidFill>
              <a:latin typeface="Consolas"/>
              <a:ea typeface="Consolas"/>
              <a:cs typeface="Consolas"/>
              <a:sym typeface="Consolas"/>
            </a:endParaRPr>
          </a:p>
        </p:txBody>
      </p:sp>
      <p:sp>
        <p:nvSpPr>
          <p:cNvPr id="214" name="Google Shape;214;p28"/>
          <p:cNvSpPr txBox="1"/>
          <p:nvPr/>
        </p:nvSpPr>
        <p:spPr>
          <a:xfrm>
            <a:off x="4700263" y="2590625"/>
            <a:ext cx="3957600" cy="2339700"/>
          </a:xfrm>
          <a:prstGeom prst="rect">
            <a:avLst/>
          </a:prstGeom>
          <a:solidFill>
            <a:srgbClr val="FFF2CC"/>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it" b="1">
                <a:solidFill>
                  <a:schemeClr val="dk1"/>
                </a:solidFill>
                <a:latin typeface="Consolas"/>
                <a:ea typeface="Consolas"/>
                <a:cs typeface="Consolas"/>
                <a:sym typeface="Consolas"/>
              </a:rPr>
              <a:t>struct SomeType;</a:t>
            </a:r>
            <a:endParaRPr b="1">
              <a:solidFill>
                <a:schemeClr val="dk1"/>
              </a:solidFill>
              <a:latin typeface="Consolas"/>
              <a:ea typeface="Consolas"/>
              <a:cs typeface="Consolas"/>
              <a:sym typeface="Consolas"/>
            </a:endParaRPr>
          </a:p>
          <a:p>
            <a:pPr marL="0" lvl="0" indent="0" algn="l" rtl="0">
              <a:spcBef>
                <a:spcPts val="0"/>
              </a:spcBef>
              <a:spcAft>
                <a:spcPts val="0"/>
              </a:spcAft>
              <a:buNone/>
            </a:pPr>
            <a:r>
              <a:rPr lang="it" b="1">
                <a:solidFill>
                  <a:schemeClr val="dk1"/>
                </a:solidFill>
                <a:latin typeface="Consolas"/>
                <a:ea typeface="Consolas"/>
                <a:cs typeface="Consolas"/>
                <a:sym typeface="Consolas"/>
              </a:rPr>
              <a:t>impl </a:t>
            </a:r>
            <a:r>
              <a:rPr lang="it" b="1">
                <a:solidFill>
                  <a:srgbClr val="0030F2"/>
                </a:solidFill>
                <a:latin typeface="Consolas"/>
                <a:ea typeface="Consolas"/>
                <a:cs typeface="Consolas"/>
                <a:sym typeface="Consolas"/>
              </a:rPr>
              <a:t>Supertrait </a:t>
            </a:r>
            <a:r>
              <a:rPr lang="it" b="1">
                <a:solidFill>
                  <a:schemeClr val="dk1"/>
                </a:solidFill>
                <a:latin typeface="Consolas"/>
                <a:ea typeface="Consolas"/>
                <a:cs typeface="Consolas"/>
                <a:sym typeface="Consolas"/>
              </a:rPr>
              <a:t>for SomeType {}</a:t>
            </a:r>
            <a:endParaRPr b="1">
              <a:solidFill>
                <a:schemeClr val="dk1"/>
              </a:solidFill>
              <a:latin typeface="Consolas"/>
              <a:ea typeface="Consolas"/>
              <a:cs typeface="Consolas"/>
              <a:sym typeface="Consolas"/>
            </a:endParaRPr>
          </a:p>
          <a:p>
            <a:pPr marL="0" lvl="0" indent="0" algn="l" rtl="0">
              <a:spcBef>
                <a:spcPts val="0"/>
              </a:spcBef>
              <a:spcAft>
                <a:spcPts val="0"/>
              </a:spcAft>
              <a:buNone/>
            </a:pPr>
            <a:r>
              <a:rPr lang="it" b="1">
                <a:solidFill>
                  <a:schemeClr val="dk1"/>
                </a:solidFill>
                <a:latin typeface="Consolas"/>
                <a:ea typeface="Consolas"/>
                <a:cs typeface="Consolas"/>
                <a:sym typeface="Consolas"/>
              </a:rPr>
              <a:t>impl </a:t>
            </a:r>
            <a:r>
              <a:rPr lang="it" b="1">
                <a:solidFill>
                  <a:srgbClr val="0030F2"/>
                </a:solidFill>
                <a:latin typeface="Consolas"/>
                <a:ea typeface="Consolas"/>
                <a:cs typeface="Consolas"/>
                <a:sym typeface="Consolas"/>
              </a:rPr>
              <a:t>Subtrait </a:t>
            </a:r>
            <a:r>
              <a:rPr lang="it" b="1">
                <a:solidFill>
                  <a:schemeClr val="dk1"/>
                </a:solidFill>
                <a:latin typeface="Consolas"/>
                <a:ea typeface="Consolas"/>
                <a:cs typeface="Consolas"/>
                <a:sym typeface="Consolas"/>
              </a:rPr>
              <a:t>for SomeType {}</a:t>
            </a:r>
            <a:endParaRPr b="1">
              <a:solidFill>
                <a:schemeClr val="dk1"/>
              </a:solidFill>
              <a:latin typeface="Consolas"/>
              <a:ea typeface="Consolas"/>
              <a:cs typeface="Consolas"/>
              <a:sym typeface="Consolas"/>
            </a:endParaRPr>
          </a:p>
          <a:p>
            <a:pPr marL="0" lvl="0" indent="0" algn="l" rtl="0">
              <a:spcBef>
                <a:spcPts val="0"/>
              </a:spcBef>
              <a:spcAft>
                <a:spcPts val="0"/>
              </a:spcAft>
              <a:buNone/>
            </a:pPr>
            <a:endParaRPr b="1">
              <a:solidFill>
                <a:schemeClr val="dk1"/>
              </a:solidFill>
              <a:latin typeface="Consolas"/>
              <a:ea typeface="Consolas"/>
              <a:cs typeface="Consolas"/>
              <a:sym typeface="Consolas"/>
            </a:endParaRPr>
          </a:p>
          <a:p>
            <a:pPr marL="0" lvl="0" indent="0" algn="l" rtl="0">
              <a:spcBef>
                <a:spcPts val="0"/>
              </a:spcBef>
              <a:spcAft>
                <a:spcPts val="0"/>
              </a:spcAft>
              <a:buNone/>
            </a:pPr>
            <a:r>
              <a:rPr lang="it" b="1">
                <a:solidFill>
                  <a:schemeClr val="dk1"/>
                </a:solidFill>
                <a:latin typeface="Consolas"/>
                <a:ea typeface="Consolas"/>
                <a:cs typeface="Consolas"/>
                <a:sym typeface="Consolas"/>
              </a:rPr>
              <a:t>fn main() {</a:t>
            </a:r>
            <a:endParaRPr b="1">
              <a:solidFill>
                <a:schemeClr val="dk1"/>
              </a:solidFill>
              <a:latin typeface="Consolas"/>
              <a:ea typeface="Consolas"/>
              <a:cs typeface="Consolas"/>
              <a:sym typeface="Consolas"/>
            </a:endParaRPr>
          </a:p>
          <a:p>
            <a:pPr marL="0" lvl="0" indent="0" algn="l" rtl="0">
              <a:spcBef>
                <a:spcPts val="0"/>
              </a:spcBef>
              <a:spcAft>
                <a:spcPts val="0"/>
              </a:spcAft>
              <a:buNone/>
            </a:pPr>
            <a:r>
              <a:rPr lang="it" b="1">
                <a:solidFill>
                  <a:schemeClr val="dk1"/>
                </a:solidFill>
                <a:latin typeface="Consolas"/>
                <a:ea typeface="Consolas"/>
                <a:cs typeface="Consolas"/>
                <a:sym typeface="Consolas"/>
              </a:rPr>
              <a:t>  let s = SomeType;</a:t>
            </a:r>
            <a:endParaRPr b="1">
              <a:solidFill>
                <a:schemeClr val="dk1"/>
              </a:solidFill>
              <a:latin typeface="Consolas"/>
              <a:ea typeface="Consolas"/>
              <a:cs typeface="Consolas"/>
              <a:sym typeface="Consolas"/>
            </a:endParaRPr>
          </a:p>
          <a:p>
            <a:pPr marL="0" lvl="0" indent="0" algn="l" rtl="0">
              <a:spcBef>
                <a:spcPts val="0"/>
              </a:spcBef>
              <a:spcAft>
                <a:spcPts val="0"/>
              </a:spcAft>
              <a:buNone/>
            </a:pPr>
            <a:r>
              <a:rPr lang="it" b="1">
                <a:solidFill>
                  <a:schemeClr val="dk1"/>
                </a:solidFill>
                <a:latin typeface="Consolas"/>
                <a:ea typeface="Consolas"/>
                <a:cs typeface="Consolas"/>
                <a:sym typeface="Consolas"/>
              </a:rPr>
              <a:t>  </a:t>
            </a:r>
            <a:r>
              <a:rPr lang="it" b="1" strike="sngStrike">
                <a:solidFill>
                  <a:srgbClr val="980000"/>
                </a:solidFill>
                <a:latin typeface="Consolas"/>
                <a:ea typeface="Consolas"/>
                <a:cs typeface="Consolas"/>
                <a:sym typeface="Consolas"/>
              </a:rPr>
              <a:t>s.f(); </a:t>
            </a:r>
            <a:r>
              <a:rPr lang="it" b="1">
                <a:solidFill>
                  <a:schemeClr val="dk1"/>
                </a:solidFill>
                <a:latin typeface="Consolas"/>
                <a:ea typeface="Consolas"/>
                <a:cs typeface="Consolas"/>
                <a:sym typeface="Consolas"/>
              </a:rPr>
              <a:t>//Errore: chiamata ambigua</a:t>
            </a:r>
            <a:endParaRPr b="1">
              <a:solidFill>
                <a:schemeClr val="dk1"/>
              </a:solidFill>
              <a:latin typeface="Consolas"/>
              <a:ea typeface="Consolas"/>
              <a:cs typeface="Consolas"/>
              <a:sym typeface="Consolas"/>
            </a:endParaRPr>
          </a:p>
          <a:p>
            <a:pPr marL="0" lvl="0" indent="0" algn="l" rtl="0">
              <a:spcBef>
                <a:spcPts val="0"/>
              </a:spcBef>
              <a:spcAft>
                <a:spcPts val="0"/>
              </a:spcAft>
              <a:buNone/>
            </a:pPr>
            <a:r>
              <a:rPr lang="it" b="1">
                <a:solidFill>
                  <a:schemeClr val="dk1"/>
                </a:solidFill>
                <a:latin typeface="Consolas"/>
                <a:ea typeface="Consolas"/>
                <a:cs typeface="Consolas"/>
                <a:sym typeface="Consolas"/>
              </a:rPr>
              <a:t>  &lt;SomeType as Supertrait&gt;::f(&amp;s);</a:t>
            </a:r>
            <a:endParaRPr b="1">
              <a:solidFill>
                <a:schemeClr val="dk1"/>
              </a:solidFill>
              <a:latin typeface="Consolas"/>
              <a:ea typeface="Consolas"/>
              <a:cs typeface="Consolas"/>
              <a:sym typeface="Consolas"/>
            </a:endParaRPr>
          </a:p>
          <a:p>
            <a:pPr marL="0" lvl="0" indent="0" algn="l" rtl="0">
              <a:spcBef>
                <a:spcPts val="0"/>
              </a:spcBef>
              <a:spcAft>
                <a:spcPts val="0"/>
              </a:spcAft>
              <a:buNone/>
            </a:pPr>
            <a:r>
              <a:rPr lang="it" b="1">
                <a:solidFill>
                  <a:schemeClr val="dk1"/>
                </a:solidFill>
                <a:latin typeface="Consolas"/>
                <a:ea typeface="Consolas"/>
                <a:cs typeface="Consolas"/>
                <a:sym typeface="Consolas"/>
              </a:rPr>
              <a:t>  &lt;SomeType as Subtrait&gt;::f(&amp;s); </a:t>
            </a:r>
            <a:endParaRPr b="1">
              <a:solidFill>
                <a:schemeClr val="dk1"/>
              </a:solidFill>
              <a:latin typeface="Consolas"/>
              <a:ea typeface="Consolas"/>
              <a:cs typeface="Consolas"/>
              <a:sym typeface="Consolas"/>
            </a:endParaRPr>
          </a:p>
          <a:p>
            <a:pPr marL="0" lvl="0" indent="0" algn="l" rtl="0">
              <a:spcBef>
                <a:spcPts val="0"/>
              </a:spcBef>
              <a:spcAft>
                <a:spcPts val="0"/>
              </a:spcAft>
              <a:buNone/>
            </a:pPr>
            <a:r>
              <a:rPr lang="it" b="1">
                <a:solidFill>
                  <a:schemeClr val="dk1"/>
                </a:solidFill>
                <a:latin typeface="Consolas"/>
                <a:ea typeface="Consolas"/>
                <a:cs typeface="Consolas"/>
                <a:sym typeface="Consolas"/>
              </a:rPr>
              <a:t>}</a:t>
            </a:r>
            <a:endParaRPr b="1">
              <a:solidFill>
                <a:schemeClr val="dk1"/>
              </a:solidFill>
              <a:latin typeface="Consolas"/>
              <a:ea typeface="Consolas"/>
              <a:cs typeface="Consolas"/>
              <a:sym typeface="Consola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9"/>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Invocare un tratto</a:t>
            </a:r>
            <a:endParaRPr/>
          </a:p>
        </p:txBody>
      </p:sp>
      <p:sp>
        <p:nvSpPr>
          <p:cNvPr id="220" name="Google Shape;220;p29"/>
          <p:cNvSpPr txBox="1">
            <a:spLocks noGrp="1"/>
          </p:cNvSpPr>
          <p:nvPr>
            <p:ph type="body" idx="1"/>
          </p:nvPr>
        </p:nvSpPr>
        <p:spPr>
          <a:xfrm>
            <a:off x="311700" y="1280528"/>
            <a:ext cx="8520600" cy="3795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it"/>
              <a:t>L’invocazione dei metodi di un tratto può avvenire in due modalità distinte</a:t>
            </a:r>
            <a:endParaRPr/>
          </a:p>
          <a:p>
            <a:pPr marL="914400" lvl="1" indent="-317500" algn="l" rtl="0">
              <a:spcBef>
                <a:spcPts val="0"/>
              </a:spcBef>
              <a:spcAft>
                <a:spcPts val="0"/>
              </a:spcAft>
              <a:buSzPts val="1400"/>
              <a:buChar char="○"/>
            </a:pPr>
            <a:r>
              <a:rPr lang="it"/>
              <a:t>Invocazione </a:t>
            </a:r>
            <a:r>
              <a:rPr lang="it" b="1">
                <a:solidFill>
                  <a:srgbClr val="0B5394"/>
                </a:solidFill>
              </a:rPr>
              <a:t>statica</a:t>
            </a:r>
            <a:r>
              <a:rPr lang="it"/>
              <a:t>: se il tipo del valore è noto, il compilatore può identificare l’indirizzo della funzione da chiamare e generare il codice corrispondente senza alcuna penalità</a:t>
            </a:r>
            <a:endParaRPr/>
          </a:p>
          <a:p>
            <a:pPr marL="914400" lvl="1" indent="-317500" algn="l" rtl="0">
              <a:spcBef>
                <a:spcPts val="0"/>
              </a:spcBef>
              <a:spcAft>
                <a:spcPts val="0"/>
              </a:spcAft>
              <a:buSzPts val="1400"/>
              <a:buChar char="○"/>
            </a:pPr>
            <a:r>
              <a:rPr lang="it"/>
              <a:t>Invocazione </a:t>
            </a:r>
            <a:r>
              <a:rPr lang="it" b="1">
                <a:solidFill>
                  <a:srgbClr val="0B5394"/>
                </a:solidFill>
              </a:rPr>
              <a:t>dinamica</a:t>
            </a:r>
            <a:r>
              <a:rPr lang="it"/>
              <a:t>: se si dispone di un </a:t>
            </a:r>
            <a:r>
              <a:rPr lang="it" b="1">
                <a:solidFill>
                  <a:srgbClr val="0B5394"/>
                </a:solidFill>
              </a:rPr>
              <a:t>puntatore</a:t>
            </a:r>
            <a:r>
              <a:rPr lang="it"/>
              <a:t> ad un valore di cui il compilatore sa solo che implementa un dato tratto, occorre eseguire una chiamata indiretta, passando per una VTABLE</a:t>
            </a:r>
            <a:endParaRPr/>
          </a:p>
          <a:p>
            <a:pPr marL="457200" lvl="0" indent="-342900" algn="l" rtl="0">
              <a:spcBef>
                <a:spcPts val="0"/>
              </a:spcBef>
              <a:spcAft>
                <a:spcPts val="0"/>
              </a:spcAft>
              <a:buSzPts val="1800"/>
              <a:buChar char="●"/>
            </a:pPr>
            <a:r>
              <a:rPr lang="it"/>
              <a:t>Variabili o parametri destinati a contenere puntatori (riferimenti, Box, Rc, …) ad un valore che implementa un tratto sono annotati con la parola chiave </a:t>
            </a:r>
            <a:r>
              <a:rPr lang="it" b="1">
                <a:solidFill>
                  <a:srgbClr val="0B5394"/>
                </a:solidFill>
                <a:latin typeface="Consolas"/>
                <a:ea typeface="Consolas"/>
                <a:cs typeface="Consolas"/>
                <a:sym typeface="Consolas"/>
              </a:rPr>
              <a:t>dyn</a:t>
            </a:r>
            <a:endParaRPr>
              <a:latin typeface="Consolas"/>
              <a:ea typeface="Consolas"/>
              <a:cs typeface="Consolas"/>
              <a:sym typeface="Consolas"/>
            </a:endParaRPr>
          </a:p>
          <a:p>
            <a:pPr marL="914400" lvl="0" indent="0" algn="l" rtl="0">
              <a:spcBef>
                <a:spcPts val="1200"/>
              </a:spcBef>
              <a:spcAft>
                <a:spcPts val="1200"/>
              </a:spcAft>
              <a:buNone/>
            </a:pPr>
            <a:endParaRPr>
              <a:latin typeface="Consolas"/>
              <a:ea typeface="Consolas"/>
              <a:cs typeface="Consolas"/>
              <a:sym typeface="Consolas"/>
            </a:endParaRPr>
          </a:p>
        </p:txBody>
      </p:sp>
      <p:sp>
        <p:nvSpPr>
          <p:cNvPr id="221" name="Google Shape;221;p29"/>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16</a:t>
            </a:fld>
            <a:endParaRPr/>
          </a:p>
        </p:txBody>
      </p:sp>
      <p:sp>
        <p:nvSpPr>
          <p:cNvPr id="222" name="Google Shape;222;p29"/>
          <p:cNvSpPr txBox="1"/>
          <p:nvPr/>
        </p:nvSpPr>
        <p:spPr>
          <a:xfrm>
            <a:off x="434088" y="3553075"/>
            <a:ext cx="3957600" cy="1693200"/>
          </a:xfrm>
          <a:prstGeom prst="rect">
            <a:avLst/>
          </a:prstGeom>
          <a:solidFill>
            <a:srgbClr val="FFF2CC"/>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it" b="1">
                <a:solidFill>
                  <a:schemeClr val="dk1"/>
                </a:solidFill>
                <a:latin typeface="Consolas"/>
                <a:ea typeface="Consolas"/>
                <a:cs typeface="Consolas"/>
                <a:sym typeface="Consolas"/>
              </a:rPr>
              <a:t>trait </a:t>
            </a:r>
            <a:r>
              <a:rPr lang="it" b="1">
                <a:solidFill>
                  <a:srgbClr val="0030F2"/>
                </a:solidFill>
                <a:latin typeface="Consolas"/>
                <a:ea typeface="Consolas"/>
                <a:cs typeface="Consolas"/>
                <a:sym typeface="Consolas"/>
              </a:rPr>
              <a:t>Print </a:t>
            </a:r>
            <a:r>
              <a:rPr lang="it" b="1">
                <a:solidFill>
                  <a:schemeClr val="dk1"/>
                </a:solidFill>
                <a:latin typeface="Consolas"/>
                <a:ea typeface="Consolas"/>
                <a:cs typeface="Consolas"/>
                <a:sym typeface="Consolas"/>
              </a:rPr>
              <a:t>{</a:t>
            </a:r>
            <a:endParaRPr b="1">
              <a:solidFill>
                <a:schemeClr val="dk1"/>
              </a:solidFill>
              <a:latin typeface="Consolas"/>
              <a:ea typeface="Consolas"/>
              <a:cs typeface="Consolas"/>
              <a:sym typeface="Consolas"/>
            </a:endParaRPr>
          </a:p>
          <a:p>
            <a:pPr marL="0" lvl="0" indent="0" algn="l" rtl="0">
              <a:spcBef>
                <a:spcPts val="0"/>
              </a:spcBef>
              <a:spcAft>
                <a:spcPts val="0"/>
              </a:spcAft>
              <a:buNone/>
            </a:pPr>
            <a:r>
              <a:rPr lang="it" b="1">
                <a:solidFill>
                  <a:schemeClr val="dk1"/>
                </a:solidFill>
                <a:latin typeface="Consolas"/>
                <a:ea typeface="Consolas"/>
                <a:cs typeface="Consolas"/>
                <a:sym typeface="Consolas"/>
              </a:rPr>
              <a:t>  fn print(&amp;self);</a:t>
            </a:r>
            <a:endParaRPr b="1">
              <a:solidFill>
                <a:schemeClr val="dk1"/>
              </a:solidFill>
              <a:latin typeface="Consolas"/>
              <a:ea typeface="Consolas"/>
              <a:cs typeface="Consolas"/>
              <a:sym typeface="Consolas"/>
            </a:endParaRPr>
          </a:p>
          <a:p>
            <a:pPr marL="0" lvl="0" indent="0" algn="l" rtl="0">
              <a:spcBef>
                <a:spcPts val="0"/>
              </a:spcBef>
              <a:spcAft>
                <a:spcPts val="0"/>
              </a:spcAft>
              <a:buNone/>
            </a:pPr>
            <a:r>
              <a:rPr lang="it" b="1">
                <a:solidFill>
                  <a:schemeClr val="dk1"/>
                </a:solidFill>
                <a:latin typeface="Consolas"/>
                <a:ea typeface="Consolas"/>
                <a:cs typeface="Consolas"/>
                <a:sym typeface="Consolas"/>
              </a:rPr>
              <a:t>}</a:t>
            </a:r>
            <a:endParaRPr b="1">
              <a:solidFill>
                <a:schemeClr val="dk1"/>
              </a:solidFill>
              <a:latin typeface="Consolas"/>
              <a:ea typeface="Consolas"/>
              <a:cs typeface="Consolas"/>
              <a:sym typeface="Consolas"/>
            </a:endParaRPr>
          </a:p>
          <a:p>
            <a:pPr marL="0" lvl="0" indent="0" algn="l" rtl="0">
              <a:spcBef>
                <a:spcPts val="0"/>
              </a:spcBef>
              <a:spcAft>
                <a:spcPts val="0"/>
              </a:spcAft>
              <a:buNone/>
            </a:pPr>
            <a:r>
              <a:rPr lang="it" b="1">
                <a:solidFill>
                  <a:schemeClr val="dk1"/>
                </a:solidFill>
                <a:latin typeface="Consolas"/>
                <a:ea typeface="Consolas"/>
                <a:cs typeface="Consolas"/>
                <a:sym typeface="Consolas"/>
              </a:rPr>
              <a:t>struct S { i: i32 }</a:t>
            </a:r>
            <a:endParaRPr b="1">
              <a:solidFill>
                <a:schemeClr val="dk1"/>
              </a:solidFill>
              <a:latin typeface="Consolas"/>
              <a:ea typeface="Consolas"/>
              <a:cs typeface="Consolas"/>
              <a:sym typeface="Consolas"/>
            </a:endParaRPr>
          </a:p>
          <a:p>
            <a:pPr marL="0" lvl="0" indent="0" algn="l" rtl="0">
              <a:spcBef>
                <a:spcPts val="0"/>
              </a:spcBef>
              <a:spcAft>
                <a:spcPts val="0"/>
              </a:spcAft>
              <a:buNone/>
            </a:pPr>
            <a:r>
              <a:rPr lang="it" b="1">
                <a:solidFill>
                  <a:schemeClr val="dk1"/>
                </a:solidFill>
                <a:latin typeface="Consolas"/>
                <a:ea typeface="Consolas"/>
                <a:cs typeface="Consolas"/>
                <a:sym typeface="Consolas"/>
              </a:rPr>
              <a:t>impl </a:t>
            </a:r>
            <a:r>
              <a:rPr lang="it" b="1">
                <a:solidFill>
                  <a:srgbClr val="0030F2"/>
                </a:solidFill>
                <a:latin typeface="Consolas"/>
                <a:ea typeface="Consolas"/>
                <a:cs typeface="Consolas"/>
                <a:sym typeface="Consolas"/>
              </a:rPr>
              <a:t>Print</a:t>
            </a:r>
            <a:r>
              <a:rPr lang="it" b="1">
                <a:solidFill>
                  <a:schemeClr val="dk1"/>
                </a:solidFill>
                <a:latin typeface="Consolas"/>
                <a:ea typeface="Consolas"/>
                <a:cs typeface="Consolas"/>
                <a:sym typeface="Consolas"/>
              </a:rPr>
              <a:t> for S {</a:t>
            </a:r>
            <a:endParaRPr b="1">
              <a:solidFill>
                <a:schemeClr val="dk1"/>
              </a:solidFill>
              <a:latin typeface="Consolas"/>
              <a:ea typeface="Consolas"/>
              <a:cs typeface="Consolas"/>
              <a:sym typeface="Consolas"/>
            </a:endParaRPr>
          </a:p>
          <a:p>
            <a:pPr marL="0" lvl="0" indent="0" algn="l" rtl="0">
              <a:spcBef>
                <a:spcPts val="0"/>
              </a:spcBef>
              <a:spcAft>
                <a:spcPts val="0"/>
              </a:spcAft>
              <a:buNone/>
            </a:pPr>
            <a:r>
              <a:rPr lang="it" b="1">
                <a:solidFill>
                  <a:schemeClr val="dk1"/>
                </a:solidFill>
                <a:latin typeface="Consolas"/>
                <a:ea typeface="Consolas"/>
                <a:cs typeface="Consolas"/>
                <a:sym typeface="Consolas"/>
              </a:rPr>
              <a:t>  fn print(&amp;self){</a:t>
            </a:r>
            <a:endParaRPr b="1">
              <a:solidFill>
                <a:schemeClr val="dk1"/>
              </a:solidFill>
              <a:latin typeface="Consolas"/>
              <a:ea typeface="Consolas"/>
              <a:cs typeface="Consolas"/>
              <a:sym typeface="Consolas"/>
            </a:endParaRPr>
          </a:p>
          <a:p>
            <a:pPr marL="0" lvl="0" indent="0" algn="l" rtl="0">
              <a:spcBef>
                <a:spcPts val="0"/>
              </a:spcBef>
              <a:spcAft>
                <a:spcPts val="0"/>
              </a:spcAft>
              <a:buNone/>
            </a:pPr>
            <a:r>
              <a:rPr lang="it" b="1">
                <a:solidFill>
                  <a:schemeClr val="dk1"/>
                </a:solidFill>
                <a:latin typeface="Consolas"/>
                <a:ea typeface="Consolas"/>
                <a:cs typeface="Consolas"/>
                <a:sym typeface="Consolas"/>
              </a:rPr>
              <a:t>    println!(“S {}”, self.i); }</a:t>
            </a:r>
            <a:endParaRPr b="1">
              <a:solidFill>
                <a:schemeClr val="dk1"/>
              </a:solidFill>
              <a:latin typeface="Consolas"/>
              <a:ea typeface="Consolas"/>
              <a:cs typeface="Consolas"/>
              <a:sym typeface="Consolas"/>
            </a:endParaRPr>
          </a:p>
        </p:txBody>
      </p:sp>
      <p:sp>
        <p:nvSpPr>
          <p:cNvPr id="223" name="Google Shape;223;p29"/>
          <p:cNvSpPr txBox="1"/>
          <p:nvPr/>
        </p:nvSpPr>
        <p:spPr>
          <a:xfrm>
            <a:off x="4571988" y="3553075"/>
            <a:ext cx="3957600" cy="1693200"/>
          </a:xfrm>
          <a:prstGeom prst="rect">
            <a:avLst/>
          </a:prstGeom>
          <a:solidFill>
            <a:srgbClr val="FFF2CC"/>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it" b="1">
                <a:solidFill>
                  <a:schemeClr val="dk1"/>
                </a:solidFill>
                <a:latin typeface="Consolas"/>
                <a:ea typeface="Consolas"/>
                <a:cs typeface="Consolas"/>
                <a:sym typeface="Consolas"/>
              </a:rPr>
              <a:t>fn process(v: </a:t>
            </a:r>
            <a:r>
              <a:rPr lang="it" b="1">
                <a:solidFill>
                  <a:srgbClr val="0030F2"/>
                </a:solidFill>
                <a:latin typeface="Consolas"/>
                <a:ea typeface="Consolas"/>
                <a:cs typeface="Consolas"/>
                <a:sym typeface="Consolas"/>
              </a:rPr>
              <a:t>&amp;dyn Print</a:t>
            </a:r>
            <a:r>
              <a:rPr lang="it" b="1">
                <a:solidFill>
                  <a:schemeClr val="dk1"/>
                </a:solidFill>
                <a:latin typeface="Consolas"/>
                <a:ea typeface="Consolas"/>
                <a:cs typeface="Consolas"/>
                <a:sym typeface="Consolas"/>
              </a:rPr>
              <a:t>){</a:t>
            </a:r>
            <a:endParaRPr b="1">
              <a:solidFill>
                <a:schemeClr val="dk1"/>
              </a:solidFill>
              <a:latin typeface="Consolas"/>
              <a:ea typeface="Consolas"/>
              <a:cs typeface="Consolas"/>
              <a:sym typeface="Consolas"/>
            </a:endParaRPr>
          </a:p>
          <a:p>
            <a:pPr marL="0" lvl="0" indent="0" algn="l" rtl="0">
              <a:spcBef>
                <a:spcPts val="0"/>
              </a:spcBef>
              <a:spcAft>
                <a:spcPts val="0"/>
              </a:spcAft>
              <a:buNone/>
            </a:pPr>
            <a:r>
              <a:rPr lang="it" b="1">
                <a:solidFill>
                  <a:schemeClr val="dk1"/>
                </a:solidFill>
                <a:latin typeface="Consolas"/>
                <a:ea typeface="Consolas"/>
                <a:cs typeface="Consolas"/>
                <a:sym typeface="Consolas"/>
              </a:rPr>
              <a:t>  v.print();</a:t>
            </a:r>
            <a:endParaRPr b="1">
              <a:solidFill>
                <a:schemeClr val="dk1"/>
              </a:solidFill>
              <a:latin typeface="Consolas"/>
              <a:ea typeface="Consolas"/>
              <a:cs typeface="Consolas"/>
              <a:sym typeface="Consolas"/>
            </a:endParaRPr>
          </a:p>
          <a:p>
            <a:pPr marL="0" lvl="0" indent="0" algn="l" rtl="0">
              <a:spcBef>
                <a:spcPts val="0"/>
              </a:spcBef>
              <a:spcAft>
                <a:spcPts val="0"/>
              </a:spcAft>
              <a:buNone/>
            </a:pPr>
            <a:r>
              <a:rPr lang="it" b="1">
                <a:solidFill>
                  <a:schemeClr val="dk1"/>
                </a:solidFill>
                <a:latin typeface="Consolas"/>
                <a:ea typeface="Consolas"/>
                <a:cs typeface="Consolas"/>
                <a:sym typeface="Consolas"/>
              </a:rPr>
              <a:t>}</a:t>
            </a:r>
            <a:endParaRPr b="1">
              <a:solidFill>
                <a:schemeClr val="dk1"/>
              </a:solidFill>
              <a:latin typeface="Consolas"/>
              <a:ea typeface="Consolas"/>
              <a:cs typeface="Consolas"/>
              <a:sym typeface="Consolas"/>
            </a:endParaRPr>
          </a:p>
          <a:p>
            <a:pPr marL="0" lvl="0" indent="0" algn="l" rtl="0">
              <a:spcBef>
                <a:spcPts val="0"/>
              </a:spcBef>
              <a:spcAft>
                <a:spcPts val="0"/>
              </a:spcAft>
              <a:buNone/>
            </a:pPr>
            <a:endParaRPr b="1">
              <a:solidFill>
                <a:schemeClr val="dk1"/>
              </a:solidFill>
              <a:latin typeface="Consolas"/>
              <a:ea typeface="Consolas"/>
              <a:cs typeface="Consolas"/>
              <a:sym typeface="Consolas"/>
            </a:endParaRPr>
          </a:p>
          <a:p>
            <a:pPr marL="0" lvl="0" indent="0" algn="l" rtl="0">
              <a:spcBef>
                <a:spcPts val="0"/>
              </a:spcBef>
              <a:spcAft>
                <a:spcPts val="0"/>
              </a:spcAft>
              <a:buNone/>
            </a:pPr>
            <a:r>
              <a:rPr lang="it" b="1">
                <a:solidFill>
                  <a:schemeClr val="dk1"/>
                </a:solidFill>
                <a:latin typeface="Consolas"/>
                <a:ea typeface="Consolas"/>
                <a:cs typeface="Consolas"/>
                <a:sym typeface="Consolas"/>
              </a:rPr>
              <a:t>fn main() {</a:t>
            </a:r>
            <a:endParaRPr b="1">
              <a:solidFill>
                <a:schemeClr val="dk1"/>
              </a:solidFill>
              <a:latin typeface="Consolas"/>
              <a:ea typeface="Consolas"/>
              <a:cs typeface="Consolas"/>
              <a:sym typeface="Consolas"/>
            </a:endParaRPr>
          </a:p>
          <a:p>
            <a:pPr marL="0" lvl="0" indent="0" algn="l" rtl="0">
              <a:spcBef>
                <a:spcPts val="0"/>
              </a:spcBef>
              <a:spcAft>
                <a:spcPts val="0"/>
              </a:spcAft>
              <a:buNone/>
            </a:pPr>
            <a:r>
              <a:rPr lang="it" b="1">
                <a:solidFill>
                  <a:schemeClr val="dk1"/>
                </a:solidFill>
                <a:latin typeface="Consolas"/>
                <a:ea typeface="Consolas"/>
                <a:cs typeface="Consolas"/>
                <a:sym typeface="Consolas"/>
              </a:rPr>
              <a:t>  process(&amp;S{i: 0});</a:t>
            </a:r>
            <a:endParaRPr b="1">
              <a:solidFill>
                <a:schemeClr val="dk1"/>
              </a:solidFill>
              <a:latin typeface="Consolas"/>
              <a:ea typeface="Consolas"/>
              <a:cs typeface="Consolas"/>
              <a:sym typeface="Consolas"/>
            </a:endParaRPr>
          </a:p>
          <a:p>
            <a:pPr marL="0" lvl="0" indent="0" algn="l" rtl="0">
              <a:spcBef>
                <a:spcPts val="0"/>
              </a:spcBef>
              <a:spcAft>
                <a:spcPts val="0"/>
              </a:spcAft>
              <a:buNone/>
            </a:pPr>
            <a:r>
              <a:rPr lang="it" b="1">
                <a:solidFill>
                  <a:schemeClr val="dk1"/>
                </a:solidFill>
                <a:latin typeface="Consolas"/>
                <a:ea typeface="Consolas"/>
                <a:cs typeface="Consolas"/>
                <a:sym typeface="Consolas"/>
              </a:rPr>
              <a:t>}</a:t>
            </a:r>
            <a:endParaRPr b="1">
              <a:solidFill>
                <a:schemeClr val="dk1"/>
              </a:solidFill>
              <a:latin typeface="Consolas"/>
              <a:ea typeface="Consolas"/>
              <a:cs typeface="Consolas"/>
              <a:sym typeface="Consola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0"/>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Oggetti-tratto</a:t>
            </a:r>
            <a:endParaRPr/>
          </a:p>
        </p:txBody>
      </p:sp>
      <p:sp>
        <p:nvSpPr>
          <p:cNvPr id="229" name="Google Shape;229;p30"/>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17</a:t>
            </a:fld>
            <a:endParaRPr/>
          </a:p>
        </p:txBody>
      </p:sp>
      <p:sp>
        <p:nvSpPr>
          <p:cNvPr id="230" name="Google Shape;230;p30"/>
          <p:cNvSpPr txBox="1">
            <a:spLocks noGrp="1"/>
          </p:cNvSpPr>
          <p:nvPr>
            <p:ph type="body" idx="1"/>
          </p:nvPr>
        </p:nvSpPr>
        <p:spPr>
          <a:xfrm>
            <a:off x="311700" y="1280527"/>
            <a:ext cx="8520600" cy="12450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it"/>
              <a:t>I riferimenti/puntatori ai tipi tratto vengono detti oggetti-tratto</a:t>
            </a:r>
            <a:endParaRPr/>
          </a:p>
          <a:p>
            <a:pPr marL="914400" lvl="1" indent="-317500" algn="l" rtl="0">
              <a:spcBef>
                <a:spcPts val="0"/>
              </a:spcBef>
              <a:spcAft>
                <a:spcPts val="0"/>
              </a:spcAft>
              <a:buSzPts val="1400"/>
              <a:buChar char="○"/>
            </a:pPr>
            <a:r>
              <a:rPr lang="it"/>
              <a:t>Possono essere condivisi o mutabili e devono rispettare le regole dell’esistenza in vita del valore a cui fanno riferimento</a:t>
            </a:r>
            <a:endParaRPr/>
          </a:p>
          <a:p>
            <a:pPr marL="457200" lvl="0" indent="-342900" algn="l" rtl="0">
              <a:spcBef>
                <a:spcPts val="0"/>
              </a:spcBef>
              <a:spcAft>
                <a:spcPts val="0"/>
              </a:spcAft>
              <a:buSzPts val="1800"/>
              <a:buChar char="●"/>
            </a:pPr>
            <a:r>
              <a:rPr lang="it"/>
              <a:t>Gli oggetti-tratto vengono implementati tramite </a:t>
            </a:r>
            <a:r>
              <a:rPr lang="it" i="1"/>
              <a:t>fat pointer</a:t>
            </a:r>
            <a:endParaRPr i="1"/>
          </a:p>
        </p:txBody>
      </p:sp>
      <p:sp>
        <p:nvSpPr>
          <p:cNvPr id="231" name="Google Shape;231;p30"/>
          <p:cNvSpPr/>
          <p:nvPr/>
        </p:nvSpPr>
        <p:spPr>
          <a:xfrm>
            <a:off x="1093525" y="3658125"/>
            <a:ext cx="683400" cy="4167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a:t>i: i32</a:t>
            </a:r>
            <a:endParaRPr/>
          </a:p>
        </p:txBody>
      </p:sp>
      <p:sp>
        <p:nvSpPr>
          <p:cNvPr id="232" name="Google Shape;232;p30"/>
          <p:cNvSpPr txBox="1"/>
          <p:nvPr/>
        </p:nvSpPr>
        <p:spPr>
          <a:xfrm>
            <a:off x="364500" y="3666375"/>
            <a:ext cx="651000" cy="4002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it" b="1">
                <a:solidFill>
                  <a:schemeClr val="dk1"/>
                </a:solidFill>
              </a:rPr>
              <a:t>s:S</a:t>
            </a:r>
            <a:endParaRPr b="1"/>
          </a:p>
        </p:txBody>
      </p:sp>
      <p:sp>
        <p:nvSpPr>
          <p:cNvPr id="233" name="Google Shape;233;p30"/>
          <p:cNvSpPr txBox="1"/>
          <p:nvPr/>
        </p:nvSpPr>
        <p:spPr>
          <a:xfrm>
            <a:off x="4173600" y="3249675"/>
            <a:ext cx="1084200" cy="4002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it" i="1">
                <a:solidFill>
                  <a:schemeClr val="dk1"/>
                </a:solidFill>
              </a:rPr>
              <a:t>distruttore</a:t>
            </a:r>
            <a:endParaRPr i="1"/>
          </a:p>
        </p:txBody>
      </p:sp>
      <p:grpSp>
        <p:nvGrpSpPr>
          <p:cNvPr id="234" name="Google Shape;234;p30"/>
          <p:cNvGrpSpPr/>
          <p:nvPr/>
        </p:nvGrpSpPr>
        <p:grpSpPr>
          <a:xfrm>
            <a:off x="5257800" y="3241425"/>
            <a:ext cx="1366800" cy="416700"/>
            <a:chOff x="4572000" y="3241425"/>
            <a:chExt cx="1366800" cy="416700"/>
          </a:xfrm>
        </p:grpSpPr>
        <p:sp>
          <p:nvSpPr>
            <p:cNvPr id="235" name="Google Shape;235;p30"/>
            <p:cNvSpPr/>
            <p:nvPr/>
          </p:nvSpPr>
          <p:spPr>
            <a:xfrm>
              <a:off x="4572000" y="3241425"/>
              <a:ext cx="1366800" cy="416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0"/>
            <p:cNvSpPr/>
            <p:nvPr/>
          </p:nvSpPr>
          <p:spPr>
            <a:xfrm>
              <a:off x="4974875" y="3332675"/>
              <a:ext cx="234300" cy="19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37" name="Google Shape;237;p30"/>
          <p:cNvCxnSpPr>
            <a:stCxn id="236" idx="3"/>
            <a:endCxn id="238" idx="1"/>
          </p:cNvCxnSpPr>
          <p:nvPr/>
        </p:nvCxnSpPr>
        <p:spPr>
          <a:xfrm>
            <a:off x="5894975" y="3430325"/>
            <a:ext cx="1564500" cy="3300"/>
          </a:xfrm>
          <a:prstGeom prst="straightConnector1">
            <a:avLst/>
          </a:prstGeom>
          <a:noFill/>
          <a:ln w="19050" cap="flat" cmpd="sng">
            <a:solidFill>
              <a:schemeClr val="dk2"/>
            </a:solidFill>
            <a:prstDash val="solid"/>
            <a:round/>
            <a:headEnd type="oval" w="med" len="med"/>
            <a:tailEnd type="triangle" w="med" len="med"/>
          </a:ln>
        </p:spPr>
      </p:cxnSp>
      <p:sp>
        <p:nvSpPr>
          <p:cNvPr id="239" name="Google Shape;239;p30"/>
          <p:cNvSpPr txBox="1"/>
          <p:nvPr/>
        </p:nvSpPr>
        <p:spPr>
          <a:xfrm>
            <a:off x="4057525" y="3666375"/>
            <a:ext cx="1200300" cy="4002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it" i="1">
                <a:solidFill>
                  <a:schemeClr val="dk1"/>
                </a:solidFill>
              </a:rPr>
              <a:t>dimensione</a:t>
            </a:r>
            <a:endParaRPr i="1"/>
          </a:p>
        </p:txBody>
      </p:sp>
      <p:sp>
        <p:nvSpPr>
          <p:cNvPr id="240" name="Google Shape;240;p30"/>
          <p:cNvSpPr/>
          <p:nvPr/>
        </p:nvSpPr>
        <p:spPr>
          <a:xfrm>
            <a:off x="5257800" y="3658125"/>
            <a:ext cx="1366800" cy="416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a:t>4</a:t>
            </a:r>
            <a:endParaRPr/>
          </a:p>
        </p:txBody>
      </p:sp>
      <p:sp>
        <p:nvSpPr>
          <p:cNvPr id="241" name="Google Shape;241;p30"/>
          <p:cNvSpPr txBox="1"/>
          <p:nvPr/>
        </p:nvSpPr>
        <p:spPr>
          <a:xfrm>
            <a:off x="3891000" y="4083075"/>
            <a:ext cx="1366800" cy="4002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it" i="1">
                <a:solidFill>
                  <a:schemeClr val="dk1"/>
                </a:solidFill>
              </a:rPr>
              <a:t>allineamento</a:t>
            </a:r>
            <a:endParaRPr i="1"/>
          </a:p>
        </p:txBody>
      </p:sp>
      <p:sp>
        <p:nvSpPr>
          <p:cNvPr id="242" name="Google Shape;242;p30"/>
          <p:cNvSpPr/>
          <p:nvPr/>
        </p:nvSpPr>
        <p:spPr>
          <a:xfrm>
            <a:off x="5257800" y="4074825"/>
            <a:ext cx="1366800" cy="416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a:t>4</a:t>
            </a:r>
            <a:endParaRPr/>
          </a:p>
        </p:txBody>
      </p:sp>
      <p:sp>
        <p:nvSpPr>
          <p:cNvPr id="243" name="Google Shape;243;p30"/>
          <p:cNvSpPr txBox="1"/>
          <p:nvPr/>
        </p:nvSpPr>
        <p:spPr>
          <a:xfrm>
            <a:off x="4173600" y="4508025"/>
            <a:ext cx="1084200" cy="4002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it" i="1">
                <a:solidFill>
                  <a:schemeClr val="dk1"/>
                </a:solidFill>
              </a:rPr>
              <a:t>print</a:t>
            </a:r>
            <a:endParaRPr i="1"/>
          </a:p>
        </p:txBody>
      </p:sp>
      <p:grpSp>
        <p:nvGrpSpPr>
          <p:cNvPr id="244" name="Google Shape;244;p30"/>
          <p:cNvGrpSpPr/>
          <p:nvPr/>
        </p:nvGrpSpPr>
        <p:grpSpPr>
          <a:xfrm>
            <a:off x="5257800" y="4499775"/>
            <a:ext cx="1366800" cy="416700"/>
            <a:chOff x="4572000" y="3241425"/>
            <a:chExt cx="1366800" cy="416700"/>
          </a:xfrm>
        </p:grpSpPr>
        <p:sp>
          <p:nvSpPr>
            <p:cNvPr id="245" name="Google Shape;245;p30"/>
            <p:cNvSpPr/>
            <p:nvPr/>
          </p:nvSpPr>
          <p:spPr>
            <a:xfrm>
              <a:off x="4572000" y="3241425"/>
              <a:ext cx="1366800" cy="416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0"/>
            <p:cNvSpPr/>
            <p:nvPr/>
          </p:nvSpPr>
          <p:spPr>
            <a:xfrm>
              <a:off x="4974875" y="3332675"/>
              <a:ext cx="234300" cy="19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47" name="Google Shape;247;p30"/>
          <p:cNvCxnSpPr>
            <a:stCxn id="246" idx="3"/>
            <a:endCxn id="248" idx="1"/>
          </p:cNvCxnSpPr>
          <p:nvPr/>
        </p:nvCxnSpPr>
        <p:spPr>
          <a:xfrm>
            <a:off x="5894975" y="4688675"/>
            <a:ext cx="1564500" cy="3300"/>
          </a:xfrm>
          <a:prstGeom prst="straightConnector1">
            <a:avLst/>
          </a:prstGeom>
          <a:noFill/>
          <a:ln w="19050" cap="flat" cmpd="sng">
            <a:solidFill>
              <a:schemeClr val="dk2"/>
            </a:solidFill>
            <a:prstDash val="solid"/>
            <a:round/>
            <a:headEnd type="oval" w="med" len="med"/>
            <a:tailEnd type="triangle" w="med" len="med"/>
          </a:ln>
        </p:spPr>
      </p:cxnSp>
      <p:sp>
        <p:nvSpPr>
          <p:cNvPr id="249" name="Google Shape;249;p30"/>
          <p:cNvSpPr txBox="1"/>
          <p:nvPr/>
        </p:nvSpPr>
        <p:spPr>
          <a:xfrm>
            <a:off x="4688800" y="4892425"/>
            <a:ext cx="2770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 b="1">
                <a:solidFill>
                  <a:schemeClr val="dk1"/>
                </a:solidFill>
                <a:latin typeface="Consolas"/>
                <a:ea typeface="Consolas"/>
                <a:cs typeface="Consolas"/>
                <a:sym typeface="Consolas"/>
              </a:rPr>
              <a:t>VTABLE_impl_Print_for_S</a:t>
            </a:r>
            <a:endParaRPr b="1">
              <a:latin typeface="Consolas"/>
              <a:ea typeface="Consolas"/>
              <a:cs typeface="Consolas"/>
              <a:sym typeface="Consolas"/>
            </a:endParaRPr>
          </a:p>
        </p:txBody>
      </p:sp>
      <p:grpSp>
        <p:nvGrpSpPr>
          <p:cNvPr id="250" name="Google Shape;250;p30"/>
          <p:cNvGrpSpPr/>
          <p:nvPr/>
        </p:nvGrpSpPr>
        <p:grpSpPr>
          <a:xfrm>
            <a:off x="2298850" y="2525525"/>
            <a:ext cx="1366800" cy="416700"/>
            <a:chOff x="4572000" y="3241425"/>
            <a:chExt cx="1366800" cy="416700"/>
          </a:xfrm>
        </p:grpSpPr>
        <p:sp>
          <p:nvSpPr>
            <p:cNvPr id="251" name="Google Shape;251;p30"/>
            <p:cNvSpPr/>
            <p:nvPr/>
          </p:nvSpPr>
          <p:spPr>
            <a:xfrm>
              <a:off x="4572000" y="3241425"/>
              <a:ext cx="1366800" cy="4167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0"/>
            <p:cNvSpPr/>
            <p:nvPr/>
          </p:nvSpPr>
          <p:spPr>
            <a:xfrm>
              <a:off x="4974875" y="3332675"/>
              <a:ext cx="234300" cy="195300"/>
            </a:xfrm>
            <a:prstGeom prst="rect">
              <a:avLst/>
            </a:prstGeom>
            <a:solidFill>
              <a:srgbClr val="CFE2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53" name="Google Shape;253;p30"/>
          <p:cNvCxnSpPr>
            <a:stCxn id="252" idx="3"/>
            <a:endCxn id="231" idx="0"/>
          </p:cNvCxnSpPr>
          <p:nvPr/>
        </p:nvCxnSpPr>
        <p:spPr>
          <a:xfrm flipH="1">
            <a:off x="1435125" y="2714425"/>
            <a:ext cx="1500900" cy="943800"/>
          </a:xfrm>
          <a:prstGeom prst="curvedConnector4">
            <a:avLst>
              <a:gd name="adj1" fmla="val 3931"/>
              <a:gd name="adj2" fmla="val 55168"/>
            </a:avLst>
          </a:prstGeom>
          <a:noFill/>
          <a:ln w="19050" cap="flat" cmpd="sng">
            <a:solidFill>
              <a:schemeClr val="dk2"/>
            </a:solidFill>
            <a:prstDash val="solid"/>
            <a:round/>
            <a:headEnd type="oval" w="med" len="med"/>
            <a:tailEnd type="triangle" w="med" len="med"/>
          </a:ln>
        </p:spPr>
      </p:cxnSp>
      <p:grpSp>
        <p:nvGrpSpPr>
          <p:cNvPr id="254" name="Google Shape;254;p30"/>
          <p:cNvGrpSpPr/>
          <p:nvPr/>
        </p:nvGrpSpPr>
        <p:grpSpPr>
          <a:xfrm>
            <a:off x="3665650" y="2525525"/>
            <a:ext cx="1366800" cy="416700"/>
            <a:chOff x="4572000" y="3241425"/>
            <a:chExt cx="1366800" cy="416700"/>
          </a:xfrm>
        </p:grpSpPr>
        <p:sp>
          <p:nvSpPr>
            <p:cNvPr id="255" name="Google Shape;255;p30"/>
            <p:cNvSpPr/>
            <p:nvPr/>
          </p:nvSpPr>
          <p:spPr>
            <a:xfrm>
              <a:off x="4572000" y="3241425"/>
              <a:ext cx="1366800" cy="4167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0"/>
            <p:cNvSpPr/>
            <p:nvPr/>
          </p:nvSpPr>
          <p:spPr>
            <a:xfrm>
              <a:off x="4974875" y="3332675"/>
              <a:ext cx="234300" cy="195300"/>
            </a:xfrm>
            <a:prstGeom prst="rect">
              <a:avLst/>
            </a:prstGeom>
            <a:solidFill>
              <a:srgbClr val="CFE2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57" name="Google Shape;257;p30"/>
          <p:cNvCxnSpPr>
            <a:stCxn id="256" idx="3"/>
            <a:endCxn id="235" idx="0"/>
          </p:cNvCxnSpPr>
          <p:nvPr/>
        </p:nvCxnSpPr>
        <p:spPr>
          <a:xfrm>
            <a:off x="4302825" y="2714425"/>
            <a:ext cx="1638300" cy="527100"/>
          </a:xfrm>
          <a:prstGeom prst="curvedConnector2">
            <a:avLst/>
          </a:prstGeom>
          <a:noFill/>
          <a:ln w="19050" cap="flat" cmpd="sng">
            <a:solidFill>
              <a:schemeClr val="dk2"/>
            </a:solidFill>
            <a:prstDash val="solid"/>
            <a:round/>
            <a:headEnd type="oval" w="med" len="med"/>
            <a:tailEnd type="triangle" w="med" len="med"/>
          </a:ln>
        </p:spPr>
      </p:cxnSp>
      <p:sp>
        <p:nvSpPr>
          <p:cNvPr id="238" name="Google Shape;238;p30"/>
          <p:cNvSpPr txBox="1"/>
          <p:nvPr/>
        </p:nvSpPr>
        <p:spPr>
          <a:xfrm>
            <a:off x="7459475" y="3233525"/>
            <a:ext cx="1013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 b="1">
                <a:solidFill>
                  <a:schemeClr val="dk1"/>
                </a:solidFill>
                <a:latin typeface="Consolas"/>
                <a:ea typeface="Consolas"/>
                <a:cs typeface="Consolas"/>
                <a:sym typeface="Consolas"/>
              </a:rPr>
              <a:t>{ … }</a:t>
            </a:r>
            <a:endParaRPr b="1">
              <a:latin typeface="Consolas"/>
              <a:ea typeface="Consolas"/>
              <a:cs typeface="Consolas"/>
              <a:sym typeface="Consolas"/>
            </a:endParaRPr>
          </a:p>
        </p:txBody>
      </p:sp>
      <p:sp>
        <p:nvSpPr>
          <p:cNvPr id="248" name="Google Shape;248;p30"/>
          <p:cNvSpPr txBox="1"/>
          <p:nvPr/>
        </p:nvSpPr>
        <p:spPr>
          <a:xfrm>
            <a:off x="7459475" y="4491875"/>
            <a:ext cx="1013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 b="1">
                <a:solidFill>
                  <a:schemeClr val="dk1"/>
                </a:solidFill>
                <a:latin typeface="Consolas"/>
                <a:ea typeface="Consolas"/>
                <a:cs typeface="Consolas"/>
                <a:sym typeface="Consolas"/>
              </a:rPr>
              <a:t>{ … }</a:t>
            </a:r>
            <a:endParaRPr b="1">
              <a:latin typeface="Consolas"/>
              <a:ea typeface="Consolas"/>
              <a:cs typeface="Consolas"/>
              <a:sym typeface="Consolas"/>
            </a:endParaRPr>
          </a:p>
        </p:txBody>
      </p:sp>
      <p:sp>
        <p:nvSpPr>
          <p:cNvPr id="258" name="Google Shape;258;p30"/>
          <p:cNvSpPr txBox="1"/>
          <p:nvPr/>
        </p:nvSpPr>
        <p:spPr>
          <a:xfrm>
            <a:off x="455650" y="2533775"/>
            <a:ext cx="1770300" cy="4002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it" b="1">
                <a:solidFill>
                  <a:srgbClr val="0B5394"/>
                </a:solidFill>
                <a:latin typeface="Consolas"/>
                <a:ea typeface="Consolas"/>
                <a:cs typeface="Consolas"/>
                <a:sym typeface="Consolas"/>
              </a:rPr>
              <a:t>&amp;s as &amp;dyn Print</a:t>
            </a:r>
            <a:endParaRPr b="1">
              <a:solidFill>
                <a:srgbClr val="0B5394"/>
              </a:solidFill>
              <a:latin typeface="Consolas"/>
              <a:ea typeface="Consolas"/>
              <a:cs typeface="Consolas"/>
              <a:sym typeface="Consola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1"/>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Tratti nella libreria standard</a:t>
            </a:r>
            <a:endParaRPr/>
          </a:p>
        </p:txBody>
      </p:sp>
      <p:sp>
        <p:nvSpPr>
          <p:cNvPr id="264" name="Google Shape;264;p31"/>
          <p:cNvSpPr txBox="1">
            <a:spLocks noGrp="1"/>
          </p:cNvSpPr>
          <p:nvPr>
            <p:ph type="body" idx="1"/>
          </p:nvPr>
        </p:nvSpPr>
        <p:spPr>
          <a:xfrm>
            <a:off x="311700" y="1280528"/>
            <a:ext cx="8520600" cy="3795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it"/>
              <a:t>Rust definisce un insieme di tratti base la cui eventuale implementazione da parte di un dato tipo abilita una serie di scorciatoie sintattiche legate agli operatori presenti nel linguaggio</a:t>
            </a:r>
            <a:endParaRPr/>
          </a:p>
          <a:p>
            <a:pPr marL="914400" lvl="1" indent="-317500" algn="l" rtl="0">
              <a:spcBef>
                <a:spcPts val="0"/>
              </a:spcBef>
              <a:spcAft>
                <a:spcPts val="0"/>
              </a:spcAft>
              <a:buSzPts val="1400"/>
              <a:buChar char="○"/>
            </a:pPr>
            <a:r>
              <a:rPr lang="it"/>
              <a:t>Sostituendo, a tutti gli effetti, il meccanismo di operator overloading presente nel linguaggio C++</a:t>
            </a:r>
            <a:endParaRPr/>
          </a:p>
          <a:p>
            <a:pPr marL="457200" lvl="0" indent="-342900" algn="l" rtl="0">
              <a:spcBef>
                <a:spcPts val="0"/>
              </a:spcBef>
              <a:spcAft>
                <a:spcPts val="0"/>
              </a:spcAft>
              <a:buSzPts val="1800"/>
              <a:buChar char="●"/>
            </a:pPr>
            <a:r>
              <a:rPr lang="it"/>
              <a:t>E’ possibile confrontare due istanze di un dato tipo con gli operatori </a:t>
            </a:r>
            <a:r>
              <a:rPr lang="it" b="1">
                <a:solidFill>
                  <a:srgbClr val="0B5394"/>
                </a:solidFill>
                <a:latin typeface="Consolas"/>
                <a:ea typeface="Consolas"/>
                <a:cs typeface="Consolas"/>
                <a:sym typeface="Consolas"/>
              </a:rPr>
              <a:t>==</a:t>
            </a:r>
            <a:r>
              <a:rPr lang="it"/>
              <a:t> e </a:t>
            </a:r>
            <a:r>
              <a:rPr lang="it" b="1">
                <a:solidFill>
                  <a:srgbClr val="0B5394"/>
                </a:solidFill>
                <a:latin typeface="Consolas"/>
                <a:ea typeface="Consolas"/>
                <a:cs typeface="Consolas"/>
                <a:sym typeface="Consolas"/>
              </a:rPr>
              <a:t>!=</a:t>
            </a:r>
            <a:r>
              <a:rPr lang="it" b="1">
                <a:latin typeface="Consolas"/>
                <a:ea typeface="Consolas"/>
                <a:cs typeface="Consolas"/>
                <a:sym typeface="Consolas"/>
              </a:rPr>
              <a:t> </a:t>
            </a:r>
            <a:r>
              <a:rPr lang="it"/>
              <a:t>se il tipo implementa i tratti </a:t>
            </a:r>
            <a:r>
              <a:rPr lang="it" b="1">
                <a:solidFill>
                  <a:srgbClr val="0B5394"/>
                </a:solidFill>
                <a:latin typeface="Consolas"/>
                <a:ea typeface="Consolas"/>
                <a:cs typeface="Consolas"/>
                <a:sym typeface="Consolas"/>
              </a:rPr>
              <a:t>Eq</a:t>
            </a:r>
            <a:r>
              <a:rPr lang="it"/>
              <a:t> o </a:t>
            </a:r>
            <a:r>
              <a:rPr lang="it" b="1">
                <a:solidFill>
                  <a:srgbClr val="0B5394"/>
                </a:solidFill>
                <a:latin typeface="Consolas"/>
                <a:ea typeface="Consolas"/>
                <a:cs typeface="Consolas"/>
                <a:sym typeface="Consolas"/>
              </a:rPr>
              <a:t>PartialEq</a:t>
            </a:r>
            <a:endParaRPr b="1">
              <a:solidFill>
                <a:srgbClr val="0B5394"/>
              </a:solidFill>
              <a:latin typeface="Consolas"/>
              <a:ea typeface="Consolas"/>
              <a:cs typeface="Consolas"/>
              <a:sym typeface="Consolas"/>
            </a:endParaRPr>
          </a:p>
          <a:p>
            <a:pPr marL="914400" lvl="1" indent="-317500" algn="l" rtl="0">
              <a:spcBef>
                <a:spcPts val="0"/>
              </a:spcBef>
              <a:spcAft>
                <a:spcPts val="0"/>
              </a:spcAft>
              <a:buSzPts val="1400"/>
              <a:buChar char="○"/>
            </a:pPr>
            <a:r>
              <a:rPr lang="it"/>
              <a:t>E’ possibile un confronto basato su </a:t>
            </a:r>
            <a:r>
              <a:rPr lang="it" b="1">
                <a:latin typeface="Consolas"/>
                <a:ea typeface="Consolas"/>
                <a:cs typeface="Consolas"/>
                <a:sym typeface="Consolas"/>
              </a:rPr>
              <a:t>&lt;</a:t>
            </a:r>
            <a:r>
              <a:rPr lang="it"/>
              <a:t>, </a:t>
            </a:r>
            <a:r>
              <a:rPr lang="it" b="1">
                <a:latin typeface="Consolas"/>
                <a:ea typeface="Consolas"/>
                <a:cs typeface="Consolas"/>
                <a:sym typeface="Consolas"/>
              </a:rPr>
              <a:t>&gt;</a:t>
            </a:r>
            <a:r>
              <a:rPr lang="it"/>
              <a:t>, </a:t>
            </a:r>
            <a:r>
              <a:rPr lang="it" b="1">
                <a:latin typeface="Consolas"/>
                <a:ea typeface="Consolas"/>
                <a:cs typeface="Consolas"/>
                <a:sym typeface="Consolas"/>
              </a:rPr>
              <a:t>&lt;=</a:t>
            </a:r>
            <a:r>
              <a:rPr lang="it"/>
              <a:t> e</a:t>
            </a:r>
            <a:r>
              <a:rPr lang="it" b="1">
                <a:latin typeface="Consolas"/>
                <a:ea typeface="Consolas"/>
                <a:cs typeface="Consolas"/>
                <a:sym typeface="Consolas"/>
              </a:rPr>
              <a:t> &gt;=</a:t>
            </a:r>
            <a:r>
              <a:rPr lang="it"/>
              <a:t> se il tipo implementa i tratti </a:t>
            </a:r>
            <a:r>
              <a:rPr lang="it" b="1">
                <a:solidFill>
                  <a:srgbClr val="0B5394"/>
                </a:solidFill>
                <a:latin typeface="Consolas"/>
                <a:ea typeface="Consolas"/>
                <a:cs typeface="Consolas"/>
                <a:sym typeface="Consolas"/>
              </a:rPr>
              <a:t>Ord</a:t>
            </a:r>
            <a:r>
              <a:rPr lang="it"/>
              <a:t> o </a:t>
            </a:r>
            <a:r>
              <a:rPr lang="it" b="1">
                <a:solidFill>
                  <a:srgbClr val="0B5394"/>
                </a:solidFill>
                <a:latin typeface="Consolas"/>
                <a:ea typeface="Consolas"/>
                <a:cs typeface="Consolas"/>
                <a:sym typeface="Consolas"/>
              </a:rPr>
              <a:t>PartialOrd</a:t>
            </a:r>
            <a:endParaRPr b="1">
              <a:solidFill>
                <a:srgbClr val="0B5394"/>
              </a:solidFill>
              <a:latin typeface="Consolas"/>
              <a:ea typeface="Consolas"/>
              <a:cs typeface="Consolas"/>
              <a:sym typeface="Consolas"/>
            </a:endParaRPr>
          </a:p>
          <a:p>
            <a:pPr marL="457200" lvl="0" indent="-342900" algn="l" rtl="0">
              <a:spcBef>
                <a:spcPts val="0"/>
              </a:spcBef>
              <a:spcAft>
                <a:spcPts val="0"/>
              </a:spcAft>
              <a:buSzPts val="1800"/>
              <a:buChar char="●"/>
            </a:pPr>
            <a:r>
              <a:rPr lang="it"/>
              <a:t>Gli operatori binari </a:t>
            </a:r>
            <a:r>
              <a:rPr lang="it" b="1">
                <a:solidFill>
                  <a:srgbClr val="0B5394"/>
                </a:solidFill>
                <a:latin typeface="Consolas"/>
                <a:ea typeface="Consolas"/>
                <a:cs typeface="Consolas"/>
                <a:sym typeface="Consolas"/>
              </a:rPr>
              <a:t>+</a:t>
            </a:r>
            <a:r>
              <a:rPr lang="it"/>
              <a:t>, </a:t>
            </a:r>
            <a:r>
              <a:rPr lang="it" b="1">
                <a:solidFill>
                  <a:srgbClr val="0B5394"/>
                </a:solidFill>
                <a:latin typeface="Consolas"/>
                <a:ea typeface="Consolas"/>
                <a:cs typeface="Consolas"/>
                <a:sym typeface="Consolas"/>
              </a:rPr>
              <a:t>-</a:t>
            </a:r>
            <a:r>
              <a:rPr lang="it"/>
              <a:t>, </a:t>
            </a:r>
            <a:r>
              <a:rPr lang="it" b="1">
                <a:solidFill>
                  <a:srgbClr val="0B5394"/>
                </a:solidFill>
                <a:latin typeface="Consolas"/>
                <a:ea typeface="Consolas"/>
                <a:cs typeface="Consolas"/>
                <a:sym typeface="Consolas"/>
              </a:rPr>
              <a:t>*</a:t>
            </a:r>
            <a:r>
              <a:rPr lang="it"/>
              <a:t>, </a:t>
            </a:r>
            <a:r>
              <a:rPr lang="it" b="1">
                <a:solidFill>
                  <a:srgbClr val="0B5394"/>
                </a:solidFill>
                <a:latin typeface="Consolas"/>
                <a:ea typeface="Consolas"/>
                <a:cs typeface="Consolas"/>
                <a:sym typeface="Consolas"/>
              </a:rPr>
              <a:t>/</a:t>
            </a:r>
            <a:r>
              <a:rPr lang="it"/>
              <a:t>, </a:t>
            </a:r>
            <a:r>
              <a:rPr lang="it" b="1">
                <a:solidFill>
                  <a:srgbClr val="0B5394"/>
                </a:solidFill>
                <a:latin typeface="Consolas"/>
                <a:ea typeface="Consolas"/>
                <a:cs typeface="Consolas"/>
                <a:sym typeface="Consolas"/>
              </a:rPr>
              <a:t>%</a:t>
            </a:r>
            <a:r>
              <a:rPr lang="it"/>
              <a:t>, </a:t>
            </a:r>
            <a:r>
              <a:rPr lang="it" b="1">
                <a:solidFill>
                  <a:srgbClr val="0B5394"/>
                </a:solidFill>
                <a:latin typeface="Consolas"/>
                <a:ea typeface="Consolas"/>
                <a:cs typeface="Consolas"/>
                <a:sym typeface="Consolas"/>
              </a:rPr>
              <a:t>&amp;</a:t>
            </a:r>
            <a:r>
              <a:rPr lang="it"/>
              <a:t>, </a:t>
            </a:r>
            <a:r>
              <a:rPr lang="it" b="1">
                <a:solidFill>
                  <a:srgbClr val="0B5394"/>
                </a:solidFill>
                <a:latin typeface="Consolas"/>
                <a:ea typeface="Consolas"/>
                <a:cs typeface="Consolas"/>
                <a:sym typeface="Consolas"/>
              </a:rPr>
              <a:t>^</a:t>
            </a:r>
            <a:r>
              <a:rPr lang="it"/>
              <a:t>, </a:t>
            </a:r>
            <a:r>
              <a:rPr lang="it" b="1">
                <a:solidFill>
                  <a:srgbClr val="0B5394"/>
                </a:solidFill>
                <a:latin typeface="Consolas"/>
                <a:ea typeface="Consolas"/>
                <a:cs typeface="Consolas"/>
                <a:sym typeface="Consolas"/>
              </a:rPr>
              <a:t>&lt;&lt;</a:t>
            </a:r>
            <a:r>
              <a:rPr lang="it"/>
              <a:t>, </a:t>
            </a:r>
            <a:r>
              <a:rPr lang="it" b="1">
                <a:solidFill>
                  <a:srgbClr val="0B5394"/>
                </a:solidFill>
                <a:latin typeface="Consolas"/>
                <a:ea typeface="Consolas"/>
                <a:cs typeface="Consolas"/>
                <a:sym typeface="Consolas"/>
              </a:rPr>
              <a:t>&gt;&gt;</a:t>
            </a:r>
            <a:r>
              <a:rPr lang="it"/>
              <a:t> sono rispettivamente associati ai tratti </a:t>
            </a:r>
            <a:r>
              <a:rPr lang="it" b="1">
                <a:solidFill>
                  <a:srgbClr val="0B5394"/>
                </a:solidFill>
                <a:latin typeface="Consolas"/>
                <a:ea typeface="Consolas"/>
                <a:cs typeface="Consolas"/>
                <a:sym typeface="Consolas"/>
              </a:rPr>
              <a:t>Add</a:t>
            </a:r>
            <a:r>
              <a:rPr lang="it"/>
              <a:t>, </a:t>
            </a:r>
            <a:r>
              <a:rPr lang="it" b="1">
                <a:solidFill>
                  <a:srgbClr val="0B5394"/>
                </a:solidFill>
                <a:latin typeface="Consolas"/>
                <a:ea typeface="Consolas"/>
                <a:cs typeface="Consolas"/>
                <a:sym typeface="Consolas"/>
              </a:rPr>
              <a:t>Sub</a:t>
            </a:r>
            <a:r>
              <a:rPr lang="it"/>
              <a:t>, </a:t>
            </a:r>
            <a:r>
              <a:rPr lang="it" b="1">
                <a:solidFill>
                  <a:srgbClr val="0B5394"/>
                </a:solidFill>
                <a:latin typeface="Consolas"/>
                <a:ea typeface="Consolas"/>
                <a:cs typeface="Consolas"/>
                <a:sym typeface="Consolas"/>
              </a:rPr>
              <a:t>Mul</a:t>
            </a:r>
            <a:r>
              <a:rPr lang="it"/>
              <a:t>, </a:t>
            </a:r>
            <a:r>
              <a:rPr lang="it" b="1">
                <a:solidFill>
                  <a:srgbClr val="0B5394"/>
                </a:solidFill>
                <a:latin typeface="Consolas"/>
                <a:ea typeface="Consolas"/>
                <a:cs typeface="Consolas"/>
                <a:sym typeface="Consolas"/>
              </a:rPr>
              <a:t>Div</a:t>
            </a:r>
            <a:r>
              <a:rPr lang="it"/>
              <a:t>, </a:t>
            </a:r>
            <a:r>
              <a:rPr lang="it" b="1">
                <a:solidFill>
                  <a:srgbClr val="0B5394"/>
                </a:solidFill>
                <a:latin typeface="Consolas"/>
                <a:ea typeface="Consolas"/>
                <a:cs typeface="Consolas"/>
                <a:sym typeface="Consolas"/>
              </a:rPr>
              <a:t>Rem</a:t>
            </a:r>
            <a:r>
              <a:rPr lang="it"/>
              <a:t>, </a:t>
            </a:r>
            <a:r>
              <a:rPr lang="it" b="1">
                <a:solidFill>
                  <a:srgbClr val="0B5394"/>
                </a:solidFill>
                <a:latin typeface="Consolas"/>
                <a:ea typeface="Consolas"/>
                <a:cs typeface="Consolas"/>
                <a:sym typeface="Consolas"/>
              </a:rPr>
              <a:t>BitAnd</a:t>
            </a:r>
            <a:r>
              <a:rPr lang="it"/>
              <a:t>, </a:t>
            </a:r>
            <a:r>
              <a:rPr lang="it" b="1">
                <a:solidFill>
                  <a:srgbClr val="0B5394"/>
                </a:solidFill>
                <a:latin typeface="Consolas"/>
                <a:ea typeface="Consolas"/>
                <a:cs typeface="Consolas"/>
                <a:sym typeface="Consolas"/>
              </a:rPr>
              <a:t>BitXor</a:t>
            </a:r>
            <a:r>
              <a:rPr lang="it"/>
              <a:t>, </a:t>
            </a:r>
            <a:r>
              <a:rPr lang="it" b="1">
                <a:solidFill>
                  <a:srgbClr val="0B5394"/>
                </a:solidFill>
                <a:latin typeface="Consolas"/>
                <a:ea typeface="Consolas"/>
                <a:cs typeface="Consolas"/>
                <a:sym typeface="Consolas"/>
              </a:rPr>
              <a:t>Shl</a:t>
            </a:r>
            <a:r>
              <a:rPr lang="it"/>
              <a:t>, </a:t>
            </a:r>
            <a:r>
              <a:rPr lang="it" b="1">
                <a:solidFill>
                  <a:srgbClr val="0B5394"/>
                </a:solidFill>
                <a:latin typeface="Consolas"/>
                <a:ea typeface="Consolas"/>
                <a:cs typeface="Consolas"/>
                <a:sym typeface="Consolas"/>
              </a:rPr>
              <a:t>Shr</a:t>
            </a:r>
            <a:endParaRPr>
              <a:solidFill>
                <a:srgbClr val="0B5394"/>
              </a:solidFill>
            </a:endParaRPr>
          </a:p>
          <a:p>
            <a:pPr marL="914400" lvl="1" indent="-317500" algn="l" rtl="0">
              <a:spcBef>
                <a:spcPts val="0"/>
              </a:spcBef>
              <a:spcAft>
                <a:spcPts val="0"/>
              </a:spcAft>
              <a:buSzPts val="1400"/>
              <a:buChar char="○"/>
            </a:pPr>
            <a:r>
              <a:rPr lang="it"/>
              <a:t>Le operazioni unarie </a:t>
            </a:r>
            <a:r>
              <a:rPr lang="it">
                <a:solidFill>
                  <a:srgbClr val="0B5394"/>
                </a:solidFill>
              </a:rPr>
              <a:t>-</a:t>
            </a:r>
            <a:r>
              <a:rPr lang="it"/>
              <a:t> e </a:t>
            </a:r>
            <a:r>
              <a:rPr lang="it">
                <a:solidFill>
                  <a:srgbClr val="0B5394"/>
                </a:solidFill>
              </a:rPr>
              <a:t>!</a:t>
            </a:r>
            <a:r>
              <a:rPr lang="it"/>
              <a:t> corrispondono a </a:t>
            </a:r>
            <a:r>
              <a:rPr lang="it" b="1">
                <a:solidFill>
                  <a:srgbClr val="0B5394"/>
                </a:solidFill>
                <a:latin typeface="Consolas"/>
                <a:ea typeface="Consolas"/>
                <a:cs typeface="Consolas"/>
                <a:sym typeface="Consolas"/>
              </a:rPr>
              <a:t>Neg</a:t>
            </a:r>
            <a:r>
              <a:rPr lang="it"/>
              <a:t> e </a:t>
            </a:r>
            <a:r>
              <a:rPr lang="it" b="1">
                <a:solidFill>
                  <a:srgbClr val="0B5394"/>
                </a:solidFill>
                <a:latin typeface="Consolas"/>
                <a:ea typeface="Consolas"/>
                <a:cs typeface="Consolas"/>
                <a:sym typeface="Consolas"/>
              </a:rPr>
              <a:t>Not</a:t>
            </a:r>
            <a:endParaRPr>
              <a:solidFill>
                <a:srgbClr val="0B5394"/>
              </a:solidFill>
            </a:endParaRPr>
          </a:p>
        </p:txBody>
      </p:sp>
      <p:sp>
        <p:nvSpPr>
          <p:cNvPr id="265" name="Google Shape;265;p31"/>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2"/>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Gestire i confronti di uguaglianza</a:t>
            </a:r>
            <a:endParaRPr/>
          </a:p>
        </p:txBody>
      </p:sp>
      <p:sp>
        <p:nvSpPr>
          <p:cNvPr id="271" name="Google Shape;271;p32"/>
          <p:cNvSpPr txBox="1">
            <a:spLocks noGrp="1"/>
          </p:cNvSpPr>
          <p:nvPr>
            <p:ph type="body" idx="1"/>
          </p:nvPr>
        </p:nvSpPr>
        <p:spPr>
          <a:xfrm>
            <a:off x="311700" y="1280525"/>
            <a:ext cx="8520600" cy="40179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it"/>
              <a:t>Implementare un confronto di uguaglianza richiede il puntuale rispetto di alcune proprietà logiche essenziali</a:t>
            </a:r>
            <a:endParaRPr/>
          </a:p>
          <a:p>
            <a:pPr marL="914400" lvl="1" indent="-317500" algn="l" rtl="0">
              <a:spcBef>
                <a:spcPts val="0"/>
              </a:spcBef>
              <a:spcAft>
                <a:spcPts val="0"/>
              </a:spcAft>
              <a:buSzPts val="1400"/>
              <a:buChar char="○"/>
            </a:pPr>
            <a:r>
              <a:rPr lang="it"/>
              <a:t>Riflessività, simmetria, transitività</a:t>
            </a:r>
            <a:endParaRPr/>
          </a:p>
          <a:p>
            <a:pPr marL="457200" lvl="0" indent="-342900" algn="l" rtl="0">
              <a:spcBef>
                <a:spcPts val="0"/>
              </a:spcBef>
              <a:spcAft>
                <a:spcPts val="0"/>
              </a:spcAft>
              <a:buSzPts val="1800"/>
              <a:buChar char="●"/>
            </a:pPr>
            <a:r>
              <a:rPr lang="it"/>
              <a:t>Rust introduce due tratti per esprimere questa capacità</a:t>
            </a:r>
            <a:endParaRPr/>
          </a:p>
          <a:p>
            <a:pPr marL="914400" lvl="1" indent="-317500" algn="l" rtl="0">
              <a:spcBef>
                <a:spcPts val="0"/>
              </a:spcBef>
              <a:spcAft>
                <a:spcPts val="0"/>
              </a:spcAft>
              <a:buSzPts val="1400"/>
              <a:buChar char="○"/>
            </a:pPr>
            <a:r>
              <a:rPr lang="it" b="1">
                <a:solidFill>
                  <a:srgbClr val="0B5394"/>
                </a:solidFill>
                <a:latin typeface="Consolas"/>
                <a:ea typeface="Consolas"/>
                <a:cs typeface="Consolas"/>
                <a:sym typeface="Consolas"/>
              </a:rPr>
              <a:t>PartialEq</a:t>
            </a:r>
            <a:r>
              <a:rPr lang="it"/>
              <a:t> ed </a:t>
            </a:r>
            <a:r>
              <a:rPr lang="it" b="1">
                <a:solidFill>
                  <a:srgbClr val="0B5394"/>
                </a:solidFill>
                <a:latin typeface="Consolas"/>
                <a:ea typeface="Consolas"/>
                <a:cs typeface="Consolas"/>
                <a:sym typeface="Consolas"/>
              </a:rPr>
              <a:t>Eq</a:t>
            </a:r>
            <a:r>
              <a:rPr lang="it"/>
              <a:t>, entrambi definiti dai metodi </a:t>
            </a:r>
            <a:r>
              <a:rPr lang="it" b="1">
                <a:solidFill>
                  <a:srgbClr val="0B5394"/>
                </a:solidFill>
                <a:latin typeface="Consolas"/>
                <a:ea typeface="Consolas"/>
                <a:cs typeface="Consolas"/>
                <a:sym typeface="Consolas"/>
              </a:rPr>
              <a:t>eq(&amp;self, other: &amp;RHS)-&gt; bool</a:t>
            </a:r>
            <a:r>
              <a:rPr lang="it" b="1">
                <a:latin typeface="Consolas"/>
                <a:ea typeface="Consolas"/>
                <a:cs typeface="Consolas"/>
                <a:sym typeface="Consolas"/>
              </a:rPr>
              <a:t> </a:t>
            </a:r>
            <a:r>
              <a:rPr lang="it"/>
              <a:t>e </a:t>
            </a:r>
            <a:r>
              <a:rPr lang="it" b="1">
                <a:solidFill>
                  <a:srgbClr val="0B5394"/>
                </a:solidFill>
                <a:latin typeface="Consolas"/>
                <a:ea typeface="Consolas"/>
                <a:cs typeface="Consolas"/>
                <a:sym typeface="Consolas"/>
              </a:rPr>
              <a:t>ne(&amp;self, other: &amp;RHS)</a:t>
            </a:r>
            <a:endParaRPr>
              <a:solidFill>
                <a:srgbClr val="0B5394"/>
              </a:solidFill>
            </a:endParaRPr>
          </a:p>
          <a:p>
            <a:pPr marL="914400" lvl="1" indent="-317500" algn="l" rtl="0">
              <a:spcBef>
                <a:spcPts val="0"/>
              </a:spcBef>
              <a:spcAft>
                <a:spcPts val="0"/>
              </a:spcAft>
              <a:buSzPts val="1400"/>
              <a:buChar char="○"/>
            </a:pPr>
            <a:r>
              <a:rPr lang="it" b="1">
                <a:solidFill>
                  <a:srgbClr val="0B5394"/>
                </a:solidFill>
                <a:latin typeface="Consolas"/>
                <a:ea typeface="Consolas"/>
                <a:cs typeface="Consolas"/>
                <a:sym typeface="Consolas"/>
              </a:rPr>
              <a:t>PartialEq</a:t>
            </a:r>
            <a:r>
              <a:rPr lang="it"/>
              <a:t> richiede che siano garantite, dall’implementazione, sia la proprietà simmetrica sia quella transitiva</a:t>
            </a:r>
            <a:endParaRPr/>
          </a:p>
          <a:p>
            <a:pPr marL="914400" lvl="1" indent="-317500" algn="l" rtl="0">
              <a:spcBef>
                <a:spcPts val="0"/>
              </a:spcBef>
              <a:spcAft>
                <a:spcPts val="0"/>
              </a:spcAft>
              <a:buSzPts val="1400"/>
              <a:buChar char="○"/>
            </a:pPr>
            <a:r>
              <a:rPr lang="it" b="1">
                <a:solidFill>
                  <a:srgbClr val="0B5394"/>
                </a:solidFill>
                <a:latin typeface="Consolas"/>
                <a:ea typeface="Consolas"/>
                <a:cs typeface="Consolas"/>
                <a:sym typeface="Consolas"/>
              </a:rPr>
              <a:t>Eq</a:t>
            </a:r>
            <a:r>
              <a:rPr lang="it"/>
              <a:t> (che è un sotto-tratto di </a:t>
            </a:r>
            <a:r>
              <a:rPr lang="it" b="1">
                <a:solidFill>
                  <a:srgbClr val="0B5394"/>
                </a:solidFill>
              </a:rPr>
              <a:t>PartialEq</a:t>
            </a:r>
            <a:r>
              <a:rPr lang="it"/>
              <a:t>) impone anche il rispetto della proprietà riflessiva: i tipi floating-point (f32 e f64) NON implementano questo tratto (NaN != NaN)</a:t>
            </a:r>
            <a:endParaRPr/>
          </a:p>
          <a:p>
            <a:pPr marL="457200" lvl="0" indent="-342900" algn="l" rtl="0">
              <a:spcBef>
                <a:spcPts val="0"/>
              </a:spcBef>
              <a:spcAft>
                <a:spcPts val="0"/>
              </a:spcAft>
              <a:buSzPts val="1800"/>
              <a:buChar char="●"/>
            </a:pPr>
            <a:r>
              <a:rPr lang="it"/>
              <a:t>Il tipo associato </a:t>
            </a:r>
            <a:r>
              <a:rPr lang="it" b="1">
                <a:solidFill>
                  <a:srgbClr val="0B5394"/>
                </a:solidFill>
                <a:latin typeface="Consolas"/>
                <a:ea typeface="Consolas"/>
                <a:cs typeface="Consolas"/>
                <a:sym typeface="Consolas"/>
              </a:rPr>
              <a:t>RHS</a:t>
            </a:r>
            <a:r>
              <a:rPr lang="it"/>
              <a:t> è definito, per default, come </a:t>
            </a:r>
            <a:r>
              <a:rPr lang="it" b="1">
                <a:solidFill>
                  <a:srgbClr val="0B5394"/>
                </a:solidFill>
                <a:latin typeface="Consolas"/>
                <a:ea typeface="Consolas"/>
                <a:cs typeface="Consolas"/>
                <a:sym typeface="Consolas"/>
              </a:rPr>
              <a:t>Self</a:t>
            </a:r>
            <a:endParaRPr b="1">
              <a:solidFill>
                <a:srgbClr val="0B5394"/>
              </a:solidFill>
              <a:latin typeface="Consolas"/>
              <a:ea typeface="Consolas"/>
              <a:cs typeface="Consolas"/>
              <a:sym typeface="Consolas"/>
            </a:endParaRPr>
          </a:p>
          <a:p>
            <a:pPr marL="914400" lvl="1" indent="-317500" algn="l" rtl="0">
              <a:spcBef>
                <a:spcPts val="0"/>
              </a:spcBef>
              <a:spcAft>
                <a:spcPts val="0"/>
              </a:spcAft>
              <a:buSzPts val="1400"/>
              <a:buChar char="○"/>
            </a:pPr>
            <a:r>
              <a:rPr lang="it"/>
              <a:t>In rari casi può essere necessario permettere confronti tra tipi differenti: quando lo si fa occorre fare particolare attenzione al rispetto delle proprietà suddette</a:t>
            </a:r>
            <a:endParaRPr/>
          </a:p>
          <a:p>
            <a:pPr marL="457200" lvl="0" indent="-342900" algn="l" rtl="0">
              <a:spcBef>
                <a:spcPts val="0"/>
              </a:spcBef>
              <a:spcAft>
                <a:spcPts val="0"/>
              </a:spcAft>
              <a:buSzPts val="1800"/>
              <a:buChar char="●"/>
            </a:pPr>
            <a:r>
              <a:rPr lang="it"/>
              <a:t>Il metodo </a:t>
            </a:r>
            <a:r>
              <a:rPr lang="it" b="1">
                <a:solidFill>
                  <a:srgbClr val="0B5394"/>
                </a:solidFill>
                <a:latin typeface="Consolas"/>
                <a:ea typeface="Consolas"/>
                <a:cs typeface="Consolas"/>
                <a:sym typeface="Consolas"/>
              </a:rPr>
              <a:t>ne(...)</a:t>
            </a:r>
            <a:r>
              <a:rPr lang="it"/>
              <a:t> è normalmente preso dalla sua implementazione di default</a:t>
            </a:r>
            <a:endParaRPr/>
          </a:p>
          <a:p>
            <a:pPr marL="914400" lvl="1" indent="-317500" algn="l" rtl="0">
              <a:spcBef>
                <a:spcPts val="0"/>
              </a:spcBef>
              <a:spcAft>
                <a:spcPts val="0"/>
              </a:spcAft>
              <a:buSzPts val="1400"/>
              <a:buChar char="○"/>
            </a:pPr>
            <a:r>
              <a:rPr lang="it"/>
              <a:t>Come opposto del risultato di </a:t>
            </a:r>
            <a:r>
              <a:rPr lang="it" b="1">
                <a:solidFill>
                  <a:srgbClr val="0B5394"/>
                </a:solidFill>
                <a:latin typeface="Consolas"/>
                <a:ea typeface="Consolas"/>
                <a:cs typeface="Consolas"/>
                <a:sym typeface="Consolas"/>
              </a:rPr>
              <a:t>eq(...)</a:t>
            </a:r>
            <a:endParaRPr b="1">
              <a:solidFill>
                <a:srgbClr val="0B5394"/>
              </a:solidFill>
              <a:latin typeface="Consolas"/>
              <a:ea typeface="Consolas"/>
              <a:cs typeface="Consolas"/>
              <a:sym typeface="Consolas"/>
            </a:endParaRPr>
          </a:p>
        </p:txBody>
      </p:sp>
      <p:sp>
        <p:nvSpPr>
          <p:cNvPr id="272" name="Google Shape;272;p32"/>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Polimorfismo</a:t>
            </a:r>
            <a:endParaRPr/>
          </a:p>
        </p:txBody>
      </p:sp>
      <p:sp>
        <p:nvSpPr>
          <p:cNvPr id="69" name="Google Shape;69;p15"/>
          <p:cNvSpPr txBox="1">
            <a:spLocks noGrp="1"/>
          </p:cNvSpPr>
          <p:nvPr>
            <p:ph type="body" idx="1"/>
          </p:nvPr>
        </p:nvSpPr>
        <p:spPr>
          <a:xfrm>
            <a:off x="311700" y="1280525"/>
            <a:ext cx="8520600" cy="40386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it"/>
              <a:t>Sebbene il processo di analisi di un dominio applicativo tenda a favorire la sua suddivisione in una molteplicità di tipi distinti (classi, strutture, funzioni, ecc.), la necessità di minimizzare il codice scritto spinge verso l’identificazione di pattern comuni</a:t>
            </a:r>
            <a:endParaRPr/>
          </a:p>
          <a:p>
            <a:pPr marL="914400" lvl="1" indent="-317500" algn="l" rtl="0">
              <a:spcBef>
                <a:spcPts val="0"/>
              </a:spcBef>
              <a:spcAft>
                <a:spcPts val="0"/>
              </a:spcAft>
              <a:buSzPts val="1400"/>
              <a:buChar char="○"/>
            </a:pPr>
            <a:r>
              <a:rPr lang="it"/>
              <a:t>Che possano essere condivisi tra tali tipi per unificare la struttura del codice</a:t>
            </a:r>
            <a:endParaRPr/>
          </a:p>
          <a:p>
            <a:pPr marL="914400" lvl="1" indent="-317500" algn="l" rtl="0">
              <a:spcBef>
                <a:spcPts val="0"/>
              </a:spcBef>
              <a:spcAft>
                <a:spcPts val="0"/>
              </a:spcAft>
              <a:buSzPts val="1400"/>
              <a:buChar char="○"/>
            </a:pPr>
            <a:r>
              <a:rPr lang="it"/>
              <a:t>Principio DRY - </a:t>
            </a:r>
            <a:r>
              <a:rPr lang="it" i="1"/>
              <a:t>Don’t Repeat Yourself</a:t>
            </a:r>
            <a:endParaRPr i="1"/>
          </a:p>
          <a:p>
            <a:pPr marL="457200" lvl="0" indent="-342900" algn="l" rtl="0">
              <a:spcBef>
                <a:spcPts val="0"/>
              </a:spcBef>
              <a:spcAft>
                <a:spcPts val="0"/>
              </a:spcAft>
              <a:buSzPts val="1800"/>
              <a:buChar char="●"/>
            </a:pPr>
            <a:r>
              <a:rPr lang="it"/>
              <a:t>La soluzione individuata è il </a:t>
            </a:r>
            <a:r>
              <a:rPr lang="it" b="1">
                <a:solidFill>
                  <a:srgbClr val="0B5394"/>
                </a:solidFill>
              </a:rPr>
              <a:t>polimorfismo</a:t>
            </a:r>
            <a:r>
              <a:rPr lang="it"/>
              <a:t>: capacità offerta dai linguaggi di associare comportamenti comuni ad un insieme di tipi differenti </a:t>
            </a:r>
            <a:endParaRPr/>
          </a:p>
          <a:p>
            <a:pPr marL="914400" lvl="1" indent="-317500" algn="l" rtl="0">
              <a:spcBef>
                <a:spcPts val="0"/>
              </a:spcBef>
              <a:spcAft>
                <a:spcPts val="0"/>
              </a:spcAft>
              <a:buSzPts val="1400"/>
              <a:buChar char="○"/>
            </a:pPr>
            <a:r>
              <a:rPr lang="it"/>
              <a:t>Può basarsi sul paradigma della </a:t>
            </a:r>
            <a:r>
              <a:rPr lang="it" b="1">
                <a:solidFill>
                  <a:srgbClr val="0B5394"/>
                </a:solidFill>
              </a:rPr>
              <a:t>programmazione generica</a:t>
            </a:r>
            <a:r>
              <a:rPr lang="it"/>
              <a:t>, dove è possibile formulare funzioni o strutture dati in cui uno o più tipi non sono specificati per nome, ma tramite simboli astratti, abilitando così la scrittura di codice in grado di operare con una molteplicità di tipi</a:t>
            </a:r>
            <a:endParaRPr b="1">
              <a:solidFill>
                <a:srgbClr val="0B5394"/>
              </a:solidFill>
              <a:latin typeface="Consolas"/>
              <a:ea typeface="Consolas"/>
              <a:cs typeface="Consolas"/>
              <a:sym typeface="Consolas"/>
            </a:endParaRPr>
          </a:p>
          <a:p>
            <a:pPr marL="914400" lvl="1" indent="-317500" algn="l" rtl="0">
              <a:spcBef>
                <a:spcPts val="0"/>
              </a:spcBef>
              <a:spcAft>
                <a:spcPts val="0"/>
              </a:spcAft>
              <a:buSzPts val="1400"/>
              <a:buChar char="○"/>
            </a:pPr>
            <a:r>
              <a:rPr lang="it"/>
              <a:t>Oppure può sfruttare la definizione di </a:t>
            </a:r>
            <a:r>
              <a:rPr lang="it" b="1">
                <a:solidFill>
                  <a:srgbClr val="0B5394"/>
                </a:solidFill>
              </a:rPr>
              <a:t>interfacce</a:t>
            </a:r>
            <a:r>
              <a:rPr lang="it"/>
              <a:t> comuni, che possono essere implementate dai singoli tipi: questo consente di fare riferimento all’interfaccia invece che al tipo concreto </a:t>
            </a:r>
            <a:endParaRPr/>
          </a:p>
          <a:p>
            <a:pPr marL="914400" lvl="1" indent="-317500" algn="l" rtl="0">
              <a:spcBef>
                <a:spcPts val="0"/>
              </a:spcBef>
              <a:spcAft>
                <a:spcPts val="0"/>
              </a:spcAft>
              <a:buSzPts val="1400"/>
              <a:buChar char="○"/>
            </a:pPr>
            <a:r>
              <a:rPr lang="it"/>
              <a:t>Nei linguaggi che implementano il concetto di </a:t>
            </a:r>
            <a:r>
              <a:rPr lang="it" b="1">
                <a:solidFill>
                  <a:srgbClr val="0B5394"/>
                </a:solidFill>
              </a:rPr>
              <a:t>ereditarietà</a:t>
            </a:r>
            <a:r>
              <a:rPr lang="it"/>
              <a:t>, il polimorfismo si può realizzare derivando più classi concrete da una super-classe in cui è definito il comportamento comune</a:t>
            </a:r>
            <a:endParaRPr/>
          </a:p>
        </p:txBody>
      </p:sp>
      <p:sp>
        <p:nvSpPr>
          <p:cNvPr id="70" name="Google Shape;70;p15"/>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3"/>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Gestire i confronti di ordine</a:t>
            </a:r>
            <a:endParaRPr/>
          </a:p>
        </p:txBody>
      </p:sp>
      <p:sp>
        <p:nvSpPr>
          <p:cNvPr id="278" name="Google Shape;278;p33"/>
          <p:cNvSpPr txBox="1">
            <a:spLocks noGrp="1"/>
          </p:cNvSpPr>
          <p:nvPr>
            <p:ph type="body" idx="1"/>
          </p:nvPr>
        </p:nvSpPr>
        <p:spPr>
          <a:xfrm>
            <a:off x="311700" y="1130778"/>
            <a:ext cx="8520600" cy="3795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it"/>
              <a:t>I tratti </a:t>
            </a:r>
            <a:r>
              <a:rPr lang="it" b="1">
                <a:solidFill>
                  <a:srgbClr val="0B5394"/>
                </a:solidFill>
                <a:latin typeface="Consolas"/>
                <a:ea typeface="Consolas"/>
                <a:cs typeface="Consolas"/>
                <a:sym typeface="Consolas"/>
              </a:rPr>
              <a:t>PartialOrd</a:t>
            </a:r>
            <a:r>
              <a:rPr lang="it"/>
              <a:t> e </a:t>
            </a:r>
            <a:r>
              <a:rPr lang="it" b="1">
                <a:solidFill>
                  <a:srgbClr val="0B5394"/>
                </a:solidFill>
                <a:latin typeface="Consolas"/>
                <a:ea typeface="Consolas"/>
                <a:cs typeface="Consolas"/>
                <a:sym typeface="Consolas"/>
              </a:rPr>
              <a:t>Ord</a:t>
            </a:r>
            <a:r>
              <a:rPr lang="it"/>
              <a:t> permettono rispettivamente di definire relazioni d’ordine parziali e totali su un dato insieme di valori</a:t>
            </a:r>
            <a:endParaRPr/>
          </a:p>
        </p:txBody>
      </p:sp>
      <p:sp>
        <p:nvSpPr>
          <p:cNvPr id="279" name="Google Shape;279;p33"/>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20</a:t>
            </a:fld>
            <a:endParaRPr/>
          </a:p>
        </p:txBody>
      </p:sp>
      <p:sp>
        <p:nvSpPr>
          <p:cNvPr id="280" name="Google Shape;280;p33"/>
          <p:cNvSpPr txBox="1"/>
          <p:nvPr/>
        </p:nvSpPr>
        <p:spPr>
          <a:xfrm>
            <a:off x="311700" y="1833675"/>
            <a:ext cx="4635900" cy="3386400"/>
          </a:xfrm>
          <a:prstGeom prst="rect">
            <a:avLst/>
          </a:prstGeom>
          <a:solidFill>
            <a:srgbClr val="FFF2CC"/>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r>
              <a:rPr lang="it" sz="1300" b="1">
                <a:solidFill>
                  <a:srgbClr val="24292F"/>
                </a:solidFill>
                <a:latin typeface="Consolas"/>
                <a:ea typeface="Consolas"/>
                <a:cs typeface="Consolas"/>
                <a:sym typeface="Consolas"/>
              </a:rPr>
              <a:t>enum </a:t>
            </a:r>
            <a:r>
              <a:rPr lang="it" sz="1300" b="1">
                <a:solidFill>
                  <a:srgbClr val="0030F2"/>
                </a:solidFill>
                <a:latin typeface="Consolas"/>
                <a:ea typeface="Consolas"/>
                <a:cs typeface="Consolas"/>
                <a:sym typeface="Consolas"/>
              </a:rPr>
              <a:t>Ordering</a:t>
            </a:r>
            <a:r>
              <a:rPr lang="it" sz="1300" b="1">
                <a:solidFill>
                  <a:srgbClr val="24292F"/>
                </a:solidFill>
                <a:latin typeface="Consolas"/>
                <a:ea typeface="Consolas"/>
                <a:cs typeface="Consolas"/>
                <a:sym typeface="Consolas"/>
              </a:rPr>
              <a:t> {</a:t>
            </a:r>
            <a:endParaRPr sz="1300" b="1">
              <a:solidFill>
                <a:srgbClr val="24292F"/>
              </a:solidFill>
              <a:latin typeface="Consolas"/>
              <a:ea typeface="Consolas"/>
              <a:cs typeface="Consolas"/>
              <a:sym typeface="Consolas"/>
            </a:endParaRPr>
          </a:p>
          <a:p>
            <a:pPr marL="0" lvl="0" indent="0" algn="l" rtl="0">
              <a:lnSpc>
                <a:spcPct val="100000"/>
              </a:lnSpc>
              <a:spcBef>
                <a:spcPts val="0"/>
              </a:spcBef>
              <a:spcAft>
                <a:spcPts val="0"/>
              </a:spcAft>
              <a:buNone/>
            </a:pPr>
            <a:r>
              <a:rPr lang="it" sz="1300" b="1">
                <a:solidFill>
                  <a:srgbClr val="24292F"/>
                </a:solidFill>
                <a:latin typeface="Consolas"/>
                <a:ea typeface="Consolas"/>
                <a:cs typeface="Consolas"/>
                <a:sym typeface="Consolas"/>
              </a:rPr>
              <a:t>    Less,</a:t>
            </a:r>
            <a:endParaRPr sz="1300" b="1">
              <a:solidFill>
                <a:srgbClr val="24292F"/>
              </a:solidFill>
              <a:latin typeface="Consolas"/>
              <a:ea typeface="Consolas"/>
              <a:cs typeface="Consolas"/>
              <a:sym typeface="Consolas"/>
            </a:endParaRPr>
          </a:p>
          <a:p>
            <a:pPr marL="0" lvl="0" indent="0" algn="l" rtl="0">
              <a:lnSpc>
                <a:spcPct val="100000"/>
              </a:lnSpc>
              <a:spcBef>
                <a:spcPts val="0"/>
              </a:spcBef>
              <a:spcAft>
                <a:spcPts val="0"/>
              </a:spcAft>
              <a:buNone/>
            </a:pPr>
            <a:r>
              <a:rPr lang="it" sz="1300" b="1">
                <a:solidFill>
                  <a:srgbClr val="24292F"/>
                </a:solidFill>
                <a:latin typeface="Consolas"/>
                <a:ea typeface="Consolas"/>
                <a:cs typeface="Consolas"/>
                <a:sym typeface="Consolas"/>
              </a:rPr>
              <a:t>    Equal,</a:t>
            </a:r>
            <a:endParaRPr sz="1300" b="1">
              <a:solidFill>
                <a:srgbClr val="24292F"/>
              </a:solidFill>
              <a:latin typeface="Consolas"/>
              <a:ea typeface="Consolas"/>
              <a:cs typeface="Consolas"/>
              <a:sym typeface="Consolas"/>
            </a:endParaRPr>
          </a:p>
          <a:p>
            <a:pPr marL="0" lvl="0" indent="0" algn="l" rtl="0">
              <a:lnSpc>
                <a:spcPct val="100000"/>
              </a:lnSpc>
              <a:spcBef>
                <a:spcPts val="0"/>
              </a:spcBef>
              <a:spcAft>
                <a:spcPts val="0"/>
              </a:spcAft>
              <a:buNone/>
            </a:pPr>
            <a:r>
              <a:rPr lang="it" sz="1300" b="1">
                <a:solidFill>
                  <a:srgbClr val="24292F"/>
                </a:solidFill>
                <a:latin typeface="Consolas"/>
                <a:ea typeface="Consolas"/>
                <a:cs typeface="Consolas"/>
                <a:sym typeface="Consolas"/>
              </a:rPr>
              <a:t>    Greater,</a:t>
            </a:r>
            <a:endParaRPr sz="1300" b="1">
              <a:solidFill>
                <a:srgbClr val="24292F"/>
              </a:solidFill>
              <a:latin typeface="Consolas"/>
              <a:ea typeface="Consolas"/>
              <a:cs typeface="Consolas"/>
              <a:sym typeface="Consolas"/>
            </a:endParaRPr>
          </a:p>
          <a:p>
            <a:pPr marL="0" lvl="0" indent="0" algn="l" rtl="0">
              <a:lnSpc>
                <a:spcPct val="100000"/>
              </a:lnSpc>
              <a:spcBef>
                <a:spcPts val="0"/>
              </a:spcBef>
              <a:spcAft>
                <a:spcPts val="0"/>
              </a:spcAft>
              <a:buNone/>
            </a:pPr>
            <a:r>
              <a:rPr lang="it" sz="1300" b="1">
                <a:solidFill>
                  <a:srgbClr val="24292F"/>
                </a:solidFill>
                <a:latin typeface="Consolas"/>
                <a:ea typeface="Consolas"/>
                <a:cs typeface="Consolas"/>
                <a:sym typeface="Consolas"/>
              </a:rPr>
              <a:t>}</a:t>
            </a:r>
            <a:endParaRPr sz="1300" b="1">
              <a:solidFill>
                <a:srgbClr val="24292F"/>
              </a:solidFill>
              <a:latin typeface="Consolas"/>
              <a:ea typeface="Consolas"/>
              <a:cs typeface="Consolas"/>
              <a:sym typeface="Consolas"/>
            </a:endParaRPr>
          </a:p>
          <a:p>
            <a:pPr marL="0" lvl="0" indent="0" algn="l" rtl="0">
              <a:lnSpc>
                <a:spcPct val="100000"/>
              </a:lnSpc>
              <a:spcBef>
                <a:spcPts val="0"/>
              </a:spcBef>
              <a:spcAft>
                <a:spcPts val="0"/>
              </a:spcAft>
              <a:buNone/>
            </a:pPr>
            <a:r>
              <a:rPr lang="it" sz="1300" b="1">
                <a:solidFill>
                  <a:srgbClr val="24292F"/>
                </a:solidFill>
                <a:latin typeface="Consolas"/>
                <a:ea typeface="Consolas"/>
                <a:cs typeface="Consolas"/>
                <a:sym typeface="Consolas"/>
              </a:rPr>
              <a:t>trait </a:t>
            </a:r>
            <a:r>
              <a:rPr lang="it" sz="1300" b="1">
                <a:solidFill>
                  <a:srgbClr val="0030F2"/>
                </a:solidFill>
                <a:latin typeface="Consolas"/>
                <a:ea typeface="Consolas"/>
                <a:cs typeface="Consolas"/>
                <a:sym typeface="Consolas"/>
              </a:rPr>
              <a:t>PartialOrd</a:t>
            </a:r>
            <a:r>
              <a:rPr lang="it" sz="1300" b="1">
                <a:solidFill>
                  <a:srgbClr val="24292F"/>
                </a:solidFill>
                <a:latin typeface="Consolas"/>
                <a:ea typeface="Consolas"/>
                <a:cs typeface="Consolas"/>
                <a:sym typeface="Consolas"/>
              </a:rPr>
              <a:t>&lt;Rhs = Self&gt;: </a:t>
            </a:r>
            <a:r>
              <a:rPr lang="it" sz="1300" b="1">
                <a:solidFill>
                  <a:srgbClr val="0030F2"/>
                </a:solidFill>
                <a:latin typeface="Consolas"/>
                <a:ea typeface="Consolas"/>
                <a:cs typeface="Consolas"/>
                <a:sym typeface="Consolas"/>
              </a:rPr>
              <a:t>PartialEq</a:t>
            </a:r>
            <a:r>
              <a:rPr lang="it" sz="1300" b="1">
                <a:solidFill>
                  <a:srgbClr val="24292F"/>
                </a:solidFill>
                <a:latin typeface="Consolas"/>
                <a:ea typeface="Consolas"/>
                <a:cs typeface="Consolas"/>
                <a:sym typeface="Consolas"/>
              </a:rPr>
              <a:t>&lt;Rhs&gt; </a:t>
            </a:r>
            <a:endParaRPr sz="1300" b="1">
              <a:solidFill>
                <a:srgbClr val="24292F"/>
              </a:solidFill>
              <a:latin typeface="Consolas"/>
              <a:ea typeface="Consolas"/>
              <a:cs typeface="Consolas"/>
              <a:sym typeface="Consolas"/>
            </a:endParaRPr>
          </a:p>
          <a:p>
            <a:pPr marL="0" lvl="0" indent="0" algn="l" rtl="0">
              <a:lnSpc>
                <a:spcPct val="100000"/>
              </a:lnSpc>
              <a:spcBef>
                <a:spcPts val="0"/>
              </a:spcBef>
              <a:spcAft>
                <a:spcPts val="0"/>
              </a:spcAft>
              <a:buNone/>
            </a:pPr>
            <a:r>
              <a:rPr lang="it" sz="1300" b="1">
                <a:solidFill>
                  <a:srgbClr val="24292F"/>
                </a:solidFill>
                <a:latin typeface="Consolas"/>
                <a:ea typeface="Consolas"/>
                <a:cs typeface="Consolas"/>
                <a:sym typeface="Consolas"/>
              </a:rPr>
              <a:t>where Rhs: ?Sized, {</a:t>
            </a:r>
            <a:endParaRPr sz="1300" b="1">
              <a:solidFill>
                <a:srgbClr val="24292F"/>
              </a:solidFill>
              <a:latin typeface="Consolas"/>
              <a:ea typeface="Consolas"/>
              <a:cs typeface="Consolas"/>
              <a:sym typeface="Consolas"/>
            </a:endParaRPr>
          </a:p>
          <a:p>
            <a:pPr marL="0" lvl="0" indent="0" algn="l" rtl="0">
              <a:lnSpc>
                <a:spcPct val="100000"/>
              </a:lnSpc>
              <a:spcBef>
                <a:spcPts val="0"/>
              </a:spcBef>
              <a:spcAft>
                <a:spcPts val="0"/>
              </a:spcAft>
              <a:buNone/>
            </a:pPr>
            <a:r>
              <a:rPr lang="it" sz="1300" b="1">
                <a:solidFill>
                  <a:srgbClr val="24292F"/>
                </a:solidFill>
                <a:latin typeface="Consolas"/>
                <a:ea typeface="Consolas"/>
                <a:cs typeface="Consolas"/>
                <a:sym typeface="Consolas"/>
              </a:rPr>
              <a:t>    fn </a:t>
            </a:r>
            <a:r>
              <a:rPr lang="it" sz="1300" b="1">
                <a:solidFill>
                  <a:srgbClr val="C00000"/>
                </a:solidFill>
                <a:latin typeface="Consolas"/>
                <a:ea typeface="Consolas"/>
                <a:cs typeface="Consolas"/>
                <a:sym typeface="Consolas"/>
              </a:rPr>
              <a:t>partial_cmp</a:t>
            </a:r>
            <a:r>
              <a:rPr lang="it" sz="1300" b="1">
                <a:solidFill>
                  <a:srgbClr val="24292F"/>
                </a:solidFill>
                <a:latin typeface="Consolas"/>
                <a:ea typeface="Consolas"/>
                <a:cs typeface="Consolas"/>
                <a:sym typeface="Consolas"/>
              </a:rPr>
              <a:t>(&amp;self, other: &amp;Rhs) -&gt; </a:t>
            </a:r>
            <a:endParaRPr sz="1300" b="1">
              <a:solidFill>
                <a:srgbClr val="24292F"/>
              </a:solidFill>
              <a:latin typeface="Consolas"/>
              <a:ea typeface="Consolas"/>
              <a:cs typeface="Consolas"/>
              <a:sym typeface="Consolas"/>
            </a:endParaRPr>
          </a:p>
          <a:p>
            <a:pPr marL="0" lvl="0" indent="0" algn="l" rtl="0">
              <a:lnSpc>
                <a:spcPct val="100000"/>
              </a:lnSpc>
              <a:spcBef>
                <a:spcPts val="0"/>
              </a:spcBef>
              <a:spcAft>
                <a:spcPts val="0"/>
              </a:spcAft>
              <a:buNone/>
            </a:pPr>
            <a:r>
              <a:rPr lang="it" sz="1300" b="1">
                <a:solidFill>
                  <a:srgbClr val="24292F"/>
                </a:solidFill>
                <a:latin typeface="Consolas"/>
                <a:ea typeface="Consolas"/>
                <a:cs typeface="Consolas"/>
                <a:sym typeface="Consolas"/>
              </a:rPr>
              <a:t>       </a:t>
            </a:r>
            <a:r>
              <a:rPr lang="it" sz="1300" b="1">
                <a:solidFill>
                  <a:srgbClr val="C00000"/>
                </a:solidFill>
                <a:latin typeface="Consolas"/>
                <a:ea typeface="Consolas"/>
                <a:cs typeface="Consolas"/>
                <a:sym typeface="Consolas"/>
              </a:rPr>
              <a:t>Option&lt;Ordering&gt;</a:t>
            </a:r>
            <a:r>
              <a:rPr lang="it" sz="1300" b="1">
                <a:solidFill>
                  <a:srgbClr val="24292F"/>
                </a:solidFill>
                <a:latin typeface="Consolas"/>
                <a:ea typeface="Consolas"/>
                <a:cs typeface="Consolas"/>
                <a:sym typeface="Consolas"/>
              </a:rPr>
              <a:t>;</a:t>
            </a:r>
            <a:endParaRPr sz="1300" b="1">
              <a:solidFill>
                <a:srgbClr val="24292F"/>
              </a:solidFill>
              <a:latin typeface="Consolas"/>
              <a:ea typeface="Consolas"/>
              <a:cs typeface="Consolas"/>
              <a:sym typeface="Consolas"/>
            </a:endParaRPr>
          </a:p>
          <a:p>
            <a:pPr marL="0" lvl="0" indent="0" algn="l" rtl="0">
              <a:lnSpc>
                <a:spcPct val="100000"/>
              </a:lnSpc>
              <a:spcBef>
                <a:spcPts val="0"/>
              </a:spcBef>
              <a:spcAft>
                <a:spcPts val="0"/>
              </a:spcAft>
              <a:buNone/>
            </a:pPr>
            <a:endParaRPr sz="1300" b="1">
              <a:solidFill>
                <a:srgbClr val="24292F"/>
              </a:solidFill>
              <a:latin typeface="Consolas"/>
              <a:ea typeface="Consolas"/>
              <a:cs typeface="Consolas"/>
              <a:sym typeface="Consolas"/>
            </a:endParaRPr>
          </a:p>
          <a:p>
            <a:pPr marL="0" lvl="0" indent="0" algn="l" rtl="0">
              <a:lnSpc>
                <a:spcPct val="100000"/>
              </a:lnSpc>
              <a:spcBef>
                <a:spcPts val="0"/>
              </a:spcBef>
              <a:spcAft>
                <a:spcPts val="0"/>
              </a:spcAft>
              <a:buNone/>
            </a:pPr>
            <a:r>
              <a:rPr lang="it" sz="1300" b="1">
                <a:solidFill>
                  <a:srgbClr val="24292F"/>
                </a:solidFill>
                <a:latin typeface="Consolas"/>
                <a:ea typeface="Consolas"/>
                <a:cs typeface="Consolas"/>
                <a:sym typeface="Consolas"/>
              </a:rPr>
              <a:t>    // metodi con implementazione di default</a:t>
            </a:r>
            <a:endParaRPr sz="1300" b="1">
              <a:solidFill>
                <a:srgbClr val="24292F"/>
              </a:solidFill>
              <a:latin typeface="Consolas"/>
              <a:ea typeface="Consolas"/>
              <a:cs typeface="Consolas"/>
              <a:sym typeface="Consolas"/>
            </a:endParaRPr>
          </a:p>
          <a:p>
            <a:pPr marL="0" lvl="0" indent="0" algn="l" rtl="0">
              <a:lnSpc>
                <a:spcPct val="100000"/>
              </a:lnSpc>
              <a:spcBef>
                <a:spcPts val="0"/>
              </a:spcBef>
              <a:spcAft>
                <a:spcPts val="0"/>
              </a:spcAft>
              <a:buNone/>
            </a:pPr>
            <a:r>
              <a:rPr lang="it" sz="1300" b="1">
                <a:solidFill>
                  <a:srgbClr val="24292F"/>
                </a:solidFill>
                <a:latin typeface="Consolas"/>
                <a:ea typeface="Consolas"/>
                <a:cs typeface="Consolas"/>
                <a:sym typeface="Consolas"/>
              </a:rPr>
              <a:t>    fn lt(&amp;self, other: &amp;Rhs) -&gt; bool;</a:t>
            </a:r>
            <a:endParaRPr sz="1300" b="1">
              <a:solidFill>
                <a:srgbClr val="24292F"/>
              </a:solidFill>
              <a:latin typeface="Consolas"/>
              <a:ea typeface="Consolas"/>
              <a:cs typeface="Consolas"/>
              <a:sym typeface="Consolas"/>
            </a:endParaRPr>
          </a:p>
          <a:p>
            <a:pPr marL="0" lvl="0" indent="0" algn="l" rtl="0">
              <a:lnSpc>
                <a:spcPct val="100000"/>
              </a:lnSpc>
              <a:spcBef>
                <a:spcPts val="0"/>
              </a:spcBef>
              <a:spcAft>
                <a:spcPts val="0"/>
              </a:spcAft>
              <a:buNone/>
            </a:pPr>
            <a:r>
              <a:rPr lang="it" sz="1300" b="1">
                <a:solidFill>
                  <a:srgbClr val="24292F"/>
                </a:solidFill>
                <a:latin typeface="Consolas"/>
                <a:ea typeface="Consolas"/>
                <a:cs typeface="Consolas"/>
                <a:sym typeface="Consolas"/>
              </a:rPr>
              <a:t>    fn le(&amp;self, other: &amp;Rhs) -&gt; bool;</a:t>
            </a:r>
            <a:endParaRPr sz="1300" b="1">
              <a:solidFill>
                <a:srgbClr val="24292F"/>
              </a:solidFill>
              <a:latin typeface="Consolas"/>
              <a:ea typeface="Consolas"/>
              <a:cs typeface="Consolas"/>
              <a:sym typeface="Consolas"/>
            </a:endParaRPr>
          </a:p>
          <a:p>
            <a:pPr marL="0" lvl="0" indent="0" algn="l" rtl="0">
              <a:lnSpc>
                <a:spcPct val="100000"/>
              </a:lnSpc>
              <a:spcBef>
                <a:spcPts val="0"/>
              </a:spcBef>
              <a:spcAft>
                <a:spcPts val="0"/>
              </a:spcAft>
              <a:buNone/>
            </a:pPr>
            <a:r>
              <a:rPr lang="it" sz="1300" b="1">
                <a:solidFill>
                  <a:srgbClr val="24292F"/>
                </a:solidFill>
                <a:latin typeface="Consolas"/>
                <a:ea typeface="Consolas"/>
                <a:cs typeface="Consolas"/>
                <a:sym typeface="Consolas"/>
              </a:rPr>
              <a:t>    fn gt(&amp;self, other: &amp;Rhs) -&gt; bool;</a:t>
            </a:r>
            <a:endParaRPr sz="1300" b="1">
              <a:solidFill>
                <a:srgbClr val="24292F"/>
              </a:solidFill>
              <a:latin typeface="Consolas"/>
              <a:ea typeface="Consolas"/>
              <a:cs typeface="Consolas"/>
              <a:sym typeface="Consolas"/>
            </a:endParaRPr>
          </a:p>
          <a:p>
            <a:pPr marL="0" lvl="0" indent="0" algn="l" rtl="0">
              <a:lnSpc>
                <a:spcPct val="100000"/>
              </a:lnSpc>
              <a:spcBef>
                <a:spcPts val="0"/>
              </a:spcBef>
              <a:spcAft>
                <a:spcPts val="0"/>
              </a:spcAft>
              <a:buNone/>
            </a:pPr>
            <a:r>
              <a:rPr lang="it" sz="1300" b="1">
                <a:solidFill>
                  <a:srgbClr val="24292F"/>
                </a:solidFill>
                <a:latin typeface="Consolas"/>
                <a:ea typeface="Consolas"/>
                <a:cs typeface="Consolas"/>
                <a:sym typeface="Consolas"/>
              </a:rPr>
              <a:t>    fn ge(&amp;self, other: &amp;Rhs) -&gt; bool;</a:t>
            </a:r>
            <a:endParaRPr sz="1300" b="1">
              <a:solidFill>
                <a:srgbClr val="24292F"/>
              </a:solidFill>
              <a:latin typeface="Consolas"/>
              <a:ea typeface="Consolas"/>
              <a:cs typeface="Consolas"/>
              <a:sym typeface="Consolas"/>
            </a:endParaRPr>
          </a:p>
          <a:p>
            <a:pPr marL="0" marR="152400" lvl="0" indent="0" algn="l" rtl="0">
              <a:lnSpc>
                <a:spcPct val="100000"/>
              </a:lnSpc>
              <a:spcBef>
                <a:spcPts val="0"/>
              </a:spcBef>
              <a:spcAft>
                <a:spcPts val="0"/>
              </a:spcAft>
              <a:buNone/>
            </a:pPr>
            <a:r>
              <a:rPr lang="it" sz="1300" b="1">
                <a:solidFill>
                  <a:srgbClr val="24292F"/>
                </a:solidFill>
                <a:latin typeface="Consolas"/>
                <a:ea typeface="Consolas"/>
                <a:cs typeface="Consolas"/>
                <a:sym typeface="Consolas"/>
              </a:rPr>
              <a:t>}</a:t>
            </a:r>
            <a:endParaRPr sz="1300" b="1">
              <a:solidFill>
                <a:srgbClr val="24292F"/>
              </a:solidFill>
              <a:latin typeface="Consolas"/>
              <a:ea typeface="Consolas"/>
              <a:cs typeface="Consolas"/>
              <a:sym typeface="Consolas"/>
            </a:endParaRPr>
          </a:p>
        </p:txBody>
      </p:sp>
      <p:sp>
        <p:nvSpPr>
          <p:cNvPr id="281" name="Google Shape;281;p33"/>
          <p:cNvSpPr txBox="1"/>
          <p:nvPr/>
        </p:nvSpPr>
        <p:spPr>
          <a:xfrm>
            <a:off x="5129475" y="1833675"/>
            <a:ext cx="3702900" cy="3386400"/>
          </a:xfrm>
          <a:prstGeom prst="rect">
            <a:avLst/>
          </a:prstGeom>
          <a:solidFill>
            <a:srgbClr val="FFF2CC"/>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marR="79199" lvl="0" indent="0" algn="l" rtl="0">
              <a:lnSpc>
                <a:spcPct val="100000"/>
              </a:lnSpc>
              <a:spcBef>
                <a:spcPts val="0"/>
              </a:spcBef>
              <a:spcAft>
                <a:spcPts val="0"/>
              </a:spcAft>
              <a:buNone/>
            </a:pPr>
            <a:r>
              <a:rPr lang="it" sz="1300" b="1">
                <a:solidFill>
                  <a:srgbClr val="24292F"/>
                </a:solidFill>
                <a:latin typeface="Consolas"/>
                <a:ea typeface="Consolas"/>
                <a:cs typeface="Consolas"/>
                <a:sym typeface="Consolas"/>
              </a:rPr>
              <a:t>trait </a:t>
            </a:r>
            <a:r>
              <a:rPr lang="it" sz="1300" b="1">
                <a:solidFill>
                  <a:srgbClr val="0030F2"/>
                </a:solidFill>
                <a:latin typeface="Consolas"/>
                <a:ea typeface="Consolas"/>
                <a:cs typeface="Consolas"/>
                <a:sym typeface="Consolas"/>
              </a:rPr>
              <a:t>Ord</a:t>
            </a:r>
            <a:r>
              <a:rPr lang="it" sz="1300" b="1">
                <a:solidFill>
                  <a:srgbClr val="24292F"/>
                </a:solidFill>
                <a:latin typeface="Consolas"/>
                <a:ea typeface="Consolas"/>
                <a:cs typeface="Consolas"/>
                <a:sym typeface="Consolas"/>
              </a:rPr>
              <a:t>: </a:t>
            </a:r>
            <a:r>
              <a:rPr lang="it" sz="1300" b="1">
                <a:solidFill>
                  <a:srgbClr val="0030F2"/>
                </a:solidFill>
                <a:latin typeface="Consolas"/>
                <a:ea typeface="Consolas"/>
                <a:cs typeface="Consolas"/>
                <a:sym typeface="Consolas"/>
              </a:rPr>
              <a:t>Eq</a:t>
            </a:r>
            <a:r>
              <a:rPr lang="it" sz="1300" b="1">
                <a:solidFill>
                  <a:srgbClr val="24292F"/>
                </a:solidFill>
                <a:latin typeface="Consolas"/>
                <a:ea typeface="Consolas"/>
                <a:cs typeface="Consolas"/>
                <a:sym typeface="Consolas"/>
              </a:rPr>
              <a:t> + </a:t>
            </a:r>
            <a:r>
              <a:rPr lang="it" sz="1300" b="1">
                <a:solidFill>
                  <a:srgbClr val="0030F2"/>
                </a:solidFill>
                <a:latin typeface="Consolas"/>
                <a:ea typeface="Consolas"/>
                <a:cs typeface="Consolas"/>
                <a:sym typeface="Consolas"/>
              </a:rPr>
              <a:t>PartialOrd&lt;Self&gt;</a:t>
            </a:r>
            <a:r>
              <a:rPr lang="it" sz="1300" b="1">
                <a:solidFill>
                  <a:srgbClr val="24292F"/>
                </a:solidFill>
                <a:latin typeface="Consolas"/>
                <a:ea typeface="Consolas"/>
                <a:cs typeface="Consolas"/>
                <a:sym typeface="Consolas"/>
              </a:rPr>
              <a:t> {</a:t>
            </a:r>
            <a:endParaRPr sz="1300" b="1">
              <a:solidFill>
                <a:srgbClr val="24292F"/>
              </a:solidFill>
              <a:latin typeface="Consolas"/>
              <a:ea typeface="Consolas"/>
              <a:cs typeface="Consolas"/>
              <a:sym typeface="Consolas"/>
            </a:endParaRPr>
          </a:p>
          <a:p>
            <a:pPr marL="0" marR="79199" lvl="0" indent="0" algn="l" rtl="0">
              <a:lnSpc>
                <a:spcPct val="100000"/>
              </a:lnSpc>
              <a:spcBef>
                <a:spcPts val="0"/>
              </a:spcBef>
              <a:spcAft>
                <a:spcPts val="0"/>
              </a:spcAft>
              <a:buNone/>
            </a:pPr>
            <a:r>
              <a:rPr lang="it" sz="1300" b="1">
                <a:solidFill>
                  <a:srgbClr val="24292F"/>
                </a:solidFill>
                <a:latin typeface="Consolas"/>
                <a:ea typeface="Consolas"/>
                <a:cs typeface="Consolas"/>
                <a:sym typeface="Consolas"/>
              </a:rPr>
              <a:t>  fn </a:t>
            </a:r>
            <a:r>
              <a:rPr lang="it" sz="1300" b="1">
                <a:solidFill>
                  <a:srgbClr val="C00000"/>
                </a:solidFill>
                <a:latin typeface="Consolas"/>
                <a:ea typeface="Consolas"/>
                <a:cs typeface="Consolas"/>
                <a:sym typeface="Consolas"/>
              </a:rPr>
              <a:t>cmp</a:t>
            </a:r>
            <a:r>
              <a:rPr lang="it" sz="1300" b="1">
                <a:solidFill>
                  <a:srgbClr val="24292F"/>
                </a:solidFill>
                <a:latin typeface="Consolas"/>
                <a:ea typeface="Consolas"/>
                <a:cs typeface="Consolas"/>
                <a:sym typeface="Consolas"/>
              </a:rPr>
              <a:t>(&amp;self,other: &amp;Self) </a:t>
            </a:r>
            <a:endParaRPr sz="1300" b="1">
              <a:solidFill>
                <a:srgbClr val="24292F"/>
              </a:solidFill>
              <a:latin typeface="Consolas"/>
              <a:ea typeface="Consolas"/>
              <a:cs typeface="Consolas"/>
              <a:sym typeface="Consolas"/>
            </a:endParaRPr>
          </a:p>
          <a:p>
            <a:pPr marL="0" marR="79199" lvl="0" indent="0" algn="l" rtl="0">
              <a:lnSpc>
                <a:spcPct val="100000"/>
              </a:lnSpc>
              <a:spcBef>
                <a:spcPts val="0"/>
              </a:spcBef>
              <a:spcAft>
                <a:spcPts val="0"/>
              </a:spcAft>
              <a:buNone/>
            </a:pPr>
            <a:r>
              <a:rPr lang="it" sz="1300" b="1">
                <a:solidFill>
                  <a:srgbClr val="24292F"/>
                </a:solidFill>
                <a:latin typeface="Consolas"/>
                <a:ea typeface="Consolas"/>
                <a:cs typeface="Consolas"/>
                <a:sym typeface="Consolas"/>
              </a:rPr>
              <a:t>                       -&gt; </a:t>
            </a:r>
            <a:r>
              <a:rPr lang="it" sz="1300" b="1">
                <a:solidFill>
                  <a:srgbClr val="C00000"/>
                </a:solidFill>
                <a:latin typeface="Consolas"/>
                <a:ea typeface="Consolas"/>
                <a:cs typeface="Consolas"/>
                <a:sym typeface="Consolas"/>
              </a:rPr>
              <a:t>Ordering</a:t>
            </a:r>
            <a:r>
              <a:rPr lang="it" sz="1300" b="1">
                <a:solidFill>
                  <a:srgbClr val="24292F"/>
                </a:solidFill>
                <a:latin typeface="Consolas"/>
                <a:ea typeface="Consolas"/>
                <a:cs typeface="Consolas"/>
                <a:sym typeface="Consolas"/>
              </a:rPr>
              <a:t>;</a:t>
            </a:r>
            <a:endParaRPr sz="1300" b="1">
              <a:solidFill>
                <a:srgbClr val="24292F"/>
              </a:solidFill>
              <a:latin typeface="Consolas"/>
              <a:ea typeface="Consolas"/>
              <a:cs typeface="Consolas"/>
              <a:sym typeface="Consolas"/>
            </a:endParaRPr>
          </a:p>
          <a:p>
            <a:pPr marL="0" marR="79199" lvl="0" indent="0" algn="l" rtl="0">
              <a:lnSpc>
                <a:spcPct val="100000"/>
              </a:lnSpc>
              <a:spcBef>
                <a:spcPts val="0"/>
              </a:spcBef>
              <a:spcAft>
                <a:spcPts val="0"/>
              </a:spcAft>
              <a:buNone/>
            </a:pPr>
            <a:r>
              <a:rPr lang="it" sz="1300" b="1">
                <a:solidFill>
                  <a:srgbClr val="24292F"/>
                </a:solidFill>
                <a:latin typeface="Consolas"/>
                <a:ea typeface="Consolas"/>
                <a:cs typeface="Consolas"/>
                <a:sym typeface="Consolas"/>
              </a:rPr>
              <a:t>  </a:t>
            </a:r>
            <a:endParaRPr sz="1300" b="1">
              <a:solidFill>
                <a:srgbClr val="24292F"/>
              </a:solidFill>
              <a:latin typeface="Consolas"/>
              <a:ea typeface="Consolas"/>
              <a:cs typeface="Consolas"/>
              <a:sym typeface="Consolas"/>
            </a:endParaRPr>
          </a:p>
          <a:p>
            <a:pPr marL="0" marR="79199" lvl="0" indent="0" algn="l" rtl="0">
              <a:lnSpc>
                <a:spcPct val="100000"/>
              </a:lnSpc>
              <a:spcBef>
                <a:spcPts val="0"/>
              </a:spcBef>
              <a:spcAft>
                <a:spcPts val="0"/>
              </a:spcAft>
              <a:buNone/>
            </a:pPr>
            <a:r>
              <a:rPr lang="it" sz="1300" b="1">
                <a:solidFill>
                  <a:srgbClr val="24292F"/>
                </a:solidFill>
                <a:latin typeface="Consolas"/>
                <a:ea typeface="Consolas"/>
                <a:cs typeface="Consolas"/>
                <a:sym typeface="Consolas"/>
              </a:rPr>
              <a:t>  // implementazione di default</a:t>
            </a:r>
            <a:endParaRPr sz="1300" b="1">
              <a:solidFill>
                <a:srgbClr val="24292F"/>
              </a:solidFill>
              <a:latin typeface="Consolas"/>
              <a:ea typeface="Consolas"/>
              <a:cs typeface="Consolas"/>
              <a:sym typeface="Consolas"/>
            </a:endParaRPr>
          </a:p>
          <a:p>
            <a:pPr marL="0" marR="79199" lvl="0" indent="0" algn="l" rtl="0">
              <a:lnSpc>
                <a:spcPct val="100000"/>
              </a:lnSpc>
              <a:spcBef>
                <a:spcPts val="0"/>
              </a:spcBef>
              <a:spcAft>
                <a:spcPts val="0"/>
              </a:spcAft>
              <a:buNone/>
            </a:pPr>
            <a:r>
              <a:rPr lang="it" sz="1300" b="1">
                <a:solidFill>
                  <a:srgbClr val="24292F"/>
                </a:solidFill>
                <a:latin typeface="Consolas"/>
                <a:ea typeface="Consolas"/>
                <a:cs typeface="Consolas"/>
                <a:sym typeface="Consolas"/>
              </a:rPr>
              <a:t>  fn max(self, other: Self) -&gt; Self;</a:t>
            </a:r>
            <a:endParaRPr sz="1300" b="1">
              <a:solidFill>
                <a:srgbClr val="24292F"/>
              </a:solidFill>
              <a:latin typeface="Consolas"/>
              <a:ea typeface="Consolas"/>
              <a:cs typeface="Consolas"/>
              <a:sym typeface="Consolas"/>
            </a:endParaRPr>
          </a:p>
          <a:p>
            <a:pPr marL="152400" marR="79199" lvl="0" indent="0" algn="l" rtl="0">
              <a:lnSpc>
                <a:spcPct val="100000"/>
              </a:lnSpc>
              <a:spcBef>
                <a:spcPts val="0"/>
              </a:spcBef>
              <a:spcAft>
                <a:spcPts val="0"/>
              </a:spcAft>
              <a:buNone/>
            </a:pPr>
            <a:r>
              <a:rPr lang="it" sz="1300" b="1">
                <a:solidFill>
                  <a:srgbClr val="24292F"/>
                </a:solidFill>
                <a:latin typeface="Consolas"/>
                <a:ea typeface="Consolas"/>
                <a:cs typeface="Consolas"/>
                <a:sym typeface="Consolas"/>
              </a:rPr>
              <a:t>fn min(self, other: Self) -&gt; Self;</a:t>
            </a:r>
            <a:endParaRPr sz="1300" b="1">
              <a:solidFill>
                <a:srgbClr val="24292F"/>
              </a:solidFill>
              <a:latin typeface="Consolas"/>
              <a:ea typeface="Consolas"/>
              <a:cs typeface="Consolas"/>
              <a:sym typeface="Consolas"/>
            </a:endParaRPr>
          </a:p>
          <a:p>
            <a:pPr marL="152400" marR="79199" lvl="0" indent="0" algn="l" rtl="0">
              <a:lnSpc>
                <a:spcPct val="100000"/>
              </a:lnSpc>
              <a:spcBef>
                <a:spcPts val="0"/>
              </a:spcBef>
              <a:spcAft>
                <a:spcPts val="0"/>
              </a:spcAft>
              <a:buNone/>
            </a:pPr>
            <a:r>
              <a:rPr lang="it" sz="1300" b="1">
                <a:solidFill>
                  <a:srgbClr val="24292F"/>
                </a:solidFill>
                <a:latin typeface="Consolas"/>
                <a:ea typeface="Consolas"/>
                <a:cs typeface="Consolas"/>
                <a:sym typeface="Consolas"/>
              </a:rPr>
              <a:t>fn clamp(self, min: Self, max: Self)</a:t>
            </a:r>
            <a:endParaRPr sz="1300" b="1">
              <a:solidFill>
                <a:srgbClr val="24292F"/>
              </a:solidFill>
              <a:latin typeface="Consolas"/>
              <a:ea typeface="Consolas"/>
              <a:cs typeface="Consolas"/>
              <a:sym typeface="Consolas"/>
            </a:endParaRPr>
          </a:p>
          <a:p>
            <a:pPr marL="152400" marR="79199" lvl="0" indent="0" algn="l" rtl="0">
              <a:lnSpc>
                <a:spcPct val="100000"/>
              </a:lnSpc>
              <a:spcBef>
                <a:spcPts val="0"/>
              </a:spcBef>
              <a:spcAft>
                <a:spcPts val="0"/>
              </a:spcAft>
              <a:buNone/>
            </a:pPr>
            <a:r>
              <a:rPr lang="it" sz="1300" b="1">
                <a:solidFill>
                  <a:srgbClr val="24292F"/>
                </a:solidFill>
                <a:latin typeface="Consolas"/>
                <a:ea typeface="Consolas"/>
                <a:cs typeface="Consolas"/>
                <a:sym typeface="Consolas"/>
              </a:rPr>
              <a:t>                           -&gt; Self;</a:t>
            </a:r>
            <a:endParaRPr sz="1300" b="1">
              <a:solidFill>
                <a:srgbClr val="24292F"/>
              </a:solidFill>
              <a:latin typeface="Consolas"/>
              <a:ea typeface="Consolas"/>
              <a:cs typeface="Consolas"/>
              <a:sym typeface="Consolas"/>
            </a:endParaRPr>
          </a:p>
          <a:p>
            <a:pPr marL="0" marR="79199" lvl="0" indent="0" algn="l" rtl="0">
              <a:lnSpc>
                <a:spcPct val="100000"/>
              </a:lnSpc>
              <a:spcBef>
                <a:spcPts val="0"/>
              </a:spcBef>
              <a:spcAft>
                <a:spcPts val="0"/>
              </a:spcAft>
              <a:buNone/>
            </a:pPr>
            <a:r>
              <a:rPr lang="it" sz="1300" b="1">
                <a:solidFill>
                  <a:srgbClr val="24292F"/>
                </a:solidFill>
                <a:latin typeface="Consolas"/>
                <a:ea typeface="Consolas"/>
                <a:cs typeface="Consolas"/>
                <a:sym typeface="Consolas"/>
              </a:rPr>
              <a:t>}</a:t>
            </a:r>
            <a:endParaRPr sz="1300" b="1">
              <a:solidFill>
                <a:srgbClr val="24292F"/>
              </a:solidFill>
              <a:latin typeface="Consolas"/>
              <a:ea typeface="Consolas"/>
              <a:cs typeface="Consolas"/>
              <a:sym typeface="Consolas"/>
            </a:endParaRPr>
          </a:p>
          <a:p>
            <a:pPr marL="0" marR="79199" lvl="0" indent="0" algn="l" rtl="0">
              <a:lnSpc>
                <a:spcPct val="100000"/>
              </a:lnSpc>
              <a:spcBef>
                <a:spcPts val="0"/>
              </a:spcBef>
              <a:spcAft>
                <a:spcPts val="0"/>
              </a:spcAft>
              <a:buNone/>
            </a:pPr>
            <a:endParaRPr sz="1300" b="1">
              <a:solidFill>
                <a:srgbClr val="24292F"/>
              </a:solidFill>
              <a:latin typeface="Consolas"/>
              <a:ea typeface="Consolas"/>
              <a:cs typeface="Consolas"/>
              <a:sym typeface="Consolas"/>
            </a:endParaRPr>
          </a:p>
          <a:p>
            <a:pPr marL="0" marR="79199" lvl="0" indent="0" algn="l" rtl="0">
              <a:lnSpc>
                <a:spcPct val="100000"/>
              </a:lnSpc>
              <a:spcBef>
                <a:spcPts val="0"/>
              </a:spcBef>
              <a:spcAft>
                <a:spcPts val="0"/>
              </a:spcAft>
              <a:buNone/>
            </a:pPr>
            <a:endParaRPr sz="1300" b="1">
              <a:solidFill>
                <a:srgbClr val="24292F"/>
              </a:solidFill>
              <a:latin typeface="Consolas"/>
              <a:ea typeface="Consolas"/>
              <a:cs typeface="Consolas"/>
              <a:sym typeface="Consolas"/>
            </a:endParaRPr>
          </a:p>
          <a:p>
            <a:pPr marL="0" marR="79199" lvl="0" indent="0" algn="l" rtl="0">
              <a:lnSpc>
                <a:spcPct val="100000"/>
              </a:lnSpc>
              <a:spcBef>
                <a:spcPts val="0"/>
              </a:spcBef>
              <a:spcAft>
                <a:spcPts val="0"/>
              </a:spcAft>
              <a:buNone/>
            </a:pPr>
            <a:endParaRPr sz="1300" b="1">
              <a:solidFill>
                <a:srgbClr val="24292F"/>
              </a:solidFill>
              <a:latin typeface="Consolas"/>
              <a:ea typeface="Consolas"/>
              <a:cs typeface="Consolas"/>
              <a:sym typeface="Consolas"/>
            </a:endParaRPr>
          </a:p>
          <a:p>
            <a:pPr marL="0" marR="79199" lvl="0" indent="0" algn="l" rtl="0">
              <a:lnSpc>
                <a:spcPct val="100000"/>
              </a:lnSpc>
              <a:spcBef>
                <a:spcPts val="0"/>
              </a:spcBef>
              <a:spcAft>
                <a:spcPts val="0"/>
              </a:spcAft>
              <a:buNone/>
            </a:pPr>
            <a:endParaRPr sz="1300" b="1">
              <a:solidFill>
                <a:srgbClr val="24292F"/>
              </a:solidFill>
              <a:latin typeface="Consolas"/>
              <a:ea typeface="Consolas"/>
              <a:cs typeface="Consolas"/>
              <a:sym typeface="Consolas"/>
            </a:endParaRPr>
          </a:p>
          <a:p>
            <a:pPr marL="0" marR="79199" lvl="0" indent="0" algn="l" rtl="0">
              <a:lnSpc>
                <a:spcPct val="100000"/>
              </a:lnSpc>
              <a:spcBef>
                <a:spcPts val="0"/>
              </a:spcBef>
              <a:spcAft>
                <a:spcPts val="0"/>
              </a:spcAft>
              <a:buNone/>
            </a:pPr>
            <a:endParaRPr sz="1300" b="1">
              <a:solidFill>
                <a:srgbClr val="24292F"/>
              </a:solidFill>
              <a:latin typeface="Consolas"/>
              <a:ea typeface="Consolas"/>
              <a:cs typeface="Consolas"/>
              <a:sym typeface="Consolas"/>
            </a:endParaRPr>
          </a:p>
          <a:p>
            <a:pPr marL="0" marR="79199" lvl="0" indent="0" algn="l" rtl="0">
              <a:lnSpc>
                <a:spcPct val="100000"/>
              </a:lnSpc>
              <a:spcBef>
                <a:spcPts val="0"/>
              </a:spcBef>
              <a:spcAft>
                <a:spcPts val="0"/>
              </a:spcAft>
              <a:buNone/>
            </a:pPr>
            <a:endParaRPr sz="1300" b="1">
              <a:solidFill>
                <a:srgbClr val="24292F"/>
              </a:solidFill>
              <a:latin typeface="Consolas"/>
              <a:ea typeface="Consolas"/>
              <a:cs typeface="Consolas"/>
              <a:sym typeface="Consola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4"/>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Visualizzare i contenuti</a:t>
            </a:r>
            <a:endParaRPr/>
          </a:p>
        </p:txBody>
      </p:sp>
      <p:sp>
        <p:nvSpPr>
          <p:cNvPr id="287" name="Google Shape;287;p34"/>
          <p:cNvSpPr txBox="1">
            <a:spLocks noGrp="1"/>
          </p:cNvSpPr>
          <p:nvPr>
            <p:ph type="body" idx="1"/>
          </p:nvPr>
        </p:nvSpPr>
        <p:spPr>
          <a:xfrm>
            <a:off x="311700" y="1280525"/>
            <a:ext cx="8520600" cy="1577100"/>
          </a:xfrm>
          <a:prstGeom prst="rect">
            <a:avLst/>
          </a:prstGeom>
        </p:spPr>
        <p:txBody>
          <a:bodyPr spcFirstLastPara="1" wrap="square" lIns="91425" tIns="91425" rIns="91425" bIns="91425" anchor="t" anchorCtr="0">
            <a:normAutofit lnSpcReduction="20000"/>
          </a:bodyPr>
          <a:lstStyle/>
          <a:p>
            <a:pPr marL="457200" lvl="0" indent="-342900" algn="l" rtl="0">
              <a:spcBef>
                <a:spcPts val="0"/>
              </a:spcBef>
              <a:spcAft>
                <a:spcPts val="0"/>
              </a:spcAft>
              <a:buSzPts val="1800"/>
              <a:buChar char="●"/>
            </a:pPr>
            <a:r>
              <a:rPr lang="it"/>
              <a:t>Macro come </a:t>
            </a:r>
            <a:r>
              <a:rPr lang="it" b="1">
                <a:solidFill>
                  <a:srgbClr val="0B5394"/>
                </a:solidFill>
                <a:latin typeface="Consolas"/>
                <a:ea typeface="Consolas"/>
                <a:cs typeface="Consolas"/>
                <a:sym typeface="Consolas"/>
              </a:rPr>
              <a:t>println!</a:t>
            </a:r>
            <a:r>
              <a:rPr lang="it"/>
              <a:t> e</a:t>
            </a:r>
            <a:r>
              <a:rPr lang="it" b="1">
                <a:solidFill>
                  <a:srgbClr val="0B5394"/>
                </a:solidFill>
                <a:latin typeface="Consolas"/>
                <a:ea typeface="Consolas"/>
                <a:cs typeface="Consolas"/>
                <a:sym typeface="Consolas"/>
              </a:rPr>
              <a:t> format!</a:t>
            </a:r>
            <a:r>
              <a:rPr lang="it"/>
              <a:t> consentono di stampare un valore associato al segnaposto </a:t>
            </a:r>
            <a:r>
              <a:rPr lang="it" b="1">
                <a:solidFill>
                  <a:srgbClr val="0B5394"/>
                </a:solidFill>
                <a:latin typeface="Consolas"/>
                <a:ea typeface="Consolas"/>
                <a:cs typeface="Consolas"/>
                <a:sym typeface="Consolas"/>
              </a:rPr>
              <a:t>{}</a:t>
            </a:r>
            <a:r>
              <a:rPr lang="it"/>
              <a:t> a condizione che tale valore implementi il tratto </a:t>
            </a:r>
            <a:r>
              <a:rPr lang="it" b="1">
                <a:solidFill>
                  <a:srgbClr val="0B5394"/>
                </a:solidFill>
                <a:latin typeface="Consolas"/>
                <a:ea typeface="Consolas"/>
                <a:cs typeface="Consolas"/>
                <a:sym typeface="Consolas"/>
              </a:rPr>
              <a:t>Display</a:t>
            </a:r>
            <a:endParaRPr b="1">
              <a:solidFill>
                <a:srgbClr val="0B5394"/>
              </a:solidFill>
              <a:latin typeface="Consolas"/>
              <a:ea typeface="Consolas"/>
              <a:cs typeface="Consolas"/>
              <a:sym typeface="Consolas"/>
            </a:endParaRPr>
          </a:p>
          <a:p>
            <a:pPr marL="914400" lvl="1" indent="-317500" algn="l" rtl="0">
              <a:spcBef>
                <a:spcPts val="0"/>
              </a:spcBef>
              <a:spcAft>
                <a:spcPts val="0"/>
              </a:spcAft>
              <a:buSzPts val="1400"/>
              <a:buChar char="○"/>
            </a:pPr>
            <a:r>
              <a:rPr lang="it"/>
              <a:t>Tale tratto rappresenta la capacità del tipo di creare una visualizzazione di un proprio valore comprensibile ad un </a:t>
            </a:r>
            <a:r>
              <a:rPr lang="it" b="1">
                <a:solidFill>
                  <a:srgbClr val="0B5394"/>
                </a:solidFill>
              </a:rPr>
              <a:t>utente finale</a:t>
            </a:r>
            <a:endParaRPr b="1">
              <a:solidFill>
                <a:srgbClr val="0B5394"/>
              </a:solidFill>
            </a:endParaRPr>
          </a:p>
          <a:p>
            <a:pPr marL="914400" lvl="1" indent="-317500" algn="l" rtl="0">
              <a:spcBef>
                <a:spcPts val="0"/>
              </a:spcBef>
              <a:spcAft>
                <a:spcPts val="0"/>
              </a:spcAft>
              <a:buSzPts val="1400"/>
              <a:buChar char="○"/>
            </a:pPr>
            <a:r>
              <a:rPr lang="it"/>
              <a:t>Da un punto di vista pratico, la sua implementazione richiede la definizione di un solo metodo</a:t>
            </a:r>
            <a:endParaRPr/>
          </a:p>
        </p:txBody>
      </p:sp>
      <p:sp>
        <p:nvSpPr>
          <p:cNvPr id="288" name="Google Shape;288;p34"/>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21</a:t>
            </a:fld>
            <a:endParaRPr/>
          </a:p>
        </p:txBody>
      </p:sp>
      <p:sp>
        <p:nvSpPr>
          <p:cNvPr id="289" name="Google Shape;289;p34"/>
          <p:cNvSpPr txBox="1"/>
          <p:nvPr/>
        </p:nvSpPr>
        <p:spPr>
          <a:xfrm>
            <a:off x="1416642" y="2830349"/>
            <a:ext cx="6431100" cy="831300"/>
          </a:xfrm>
          <a:prstGeom prst="rect">
            <a:avLst/>
          </a:prstGeom>
          <a:solidFill>
            <a:srgbClr val="FFF2CC"/>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it" b="1">
                <a:solidFill>
                  <a:srgbClr val="24292F"/>
                </a:solidFill>
                <a:latin typeface="Consolas"/>
                <a:ea typeface="Consolas"/>
                <a:cs typeface="Consolas"/>
                <a:sym typeface="Consolas"/>
              </a:rPr>
              <a:t>trait Display {</a:t>
            </a:r>
            <a:endParaRPr b="1">
              <a:solidFill>
                <a:srgbClr val="24292F"/>
              </a:solidFill>
              <a:latin typeface="Consolas"/>
              <a:ea typeface="Consolas"/>
              <a:cs typeface="Consolas"/>
              <a:sym typeface="Consolas"/>
            </a:endParaRPr>
          </a:p>
          <a:p>
            <a:pPr marL="0" lvl="0" indent="0" algn="l" rtl="0">
              <a:spcBef>
                <a:spcPts val="0"/>
              </a:spcBef>
              <a:spcAft>
                <a:spcPts val="0"/>
              </a:spcAft>
              <a:buNone/>
            </a:pPr>
            <a:r>
              <a:rPr lang="it" b="1">
                <a:solidFill>
                  <a:srgbClr val="24292F"/>
                </a:solidFill>
                <a:latin typeface="Consolas"/>
                <a:ea typeface="Consolas"/>
                <a:cs typeface="Consolas"/>
                <a:sym typeface="Consolas"/>
              </a:rPr>
              <a:t>    fn fmt(&amp;self, f: &amp;mut fmt::Formatter&lt;'_&gt;) -&gt; fmt::Result;</a:t>
            </a:r>
            <a:endParaRPr b="1">
              <a:solidFill>
                <a:srgbClr val="24292F"/>
              </a:solidFill>
              <a:latin typeface="Consolas"/>
              <a:ea typeface="Consolas"/>
              <a:cs typeface="Consolas"/>
              <a:sym typeface="Consolas"/>
            </a:endParaRPr>
          </a:p>
          <a:p>
            <a:pPr marL="0" marR="152400" lvl="0" indent="0" algn="l" rtl="0">
              <a:lnSpc>
                <a:spcPct val="145000"/>
              </a:lnSpc>
              <a:spcBef>
                <a:spcPts val="0"/>
              </a:spcBef>
              <a:spcAft>
                <a:spcPts val="0"/>
              </a:spcAft>
              <a:buNone/>
            </a:pPr>
            <a:r>
              <a:rPr lang="it" b="1">
                <a:solidFill>
                  <a:srgbClr val="24292F"/>
                </a:solidFill>
                <a:latin typeface="Consolas"/>
                <a:ea typeface="Consolas"/>
                <a:cs typeface="Consolas"/>
                <a:sym typeface="Consolas"/>
              </a:rPr>
              <a:t>}</a:t>
            </a:r>
            <a:endParaRPr b="1">
              <a:solidFill>
                <a:srgbClr val="24292F"/>
              </a:solidFill>
              <a:latin typeface="Consolas"/>
              <a:ea typeface="Consolas"/>
              <a:cs typeface="Consolas"/>
              <a:sym typeface="Consolas"/>
            </a:endParaRPr>
          </a:p>
        </p:txBody>
      </p:sp>
      <p:sp>
        <p:nvSpPr>
          <p:cNvPr id="290" name="Google Shape;290;p34"/>
          <p:cNvSpPr txBox="1">
            <a:spLocks noGrp="1"/>
          </p:cNvSpPr>
          <p:nvPr>
            <p:ph type="body" idx="1"/>
          </p:nvPr>
        </p:nvSpPr>
        <p:spPr>
          <a:xfrm>
            <a:off x="311700" y="3594125"/>
            <a:ext cx="8520600" cy="15771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it"/>
              <a:t>Il tratto </a:t>
            </a:r>
            <a:r>
              <a:rPr lang="it" b="1">
                <a:solidFill>
                  <a:srgbClr val="0B5394"/>
                </a:solidFill>
                <a:latin typeface="Consolas"/>
                <a:ea typeface="Consolas"/>
                <a:cs typeface="Consolas"/>
                <a:sym typeface="Consolas"/>
              </a:rPr>
              <a:t>Debug</a:t>
            </a:r>
            <a:r>
              <a:rPr lang="it"/>
              <a:t> ha la stessa firma di </a:t>
            </a:r>
            <a:r>
              <a:rPr lang="it" b="1">
                <a:solidFill>
                  <a:srgbClr val="0B5394"/>
                </a:solidFill>
                <a:latin typeface="Consolas"/>
                <a:ea typeface="Consolas"/>
                <a:cs typeface="Consolas"/>
                <a:sym typeface="Consolas"/>
              </a:rPr>
              <a:t>Display</a:t>
            </a:r>
            <a:endParaRPr/>
          </a:p>
          <a:p>
            <a:pPr marL="914400" lvl="1" indent="-317500" algn="l" rtl="0">
              <a:spcBef>
                <a:spcPts val="0"/>
              </a:spcBef>
              <a:spcAft>
                <a:spcPts val="0"/>
              </a:spcAft>
              <a:buSzPts val="1400"/>
              <a:buChar char="○"/>
            </a:pPr>
            <a:r>
              <a:rPr lang="it"/>
              <a:t>Il suo scopo, tuttavia, è differente: creare una rappresentazione comprensibile al programmatore del valore</a:t>
            </a:r>
            <a:endParaRPr/>
          </a:p>
          <a:p>
            <a:pPr marL="914400" lvl="1" indent="-317500" algn="l" rtl="0">
              <a:spcBef>
                <a:spcPts val="0"/>
              </a:spcBef>
              <a:spcAft>
                <a:spcPts val="0"/>
              </a:spcAft>
              <a:buSzPts val="1400"/>
              <a:buChar char="○"/>
            </a:pPr>
            <a:r>
              <a:rPr lang="it"/>
              <a:t>Viene attivato usando il segnaposto </a:t>
            </a:r>
            <a:r>
              <a:rPr lang="it" b="1">
                <a:solidFill>
                  <a:srgbClr val="0B5394"/>
                </a:solidFill>
                <a:latin typeface="Consolas"/>
                <a:ea typeface="Consolas"/>
                <a:cs typeface="Consolas"/>
                <a:sym typeface="Consolas"/>
              </a:rPr>
              <a:t>{:?}</a:t>
            </a:r>
            <a:endParaRPr>
              <a:solidFill>
                <a:srgbClr val="0B5394"/>
              </a:solidFill>
            </a:endParaRPr>
          </a:p>
          <a:p>
            <a:pPr marL="914400" lvl="1" indent="-317500" algn="l" rtl="0">
              <a:spcBef>
                <a:spcPts val="0"/>
              </a:spcBef>
              <a:spcAft>
                <a:spcPts val="0"/>
              </a:spcAft>
              <a:buSzPts val="1400"/>
              <a:buChar char="○"/>
            </a:pPr>
            <a:r>
              <a:rPr lang="it"/>
              <a:t>Può essere sintetizzato automaticamente attraverso l’annotazione </a:t>
            </a:r>
            <a:r>
              <a:rPr lang="it" b="1">
                <a:solidFill>
                  <a:srgbClr val="0B5394"/>
                </a:solidFill>
                <a:latin typeface="Consolas"/>
                <a:ea typeface="Consolas"/>
                <a:cs typeface="Consolas"/>
                <a:sym typeface="Consolas"/>
              </a:rPr>
              <a:t>#[derive(Debug)]</a:t>
            </a:r>
            <a:endParaRPr b="1">
              <a:solidFill>
                <a:srgbClr val="0B5394"/>
              </a:solidFill>
              <a:latin typeface="Consolas"/>
              <a:ea typeface="Consolas"/>
              <a:cs typeface="Consolas"/>
              <a:sym typeface="Consola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5"/>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Copia e duplicazione</a:t>
            </a:r>
            <a:endParaRPr/>
          </a:p>
        </p:txBody>
      </p:sp>
      <p:sp>
        <p:nvSpPr>
          <p:cNvPr id="296" name="Google Shape;296;p35"/>
          <p:cNvSpPr txBox="1">
            <a:spLocks noGrp="1"/>
          </p:cNvSpPr>
          <p:nvPr>
            <p:ph type="body" idx="1"/>
          </p:nvPr>
        </p:nvSpPr>
        <p:spPr>
          <a:xfrm>
            <a:off x="311700" y="1280528"/>
            <a:ext cx="8520600" cy="3795900"/>
          </a:xfrm>
          <a:prstGeom prst="rect">
            <a:avLst/>
          </a:prstGeom>
        </p:spPr>
        <p:txBody>
          <a:bodyPr spcFirstLastPara="1" wrap="square" lIns="91425" tIns="91425" rIns="91425" bIns="91425" anchor="t" anchorCtr="0">
            <a:normAutofit lnSpcReduction="20000"/>
          </a:bodyPr>
          <a:lstStyle/>
          <a:p>
            <a:pPr marL="457200" lvl="0" indent="-342900" algn="l" rtl="0">
              <a:spcBef>
                <a:spcPts val="0"/>
              </a:spcBef>
              <a:spcAft>
                <a:spcPts val="0"/>
              </a:spcAft>
              <a:buSzPts val="1800"/>
              <a:buChar char="●"/>
            </a:pPr>
            <a:r>
              <a:rPr lang="it"/>
              <a:t>Il tratto </a:t>
            </a:r>
            <a:r>
              <a:rPr lang="it" b="1">
                <a:solidFill>
                  <a:srgbClr val="0B5394"/>
                </a:solidFill>
                <a:latin typeface="Consolas"/>
                <a:ea typeface="Consolas"/>
                <a:cs typeface="Consolas"/>
                <a:sym typeface="Consolas"/>
              </a:rPr>
              <a:t>Clone</a:t>
            </a:r>
            <a:r>
              <a:rPr lang="it"/>
              <a:t> indica la capacità di un tipo di creare un duplicato di un valore dato</a:t>
            </a:r>
            <a:endParaRPr/>
          </a:p>
          <a:p>
            <a:pPr marL="914400" lvl="1" indent="-317500" algn="l" rtl="0">
              <a:spcBef>
                <a:spcPts val="0"/>
              </a:spcBef>
              <a:spcAft>
                <a:spcPts val="0"/>
              </a:spcAft>
              <a:buSzPts val="1400"/>
              <a:buChar char="○"/>
            </a:pPr>
            <a:r>
              <a:rPr lang="it"/>
              <a:t>Questo può essere usato per trasformare un riferimento (&amp;T) in un valore posseduto (T)</a:t>
            </a:r>
            <a:endParaRPr/>
          </a:p>
          <a:p>
            <a:pPr marL="914400" lvl="1" indent="-317500" algn="l" rtl="0">
              <a:spcBef>
                <a:spcPts val="0"/>
              </a:spcBef>
              <a:spcAft>
                <a:spcPts val="0"/>
              </a:spcAft>
              <a:buSzPts val="1400"/>
              <a:buChar char="○"/>
            </a:pPr>
            <a:r>
              <a:rPr lang="it"/>
              <a:t>Tale trasformazione, ovviamente, può essere molto costosa in termini di tempo e memoria, tuttavia è sempre sotto il controllo del programmatore perché tale funzionalità non è mai attivata automaticamente</a:t>
            </a:r>
            <a:endParaRPr/>
          </a:p>
          <a:p>
            <a:pPr marL="457200" lvl="0" indent="-342900" algn="l" rtl="0">
              <a:spcBef>
                <a:spcPts val="0"/>
              </a:spcBef>
              <a:spcAft>
                <a:spcPts val="0"/>
              </a:spcAft>
              <a:buSzPts val="1800"/>
              <a:buChar char="●"/>
            </a:pPr>
            <a:r>
              <a:rPr lang="it"/>
              <a:t>Il tratto </a:t>
            </a:r>
            <a:r>
              <a:rPr lang="it" b="1">
                <a:solidFill>
                  <a:srgbClr val="0B5394"/>
                </a:solidFill>
                <a:latin typeface="Consolas"/>
                <a:ea typeface="Consolas"/>
                <a:cs typeface="Consolas"/>
                <a:sym typeface="Consolas"/>
              </a:rPr>
              <a:t>Copy</a:t>
            </a:r>
            <a:r>
              <a:rPr lang="it"/>
              <a:t> è un sotto-tratto di </a:t>
            </a:r>
            <a:r>
              <a:rPr lang="it" b="1">
                <a:solidFill>
                  <a:srgbClr val="0B5394"/>
                </a:solidFill>
                <a:latin typeface="Consolas"/>
                <a:ea typeface="Consolas"/>
                <a:cs typeface="Consolas"/>
                <a:sym typeface="Consolas"/>
              </a:rPr>
              <a:t>Clone</a:t>
            </a:r>
            <a:endParaRPr/>
          </a:p>
          <a:p>
            <a:pPr marL="914400" lvl="1" indent="-317500" algn="l" rtl="0">
              <a:spcBef>
                <a:spcPts val="0"/>
              </a:spcBef>
              <a:spcAft>
                <a:spcPts val="0"/>
              </a:spcAft>
              <a:buSzPts val="1400"/>
              <a:buChar char="○"/>
            </a:pPr>
            <a:r>
              <a:rPr lang="it"/>
              <a:t>Esso implica il fatto che la copia ottenuta sia - a tutti gli effetti - il solo duplicato dei bit presenti nel valore originale, senza nessuna trasformazione</a:t>
            </a:r>
            <a:endParaRPr/>
          </a:p>
          <a:p>
            <a:pPr marL="914400" lvl="1" indent="-317500" algn="l" rtl="0">
              <a:spcBef>
                <a:spcPts val="0"/>
              </a:spcBef>
              <a:spcAft>
                <a:spcPts val="0"/>
              </a:spcAft>
              <a:buSzPts val="1400"/>
              <a:buChar char="○"/>
            </a:pPr>
            <a:r>
              <a:rPr lang="it"/>
              <a:t>La sua implementazione può essere veloce ed efficiente (si basa sulla funzione memcpy(...))</a:t>
            </a:r>
            <a:endParaRPr/>
          </a:p>
          <a:p>
            <a:pPr marL="914400" lvl="1" indent="-317500" algn="l" rtl="0">
              <a:spcBef>
                <a:spcPts val="0"/>
              </a:spcBef>
              <a:spcAft>
                <a:spcPts val="0"/>
              </a:spcAft>
              <a:buSzPts val="1400"/>
              <a:buChar char="○"/>
            </a:pPr>
            <a:r>
              <a:rPr lang="it"/>
              <a:t>Questo tratto può essere implementato solo da strutture dati i cui campi implementino il tratto stesso</a:t>
            </a:r>
            <a:endParaRPr/>
          </a:p>
          <a:p>
            <a:pPr marL="457200" lvl="0" indent="-342900" algn="l" rtl="0">
              <a:spcBef>
                <a:spcPts val="0"/>
              </a:spcBef>
              <a:spcAft>
                <a:spcPts val="0"/>
              </a:spcAft>
              <a:buSzPts val="1800"/>
              <a:buChar char="●"/>
            </a:pPr>
            <a:r>
              <a:rPr lang="it"/>
              <a:t>La presenza del tratto </a:t>
            </a:r>
            <a:r>
              <a:rPr lang="it" b="1">
                <a:solidFill>
                  <a:srgbClr val="0B5394"/>
                </a:solidFill>
                <a:latin typeface="Consolas"/>
                <a:ea typeface="Consolas"/>
                <a:cs typeface="Consolas"/>
                <a:sym typeface="Consolas"/>
              </a:rPr>
              <a:t>Copy</a:t>
            </a:r>
            <a:r>
              <a:rPr lang="it"/>
              <a:t> trasforma la semantica delle operazioni di assegnazione</a:t>
            </a:r>
            <a:endParaRPr/>
          </a:p>
          <a:p>
            <a:pPr marL="914400" marR="0" lvl="1" indent="-317500" algn="l" rtl="0">
              <a:lnSpc>
                <a:spcPct val="115000"/>
              </a:lnSpc>
              <a:spcBef>
                <a:spcPts val="0"/>
              </a:spcBef>
              <a:spcAft>
                <a:spcPts val="0"/>
              </a:spcAft>
              <a:buSzPts val="1400"/>
              <a:buChar char="○"/>
            </a:pPr>
            <a:r>
              <a:rPr lang="it"/>
              <a:t>Quello che normalmente determina un </a:t>
            </a:r>
            <a:r>
              <a:rPr lang="it" b="1">
                <a:solidFill>
                  <a:srgbClr val="0B5394"/>
                </a:solidFill>
              </a:rPr>
              <a:t>movimento</a:t>
            </a:r>
            <a:r>
              <a:rPr lang="it"/>
              <a:t>, che rende inaccessibile il valore originale, diventa una </a:t>
            </a:r>
            <a:r>
              <a:rPr lang="it" b="1">
                <a:solidFill>
                  <a:srgbClr val="0B5394"/>
                </a:solidFill>
              </a:rPr>
              <a:t>copia</a:t>
            </a:r>
            <a:endParaRPr/>
          </a:p>
        </p:txBody>
      </p:sp>
      <p:sp>
        <p:nvSpPr>
          <p:cNvPr id="297" name="Google Shape;297;p35"/>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36"/>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Rilasciare le risorse</a:t>
            </a:r>
            <a:endParaRPr/>
          </a:p>
        </p:txBody>
      </p:sp>
      <p:sp>
        <p:nvSpPr>
          <p:cNvPr id="303" name="Google Shape;303;p36"/>
          <p:cNvSpPr txBox="1">
            <a:spLocks noGrp="1"/>
          </p:cNvSpPr>
          <p:nvPr>
            <p:ph type="body" idx="1"/>
          </p:nvPr>
        </p:nvSpPr>
        <p:spPr>
          <a:xfrm>
            <a:off x="311700" y="1280528"/>
            <a:ext cx="8520600" cy="37959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it"/>
              <a:t>Il tratto </a:t>
            </a:r>
            <a:r>
              <a:rPr lang="it" b="1">
                <a:solidFill>
                  <a:srgbClr val="0B5394"/>
                </a:solidFill>
                <a:latin typeface="Consolas"/>
                <a:ea typeface="Consolas"/>
                <a:cs typeface="Consolas"/>
                <a:sym typeface="Consolas"/>
              </a:rPr>
              <a:t>Drop</a:t>
            </a:r>
            <a:r>
              <a:rPr lang="it"/>
              <a:t> permette di definire il metodo </a:t>
            </a:r>
            <a:r>
              <a:rPr lang="it" b="1">
                <a:solidFill>
                  <a:srgbClr val="0B5394"/>
                </a:solidFill>
                <a:latin typeface="Consolas"/>
                <a:ea typeface="Consolas"/>
                <a:cs typeface="Consolas"/>
                <a:sym typeface="Consolas"/>
              </a:rPr>
              <a:t>drop(&amp;mut self)</a:t>
            </a:r>
            <a:r>
              <a:rPr lang="it"/>
              <a:t> che fa le veci del distruttore nel linguaggio C++</a:t>
            </a:r>
            <a:endParaRPr/>
          </a:p>
          <a:p>
            <a:pPr marL="914400" lvl="1" indent="-317500" algn="l" rtl="0">
              <a:spcBef>
                <a:spcPts val="0"/>
              </a:spcBef>
              <a:spcAft>
                <a:spcPts val="0"/>
              </a:spcAft>
              <a:buSzPts val="1400"/>
              <a:buChar char="○"/>
            </a:pPr>
            <a:r>
              <a:rPr lang="it"/>
              <a:t>Il compilatore Rust garantisce che tale metodo sarà chiamato nel momento in cui la variabile che contiene un valore di questo tipo uscirà dal proprio scope sintattico o subito prima che le venga assegnato un nuovo valore</a:t>
            </a:r>
            <a:endParaRPr/>
          </a:p>
          <a:p>
            <a:pPr marL="914400" lvl="1" indent="-317500" algn="l" rtl="0">
              <a:spcBef>
                <a:spcPts val="0"/>
              </a:spcBef>
              <a:spcAft>
                <a:spcPts val="0"/>
              </a:spcAft>
              <a:buSzPts val="1400"/>
              <a:buChar char="○"/>
            </a:pPr>
            <a:r>
              <a:rPr lang="it"/>
              <a:t>Questo permette di rilasciare eventuali risorse possedute dalla struttura dati o abilitare comportamenti duali a quelli della creazione dell’oggetto, tipici del pattern RAII - Resource Acquisition Is Initialization</a:t>
            </a:r>
            <a:endParaRPr/>
          </a:p>
          <a:p>
            <a:pPr marL="457200" marR="0" lvl="0" indent="-342900" algn="l" rtl="0">
              <a:lnSpc>
                <a:spcPct val="115000"/>
              </a:lnSpc>
              <a:spcBef>
                <a:spcPts val="0"/>
              </a:spcBef>
              <a:spcAft>
                <a:spcPts val="0"/>
              </a:spcAft>
              <a:buSzPts val="1800"/>
              <a:buChar char="●"/>
            </a:pPr>
            <a:r>
              <a:rPr lang="it"/>
              <a:t>Questo tratto è mutuamente esclusivo con il tratto </a:t>
            </a:r>
            <a:r>
              <a:rPr lang="it" b="1">
                <a:solidFill>
                  <a:srgbClr val="0B5394"/>
                </a:solidFill>
                <a:latin typeface="Consolas"/>
                <a:ea typeface="Consolas"/>
                <a:cs typeface="Consolas"/>
                <a:sym typeface="Consolas"/>
              </a:rPr>
              <a:t>Copy</a:t>
            </a:r>
            <a:endParaRPr/>
          </a:p>
          <a:p>
            <a:pPr marL="914400" lvl="1" indent="-317500" algn="l" rtl="0">
              <a:spcBef>
                <a:spcPts val="0"/>
              </a:spcBef>
              <a:spcAft>
                <a:spcPts val="0"/>
              </a:spcAft>
              <a:buSzPts val="1400"/>
              <a:buChar char="○"/>
            </a:pPr>
            <a:r>
              <a:rPr lang="it"/>
              <a:t>Questo vincolo elimina, in assenza di blocchi </a:t>
            </a:r>
            <a:r>
              <a:rPr lang="it" b="1">
                <a:solidFill>
                  <a:srgbClr val="0B5394"/>
                </a:solidFill>
                <a:latin typeface="Consolas"/>
                <a:ea typeface="Consolas"/>
                <a:cs typeface="Consolas"/>
                <a:sym typeface="Consolas"/>
              </a:rPr>
              <a:t>unsafe {...}</a:t>
            </a:r>
            <a:r>
              <a:rPr lang="it"/>
              <a:t>, la possibilità di avere un doppio rilascio delle risorse presenti sullo heap</a:t>
            </a:r>
            <a:endParaRPr/>
          </a:p>
          <a:p>
            <a:pPr marL="457200" lvl="0" indent="-342900" algn="l" rtl="0">
              <a:spcBef>
                <a:spcPts val="0"/>
              </a:spcBef>
              <a:spcAft>
                <a:spcPts val="0"/>
              </a:spcAft>
              <a:buSzPts val="1800"/>
              <a:buChar char="●"/>
            </a:pPr>
            <a:r>
              <a:rPr lang="it"/>
              <a:t>Questo tratto si accompagna alla funzione globale </a:t>
            </a:r>
            <a:r>
              <a:rPr lang="it" b="1">
                <a:solidFill>
                  <a:srgbClr val="0B5394"/>
                </a:solidFill>
                <a:latin typeface="Consolas"/>
                <a:ea typeface="Consolas"/>
                <a:cs typeface="Consolas"/>
                <a:sym typeface="Consolas"/>
              </a:rPr>
              <a:t>fn drop&lt;T&gt;(_x:T) {}</a:t>
            </a:r>
            <a:endParaRPr b="1">
              <a:solidFill>
                <a:srgbClr val="0B5394"/>
              </a:solidFill>
              <a:latin typeface="Consolas"/>
              <a:ea typeface="Consolas"/>
              <a:cs typeface="Consolas"/>
              <a:sym typeface="Consolas"/>
            </a:endParaRPr>
          </a:p>
          <a:p>
            <a:pPr marL="914400" lvl="1" indent="-317500" algn="l" rtl="0">
              <a:spcBef>
                <a:spcPts val="0"/>
              </a:spcBef>
              <a:spcAft>
                <a:spcPts val="0"/>
              </a:spcAft>
              <a:buSzPts val="1400"/>
              <a:buChar char="○"/>
            </a:pPr>
            <a:r>
              <a:rPr lang="it"/>
              <a:t>Essa forza il passaggio di possesso di un valore ad una nuova variabile (_x) che uscirà di scena subito, provocandone la distruzione  </a:t>
            </a:r>
            <a:endParaRPr/>
          </a:p>
        </p:txBody>
      </p:sp>
      <p:sp>
        <p:nvSpPr>
          <p:cNvPr id="304" name="Google Shape;304;p36"/>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37"/>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Indicizzare una struttura dati</a:t>
            </a:r>
            <a:endParaRPr/>
          </a:p>
        </p:txBody>
      </p:sp>
      <p:sp>
        <p:nvSpPr>
          <p:cNvPr id="310" name="Google Shape;310;p37"/>
          <p:cNvSpPr txBox="1">
            <a:spLocks noGrp="1"/>
          </p:cNvSpPr>
          <p:nvPr>
            <p:ph type="body" idx="1"/>
          </p:nvPr>
        </p:nvSpPr>
        <p:spPr>
          <a:xfrm>
            <a:off x="311700" y="1280525"/>
            <a:ext cx="8520600" cy="16485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it"/>
              <a:t>E’ possibile utilizzare </a:t>
            </a:r>
            <a:r>
              <a:rPr lang="it" b="1">
                <a:solidFill>
                  <a:srgbClr val="0B5394"/>
                </a:solidFill>
              </a:rPr>
              <a:t>sintatticamente</a:t>
            </a:r>
            <a:r>
              <a:rPr lang="it"/>
              <a:t> una struttura dati come fosse un array, abilitando la notazione </a:t>
            </a:r>
            <a:r>
              <a:rPr lang="it" b="1">
                <a:solidFill>
                  <a:srgbClr val="0B5394"/>
                </a:solidFill>
                <a:latin typeface="Consolas"/>
                <a:ea typeface="Consolas"/>
                <a:cs typeface="Consolas"/>
                <a:sym typeface="Consolas"/>
              </a:rPr>
              <a:t>t[i]</a:t>
            </a:r>
            <a:r>
              <a:rPr lang="it"/>
              <a:t> se si implementano i tratti </a:t>
            </a:r>
            <a:r>
              <a:rPr lang="it" b="1">
                <a:solidFill>
                  <a:srgbClr val="0B5394"/>
                </a:solidFill>
                <a:latin typeface="Consolas"/>
                <a:ea typeface="Consolas"/>
                <a:cs typeface="Consolas"/>
                <a:sym typeface="Consolas"/>
              </a:rPr>
              <a:t>Index</a:t>
            </a:r>
            <a:r>
              <a:rPr lang="it"/>
              <a:t> e </a:t>
            </a:r>
            <a:r>
              <a:rPr lang="it" b="1">
                <a:solidFill>
                  <a:srgbClr val="0B5394"/>
                </a:solidFill>
                <a:latin typeface="Consolas"/>
                <a:ea typeface="Consolas"/>
                <a:cs typeface="Consolas"/>
                <a:sym typeface="Consolas"/>
              </a:rPr>
              <a:t>IndexMut</a:t>
            </a:r>
            <a:endParaRPr/>
          </a:p>
          <a:p>
            <a:pPr marL="914400" lvl="1" indent="-317500" algn="l" rtl="0">
              <a:spcBef>
                <a:spcPts val="0"/>
              </a:spcBef>
              <a:spcAft>
                <a:spcPts val="0"/>
              </a:spcAft>
              <a:buSzPts val="1400"/>
              <a:buChar char="○"/>
            </a:pPr>
            <a:r>
              <a:rPr lang="it"/>
              <a:t>L’espressione </a:t>
            </a:r>
            <a:r>
              <a:rPr lang="it" b="1">
                <a:solidFill>
                  <a:srgbClr val="0B5394"/>
                </a:solidFill>
                <a:latin typeface="Consolas"/>
                <a:ea typeface="Consolas"/>
                <a:cs typeface="Consolas"/>
                <a:sym typeface="Consolas"/>
              </a:rPr>
              <a:t>t[i] </a:t>
            </a:r>
            <a:r>
              <a:rPr lang="it"/>
              <a:t>viene riscritta dal compilatore come </a:t>
            </a:r>
            <a:r>
              <a:rPr lang="it" b="1">
                <a:solidFill>
                  <a:srgbClr val="0B5394"/>
                </a:solidFill>
                <a:latin typeface="Consolas"/>
                <a:ea typeface="Consolas"/>
                <a:cs typeface="Consolas"/>
                <a:sym typeface="Consolas"/>
              </a:rPr>
              <a:t>*t.index(i)</a:t>
            </a:r>
            <a:r>
              <a:rPr lang="it"/>
              <a:t>, se si accede in lettura al risultato dell’espressione, o come </a:t>
            </a:r>
            <a:r>
              <a:rPr lang="it" b="1">
                <a:solidFill>
                  <a:srgbClr val="0B5394"/>
                </a:solidFill>
                <a:latin typeface="Consolas"/>
                <a:ea typeface="Consolas"/>
                <a:cs typeface="Consolas"/>
                <a:sym typeface="Consolas"/>
              </a:rPr>
              <a:t>*t.index_mut(i)</a:t>
            </a:r>
            <a:r>
              <a:rPr lang="it"/>
              <a:t>, se si accede in scrittura</a:t>
            </a:r>
            <a:endParaRPr/>
          </a:p>
          <a:p>
            <a:pPr marL="457200" lvl="0" indent="-342900" algn="l" rtl="0">
              <a:spcBef>
                <a:spcPts val="0"/>
              </a:spcBef>
              <a:spcAft>
                <a:spcPts val="0"/>
              </a:spcAft>
              <a:buSzPts val="1800"/>
              <a:buChar char="●"/>
            </a:pPr>
            <a:r>
              <a:rPr lang="it"/>
              <a:t>Questi due tratti sono definiti nel seguente modo</a:t>
            </a:r>
            <a:endParaRPr/>
          </a:p>
        </p:txBody>
      </p:sp>
      <p:sp>
        <p:nvSpPr>
          <p:cNvPr id="311" name="Google Shape;311;p37"/>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24</a:t>
            </a:fld>
            <a:endParaRPr/>
          </a:p>
        </p:txBody>
      </p:sp>
      <p:sp>
        <p:nvSpPr>
          <p:cNvPr id="312" name="Google Shape;312;p37"/>
          <p:cNvSpPr txBox="1"/>
          <p:nvPr/>
        </p:nvSpPr>
        <p:spPr>
          <a:xfrm>
            <a:off x="1129950" y="2929025"/>
            <a:ext cx="6884100" cy="2154900"/>
          </a:xfrm>
          <a:prstGeom prst="rect">
            <a:avLst/>
          </a:prstGeom>
          <a:solidFill>
            <a:srgbClr val="FFF2CC"/>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it" sz="1600" b="1">
                <a:latin typeface="Consolas"/>
                <a:ea typeface="Consolas"/>
                <a:cs typeface="Consolas"/>
                <a:sym typeface="Consolas"/>
              </a:rPr>
              <a:t>trait </a:t>
            </a:r>
            <a:r>
              <a:rPr lang="it" sz="1600" b="1">
                <a:solidFill>
                  <a:srgbClr val="0000FF"/>
                </a:solidFill>
                <a:latin typeface="Consolas"/>
                <a:ea typeface="Consolas"/>
                <a:cs typeface="Consolas"/>
                <a:sym typeface="Consolas"/>
              </a:rPr>
              <a:t>Index&lt;</a:t>
            </a:r>
            <a:r>
              <a:rPr lang="it" sz="1600" b="1">
                <a:solidFill>
                  <a:srgbClr val="9900FF"/>
                </a:solidFill>
                <a:latin typeface="Consolas"/>
                <a:ea typeface="Consolas"/>
                <a:cs typeface="Consolas"/>
                <a:sym typeface="Consolas"/>
              </a:rPr>
              <a:t>Idx</a:t>
            </a:r>
            <a:r>
              <a:rPr lang="it" sz="1600" b="1">
                <a:solidFill>
                  <a:srgbClr val="0000FF"/>
                </a:solidFill>
                <a:latin typeface="Consolas"/>
                <a:ea typeface="Consolas"/>
                <a:cs typeface="Consolas"/>
                <a:sym typeface="Consolas"/>
              </a:rPr>
              <a:t>&gt;</a:t>
            </a:r>
            <a:r>
              <a:rPr lang="it" sz="1600" b="1">
                <a:latin typeface="Consolas"/>
                <a:ea typeface="Consolas"/>
                <a:cs typeface="Consolas"/>
                <a:sym typeface="Consolas"/>
              </a:rPr>
              <a:t> {</a:t>
            </a:r>
            <a:endParaRPr sz="1600" b="1">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it" sz="1600" b="1">
                <a:latin typeface="Consolas"/>
                <a:ea typeface="Consolas"/>
                <a:cs typeface="Consolas"/>
                <a:sym typeface="Consolas"/>
              </a:rPr>
              <a:t>  type </a:t>
            </a:r>
            <a:r>
              <a:rPr lang="it" sz="1600" b="1">
                <a:solidFill>
                  <a:srgbClr val="9900FF"/>
                </a:solidFill>
                <a:latin typeface="Consolas"/>
                <a:ea typeface="Consolas"/>
                <a:cs typeface="Consolas"/>
                <a:sym typeface="Consolas"/>
              </a:rPr>
              <a:t>Output</a:t>
            </a:r>
            <a:r>
              <a:rPr lang="it" sz="1600" b="1">
                <a:latin typeface="Consolas"/>
                <a:ea typeface="Consolas"/>
                <a:cs typeface="Consolas"/>
                <a:sym typeface="Consolas"/>
              </a:rPr>
              <a:t>: ?Sized;</a:t>
            </a:r>
            <a:endParaRPr sz="1600" b="1">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it" sz="1600" b="1">
                <a:latin typeface="Consolas"/>
                <a:ea typeface="Consolas"/>
                <a:cs typeface="Consolas"/>
                <a:sym typeface="Consolas"/>
              </a:rPr>
              <a:t>  fn </a:t>
            </a:r>
            <a:r>
              <a:rPr lang="it" sz="1600" b="1">
                <a:solidFill>
                  <a:srgbClr val="1155CC"/>
                </a:solidFill>
                <a:latin typeface="Consolas"/>
                <a:ea typeface="Consolas"/>
                <a:cs typeface="Consolas"/>
                <a:sym typeface="Consolas"/>
              </a:rPr>
              <a:t>index</a:t>
            </a:r>
            <a:r>
              <a:rPr lang="it" sz="1600" b="1">
                <a:latin typeface="Consolas"/>
                <a:ea typeface="Consolas"/>
                <a:cs typeface="Consolas"/>
                <a:sym typeface="Consolas"/>
              </a:rPr>
              <a:t>(&amp;self, index: </a:t>
            </a:r>
            <a:r>
              <a:rPr lang="it" sz="1600" b="1">
                <a:solidFill>
                  <a:srgbClr val="9900FF"/>
                </a:solidFill>
                <a:latin typeface="Consolas"/>
                <a:ea typeface="Consolas"/>
                <a:cs typeface="Consolas"/>
                <a:sym typeface="Consolas"/>
              </a:rPr>
              <a:t>Idx</a:t>
            </a:r>
            <a:r>
              <a:rPr lang="it" sz="1600" b="1">
                <a:latin typeface="Consolas"/>
                <a:ea typeface="Consolas"/>
                <a:cs typeface="Consolas"/>
                <a:sym typeface="Consolas"/>
              </a:rPr>
              <a:t>) -&gt; &amp;Self::</a:t>
            </a:r>
            <a:r>
              <a:rPr lang="it" sz="1600" b="1">
                <a:solidFill>
                  <a:srgbClr val="9900FF"/>
                </a:solidFill>
                <a:latin typeface="Consolas"/>
                <a:ea typeface="Consolas"/>
                <a:cs typeface="Consolas"/>
                <a:sym typeface="Consolas"/>
              </a:rPr>
              <a:t>Output</a:t>
            </a:r>
            <a:r>
              <a:rPr lang="it" sz="1600" b="1">
                <a:latin typeface="Consolas"/>
                <a:ea typeface="Consolas"/>
                <a:cs typeface="Consolas"/>
                <a:sym typeface="Consolas"/>
              </a:rPr>
              <a:t>;</a:t>
            </a:r>
            <a:endParaRPr sz="1600" b="1">
              <a:latin typeface="Consolas"/>
              <a:ea typeface="Consolas"/>
              <a:cs typeface="Consolas"/>
              <a:sym typeface="Consolas"/>
            </a:endParaRPr>
          </a:p>
          <a:p>
            <a:pPr marL="0" lvl="0" indent="0" algn="l" rtl="0">
              <a:spcBef>
                <a:spcPts val="0"/>
              </a:spcBef>
              <a:spcAft>
                <a:spcPts val="0"/>
              </a:spcAft>
              <a:buNone/>
            </a:pPr>
            <a:r>
              <a:rPr lang="it" sz="1600" b="1">
                <a:latin typeface="Consolas"/>
                <a:ea typeface="Consolas"/>
                <a:cs typeface="Consolas"/>
                <a:sym typeface="Consolas"/>
              </a:rPr>
              <a:t>}</a:t>
            </a:r>
            <a:endParaRPr sz="1600" b="1">
              <a:latin typeface="Consolas"/>
              <a:ea typeface="Consolas"/>
              <a:cs typeface="Consolas"/>
              <a:sym typeface="Consolas"/>
            </a:endParaRPr>
          </a:p>
          <a:p>
            <a:pPr marL="0" lvl="0" indent="0" algn="l" rtl="0">
              <a:spcBef>
                <a:spcPts val="0"/>
              </a:spcBef>
              <a:spcAft>
                <a:spcPts val="0"/>
              </a:spcAft>
              <a:buNone/>
            </a:pPr>
            <a:endParaRPr sz="1600" b="1">
              <a:latin typeface="Consolas"/>
              <a:ea typeface="Consolas"/>
              <a:cs typeface="Consolas"/>
              <a:sym typeface="Consolas"/>
            </a:endParaRPr>
          </a:p>
          <a:p>
            <a:pPr marL="0" lvl="0" indent="0" algn="l" rtl="0">
              <a:spcBef>
                <a:spcPts val="0"/>
              </a:spcBef>
              <a:spcAft>
                <a:spcPts val="0"/>
              </a:spcAft>
              <a:buNone/>
            </a:pPr>
            <a:r>
              <a:rPr lang="it" sz="1600" b="1">
                <a:latin typeface="Consolas"/>
                <a:ea typeface="Consolas"/>
                <a:cs typeface="Consolas"/>
                <a:sym typeface="Consolas"/>
              </a:rPr>
              <a:t>trait </a:t>
            </a:r>
            <a:r>
              <a:rPr lang="it" sz="1600" b="1">
                <a:solidFill>
                  <a:srgbClr val="0000FF"/>
                </a:solidFill>
                <a:latin typeface="Consolas"/>
                <a:ea typeface="Consolas"/>
                <a:cs typeface="Consolas"/>
                <a:sym typeface="Consolas"/>
              </a:rPr>
              <a:t>IndexMut&lt;</a:t>
            </a:r>
            <a:r>
              <a:rPr lang="it" sz="1600" b="1">
                <a:solidFill>
                  <a:srgbClr val="9900FF"/>
                </a:solidFill>
                <a:latin typeface="Consolas"/>
                <a:ea typeface="Consolas"/>
                <a:cs typeface="Consolas"/>
                <a:sym typeface="Consolas"/>
              </a:rPr>
              <a:t>Idx</a:t>
            </a:r>
            <a:r>
              <a:rPr lang="it" sz="1600" b="1">
                <a:solidFill>
                  <a:srgbClr val="0000FF"/>
                </a:solidFill>
                <a:latin typeface="Consolas"/>
                <a:ea typeface="Consolas"/>
                <a:cs typeface="Consolas"/>
                <a:sym typeface="Consolas"/>
              </a:rPr>
              <a:t>&gt;</a:t>
            </a:r>
            <a:r>
              <a:rPr lang="it" sz="1600" b="1">
                <a:latin typeface="Consolas"/>
                <a:ea typeface="Consolas"/>
                <a:cs typeface="Consolas"/>
                <a:sym typeface="Consolas"/>
              </a:rPr>
              <a:t>: Index&lt;Idx&gt; {</a:t>
            </a:r>
            <a:endParaRPr sz="1600" b="1">
              <a:latin typeface="Consolas"/>
              <a:ea typeface="Consolas"/>
              <a:cs typeface="Consolas"/>
              <a:sym typeface="Consolas"/>
            </a:endParaRPr>
          </a:p>
          <a:p>
            <a:pPr marL="0" lvl="0" indent="0" algn="l" rtl="0">
              <a:spcBef>
                <a:spcPts val="0"/>
              </a:spcBef>
              <a:spcAft>
                <a:spcPts val="0"/>
              </a:spcAft>
              <a:buNone/>
            </a:pPr>
            <a:r>
              <a:rPr lang="it" sz="1600" b="1">
                <a:latin typeface="Consolas"/>
                <a:ea typeface="Consolas"/>
                <a:cs typeface="Consolas"/>
                <a:sym typeface="Consolas"/>
              </a:rPr>
              <a:t>  fn </a:t>
            </a:r>
            <a:r>
              <a:rPr lang="it" sz="1600" b="1">
                <a:solidFill>
                  <a:srgbClr val="1155CC"/>
                </a:solidFill>
                <a:latin typeface="Consolas"/>
                <a:ea typeface="Consolas"/>
                <a:cs typeface="Consolas"/>
                <a:sym typeface="Consolas"/>
              </a:rPr>
              <a:t>index_mut</a:t>
            </a:r>
            <a:r>
              <a:rPr lang="it" sz="1600" b="1">
                <a:latin typeface="Consolas"/>
                <a:ea typeface="Consolas"/>
                <a:cs typeface="Consolas"/>
                <a:sym typeface="Consolas"/>
              </a:rPr>
              <a:t>(&amp;mut self, index: </a:t>
            </a:r>
            <a:r>
              <a:rPr lang="it" sz="1600" b="1">
                <a:solidFill>
                  <a:srgbClr val="9900FF"/>
                </a:solidFill>
                <a:latin typeface="Consolas"/>
                <a:ea typeface="Consolas"/>
                <a:cs typeface="Consolas"/>
                <a:sym typeface="Consolas"/>
              </a:rPr>
              <a:t>Idx</a:t>
            </a:r>
            <a:r>
              <a:rPr lang="it" sz="1600" b="1">
                <a:latin typeface="Consolas"/>
                <a:ea typeface="Consolas"/>
                <a:cs typeface="Consolas"/>
                <a:sym typeface="Consolas"/>
              </a:rPr>
              <a:t>) -&gt; &amp;mut Self::</a:t>
            </a:r>
            <a:r>
              <a:rPr lang="it" sz="1600" b="1">
                <a:solidFill>
                  <a:srgbClr val="9900FF"/>
                </a:solidFill>
                <a:latin typeface="Consolas"/>
                <a:ea typeface="Consolas"/>
                <a:cs typeface="Consolas"/>
                <a:sym typeface="Consolas"/>
              </a:rPr>
              <a:t>Output</a:t>
            </a:r>
            <a:r>
              <a:rPr lang="it" sz="1600" b="1">
                <a:latin typeface="Consolas"/>
                <a:ea typeface="Consolas"/>
                <a:cs typeface="Consolas"/>
                <a:sym typeface="Consolas"/>
              </a:rPr>
              <a:t>;</a:t>
            </a:r>
            <a:endParaRPr sz="1600" b="1">
              <a:latin typeface="Consolas"/>
              <a:ea typeface="Consolas"/>
              <a:cs typeface="Consolas"/>
              <a:sym typeface="Consolas"/>
            </a:endParaRPr>
          </a:p>
          <a:p>
            <a:pPr marL="0" lvl="0" indent="0" algn="l" rtl="0">
              <a:spcBef>
                <a:spcPts val="0"/>
              </a:spcBef>
              <a:spcAft>
                <a:spcPts val="0"/>
              </a:spcAft>
              <a:buNone/>
            </a:pPr>
            <a:r>
              <a:rPr lang="it" sz="1600" b="1">
                <a:latin typeface="Consolas"/>
                <a:ea typeface="Consolas"/>
                <a:cs typeface="Consolas"/>
                <a:sym typeface="Consolas"/>
              </a:rPr>
              <a:t>}</a:t>
            </a:r>
            <a:endParaRPr sz="1600" b="1">
              <a:latin typeface="Consolas"/>
              <a:ea typeface="Consolas"/>
              <a:cs typeface="Consolas"/>
              <a:sym typeface="Consola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8"/>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Indicizzare una struttura dati</a:t>
            </a:r>
            <a:endParaRPr/>
          </a:p>
        </p:txBody>
      </p:sp>
      <p:sp>
        <p:nvSpPr>
          <p:cNvPr id="318" name="Google Shape;318;p38"/>
          <p:cNvSpPr txBox="1">
            <a:spLocks noGrp="1"/>
          </p:cNvSpPr>
          <p:nvPr>
            <p:ph type="body" idx="1"/>
          </p:nvPr>
        </p:nvSpPr>
        <p:spPr>
          <a:xfrm>
            <a:off x="311700" y="1280528"/>
            <a:ext cx="8520600" cy="3795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it"/>
              <a:t>Varie classi della libreria standard implementano i tratti Index e IndexMut</a:t>
            </a:r>
            <a:endParaRPr/>
          </a:p>
          <a:p>
            <a:pPr marL="914400" lvl="1" indent="-317500" algn="l" rtl="0">
              <a:spcBef>
                <a:spcPts val="0"/>
              </a:spcBef>
              <a:spcAft>
                <a:spcPts val="0"/>
              </a:spcAft>
              <a:buSzPts val="1400"/>
              <a:buChar char="○"/>
            </a:pPr>
            <a:r>
              <a:rPr lang="it"/>
              <a:t>Poiché sia l’indice usato che il tipo associato restituito dall’operazione di indicizzazione sono parametrizzati, è lecito avere implementazioni multiple del tratto per un dato tipo</a:t>
            </a:r>
            <a:endParaRPr/>
          </a:p>
          <a:p>
            <a:pPr marL="914400" lvl="1" indent="-317500" algn="l" rtl="0">
              <a:spcBef>
                <a:spcPts val="0"/>
              </a:spcBef>
              <a:spcAft>
                <a:spcPts val="0"/>
              </a:spcAft>
              <a:buSzPts val="1400"/>
              <a:buChar char="○"/>
            </a:pPr>
            <a:r>
              <a:rPr lang="it"/>
              <a:t>Vec&lt;T&gt;, ad esempio, consente di definire sia indici numerici (usize) che restituiscono valori di tipo T, che indici di tipo intervallo (Range) che restituiscono Slice&lt;T&gt;</a:t>
            </a:r>
            <a:endParaRPr/>
          </a:p>
          <a:p>
            <a:pPr marL="0" lvl="0" indent="0" algn="l" rtl="0">
              <a:spcBef>
                <a:spcPts val="1200"/>
              </a:spcBef>
              <a:spcAft>
                <a:spcPts val="1200"/>
              </a:spcAft>
              <a:buNone/>
            </a:pPr>
            <a:endParaRPr/>
          </a:p>
        </p:txBody>
      </p:sp>
      <p:sp>
        <p:nvSpPr>
          <p:cNvPr id="319" name="Google Shape;319;p38"/>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25</a:t>
            </a:fld>
            <a:endParaRPr/>
          </a:p>
        </p:txBody>
      </p:sp>
      <p:sp>
        <p:nvSpPr>
          <p:cNvPr id="320" name="Google Shape;320;p38"/>
          <p:cNvSpPr txBox="1"/>
          <p:nvPr/>
        </p:nvSpPr>
        <p:spPr>
          <a:xfrm>
            <a:off x="1129950" y="3085250"/>
            <a:ext cx="6884100" cy="1908600"/>
          </a:xfrm>
          <a:prstGeom prst="rect">
            <a:avLst/>
          </a:prstGeom>
          <a:solidFill>
            <a:srgbClr val="FFF2CC"/>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it" sz="1600" b="1">
                <a:latin typeface="Consolas"/>
                <a:ea typeface="Consolas"/>
                <a:cs typeface="Consolas"/>
                <a:sym typeface="Consolas"/>
              </a:rPr>
              <a:t>// Vec&lt;i32&gt; implementa Index&lt;usize, Output = i32&gt;</a:t>
            </a:r>
            <a:endParaRPr sz="1600" b="1">
              <a:latin typeface="Consolas"/>
              <a:ea typeface="Consolas"/>
              <a:cs typeface="Consolas"/>
              <a:sym typeface="Consolas"/>
            </a:endParaRPr>
          </a:p>
          <a:p>
            <a:pPr marL="0" lvl="0" indent="0" algn="l" rtl="0">
              <a:spcBef>
                <a:spcPts val="0"/>
              </a:spcBef>
              <a:spcAft>
                <a:spcPts val="0"/>
              </a:spcAft>
              <a:buNone/>
            </a:pPr>
            <a:r>
              <a:rPr lang="it" sz="1600" b="1">
                <a:latin typeface="Consolas"/>
                <a:ea typeface="Consolas"/>
                <a:cs typeface="Consolas"/>
                <a:sym typeface="Consolas"/>
              </a:rPr>
              <a:t>let vec = vec![1, 2, 3, 4, 5];</a:t>
            </a:r>
            <a:endParaRPr sz="1600" b="1">
              <a:latin typeface="Consolas"/>
              <a:ea typeface="Consolas"/>
              <a:cs typeface="Consolas"/>
              <a:sym typeface="Consolas"/>
            </a:endParaRPr>
          </a:p>
          <a:p>
            <a:pPr marL="0" lvl="0" indent="0" algn="l" rtl="0">
              <a:spcBef>
                <a:spcPts val="0"/>
              </a:spcBef>
              <a:spcAft>
                <a:spcPts val="0"/>
              </a:spcAft>
              <a:buNone/>
            </a:pPr>
            <a:r>
              <a:rPr lang="it" sz="1600" b="1">
                <a:latin typeface="Consolas"/>
                <a:ea typeface="Consolas"/>
                <a:cs typeface="Consolas"/>
                <a:sym typeface="Consolas"/>
              </a:rPr>
              <a:t>let num: i32 = vec[0]; </a:t>
            </a:r>
            <a:endParaRPr sz="1600" b="1">
              <a:latin typeface="Consolas"/>
              <a:ea typeface="Consolas"/>
              <a:cs typeface="Consolas"/>
              <a:sym typeface="Consolas"/>
            </a:endParaRPr>
          </a:p>
          <a:p>
            <a:pPr marL="0" lvl="0" indent="0" algn="l" rtl="0">
              <a:spcBef>
                <a:spcPts val="0"/>
              </a:spcBef>
              <a:spcAft>
                <a:spcPts val="0"/>
              </a:spcAft>
              <a:buNone/>
            </a:pPr>
            <a:r>
              <a:rPr lang="it" sz="1600" b="1">
                <a:latin typeface="Consolas"/>
                <a:ea typeface="Consolas"/>
                <a:cs typeface="Consolas"/>
                <a:sym typeface="Consolas"/>
              </a:rPr>
              <a:t>let num_ref: &amp;i32 = &amp;vec[0]; </a:t>
            </a:r>
            <a:endParaRPr sz="1600" b="1">
              <a:latin typeface="Consolas"/>
              <a:ea typeface="Consolas"/>
              <a:cs typeface="Consolas"/>
              <a:sym typeface="Consolas"/>
            </a:endParaRPr>
          </a:p>
          <a:p>
            <a:pPr marL="0" lvl="0" indent="0" algn="l" rtl="0">
              <a:spcBef>
                <a:spcPts val="0"/>
              </a:spcBef>
              <a:spcAft>
                <a:spcPts val="0"/>
              </a:spcAft>
              <a:buNone/>
            </a:pPr>
            <a:endParaRPr sz="1600" b="1">
              <a:latin typeface="Consolas"/>
              <a:ea typeface="Consolas"/>
              <a:cs typeface="Consolas"/>
              <a:sym typeface="Consolas"/>
            </a:endParaRPr>
          </a:p>
          <a:p>
            <a:pPr marL="0" lvl="0" indent="0" algn="l" rtl="0">
              <a:spcBef>
                <a:spcPts val="0"/>
              </a:spcBef>
              <a:spcAft>
                <a:spcPts val="0"/>
              </a:spcAft>
              <a:buNone/>
            </a:pPr>
            <a:r>
              <a:rPr lang="it" sz="1600" b="1">
                <a:latin typeface="Consolas"/>
                <a:ea typeface="Consolas"/>
                <a:cs typeface="Consolas"/>
                <a:sym typeface="Consolas"/>
              </a:rPr>
              <a:t>// Ma implementa anche Index&lt;Range&lt;usize&gt;, Output=[i32]&gt;</a:t>
            </a:r>
            <a:endParaRPr sz="1600" b="1">
              <a:latin typeface="Consolas"/>
              <a:ea typeface="Consolas"/>
              <a:cs typeface="Consolas"/>
              <a:sym typeface="Consolas"/>
            </a:endParaRPr>
          </a:p>
          <a:p>
            <a:pPr marL="0" lvl="0" indent="0" algn="l" rtl="0">
              <a:spcBef>
                <a:spcPts val="0"/>
              </a:spcBef>
              <a:spcAft>
                <a:spcPts val="0"/>
              </a:spcAft>
              <a:buNone/>
            </a:pPr>
            <a:r>
              <a:rPr lang="it" sz="1600" b="1">
                <a:latin typeface="Consolas"/>
                <a:ea typeface="Consolas"/>
                <a:cs typeface="Consolas"/>
                <a:sym typeface="Consolas"/>
              </a:rPr>
              <a:t>assert_eq!(&amp;vec[1..4], &amp;[2, 3, 4]);</a:t>
            </a:r>
            <a:endParaRPr sz="1600" b="1">
              <a:latin typeface="Consolas"/>
              <a:ea typeface="Consolas"/>
              <a:cs typeface="Consolas"/>
              <a:sym typeface="Consola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39"/>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Dereferenziare un valore</a:t>
            </a:r>
            <a:endParaRPr/>
          </a:p>
        </p:txBody>
      </p:sp>
      <p:sp>
        <p:nvSpPr>
          <p:cNvPr id="326" name="Google Shape;326;p39"/>
          <p:cNvSpPr txBox="1">
            <a:spLocks noGrp="1"/>
          </p:cNvSpPr>
          <p:nvPr>
            <p:ph type="body" idx="1"/>
          </p:nvPr>
        </p:nvSpPr>
        <p:spPr>
          <a:xfrm>
            <a:off x="311700" y="1280528"/>
            <a:ext cx="8520600" cy="3795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it"/>
              <a:t>E’  possibile trattare una struttura dati come se fosse sintatticamente un puntatore implementando i tratti </a:t>
            </a:r>
            <a:r>
              <a:rPr lang="it" b="1">
                <a:solidFill>
                  <a:srgbClr val="0B5394"/>
                </a:solidFill>
                <a:latin typeface="Consolas"/>
                <a:ea typeface="Consolas"/>
                <a:cs typeface="Consolas"/>
                <a:sym typeface="Consolas"/>
              </a:rPr>
              <a:t>Deref</a:t>
            </a:r>
            <a:r>
              <a:rPr lang="it"/>
              <a:t> e </a:t>
            </a:r>
            <a:r>
              <a:rPr lang="it" b="1">
                <a:solidFill>
                  <a:srgbClr val="0B5394"/>
                </a:solidFill>
                <a:latin typeface="Consolas"/>
                <a:ea typeface="Consolas"/>
                <a:cs typeface="Consolas"/>
                <a:sym typeface="Consolas"/>
              </a:rPr>
              <a:t>DerefMut</a:t>
            </a:r>
            <a:r>
              <a:rPr lang="it"/>
              <a:t> </a:t>
            </a:r>
            <a:endParaRPr/>
          </a:p>
          <a:p>
            <a:pPr marL="914400" marR="0" lvl="1" indent="-317500" algn="l" rtl="0">
              <a:lnSpc>
                <a:spcPct val="115000"/>
              </a:lnSpc>
              <a:spcBef>
                <a:spcPts val="0"/>
              </a:spcBef>
              <a:spcAft>
                <a:spcPts val="0"/>
              </a:spcAft>
              <a:buSzPts val="1400"/>
              <a:buChar char="○"/>
            </a:pPr>
            <a:r>
              <a:rPr lang="it"/>
              <a:t>La sintassi </a:t>
            </a:r>
            <a:r>
              <a:rPr lang="it" b="1">
                <a:solidFill>
                  <a:srgbClr val="0B5394"/>
                </a:solidFill>
                <a:latin typeface="Consolas"/>
                <a:ea typeface="Consolas"/>
                <a:cs typeface="Consolas"/>
                <a:sym typeface="Consolas"/>
              </a:rPr>
              <a:t>*t</a:t>
            </a:r>
            <a:r>
              <a:rPr lang="it"/>
              <a:t> per un tipo che implementa </a:t>
            </a:r>
            <a:r>
              <a:rPr lang="it" b="1">
                <a:solidFill>
                  <a:srgbClr val="0B5394"/>
                </a:solidFill>
                <a:latin typeface="Consolas"/>
                <a:ea typeface="Consolas"/>
                <a:cs typeface="Consolas"/>
                <a:sym typeface="Consolas"/>
              </a:rPr>
              <a:t>Deref</a:t>
            </a:r>
            <a:r>
              <a:rPr lang="it"/>
              <a:t> e che non sia un riferimento né un puntatore nativo equivale a </a:t>
            </a:r>
            <a:r>
              <a:rPr lang="it" b="1">
                <a:solidFill>
                  <a:srgbClr val="0B5394"/>
                </a:solidFill>
                <a:latin typeface="Consolas"/>
                <a:ea typeface="Consolas"/>
                <a:cs typeface="Consolas"/>
                <a:sym typeface="Consolas"/>
              </a:rPr>
              <a:t>*(t.deref()) </a:t>
            </a:r>
            <a:r>
              <a:rPr lang="it"/>
              <a:t>e restituisce un valore immutabile di tipo </a:t>
            </a:r>
            <a:r>
              <a:rPr lang="it" b="1">
                <a:solidFill>
                  <a:srgbClr val="0B5394"/>
                </a:solidFill>
                <a:latin typeface="Consolas"/>
                <a:ea typeface="Consolas"/>
                <a:cs typeface="Consolas"/>
                <a:sym typeface="Consolas"/>
              </a:rPr>
              <a:t>Self::Targe</a:t>
            </a:r>
            <a:r>
              <a:rPr lang="it"/>
              <a:t>t</a:t>
            </a:r>
            <a:endParaRPr/>
          </a:p>
          <a:p>
            <a:pPr marL="914400" marR="0" lvl="1" indent="-317500" algn="l" rtl="0">
              <a:lnSpc>
                <a:spcPct val="115000"/>
              </a:lnSpc>
              <a:spcBef>
                <a:spcPts val="0"/>
              </a:spcBef>
              <a:spcAft>
                <a:spcPts val="0"/>
              </a:spcAft>
              <a:buSzPts val="1400"/>
              <a:buChar char="○"/>
            </a:pPr>
            <a:r>
              <a:rPr lang="it"/>
              <a:t>Analogamente,  se il tratto implementa </a:t>
            </a:r>
            <a:r>
              <a:rPr lang="it" b="1">
                <a:solidFill>
                  <a:srgbClr val="0B5394"/>
                </a:solidFill>
                <a:latin typeface="Consolas"/>
                <a:ea typeface="Consolas"/>
                <a:cs typeface="Consolas"/>
                <a:sym typeface="Consolas"/>
              </a:rPr>
              <a:t>DerefMut</a:t>
            </a:r>
            <a:r>
              <a:rPr lang="it"/>
              <a:t>, </a:t>
            </a:r>
            <a:r>
              <a:rPr lang="it" b="1">
                <a:solidFill>
                  <a:srgbClr val="0B5394"/>
                </a:solidFill>
                <a:latin typeface="Consolas"/>
                <a:ea typeface="Consolas"/>
                <a:cs typeface="Consolas"/>
                <a:sym typeface="Consolas"/>
              </a:rPr>
              <a:t>*t </a:t>
            </a:r>
            <a:r>
              <a:rPr lang="it"/>
              <a:t>equivale a </a:t>
            </a:r>
            <a:r>
              <a:rPr lang="it" b="1">
                <a:solidFill>
                  <a:srgbClr val="0B5394"/>
                </a:solidFill>
                <a:latin typeface="Consolas"/>
                <a:ea typeface="Consolas"/>
                <a:cs typeface="Consolas"/>
                <a:sym typeface="Consolas"/>
              </a:rPr>
              <a:t>*(t.deref_mut()) </a:t>
            </a:r>
            <a:r>
              <a:rPr lang="it"/>
              <a:t>e restituisce un valore mutabile di tipo </a:t>
            </a:r>
            <a:r>
              <a:rPr lang="it" b="1">
                <a:solidFill>
                  <a:srgbClr val="0B5394"/>
                </a:solidFill>
                <a:latin typeface="Consolas"/>
                <a:ea typeface="Consolas"/>
                <a:cs typeface="Consolas"/>
                <a:sym typeface="Consolas"/>
              </a:rPr>
              <a:t>Self::Target</a:t>
            </a:r>
            <a:endParaRPr/>
          </a:p>
          <a:p>
            <a:pPr marL="0" lvl="0" indent="0" algn="l" rtl="0">
              <a:spcBef>
                <a:spcPts val="1200"/>
              </a:spcBef>
              <a:spcAft>
                <a:spcPts val="1200"/>
              </a:spcAft>
              <a:buNone/>
            </a:pPr>
            <a:endParaRPr/>
          </a:p>
        </p:txBody>
      </p:sp>
      <p:sp>
        <p:nvSpPr>
          <p:cNvPr id="327" name="Google Shape;327;p39"/>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26</a:t>
            </a:fld>
            <a:endParaRPr/>
          </a:p>
        </p:txBody>
      </p:sp>
      <p:sp>
        <p:nvSpPr>
          <p:cNvPr id="328" name="Google Shape;328;p39"/>
          <p:cNvSpPr txBox="1"/>
          <p:nvPr/>
        </p:nvSpPr>
        <p:spPr>
          <a:xfrm>
            <a:off x="1129950" y="3031250"/>
            <a:ext cx="6884100" cy="2154900"/>
          </a:xfrm>
          <a:prstGeom prst="rect">
            <a:avLst/>
          </a:prstGeom>
          <a:solidFill>
            <a:srgbClr val="FFF2CC"/>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it" sz="1600" b="1">
                <a:latin typeface="Consolas"/>
                <a:ea typeface="Consolas"/>
                <a:cs typeface="Consolas"/>
                <a:sym typeface="Consolas"/>
              </a:rPr>
              <a:t>trait </a:t>
            </a:r>
            <a:r>
              <a:rPr lang="it" sz="1600" b="1">
                <a:solidFill>
                  <a:srgbClr val="0000FF"/>
                </a:solidFill>
                <a:latin typeface="Consolas"/>
                <a:ea typeface="Consolas"/>
                <a:cs typeface="Consolas"/>
                <a:sym typeface="Consolas"/>
              </a:rPr>
              <a:t>Deref</a:t>
            </a:r>
            <a:r>
              <a:rPr lang="it" sz="1600" b="1">
                <a:latin typeface="Consolas"/>
                <a:ea typeface="Consolas"/>
                <a:cs typeface="Consolas"/>
                <a:sym typeface="Consolas"/>
              </a:rPr>
              <a:t> {</a:t>
            </a:r>
            <a:endParaRPr sz="1600" b="1">
              <a:latin typeface="Consolas"/>
              <a:ea typeface="Consolas"/>
              <a:cs typeface="Consolas"/>
              <a:sym typeface="Consolas"/>
            </a:endParaRPr>
          </a:p>
          <a:p>
            <a:pPr marL="0" lvl="0" indent="0" algn="l" rtl="0">
              <a:spcBef>
                <a:spcPts val="0"/>
              </a:spcBef>
              <a:spcAft>
                <a:spcPts val="0"/>
              </a:spcAft>
              <a:buNone/>
            </a:pPr>
            <a:r>
              <a:rPr lang="it" sz="1600" b="1">
                <a:latin typeface="Consolas"/>
                <a:ea typeface="Consolas"/>
                <a:cs typeface="Consolas"/>
                <a:sym typeface="Consolas"/>
              </a:rPr>
              <a:t>  type </a:t>
            </a:r>
            <a:r>
              <a:rPr lang="it" sz="1600" b="1">
                <a:solidFill>
                  <a:srgbClr val="9900FF"/>
                </a:solidFill>
                <a:latin typeface="Consolas"/>
                <a:ea typeface="Consolas"/>
                <a:cs typeface="Consolas"/>
                <a:sym typeface="Consolas"/>
              </a:rPr>
              <a:t>Target</a:t>
            </a:r>
            <a:r>
              <a:rPr lang="it" sz="1600" b="1">
                <a:latin typeface="Consolas"/>
                <a:ea typeface="Consolas"/>
                <a:cs typeface="Consolas"/>
                <a:sym typeface="Consolas"/>
              </a:rPr>
              <a:t>: ?Sized;</a:t>
            </a:r>
            <a:endParaRPr sz="1600" b="1">
              <a:latin typeface="Consolas"/>
              <a:ea typeface="Consolas"/>
              <a:cs typeface="Consolas"/>
              <a:sym typeface="Consolas"/>
            </a:endParaRPr>
          </a:p>
          <a:p>
            <a:pPr marL="0" lvl="0" indent="0" algn="l" rtl="0">
              <a:spcBef>
                <a:spcPts val="0"/>
              </a:spcBef>
              <a:spcAft>
                <a:spcPts val="0"/>
              </a:spcAft>
              <a:buNone/>
            </a:pPr>
            <a:r>
              <a:rPr lang="it" sz="1600" b="1">
                <a:latin typeface="Consolas"/>
                <a:ea typeface="Consolas"/>
                <a:cs typeface="Consolas"/>
                <a:sym typeface="Consolas"/>
              </a:rPr>
              <a:t>  fn </a:t>
            </a:r>
            <a:r>
              <a:rPr lang="it" sz="1600" b="1">
                <a:solidFill>
                  <a:srgbClr val="1155CC"/>
                </a:solidFill>
                <a:latin typeface="Consolas"/>
                <a:ea typeface="Consolas"/>
                <a:cs typeface="Consolas"/>
                <a:sym typeface="Consolas"/>
              </a:rPr>
              <a:t>deref</a:t>
            </a:r>
            <a:r>
              <a:rPr lang="it" sz="1600" b="1">
                <a:latin typeface="Consolas"/>
                <a:ea typeface="Consolas"/>
                <a:cs typeface="Consolas"/>
                <a:sym typeface="Consolas"/>
              </a:rPr>
              <a:t>(&amp;self) -&gt; &amp;Self::</a:t>
            </a:r>
            <a:r>
              <a:rPr lang="it" sz="1600" b="1">
                <a:solidFill>
                  <a:srgbClr val="9900FF"/>
                </a:solidFill>
                <a:latin typeface="Consolas"/>
                <a:ea typeface="Consolas"/>
                <a:cs typeface="Consolas"/>
                <a:sym typeface="Consolas"/>
              </a:rPr>
              <a:t>Target</a:t>
            </a:r>
            <a:r>
              <a:rPr lang="it" sz="1600" b="1">
                <a:latin typeface="Consolas"/>
                <a:ea typeface="Consolas"/>
                <a:cs typeface="Consolas"/>
                <a:sym typeface="Consolas"/>
              </a:rPr>
              <a:t>;</a:t>
            </a:r>
            <a:endParaRPr sz="1600" b="1">
              <a:latin typeface="Consolas"/>
              <a:ea typeface="Consolas"/>
              <a:cs typeface="Consolas"/>
              <a:sym typeface="Consolas"/>
            </a:endParaRPr>
          </a:p>
          <a:p>
            <a:pPr marL="0" lvl="0" indent="0" algn="l" rtl="0">
              <a:spcBef>
                <a:spcPts val="0"/>
              </a:spcBef>
              <a:spcAft>
                <a:spcPts val="0"/>
              </a:spcAft>
              <a:buNone/>
            </a:pPr>
            <a:r>
              <a:rPr lang="it" sz="1600" b="1">
                <a:latin typeface="Consolas"/>
                <a:ea typeface="Consolas"/>
                <a:cs typeface="Consolas"/>
                <a:sym typeface="Consolas"/>
              </a:rPr>
              <a:t>}</a:t>
            </a:r>
            <a:endParaRPr sz="1600" b="1">
              <a:latin typeface="Consolas"/>
              <a:ea typeface="Consolas"/>
              <a:cs typeface="Consolas"/>
              <a:sym typeface="Consolas"/>
            </a:endParaRPr>
          </a:p>
          <a:p>
            <a:pPr marL="0" lvl="0" indent="0" algn="l" rtl="0">
              <a:spcBef>
                <a:spcPts val="0"/>
              </a:spcBef>
              <a:spcAft>
                <a:spcPts val="0"/>
              </a:spcAft>
              <a:buNone/>
            </a:pPr>
            <a:endParaRPr sz="1600" b="1">
              <a:latin typeface="Consolas"/>
              <a:ea typeface="Consolas"/>
              <a:cs typeface="Consolas"/>
              <a:sym typeface="Consolas"/>
            </a:endParaRPr>
          </a:p>
          <a:p>
            <a:pPr marL="0" lvl="0" indent="0" algn="l" rtl="0">
              <a:spcBef>
                <a:spcPts val="0"/>
              </a:spcBef>
              <a:spcAft>
                <a:spcPts val="0"/>
              </a:spcAft>
              <a:buNone/>
            </a:pPr>
            <a:r>
              <a:rPr lang="it" sz="1600" b="1">
                <a:latin typeface="Consolas"/>
                <a:ea typeface="Consolas"/>
                <a:cs typeface="Consolas"/>
                <a:sym typeface="Consolas"/>
              </a:rPr>
              <a:t>trait </a:t>
            </a:r>
            <a:r>
              <a:rPr lang="it" sz="1600" b="1">
                <a:solidFill>
                  <a:srgbClr val="0000FF"/>
                </a:solidFill>
                <a:latin typeface="Consolas"/>
                <a:ea typeface="Consolas"/>
                <a:cs typeface="Consolas"/>
                <a:sym typeface="Consolas"/>
              </a:rPr>
              <a:t>DerefMut</a:t>
            </a:r>
            <a:r>
              <a:rPr lang="it" sz="1600" b="1">
                <a:latin typeface="Consolas"/>
                <a:ea typeface="Consolas"/>
                <a:cs typeface="Consolas"/>
                <a:sym typeface="Consolas"/>
              </a:rPr>
              <a:t>: Deref {</a:t>
            </a:r>
            <a:endParaRPr sz="1600" b="1">
              <a:latin typeface="Consolas"/>
              <a:ea typeface="Consolas"/>
              <a:cs typeface="Consolas"/>
              <a:sym typeface="Consolas"/>
            </a:endParaRPr>
          </a:p>
          <a:p>
            <a:pPr marL="0" lvl="0" indent="0" algn="l" rtl="0">
              <a:spcBef>
                <a:spcPts val="0"/>
              </a:spcBef>
              <a:spcAft>
                <a:spcPts val="0"/>
              </a:spcAft>
              <a:buNone/>
            </a:pPr>
            <a:r>
              <a:rPr lang="it" sz="1600" b="1">
                <a:latin typeface="Consolas"/>
                <a:ea typeface="Consolas"/>
                <a:cs typeface="Consolas"/>
                <a:sym typeface="Consolas"/>
              </a:rPr>
              <a:t>  fn </a:t>
            </a:r>
            <a:r>
              <a:rPr lang="it" sz="1600" b="1">
                <a:solidFill>
                  <a:srgbClr val="1155CC"/>
                </a:solidFill>
                <a:latin typeface="Consolas"/>
                <a:ea typeface="Consolas"/>
                <a:cs typeface="Consolas"/>
                <a:sym typeface="Consolas"/>
              </a:rPr>
              <a:t>deref_mut</a:t>
            </a:r>
            <a:r>
              <a:rPr lang="it" sz="1600" b="1">
                <a:latin typeface="Consolas"/>
                <a:ea typeface="Consolas"/>
                <a:cs typeface="Consolas"/>
                <a:sym typeface="Consolas"/>
              </a:rPr>
              <a:t>(&amp;mut self) -&gt; &amp;mut Self::</a:t>
            </a:r>
            <a:r>
              <a:rPr lang="it" sz="1600" b="1">
                <a:solidFill>
                  <a:srgbClr val="9900FF"/>
                </a:solidFill>
                <a:latin typeface="Consolas"/>
                <a:ea typeface="Consolas"/>
                <a:cs typeface="Consolas"/>
                <a:sym typeface="Consolas"/>
              </a:rPr>
              <a:t>Target</a:t>
            </a:r>
            <a:r>
              <a:rPr lang="it" sz="1600" b="1">
                <a:latin typeface="Consolas"/>
                <a:ea typeface="Consolas"/>
                <a:cs typeface="Consolas"/>
                <a:sym typeface="Consolas"/>
              </a:rPr>
              <a:t>;</a:t>
            </a:r>
            <a:endParaRPr sz="1600" b="1">
              <a:latin typeface="Consolas"/>
              <a:ea typeface="Consolas"/>
              <a:cs typeface="Consolas"/>
              <a:sym typeface="Consolas"/>
            </a:endParaRPr>
          </a:p>
          <a:p>
            <a:pPr marL="0" lvl="0" indent="0" algn="l" rtl="0">
              <a:spcBef>
                <a:spcPts val="0"/>
              </a:spcBef>
              <a:spcAft>
                <a:spcPts val="0"/>
              </a:spcAft>
              <a:buNone/>
            </a:pPr>
            <a:r>
              <a:rPr lang="it" sz="1600" b="1">
                <a:latin typeface="Consolas"/>
                <a:ea typeface="Consolas"/>
                <a:cs typeface="Consolas"/>
                <a:sym typeface="Consolas"/>
              </a:rPr>
              <a:t>}</a:t>
            </a:r>
            <a:endParaRPr sz="1600" b="1">
              <a:latin typeface="Consolas"/>
              <a:ea typeface="Consolas"/>
              <a:cs typeface="Consolas"/>
              <a:sym typeface="Consola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40"/>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Dereferenziare un valore</a:t>
            </a:r>
            <a:endParaRPr/>
          </a:p>
        </p:txBody>
      </p:sp>
      <p:sp>
        <p:nvSpPr>
          <p:cNvPr id="334" name="Google Shape;334;p40"/>
          <p:cNvSpPr txBox="1">
            <a:spLocks noGrp="1"/>
          </p:cNvSpPr>
          <p:nvPr>
            <p:ph type="body" idx="1"/>
          </p:nvPr>
        </p:nvSpPr>
        <p:spPr>
          <a:xfrm>
            <a:off x="311700" y="1280510"/>
            <a:ext cx="8520600" cy="35754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it"/>
              <a:t>Il tipo Self::Target deve essere qualcosa contenuto, posseduto o referenziato in Self</a:t>
            </a:r>
            <a:endParaRPr/>
          </a:p>
          <a:p>
            <a:pPr marL="914400" lvl="1" indent="-317500" algn="l" rtl="0">
              <a:spcBef>
                <a:spcPts val="0"/>
              </a:spcBef>
              <a:spcAft>
                <a:spcPts val="0"/>
              </a:spcAft>
              <a:buSzPts val="1400"/>
              <a:buChar char="○"/>
            </a:pPr>
            <a:r>
              <a:rPr lang="it"/>
              <a:t>Nel caso di </a:t>
            </a:r>
            <a:r>
              <a:rPr lang="it" b="1">
                <a:solidFill>
                  <a:srgbClr val="0B5394"/>
                </a:solidFill>
                <a:latin typeface="Consolas"/>
                <a:ea typeface="Consolas"/>
                <a:cs typeface="Consolas"/>
                <a:sym typeface="Consolas"/>
              </a:rPr>
              <a:t>Box&lt;T&gt;</a:t>
            </a:r>
            <a:r>
              <a:rPr lang="it"/>
              <a:t>, Target è il tipo T contenuto nel Box e allocato sullo heap</a:t>
            </a:r>
            <a:endParaRPr/>
          </a:p>
          <a:p>
            <a:pPr marL="457200" lvl="0" indent="-342900" algn="l" rtl="0">
              <a:spcBef>
                <a:spcPts val="0"/>
              </a:spcBef>
              <a:spcAft>
                <a:spcPts val="0"/>
              </a:spcAft>
              <a:buSzPts val="1800"/>
              <a:buChar char="●"/>
            </a:pPr>
            <a:r>
              <a:rPr lang="it"/>
              <a:t>La notazione *t prende a prestito, in modo condiviso o esclusivo, il valore t per poter eseguire il metodo del tratto corrispondente</a:t>
            </a:r>
            <a:endParaRPr/>
          </a:p>
          <a:p>
            <a:pPr marL="914400" lvl="1" indent="-317500" algn="l" rtl="0">
              <a:spcBef>
                <a:spcPts val="0"/>
              </a:spcBef>
              <a:spcAft>
                <a:spcPts val="0"/>
              </a:spcAft>
              <a:buSzPts val="1400"/>
              <a:buChar char="○"/>
            </a:pPr>
            <a:r>
              <a:rPr lang="it"/>
              <a:t>I riferimenti restituiti da </a:t>
            </a:r>
            <a:r>
              <a:rPr lang="it" b="1">
                <a:solidFill>
                  <a:srgbClr val="0B5394"/>
                </a:solidFill>
                <a:latin typeface="Consolas"/>
                <a:ea typeface="Consolas"/>
                <a:cs typeface="Consolas"/>
                <a:sym typeface="Consolas"/>
              </a:rPr>
              <a:t>deref(&amp;self)</a:t>
            </a:r>
            <a:r>
              <a:rPr lang="it"/>
              <a:t> o da </a:t>
            </a:r>
            <a:r>
              <a:rPr lang="it" b="1">
                <a:solidFill>
                  <a:srgbClr val="0B5394"/>
                </a:solidFill>
                <a:latin typeface="Consolas"/>
                <a:ea typeface="Consolas"/>
                <a:cs typeface="Consolas"/>
                <a:sym typeface="Consolas"/>
              </a:rPr>
              <a:t>deref_mut(&amp;mut self)</a:t>
            </a:r>
            <a:r>
              <a:rPr lang="it"/>
              <a:t> prolungano, come conseguenza delle regole sul tempo di vita, il prestito di self fino al termine del loro utilizzo</a:t>
            </a:r>
            <a:endParaRPr/>
          </a:p>
          <a:p>
            <a:pPr marL="457200" lvl="0" indent="-342900" algn="l" rtl="0">
              <a:spcBef>
                <a:spcPts val="0"/>
              </a:spcBef>
              <a:spcAft>
                <a:spcPts val="0"/>
              </a:spcAft>
              <a:buSzPts val="1800"/>
              <a:buChar char="●"/>
            </a:pPr>
            <a:r>
              <a:rPr lang="it"/>
              <a:t>I due tratti svolgono anche un secondo importante ruolo: permettono la conversione automatica dal tipo &amp;Self al tipo &amp;Self::Target e da &amp;mut Self a &amp;mut Self::Target</a:t>
            </a:r>
            <a:endParaRPr/>
          </a:p>
          <a:p>
            <a:pPr marL="914400" lvl="1" indent="-317500" algn="l" rtl="0">
              <a:spcBef>
                <a:spcPts val="0"/>
              </a:spcBef>
              <a:spcAft>
                <a:spcPts val="0"/>
              </a:spcAft>
              <a:buSzPts val="1400"/>
              <a:buChar char="○"/>
            </a:pPr>
            <a:r>
              <a:rPr lang="it"/>
              <a:t>Questa proprietà viene detta </a:t>
            </a:r>
            <a:r>
              <a:rPr lang="it" b="1" i="1">
                <a:solidFill>
                  <a:srgbClr val="C00000"/>
                </a:solidFill>
              </a:rPr>
              <a:t>deref coerction</a:t>
            </a:r>
            <a:r>
              <a:rPr lang="it"/>
              <a:t> e consente l’interoperabilità, ad esempio, tra &amp;String e &amp;str, per cui è lecito invocare su un valore di tipo String metodi definiti per str</a:t>
            </a:r>
            <a:endParaRPr/>
          </a:p>
          <a:p>
            <a:pPr marL="914400" lvl="1" indent="-317500" algn="l" rtl="0">
              <a:spcBef>
                <a:spcPts val="0"/>
              </a:spcBef>
              <a:spcAft>
                <a:spcPts val="0"/>
              </a:spcAft>
              <a:buSzPts val="1400"/>
              <a:buChar char="○"/>
            </a:pPr>
            <a:r>
              <a:rPr lang="it"/>
              <a:t>Questo meccanismo non viene applicato nella risoluzione di tipi generici</a:t>
            </a:r>
            <a:endParaRPr/>
          </a:p>
        </p:txBody>
      </p:sp>
      <p:sp>
        <p:nvSpPr>
          <p:cNvPr id="335" name="Google Shape;335;p40"/>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27</a:t>
            </a:fld>
            <a:endParaRPr/>
          </a:p>
        </p:txBody>
      </p:sp>
      <p:pic>
        <p:nvPicPr>
          <p:cNvPr id="336" name="Google Shape;336;p40"/>
          <p:cNvPicPr preferRelativeResize="0"/>
          <p:nvPr/>
        </p:nvPicPr>
        <p:blipFill>
          <a:blip r:embed="rId3">
            <a:alphaModFix/>
          </a:blip>
          <a:stretch>
            <a:fillRect/>
          </a:stretch>
        </p:blipFill>
        <p:spPr>
          <a:xfrm>
            <a:off x="7863500" y="0"/>
            <a:ext cx="1280500" cy="12805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41"/>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Dereferenziare un valore</a:t>
            </a:r>
            <a:endParaRPr/>
          </a:p>
        </p:txBody>
      </p:sp>
      <p:sp>
        <p:nvSpPr>
          <p:cNvPr id="342" name="Google Shape;342;p41"/>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28</a:t>
            </a:fld>
            <a:endParaRPr/>
          </a:p>
        </p:txBody>
      </p:sp>
      <p:sp>
        <p:nvSpPr>
          <p:cNvPr id="343" name="Google Shape;343;p41"/>
          <p:cNvSpPr txBox="1"/>
          <p:nvPr/>
        </p:nvSpPr>
        <p:spPr>
          <a:xfrm>
            <a:off x="455650" y="1249750"/>
            <a:ext cx="8266500" cy="3848100"/>
          </a:xfrm>
          <a:prstGeom prst="rect">
            <a:avLst/>
          </a:prstGeom>
          <a:solidFill>
            <a:srgbClr val="FFF2CC"/>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it" b="1">
                <a:latin typeface="Consolas"/>
                <a:ea typeface="Consolas"/>
                <a:cs typeface="Consolas"/>
                <a:sym typeface="Consolas"/>
              </a:rPr>
              <a:t>struct </a:t>
            </a:r>
            <a:r>
              <a:rPr lang="it" b="1">
                <a:solidFill>
                  <a:srgbClr val="0000FF"/>
                </a:solidFill>
                <a:latin typeface="Consolas"/>
                <a:ea typeface="Consolas"/>
                <a:cs typeface="Consolas"/>
                <a:sym typeface="Consolas"/>
              </a:rPr>
              <a:t>Selector</a:t>
            </a:r>
            <a:r>
              <a:rPr lang="it" b="1">
                <a:latin typeface="Consolas"/>
                <a:ea typeface="Consolas"/>
                <a:cs typeface="Consolas"/>
                <a:sym typeface="Consolas"/>
              </a:rPr>
              <a:t> {</a:t>
            </a:r>
            <a:endParaRPr b="1">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it" b="1">
                <a:latin typeface="Consolas"/>
                <a:ea typeface="Consolas"/>
                <a:cs typeface="Consolas"/>
                <a:sym typeface="Consolas"/>
              </a:rPr>
              <a:t>    elements: Vec&lt;String&gt;,</a:t>
            </a:r>
            <a:endParaRPr b="1">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it" b="1">
                <a:latin typeface="Consolas"/>
                <a:ea typeface="Consolas"/>
                <a:cs typeface="Consolas"/>
                <a:sym typeface="Consolas"/>
              </a:rPr>
              <a:t>    current: usize</a:t>
            </a:r>
            <a:endParaRPr b="1">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it" b="1">
                <a:latin typeface="Consolas"/>
                <a:ea typeface="Consolas"/>
                <a:cs typeface="Consolas"/>
                <a:sym typeface="Consolas"/>
              </a:rPr>
              <a:t>}</a:t>
            </a:r>
            <a:endParaRPr b="1">
              <a:latin typeface="Consolas"/>
              <a:ea typeface="Consolas"/>
              <a:cs typeface="Consolas"/>
              <a:sym typeface="Consolas"/>
            </a:endParaRPr>
          </a:p>
          <a:p>
            <a:pPr marL="0" lvl="0" indent="0" algn="l" rtl="0">
              <a:spcBef>
                <a:spcPts val="0"/>
              </a:spcBef>
              <a:spcAft>
                <a:spcPts val="0"/>
              </a:spcAft>
              <a:buNone/>
            </a:pPr>
            <a:endParaRPr b="1">
              <a:latin typeface="Consolas"/>
              <a:ea typeface="Consolas"/>
              <a:cs typeface="Consolas"/>
              <a:sym typeface="Consolas"/>
            </a:endParaRPr>
          </a:p>
          <a:p>
            <a:pPr marL="0" lvl="0" indent="0" algn="l" rtl="0">
              <a:spcBef>
                <a:spcPts val="0"/>
              </a:spcBef>
              <a:spcAft>
                <a:spcPts val="0"/>
              </a:spcAft>
              <a:buNone/>
            </a:pPr>
            <a:r>
              <a:rPr lang="it" b="1">
                <a:latin typeface="Consolas"/>
                <a:ea typeface="Consolas"/>
                <a:cs typeface="Consolas"/>
                <a:sym typeface="Consolas"/>
              </a:rPr>
              <a:t>use std::ops::Deref;</a:t>
            </a:r>
            <a:endParaRPr b="1">
              <a:latin typeface="Consolas"/>
              <a:ea typeface="Consolas"/>
              <a:cs typeface="Consolas"/>
              <a:sym typeface="Consolas"/>
            </a:endParaRPr>
          </a:p>
          <a:p>
            <a:pPr marL="0" lvl="0" indent="0" algn="l" rtl="0">
              <a:spcBef>
                <a:spcPts val="0"/>
              </a:spcBef>
              <a:spcAft>
                <a:spcPts val="0"/>
              </a:spcAft>
              <a:buNone/>
            </a:pPr>
            <a:endParaRPr b="1">
              <a:latin typeface="Consolas"/>
              <a:ea typeface="Consolas"/>
              <a:cs typeface="Consolas"/>
              <a:sym typeface="Consolas"/>
            </a:endParaRPr>
          </a:p>
          <a:p>
            <a:pPr marL="0" lvl="0" indent="0" algn="l" rtl="0">
              <a:spcBef>
                <a:spcPts val="0"/>
              </a:spcBef>
              <a:spcAft>
                <a:spcPts val="0"/>
              </a:spcAft>
              <a:buNone/>
            </a:pPr>
            <a:r>
              <a:rPr lang="it" b="1">
                <a:latin typeface="Consolas"/>
                <a:ea typeface="Consolas"/>
                <a:cs typeface="Consolas"/>
                <a:sym typeface="Consolas"/>
              </a:rPr>
              <a:t>impl Deref for </a:t>
            </a:r>
            <a:r>
              <a:rPr lang="it" b="1">
                <a:solidFill>
                  <a:srgbClr val="0000FF"/>
                </a:solidFill>
                <a:latin typeface="Consolas"/>
                <a:ea typeface="Consolas"/>
                <a:cs typeface="Consolas"/>
                <a:sym typeface="Consolas"/>
              </a:rPr>
              <a:t>Selector</a:t>
            </a:r>
            <a:r>
              <a:rPr lang="it" b="1">
                <a:latin typeface="Consolas"/>
                <a:ea typeface="Consolas"/>
                <a:cs typeface="Consolas"/>
                <a:sym typeface="Consolas"/>
              </a:rPr>
              <a:t> {</a:t>
            </a:r>
            <a:endParaRPr b="1">
              <a:latin typeface="Consolas"/>
              <a:ea typeface="Consolas"/>
              <a:cs typeface="Consolas"/>
              <a:sym typeface="Consolas"/>
            </a:endParaRPr>
          </a:p>
          <a:p>
            <a:pPr marL="0" lvl="0" indent="0" algn="l" rtl="0">
              <a:spcBef>
                <a:spcPts val="0"/>
              </a:spcBef>
              <a:spcAft>
                <a:spcPts val="0"/>
              </a:spcAft>
              <a:buNone/>
            </a:pPr>
            <a:r>
              <a:rPr lang="it" b="1">
                <a:latin typeface="Consolas"/>
                <a:ea typeface="Consolas"/>
                <a:cs typeface="Consolas"/>
                <a:sym typeface="Consolas"/>
              </a:rPr>
              <a:t>    type Target = </a:t>
            </a:r>
            <a:r>
              <a:rPr lang="it" b="1">
                <a:solidFill>
                  <a:srgbClr val="9900FF"/>
                </a:solidFill>
                <a:latin typeface="Consolas"/>
                <a:ea typeface="Consolas"/>
                <a:cs typeface="Consolas"/>
                <a:sym typeface="Consolas"/>
              </a:rPr>
              <a:t>String</a:t>
            </a:r>
            <a:r>
              <a:rPr lang="it" b="1">
                <a:latin typeface="Consolas"/>
                <a:ea typeface="Consolas"/>
                <a:cs typeface="Consolas"/>
                <a:sym typeface="Consolas"/>
              </a:rPr>
              <a:t>;</a:t>
            </a:r>
            <a:endParaRPr b="1">
              <a:latin typeface="Consolas"/>
              <a:ea typeface="Consolas"/>
              <a:cs typeface="Consolas"/>
              <a:sym typeface="Consolas"/>
            </a:endParaRPr>
          </a:p>
          <a:p>
            <a:pPr marL="0" lvl="0" indent="0" algn="l" rtl="0">
              <a:spcBef>
                <a:spcPts val="0"/>
              </a:spcBef>
              <a:spcAft>
                <a:spcPts val="0"/>
              </a:spcAft>
              <a:buNone/>
            </a:pPr>
            <a:r>
              <a:rPr lang="it" b="1">
                <a:latin typeface="Consolas"/>
                <a:ea typeface="Consolas"/>
                <a:cs typeface="Consolas"/>
                <a:sym typeface="Consolas"/>
              </a:rPr>
              <a:t>    fn deref(&amp;self) -&gt; &amp;</a:t>
            </a:r>
            <a:r>
              <a:rPr lang="it" b="1">
                <a:solidFill>
                  <a:srgbClr val="9900FF"/>
                </a:solidFill>
                <a:latin typeface="Consolas"/>
                <a:ea typeface="Consolas"/>
                <a:cs typeface="Consolas"/>
                <a:sym typeface="Consolas"/>
              </a:rPr>
              <a:t>String</a:t>
            </a:r>
            <a:r>
              <a:rPr lang="it" b="1">
                <a:latin typeface="Consolas"/>
                <a:ea typeface="Consolas"/>
                <a:cs typeface="Consolas"/>
                <a:sym typeface="Consolas"/>
              </a:rPr>
              <a:t> { &amp; self.elements[ self.current ] }</a:t>
            </a:r>
            <a:endParaRPr b="1">
              <a:latin typeface="Consolas"/>
              <a:ea typeface="Consolas"/>
              <a:cs typeface="Consolas"/>
              <a:sym typeface="Consolas"/>
            </a:endParaRPr>
          </a:p>
          <a:p>
            <a:pPr marL="0" lvl="0" indent="0" algn="l" rtl="0">
              <a:spcBef>
                <a:spcPts val="0"/>
              </a:spcBef>
              <a:spcAft>
                <a:spcPts val="0"/>
              </a:spcAft>
              <a:buNone/>
            </a:pPr>
            <a:r>
              <a:rPr lang="it" b="1">
                <a:latin typeface="Consolas"/>
                <a:ea typeface="Consolas"/>
                <a:cs typeface="Consolas"/>
                <a:sym typeface="Consolas"/>
              </a:rPr>
              <a:t>}</a:t>
            </a:r>
            <a:endParaRPr b="1">
              <a:latin typeface="Consolas"/>
              <a:ea typeface="Consolas"/>
              <a:cs typeface="Consolas"/>
              <a:sym typeface="Consolas"/>
            </a:endParaRPr>
          </a:p>
          <a:p>
            <a:pPr marL="0" lvl="0" indent="0" algn="l" rtl="0">
              <a:spcBef>
                <a:spcPts val="0"/>
              </a:spcBef>
              <a:spcAft>
                <a:spcPts val="0"/>
              </a:spcAft>
              <a:buNone/>
            </a:pPr>
            <a:endParaRPr b="1">
              <a:latin typeface="Consolas"/>
              <a:ea typeface="Consolas"/>
              <a:cs typeface="Consolas"/>
              <a:sym typeface="Consolas"/>
            </a:endParaRPr>
          </a:p>
          <a:p>
            <a:pPr marL="0" lvl="0" indent="0" algn="l" rtl="0">
              <a:spcBef>
                <a:spcPts val="0"/>
              </a:spcBef>
              <a:spcAft>
                <a:spcPts val="0"/>
              </a:spcAft>
              <a:buNone/>
            </a:pPr>
            <a:r>
              <a:rPr lang="it" b="1">
                <a:latin typeface="Consolas"/>
                <a:ea typeface="Consolas"/>
                <a:cs typeface="Consolas"/>
                <a:sym typeface="Consolas"/>
              </a:rPr>
              <a:t>let mut </a:t>
            </a:r>
            <a:r>
              <a:rPr lang="it" b="1">
                <a:solidFill>
                  <a:srgbClr val="0000FF"/>
                </a:solidFill>
                <a:latin typeface="Consolas"/>
                <a:ea typeface="Consolas"/>
                <a:cs typeface="Consolas"/>
                <a:sym typeface="Consolas"/>
              </a:rPr>
              <a:t>s</a:t>
            </a:r>
            <a:r>
              <a:rPr lang="it" b="1">
                <a:latin typeface="Consolas"/>
                <a:ea typeface="Consolas"/>
                <a:cs typeface="Consolas"/>
                <a:sym typeface="Consolas"/>
              </a:rPr>
              <a:t> = </a:t>
            </a:r>
            <a:r>
              <a:rPr lang="it" b="1">
                <a:solidFill>
                  <a:srgbClr val="0000FF"/>
                </a:solidFill>
                <a:latin typeface="Consolas"/>
                <a:ea typeface="Consolas"/>
                <a:cs typeface="Consolas"/>
                <a:sym typeface="Consolas"/>
              </a:rPr>
              <a:t>Selector</a:t>
            </a:r>
            <a:r>
              <a:rPr lang="it" b="1">
                <a:latin typeface="Consolas"/>
                <a:ea typeface="Consolas"/>
                <a:cs typeface="Consolas"/>
                <a:sym typeface="Consolas"/>
              </a:rPr>
              <a:t>{elements: vec![“a”.to_string(), “b”.to_string()], current:0};</a:t>
            </a:r>
            <a:endParaRPr b="1">
              <a:latin typeface="Consolas"/>
              <a:ea typeface="Consolas"/>
              <a:cs typeface="Consolas"/>
              <a:sym typeface="Consolas"/>
            </a:endParaRPr>
          </a:p>
          <a:p>
            <a:pPr marL="0" lvl="0" indent="0" algn="l" rtl="0">
              <a:spcBef>
                <a:spcPts val="0"/>
              </a:spcBef>
              <a:spcAft>
                <a:spcPts val="0"/>
              </a:spcAft>
              <a:buNone/>
            </a:pPr>
            <a:r>
              <a:rPr lang="it" b="1">
                <a:latin typeface="Consolas"/>
                <a:ea typeface="Consolas"/>
                <a:cs typeface="Consolas"/>
                <a:sym typeface="Consolas"/>
              </a:rPr>
              <a:t>assert_eq!(</a:t>
            </a:r>
            <a:r>
              <a:rPr lang="it" b="1">
                <a:solidFill>
                  <a:srgbClr val="0000FF"/>
                </a:solidFill>
                <a:latin typeface="Consolas"/>
                <a:ea typeface="Consolas"/>
                <a:cs typeface="Consolas"/>
                <a:sym typeface="Consolas"/>
              </a:rPr>
              <a:t>*s</a:t>
            </a:r>
            <a:r>
              <a:rPr lang="it" b="1">
                <a:latin typeface="Consolas"/>
                <a:ea typeface="Consolas"/>
                <a:cs typeface="Consolas"/>
                <a:sym typeface="Consolas"/>
              </a:rPr>
              <a:t>, “a”);</a:t>
            </a:r>
            <a:endParaRPr b="1">
              <a:latin typeface="Consolas"/>
              <a:ea typeface="Consolas"/>
              <a:cs typeface="Consolas"/>
              <a:sym typeface="Consolas"/>
            </a:endParaRPr>
          </a:p>
          <a:p>
            <a:pPr marL="0" lvl="0" indent="0" algn="l" rtl="0">
              <a:spcBef>
                <a:spcPts val="0"/>
              </a:spcBef>
              <a:spcAft>
                <a:spcPts val="0"/>
              </a:spcAft>
              <a:buNone/>
            </a:pPr>
            <a:endParaRPr b="1">
              <a:latin typeface="Consolas"/>
              <a:ea typeface="Consolas"/>
              <a:cs typeface="Consolas"/>
              <a:sym typeface="Consolas"/>
            </a:endParaRPr>
          </a:p>
          <a:p>
            <a:pPr marL="0" lvl="0" indent="0" algn="l" rtl="0">
              <a:spcBef>
                <a:spcPts val="0"/>
              </a:spcBef>
              <a:spcAft>
                <a:spcPts val="0"/>
              </a:spcAft>
              <a:buNone/>
            </a:pPr>
            <a:r>
              <a:rPr lang="it" b="1">
                <a:latin typeface="Consolas"/>
                <a:ea typeface="Consolas"/>
                <a:cs typeface="Consolas"/>
                <a:sym typeface="Consolas"/>
              </a:rPr>
              <a:t>s.current = 1;</a:t>
            </a:r>
            <a:endParaRPr b="1">
              <a:latin typeface="Consolas"/>
              <a:ea typeface="Consolas"/>
              <a:cs typeface="Consolas"/>
              <a:sym typeface="Consolas"/>
            </a:endParaRPr>
          </a:p>
          <a:p>
            <a:pPr marL="0" lvl="0" indent="0" algn="l" rtl="0">
              <a:spcBef>
                <a:spcPts val="0"/>
              </a:spcBef>
              <a:spcAft>
                <a:spcPts val="0"/>
              </a:spcAft>
              <a:buNone/>
            </a:pPr>
            <a:r>
              <a:rPr lang="it" b="1">
                <a:latin typeface="Consolas"/>
                <a:ea typeface="Consolas"/>
                <a:cs typeface="Consolas"/>
                <a:sym typeface="Consolas"/>
              </a:rPr>
              <a:t>assert_eq!(</a:t>
            </a:r>
            <a:r>
              <a:rPr lang="it" b="1">
                <a:solidFill>
                  <a:srgbClr val="0000FF"/>
                </a:solidFill>
                <a:latin typeface="Consolas"/>
                <a:ea typeface="Consolas"/>
                <a:cs typeface="Consolas"/>
                <a:sym typeface="Consolas"/>
              </a:rPr>
              <a:t>*s</a:t>
            </a:r>
            <a:r>
              <a:rPr lang="it" b="1">
                <a:latin typeface="Consolas"/>
                <a:ea typeface="Consolas"/>
                <a:cs typeface="Consolas"/>
                <a:sym typeface="Consolas"/>
              </a:rPr>
              <a:t>, “b”); </a:t>
            </a:r>
            <a:endParaRPr b="1">
              <a:latin typeface="Consolas"/>
              <a:ea typeface="Consolas"/>
              <a:cs typeface="Consolas"/>
              <a:sym typeface="Consola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42"/>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Definire un intervallo</a:t>
            </a:r>
            <a:endParaRPr/>
          </a:p>
        </p:txBody>
      </p:sp>
      <p:sp>
        <p:nvSpPr>
          <p:cNvPr id="349" name="Google Shape;349;p42"/>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29</a:t>
            </a:fld>
            <a:endParaRPr/>
          </a:p>
        </p:txBody>
      </p:sp>
      <p:sp>
        <p:nvSpPr>
          <p:cNvPr id="350" name="Google Shape;350;p42"/>
          <p:cNvSpPr txBox="1"/>
          <p:nvPr/>
        </p:nvSpPr>
        <p:spPr>
          <a:xfrm>
            <a:off x="311700" y="1280528"/>
            <a:ext cx="8520600" cy="37959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Clr>
                <a:srgbClr val="595959"/>
              </a:buClr>
              <a:buSzPts val="1800"/>
              <a:buChar char="●"/>
            </a:pPr>
            <a:r>
              <a:rPr lang="it" sz="1800">
                <a:solidFill>
                  <a:srgbClr val="595959"/>
                </a:solidFill>
              </a:rPr>
              <a:t>Attraverso l’utilizzo dell’operatore </a:t>
            </a:r>
            <a:r>
              <a:rPr lang="it" sz="1800">
                <a:solidFill>
                  <a:srgbClr val="0B5394"/>
                </a:solidFill>
              </a:rPr>
              <a:t>..</a:t>
            </a:r>
            <a:r>
              <a:rPr lang="it" sz="1800">
                <a:solidFill>
                  <a:srgbClr val="595959"/>
                </a:solidFill>
              </a:rPr>
              <a:t> è possibile definire intervalli di valori per tutti i tipi che implementano il tratto </a:t>
            </a:r>
            <a:r>
              <a:rPr lang="it" sz="1800" b="1">
                <a:solidFill>
                  <a:srgbClr val="0B5394"/>
                </a:solidFill>
                <a:latin typeface="Consolas"/>
                <a:ea typeface="Consolas"/>
                <a:cs typeface="Consolas"/>
                <a:sym typeface="Consolas"/>
              </a:rPr>
              <a:t>RangeBounds&lt;T&gt;</a:t>
            </a:r>
            <a:endParaRPr sz="1800" b="1">
              <a:solidFill>
                <a:srgbClr val="0B5394"/>
              </a:solidFill>
              <a:latin typeface="Consolas"/>
              <a:ea typeface="Consolas"/>
              <a:cs typeface="Consolas"/>
              <a:sym typeface="Consolas"/>
            </a:endParaRPr>
          </a:p>
          <a:p>
            <a:pPr marL="914400" lvl="1" indent="-317500" algn="l" rtl="0">
              <a:lnSpc>
                <a:spcPct val="115000"/>
              </a:lnSpc>
              <a:spcBef>
                <a:spcPts val="0"/>
              </a:spcBef>
              <a:spcAft>
                <a:spcPts val="0"/>
              </a:spcAft>
              <a:buClr>
                <a:srgbClr val="595959"/>
              </a:buClr>
              <a:buSzPts val="1400"/>
              <a:buChar char="○"/>
            </a:pPr>
            <a:r>
              <a:rPr lang="it">
                <a:solidFill>
                  <a:srgbClr val="595959"/>
                </a:solidFill>
              </a:rPr>
              <a:t>Quest’ultimo è implementato da diversi tipi base in Rust e consente l’utilizzo di sintassi come </a:t>
            </a:r>
            <a:r>
              <a:rPr lang="it">
                <a:solidFill>
                  <a:srgbClr val="0B5394"/>
                </a:solidFill>
              </a:rPr>
              <a:t>..</a:t>
            </a:r>
            <a:r>
              <a:rPr lang="it">
                <a:solidFill>
                  <a:srgbClr val="595959"/>
                </a:solidFill>
              </a:rPr>
              <a:t>, </a:t>
            </a:r>
            <a:r>
              <a:rPr lang="it">
                <a:solidFill>
                  <a:srgbClr val="0B5394"/>
                </a:solidFill>
              </a:rPr>
              <a:t>a..</a:t>
            </a:r>
            <a:r>
              <a:rPr lang="it">
                <a:solidFill>
                  <a:srgbClr val="595959"/>
                </a:solidFill>
              </a:rPr>
              <a:t>, </a:t>
            </a:r>
            <a:r>
              <a:rPr lang="it">
                <a:solidFill>
                  <a:srgbClr val="0B5394"/>
                </a:solidFill>
              </a:rPr>
              <a:t>..b</a:t>
            </a:r>
            <a:r>
              <a:rPr lang="it">
                <a:solidFill>
                  <a:srgbClr val="595959"/>
                </a:solidFill>
              </a:rPr>
              <a:t>, </a:t>
            </a:r>
            <a:r>
              <a:rPr lang="it">
                <a:solidFill>
                  <a:srgbClr val="0B5394"/>
                </a:solidFill>
              </a:rPr>
              <a:t>..=c</a:t>
            </a:r>
            <a:r>
              <a:rPr lang="it">
                <a:solidFill>
                  <a:srgbClr val="595959"/>
                </a:solidFill>
              </a:rPr>
              <a:t>, </a:t>
            </a:r>
            <a:r>
              <a:rPr lang="it">
                <a:solidFill>
                  <a:srgbClr val="0B5394"/>
                </a:solidFill>
              </a:rPr>
              <a:t>d..e</a:t>
            </a:r>
            <a:r>
              <a:rPr lang="it">
                <a:solidFill>
                  <a:srgbClr val="595959"/>
                </a:solidFill>
              </a:rPr>
              <a:t>, </a:t>
            </a:r>
            <a:r>
              <a:rPr lang="it">
                <a:solidFill>
                  <a:srgbClr val="0B5394"/>
                </a:solidFill>
              </a:rPr>
              <a:t>f..=g</a:t>
            </a:r>
            <a:endParaRPr>
              <a:solidFill>
                <a:srgbClr val="595959"/>
              </a:solidFill>
            </a:endParaRPr>
          </a:p>
          <a:p>
            <a:pPr marL="914400" lvl="1" indent="-317500" algn="l" rtl="0">
              <a:lnSpc>
                <a:spcPct val="115000"/>
              </a:lnSpc>
              <a:spcBef>
                <a:spcPts val="0"/>
              </a:spcBef>
              <a:spcAft>
                <a:spcPts val="0"/>
              </a:spcAft>
              <a:buClr>
                <a:srgbClr val="595959"/>
              </a:buClr>
              <a:buSzPts val="1400"/>
              <a:buChar char="○"/>
            </a:pPr>
            <a:r>
              <a:rPr lang="it">
                <a:solidFill>
                  <a:srgbClr val="595959"/>
                </a:solidFill>
              </a:rPr>
              <a:t>E’ necessario implementare i metodi </a:t>
            </a:r>
            <a:r>
              <a:rPr lang="it" b="1">
                <a:solidFill>
                  <a:srgbClr val="0B5394"/>
                </a:solidFill>
                <a:latin typeface="Consolas"/>
                <a:ea typeface="Consolas"/>
                <a:cs typeface="Consolas"/>
                <a:sym typeface="Consolas"/>
              </a:rPr>
              <a:t>end_bound(&amp;self)</a:t>
            </a:r>
            <a:r>
              <a:rPr lang="it">
                <a:solidFill>
                  <a:srgbClr val="0B5394"/>
                </a:solidFill>
              </a:rPr>
              <a:t> </a:t>
            </a:r>
            <a:r>
              <a:rPr lang="it">
                <a:solidFill>
                  <a:srgbClr val="595959"/>
                </a:solidFill>
              </a:rPr>
              <a:t>e </a:t>
            </a:r>
            <a:r>
              <a:rPr lang="it" b="1">
                <a:solidFill>
                  <a:srgbClr val="0B5394"/>
                </a:solidFill>
                <a:latin typeface="Consolas"/>
                <a:ea typeface="Consolas"/>
                <a:cs typeface="Consolas"/>
                <a:sym typeface="Consolas"/>
              </a:rPr>
              <a:t>start_bound(&amp;self)</a:t>
            </a:r>
            <a:r>
              <a:rPr lang="it">
                <a:solidFill>
                  <a:srgbClr val="595959"/>
                </a:solidFill>
              </a:rPr>
              <a:t> che ritornano entrambi il tipo </a:t>
            </a:r>
            <a:r>
              <a:rPr lang="it" b="1">
                <a:solidFill>
                  <a:srgbClr val="0B5394"/>
                </a:solidFill>
                <a:latin typeface="Consolas"/>
                <a:ea typeface="Consolas"/>
                <a:cs typeface="Consolas"/>
                <a:sym typeface="Consolas"/>
              </a:rPr>
              <a:t>Bound&lt;&amp;T&gt;</a:t>
            </a:r>
            <a:endParaRPr b="1">
              <a:latin typeface="Consolas"/>
              <a:ea typeface="Consolas"/>
              <a:cs typeface="Consolas"/>
              <a:sym typeface="Consolas"/>
            </a:endParaRPr>
          </a:p>
        </p:txBody>
      </p:sp>
      <p:sp>
        <p:nvSpPr>
          <p:cNvPr id="351" name="Google Shape;351;p42"/>
          <p:cNvSpPr txBox="1"/>
          <p:nvPr/>
        </p:nvSpPr>
        <p:spPr>
          <a:xfrm>
            <a:off x="476825" y="3220000"/>
            <a:ext cx="5736000" cy="1662300"/>
          </a:xfrm>
          <a:prstGeom prst="rect">
            <a:avLst/>
          </a:prstGeom>
          <a:solidFill>
            <a:srgbClr val="FFF2CC"/>
          </a:solidFill>
          <a:ln w="9525" cap="flat" cmpd="sng">
            <a:solidFill>
              <a:srgbClr val="00000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it" sz="1600" b="1">
                <a:latin typeface="Consolas"/>
                <a:ea typeface="Consolas"/>
                <a:cs typeface="Consolas"/>
                <a:sym typeface="Consolas"/>
              </a:rPr>
              <a:t>pub trait </a:t>
            </a:r>
            <a:r>
              <a:rPr lang="it" sz="1600" b="1">
                <a:solidFill>
                  <a:srgbClr val="0000FF"/>
                </a:solidFill>
                <a:latin typeface="Consolas"/>
                <a:ea typeface="Consolas"/>
                <a:cs typeface="Consolas"/>
                <a:sym typeface="Consolas"/>
              </a:rPr>
              <a:t>RangeBounds&lt;</a:t>
            </a:r>
            <a:r>
              <a:rPr lang="it" sz="1600" b="1">
                <a:solidFill>
                  <a:srgbClr val="9900FF"/>
                </a:solidFill>
                <a:latin typeface="Consolas"/>
                <a:ea typeface="Consolas"/>
                <a:cs typeface="Consolas"/>
                <a:sym typeface="Consolas"/>
              </a:rPr>
              <a:t>T</a:t>
            </a:r>
            <a:r>
              <a:rPr lang="it" sz="1600" b="1">
                <a:solidFill>
                  <a:srgbClr val="0000FF"/>
                </a:solidFill>
                <a:latin typeface="Consolas"/>
                <a:ea typeface="Consolas"/>
                <a:cs typeface="Consolas"/>
                <a:sym typeface="Consolas"/>
              </a:rPr>
              <a:t>&gt;</a:t>
            </a:r>
            <a:r>
              <a:rPr lang="it" sz="1600" b="1">
                <a:latin typeface="Consolas"/>
                <a:ea typeface="Consolas"/>
                <a:cs typeface="Consolas"/>
                <a:sym typeface="Consolas"/>
              </a:rPr>
              <a:t>{</a:t>
            </a:r>
            <a:endParaRPr sz="1600" b="1">
              <a:latin typeface="Consolas"/>
              <a:ea typeface="Consolas"/>
              <a:cs typeface="Consolas"/>
              <a:sym typeface="Consolas"/>
            </a:endParaRPr>
          </a:p>
          <a:p>
            <a:pPr marL="0" lvl="0" indent="0" algn="l" rtl="0">
              <a:spcBef>
                <a:spcPts val="0"/>
              </a:spcBef>
              <a:spcAft>
                <a:spcPts val="0"/>
              </a:spcAft>
              <a:buNone/>
            </a:pPr>
            <a:r>
              <a:rPr lang="it" sz="1600" b="1">
                <a:latin typeface="Consolas"/>
                <a:ea typeface="Consolas"/>
                <a:cs typeface="Consolas"/>
                <a:sym typeface="Consolas"/>
              </a:rPr>
              <a:t>  fn </a:t>
            </a:r>
            <a:r>
              <a:rPr lang="it" sz="1600" b="1">
                <a:solidFill>
                  <a:srgbClr val="1155CC"/>
                </a:solidFill>
                <a:latin typeface="Consolas"/>
                <a:ea typeface="Consolas"/>
                <a:cs typeface="Consolas"/>
                <a:sym typeface="Consolas"/>
              </a:rPr>
              <a:t>start_bound</a:t>
            </a:r>
            <a:r>
              <a:rPr lang="it" sz="1600" b="1">
                <a:latin typeface="Consolas"/>
                <a:ea typeface="Consolas"/>
                <a:cs typeface="Consolas"/>
                <a:sym typeface="Consolas"/>
              </a:rPr>
              <a:t>(&amp;self) -&gt; Bound&lt;&amp;</a:t>
            </a:r>
            <a:r>
              <a:rPr lang="it" sz="1600" b="1">
                <a:solidFill>
                  <a:srgbClr val="9900FF"/>
                </a:solidFill>
                <a:latin typeface="Consolas"/>
                <a:ea typeface="Consolas"/>
                <a:cs typeface="Consolas"/>
                <a:sym typeface="Consolas"/>
              </a:rPr>
              <a:t>T</a:t>
            </a:r>
            <a:r>
              <a:rPr lang="it" sz="1600" b="1">
                <a:latin typeface="Consolas"/>
                <a:ea typeface="Consolas"/>
                <a:cs typeface="Consolas"/>
                <a:sym typeface="Consolas"/>
              </a:rPr>
              <a:t>&gt;;</a:t>
            </a:r>
            <a:endParaRPr sz="1600" b="1">
              <a:latin typeface="Consolas"/>
              <a:ea typeface="Consolas"/>
              <a:cs typeface="Consolas"/>
              <a:sym typeface="Consolas"/>
            </a:endParaRPr>
          </a:p>
          <a:p>
            <a:pPr marL="0" lvl="0" indent="0" algn="l" rtl="0">
              <a:spcBef>
                <a:spcPts val="0"/>
              </a:spcBef>
              <a:spcAft>
                <a:spcPts val="0"/>
              </a:spcAft>
              <a:buNone/>
            </a:pPr>
            <a:r>
              <a:rPr lang="it" sz="1600" b="1">
                <a:solidFill>
                  <a:srgbClr val="000000"/>
                </a:solidFill>
                <a:latin typeface="Consolas"/>
                <a:ea typeface="Consolas"/>
                <a:cs typeface="Consolas"/>
                <a:sym typeface="Consolas"/>
              </a:rPr>
              <a:t>  fn </a:t>
            </a:r>
            <a:r>
              <a:rPr lang="it" sz="1600" b="1">
                <a:solidFill>
                  <a:srgbClr val="1155CC"/>
                </a:solidFill>
                <a:latin typeface="Consolas"/>
                <a:ea typeface="Consolas"/>
                <a:cs typeface="Consolas"/>
                <a:sym typeface="Consolas"/>
              </a:rPr>
              <a:t>end_bound</a:t>
            </a:r>
            <a:r>
              <a:rPr lang="it" sz="1600" b="1">
                <a:solidFill>
                  <a:srgbClr val="000000"/>
                </a:solidFill>
                <a:latin typeface="Consolas"/>
                <a:ea typeface="Consolas"/>
                <a:cs typeface="Consolas"/>
                <a:sym typeface="Consolas"/>
              </a:rPr>
              <a:t>(&amp;self) -&gt; Bound&lt;&amp;</a:t>
            </a:r>
            <a:r>
              <a:rPr lang="it" sz="1600" b="1">
                <a:solidFill>
                  <a:srgbClr val="9900FF"/>
                </a:solidFill>
                <a:latin typeface="Consolas"/>
                <a:ea typeface="Consolas"/>
                <a:cs typeface="Consolas"/>
                <a:sym typeface="Consolas"/>
              </a:rPr>
              <a:t>T</a:t>
            </a:r>
            <a:r>
              <a:rPr lang="it" sz="1600" b="1">
                <a:solidFill>
                  <a:srgbClr val="000000"/>
                </a:solidFill>
                <a:latin typeface="Consolas"/>
                <a:ea typeface="Consolas"/>
                <a:cs typeface="Consolas"/>
                <a:sym typeface="Consolas"/>
              </a:rPr>
              <a:t>&gt;;</a:t>
            </a:r>
            <a:endParaRPr sz="1600" b="1">
              <a:solidFill>
                <a:srgbClr val="000000"/>
              </a:solidFill>
              <a:latin typeface="Consolas"/>
              <a:ea typeface="Consolas"/>
              <a:cs typeface="Consolas"/>
              <a:sym typeface="Consolas"/>
            </a:endParaRPr>
          </a:p>
          <a:p>
            <a:pPr marL="0" lvl="0" indent="0" algn="l" rtl="0">
              <a:spcBef>
                <a:spcPts val="0"/>
              </a:spcBef>
              <a:spcAft>
                <a:spcPts val="0"/>
              </a:spcAft>
              <a:buNone/>
            </a:pPr>
            <a:r>
              <a:rPr lang="it" sz="1600" b="1">
                <a:solidFill>
                  <a:srgbClr val="000000"/>
                </a:solidFill>
                <a:latin typeface="Consolas"/>
                <a:ea typeface="Consolas"/>
                <a:cs typeface="Consolas"/>
                <a:sym typeface="Consolas"/>
              </a:rPr>
              <a:t>  fn </a:t>
            </a:r>
            <a:r>
              <a:rPr lang="it" sz="1600" b="1">
                <a:solidFill>
                  <a:srgbClr val="1155CC"/>
                </a:solidFill>
                <a:latin typeface="Consolas"/>
                <a:ea typeface="Consolas"/>
                <a:cs typeface="Consolas"/>
                <a:sym typeface="Consolas"/>
              </a:rPr>
              <a:t>contains</a:t>
            </a:r>
            <a:r>
              <a:rPr lang="it" sz="1600" b="1">
                <a:solidFill>
                  <a:srgbClr val="000000"/>
                </a:solidFill>
                <a:latin typeface="Consolas"/>
                <a:ea typeface="Consolas"/>
                <a:cs typeface="Consolas"/>
                <a:sym typeface="Consolas"/>
              </a:rPr>
              <a:t>&lt;U&gt;(&amp;self, item: &amp;U) -&gt; bool { ... }</a:t>
            </a:r>
            <a:endParaRPr sz="1600" b="1">
              <a:solidFill>
                <a:srgbClr val="000000"/>
              </a:solidFill>
              <a:latin typeface="Consolas"/>
              <a:ea typeface="Consolas"/>
              <a:cs typeface="Consolas"/>
              <a:sym typeface="Consolas"/>
            </a:endParaRPr>
          </a:p>
          <a:p>
            <a:pPr marL="0" lvl="0" indent="0" algn="l" rtl="0">
              <a:spcBef>
                <a:spcPts val="0"/>
              </a:spcBef>
              <a:spcAft>
                <a:spcPts val="0"/>
              </a:spcAft>
              <a:buNone/>
            </a:pPr>
            <a:r>
              <a:rPr lang="it" sz="1600" b="1">
                <a:latin typeface="Consolas"/>
                <a:ea typeface="Consolas"/>
                <a:cs typeface="Consolas"/>
                <a:sym typeface="Consolas"/>
              </a:rPr>
              <a:t>}</a:t>
            </a:r>
            <a:endParaRPr sz="1600" b="1">
              <a:latin typeface="Consolas"/>
              <a:ea typeface="Consolas"/>
              <a:cs typeface="Consolas"/>
              <a:sym typeface="Consolas"/>
            </a:endParaRPr>
          </a:p>
          <a:p>
            <a:pPr marL="0" lvl="0" indent="0" algn="l" rtl="0">
              <a:spcBef>
                <a:spcPts val="0"/>
              </a:spcBef>
              <a:spcAft>
                <a:spcPts val="0"/>
              </a:spcAft>
              <a:buNone/>
            </a:pPr>
            <a:endParaRPr sz="1600" b="1">
              <a:latin typeface="Consolas"/>
              <a:ea typeface="Consolas"/>
              <a:cs typeface="Consolas"/>
              <a:sym typeface="Consolas"/>
            </a:endParaRPr>
          </a:p>
        </p:txBody>
      </p:sp>
      <p:sp>
        <p:nvSpPr>
          <p:cNvPr id="352" name="Google Shape;352;p42"/>
          <p:cNvSpPr txBox="1"/>
          <p:nvPr/>
        </p:nvSpPr>
        <p:spPr>
          <a:xfrm>
            <a:off x="6398750" y="3220000"/>
            <a:ext cx="2289000" cy="1662300"/>
          </a:xfrm>
          <a:prstGeom prst="rect">
            <a:avLst/>
          </a:prstGeom>
          <a:solidFill>
            <a:srgbClr val="FFF2CC"/>
          </a:solidFill>
          <a:ln w="9525" cap="flat" cmpd="sng">
            <a:solidFill>
              <a:srgbClr val="00000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it" sz="1600" b="1">
                <a:latin typeface="Consolas"/>
                <a:ea typeface="Consolas"/>
                <a:cs typeface="Consolas"/>
                <a:sym typeface="Consolas"/>
              </a:rPr>
              <a:t>pub enum Bound&lt;</a:t>
            </a:r>
            <a:r>
              <a:rPr lang="it" sz="1600" b="1">
                <a:solidFill>
                  <a:srgbClr val="9900FF"/>
                </a:solidFill>
                <a:latin typeface="Consolas"/>
                <a:ea typeface="Consolas"/>
                <a:cs typeface="Consolas"/>
                <a:sym typeface="Consolas"/>
              </a:rPr>
              <a:t>V</a:t>
            </a:r>
            <a:r>
              <a:rPr lang="it" sz="1600" b="1">
                <a:latin typeface="Consolas"/>
                <a:ea typeface="Consolas"/>
                <a:cs typeface="Consolas"/>
                <a:sym typeface="Consolas"/>
              </a:rPr>
              <a:t>&gt;{</a:t>
            </a:r>
            <a:endParaRPr sz="1600" b="1">
              <a:latin typeface="Consolas"/>
              <a:ea typeface="Consolas"/>
              <a:cs typeface="Consolas"/>
              <a:sym typeface="Consolas"/>
            </a:endParaRPr>
          </a:p>
          <a:p>
            <a:pPr marL="0" lvl="0" indent="0" algn="l" rtl="0">
              <a:spcBef>
                <a:spcPts val="0"/>
              </a:spcBef>
              <a:spcAft>
                <a:spcPts val="0"/>
              </a:spcAft>
              <a:buNone/>
            </a:pPr>
            <a:r>
              <a:rPr lang="it" sz="1600" b="1">
                <a:latin typeface="Consolas"/>
                <a:ea typeface="Consolas"/>
                <a:cs typeface="Consolas"/>
                <a:sym typeface="Consolas"/>
              </a:rPr>
              <a:t>  Included(</a:t>
            </a:r>
            <a:r>
              <a:rPr lang="it" sz="1600" b="1">
                <a:solidFill>
                  <a:srgbClr val="9900FF"/>
                </a:solidFill>
                <a:latin typeface="Consolas"/>
                <a:ea typeface="Consolas"/>
                <a:cs typeface="Consolas"/>
                <a:sym typeface="Consolas"/>
              </a:rPr>
              <a:t>V</a:t>
            </a:r>
            <a:r>
              <a:rPr lang="it" sz="1600" b="1">
                <a:latin typeface="Consolas"/>
                <a:ea typeface="Consolas"/>
                <a:cs typeface="Consolas"/>
                <a:sym typeface="Consolas"/>
              </a:rPr>
              <a:t>),</a:t>
            </a:r>
            <a:endParaRPr sz="1600" b="1">
              <a:latin typeface="Consolas"/>
              <a:ea typeface="Consolas"/>
              <a:cs typeface="Consolas"/>
              <a:sym typeface="Consolas"/>
            </a:endParaRPr>
          </a:p>
          <a:p>
            <a:pPr marL="0" lvl="0" indent="0" algn="l" rtl="0">
              <a:spcBef>
                <a:spcPts val="0"/>
              </a:spcBef>
              <a:spcAft>
                <a:spcPts val="0"/>
              </a:spcAft>
              <a:buNone/>
            </a:pPr>
            <a:r>
              <a:rPr lang="it" sz="1600" b="1">
                <a:latin typeface="Consolas"/>
                <a:ea typeface="Consolas"/>
                <a:cs typeface="Consolas"/>
                <a:sym typeface="Consolas"/>
              </a:rPr>
              <a:t>  Excluded(</a:t>
            </a:r>
            <a:r>
              <a:rPr lang="it" sz="1600" b="1">
                <a:solidFill>
                  <a:srgbClr val="9900FF"/>
                </a:solidFill>
                <a:latin typeface="Consolas"/>
                <a:ea typeface="Consolas"/>
                <a:cs typeface="Consolas"/>
                <a:sym typeface="Consolas"/>
              </a:rPr>
              <a:t>V</a:t>
            </a:r>
            <a:r>
              <a:rPr lang="it" sz="1600" b="1">
                <a:latin typeface="Consolas"/>
                <a:ea typeface="Consolas"/>
                <a:cs typeface="Consolas"/>
                <a:sym typeface="Consolas"/>
              </a:rPr>
              <a:t>),</a:t>
            </a:r>
            <a:endParaRPr sz="1600" b="1">
              <a:latin typeface="Consolas"/>
              <a:ea typeface="Consolas"/>
              <a:cs typeface="Consolas"/>
              <a:sym typeface="Consolas"/>
            </a:endParaRPr>
          </a:p>
          <a:p>
            <a:pPr marL="0" lvl="0" indent="0" algn="l" rtl="0">
              <a:spcBef>
                <a:spcPts val="0"/>
              </a:spcBef>
              <a:spcAft>
                <a:spcPts val="0"/>
              </a:spcAft>
              <a:buNone/>
            </a:pPr>
            <a:r>
              <a:rPr lang="it" sz="1600" b="1">
                <a:latin typeface="Consolas"/>
                <a:ea typeface="Consolas"/>
                <a:cs typeface="Consolas"/>
                <a:sym typeface="Consolas"/>
              </a:rPr>
              <a:t>  Unbounded,</a:t>
            </a:r>
            <a:endParaRPr sz="1600" b="1">
              <a:latin typeface="Consolas"/>
              <a:ea typeface="Consolas"/>
              <a:cs typeface="Consolas"/>
              <a:sym typeface="Consolas"/>
            </a:endParaRPr>
          </a:p>
          <a:p>
            <a:pPr marL="0" lvl="0" indent="0" algn="l" rtl="0">
              <a:spcBef>
                <a:spcPts val="0"/>
              </a:spcBef>
              <a:spcAft>
                <a:spcPts val="0"/>
              </a:spcAft>
              <a:buNone/>
            </a:pPr>
            <a:r>
              <a:rPr lang="it" sz="1600" b="1">
                <a:latin typeface="Consolas"/>
                <a:ea typeface="Consolas"/>
                <a:cs typeface="Consolas"/>
                <a:sym typeface="Consolas"/>
              </a:rPr>
              <a:t>}</a:t>
            </a:r>
            <a:endParaRPr sz="1600" b="1">
              <a:latin typeface="Consolas"/>
              <a:ea typeface="Consolas"/>
              <a:cs typeface="Consolas"/>
              <a:sym typeface="Consolas"/>
            </a:endParaRPr>
          </a:p>
          <a:p>
            <a:pPr marL="0" lvl="0" indent="0" algn="l" rtl="0">
              <a:spcBef>
                <a:spcPts val="0"/>
              </a:spcBef>
              <a:spcAft>
                <a:spcPts val="0"/>
              </a:spcAft>
              <a:buNone/>
            </a:pPr>
            <a:endParaRPr sz="1600" b="1">
              <a:latin typeface="Consolas"/>
              <a:ea typeface="Consolas"/>
              <a:cs typeface="Consolas"/>
              <a:sym typeface="Consola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Polimorfismo in C e C++</a:t>
            </a:r>
            <a:endParaRPr/>
          </a:p>
        </p:txBody>
      </p:sp>
      <p:sp>
        <p:nvSpPr>
          <p:cNvPr id="76" name="Google Shape;76;p16"/>
          <p:cNvSpPr txBox="1">
            <a:spLocks noGrp="1"/>
          </p:cNvSpPr>
          <p:nvPr>
            <p:ph type="body" idx="1"/>
          </p:nvPr>
        </p:nvSpPr>
        <p:spPr>
          <a:xfrm>
            <a:off x="311700" y="1280528"/>
            <a:ext cx="8520600" cy="37959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it"/>
              <a:t>Il linguaggio C non ha nessun supporto sintattico specifico per l’implementazione del polimorfismo</a:t>
            </a:r>
            <a:endParaRPr/>
          </a:p>
          <a:p>
            <a:pPr marL="914400" lvl="1" indent="-317500" algn="l" rtl="0">
              <a:spcBef>
                <a:spcPts val="0"/>
              </a:spcBef>
              <a:spcAft>
                <a:spcPts val="0"/>
              </a:spcAft>
              <a:buSzPts val="1400"/>
              <a:buChar char="○"/>
            </a:pPr>
            <a:r>
              <a:rPr lang="it"/>
              <a:t>Tuttavia, è possibile ricorrere ad opportuni pattern di programmazione per ottenere il comportamento richiesto</a:t>
            </a:r>
            <a:endParaRPr/>
          </a:p>
          <a:p>
            <a:pPr marL="914400" lvl="1" indent="-317500" algn="l" rtl="0">
              <a:spcBef>
                <a:spcPts val="0"/>
              </a:spcBef>
              <a:spcAft>
                <a:spcPts val="0"/>
              </a:spcAft>
              <a:buSzPts val="1400"/>
              <a:buChar char="○"/>
            </a:pPr>
            <a:r>
              <a:rPr lang="it" u="sng">
                <a:solidFill>
                  <a:schemeClr val="hlink"/>
                </a:solidFill>
                <a:hlinkClick r:id="rId3"/>
              </a:rPr>
              <a:t>https://stackoverflow.com/questions/8194250/polymorphism-in-c</a:t>
            </a:r>
            <a:endParaRPr/>
          </a:p>
          <a:p>
            <a:pPr marL="457200" lvl="0" indent="-342900" algn="l" rtl="0">
              <a:spcBef>
                <a:spcPts val="0"/>
              </a:spcBef>
              <a:spcAft>
                <a:spcPts val="0"/>
              </a:spcAft>
              <a:buSzPts val="1800"/>
              <a:buChar char="●"/>
            </a:pPr>
            <a:r>
              <a:rPr lang="it"/>
              <a:t>Il linguaggio C++ supporta il concetto di ereditarietà (multipla) e il concetto di metodo virtuale</a:t>
            </a:r>
            <a:endParaRPr/>
          </a:p>
          <a:p>
            <a:pPr marL="914400" lvl="1" indent="-317500" algn="l" rtl="0">
              <a:spcBef>
                <a:spcPts val="0"/>
              </a:spcBef>
              <a:spcAft>
                <a:spcPts val="0"/>
              </a:spcAft>
              <a:buSzPts val="1400"/>
              <a:buChar char="○"/>
            </a:pPr>
            <a:r>
              <a:rPr lang="it"/>
              <a:t>Un metodo così etichettato viene chiamato in modo indiretto, passando attraverso una struttura intermedia detta VTABLE</a:t>
            </a:r>
            <a:endParaRPr/>
          </a:p>
          <a:p>
            <a:pPr marL="914400" lvl="1" indent="-317500" algn="l" rtl="0">
              <a:spcBef>
                <a:spcPts val="0"/>
              </a:spcBef>
              <a:spcAft>
                <a:spcPts val="0"/>
              </a:spcAft>
              <a:buSzPts val="1400"/>
              <a:buChar char="○"/>
            </a:pPr>
            <a:r>
              <a:rPr lang="it"/>
              <a:t>Questa contiene un array con l’indirizzo effettivo dei metodi virtuali che la classe implementa</a:t>
            </a:r>
            <a:endParaRPr/>
          </a:p>
          <a:p>
            <a:pPr marL="914400" lvl="1" indent="-317500" algn="l" rtl="0">
              <a:spcBef>
                <a:spcPts val="0"/>
              </a:spcBef>
              <a:spcAft>
                <a:spcPts val="0"/>
              </a:spcAft>
              <a:buSzPts val="1400"/>
              <a:buChar char="○"/>
            </a:pPr>
            <a:r>
              <a:rPr lang="it"/>
              <a:t>Ogni istanza di una classe dotata di metodi virtuali dispone di un campo nascosto che contiene il puntatore alla VTABLE </a:t>
            </a:r>
            <a:r>
              <a:rPr lang="it" b="1">
                <a:solidFill>
                  <a:srgbClr val="980000"/>
                </a:solidFill>
              </a:rPr>
              <a:t>(costo in termini di memoria)</a:t>
            </a:r>
            <a:endParaRPr b="1">
              <a:solidFill>
                <a:srgbClr val="980000"/>
              </a:solidFill>
            </a:endParaRPr>
          </a:p>
          <a:p>
            <a:pPr marL="914400" lvl="1" indent="-317500" algn="l" rtl="0">
              <a:spcBef>
                <a:spcPts val="0"/>
              </a:spcBef>
              <a:spcAft>
                <a:spcPts val="0"/>
              </a:spcAft>
              <a:buSzPts val="1400"/>
              <a:buChar char="○"/>
            </a:pPr>
            <a:r>
              <a:rPr lang="it"/>
              <a:t>Quando un metodo virtuale viene invocato, il compilatore genera le istruzioni necessarie ad accedere alla VTABLE e prelevare l’indirizzo da chiamare </a:t>
            </a:r>
            <a:r>
              <a:rPr lang="it" b="1">
                <a:solidFill>
                  <a:srgbClr val="980000"/>
                </a:solidFill>
              </a:rPr>
              <a:t>(costo in termini di tempo)</a:t>
            </a:r>
            <a:endParaRPr b="1">
              <a:solidFill>
                <a:srgbClr val="980000"/>
              </a:solidFill>
            </a:endParaRPr>
          </a:p>
        </p:txBody>
      </p:sp>
      <p:sp>
        <p:nvSpPr>
          <p:cNvPr id="77" name="Google Shape;77;p16"/>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43"/>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Conversione tra tipi</a:t>
            </a:r>
            <a:endParaRPr/>
          </a:p>
        </p:txBody>
      </p:sp>
      <p:sp>
        <p:nvSpPr>
          <p:cNvPr id="358" name="Google Shape;358;p43"/>
          <p:cNvSpPr txBox="1">
            <a:spLocks noGrp="1"/>
          </p:cNvSpPr>
          <p:nvPr>
            <p:ph type="body" idx="1"/>
          </p:nvPr>
        </p:nvSpPr>
        <p:spPr>
          <a:xfrm>
            <a:off x="311700" y="1280528"/>
            <a:ext cx="8520600" cy="3795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it"/>
              <a:t>I tratti </a:t>
            </a:r>
            <a:r>
              <a:rPr lang="it" b="1">
                <a:solidFill>
                  <a:srgbClr val="0B5394"/>
                </a:solidFill>
                <a:latin typeface="Consolas"/>
                <a:ea typeface="Consolas"/>
                <a:cs typeface="Consolas"/>
                <a:sym typeface="Consolas"/>
              </a:rPr>
              <a:t>From</a:t>
            </a:r>
            <a:r>
              <a:rPr lang="it"/>
              <a:t> e </a:t>
            </a:r>
            <a:r>
              <a:rPr lang="it" b="1">
                <a:solidFill>
                  <a:srgbClr val="0B5394"/>
                </a:solidFill>
                <a:latin typeface="Consolas"/>
                <a:ea typeface="Consolas"/>
                <a:cs typeface="Consolas"/>
                <a:sym typeface="Consolas"/>
              </a:rPr>
              <a:t>Into</a:t>
            </a:r>
            <a:r>
              <a:rPr lang="it"/>
              <a:t> permettono di effettuare conversioni di tipo, prendono possesso del valore lo convertono e ritornano il possesso al chiamante</a:t>
            </a:r>
            <a:endParaRPr/>
          </a:p>
          <a:p>
            <a:pPr marL="914400" lvl="1" indent="-317500" algn="l" rtl="0">
              <a:spcBef>
                <a:spcPts val="0"/>
              </a:spcBef>
              <a:spcAft>
                <a:spcPts val="0"/>
              </a:spcAft>
              <a:buSzPts val="1400"/>
              <a:buChar char="○"/>
            </a:pPr>
            <a:r>
              <a:rPr lang="it"/>
              <a:t>I tratti sono perfettamente duali, scrivere </a:t>
            </a:r>
            <a:r>
              <a:rPr lang="it" b="1">
                <a:solidFill>
                  <a:srgbClr val="0B5394"/>
                </a:solidFill>
                <a:latin typeface="Consolas"/>
                <a:ea typeface="Consolas"/>
                <a:cs typeface="Consolas"/>
                <a:sym typeface="Consolas"/>
              </a:rPr>
              <a:t>T: From&lt;i32&gt;</a:t>
            </a:r>
            <a:r>
              <a:rPr lang="it"/>
              <a:t> equivale a scrivere </a:t>
            </a:r>
            <a:r>
              <a:rPr lang="it" b="1">
                <a:solidFill>
                  <a:srgbClr val="0B5394"/>
                </a:solidFill>
                <a:latin typeface="Consolas"/>
                <a:ea typeface="Consolas"/>
                <a:cs typeface="Consolas"/>
                <a:sym typeface="Consolas"/>
              </a:rPr>
              <a:t>i32: Into&lt;T&gt;</a:t>
            </a:r>
            <a:endParaRPr b="1">
              <a:latin typeface="Consolas"/>
              <a:ea typeface="Consolas"/>
              <a:cs typeface="Consolas"/>
              <a:sym typeface="Consolas"/>
            </a:endParaRPr>
          </a:p>
          <a:p>
            <a:pPr marL="914400" lvl="1" indent="-317500" algn="l" rtl="0">
              <a:spcBef>
                <a:spcPts val="0"/>
              </a:spcBef>
              <a:spcAft>
                <a:spcPts val="0"/>
              </a:spcAft>
              <a:buSzPts val="1400"/>
              <a:buChar char="○"/>
            </a:pPr>
            <a:r>
              <a:rPr lang="it"/>
              <a:t>Se si implementa il tratto </a:t>
            </a:r>
            <a:r>
              <a:rPr lang="it" b="1">
                <a:solidFill>
                  <a:srgbClr val="0B5394"/>
                </a:solidFill>
                <a:latin typeface="Consolas"/>
                <a:ea typeface="Consolas"/>
                <a:cs typeface="Consolas"/>
                <a:sym typeface="Consolas"/>
              </a:rPr>
              <a:t>From</a:t>
            </a:r>
            <a:r>
              <a:rPr lang="it"/>
              <a:t>, il tratto </a:t>
            </a:r>
            <a:r>
              <a:rPr lang="it" b="1">
                <a:solidFill>
                  <a:srgbClr val="0B5394"/>
                </a:solidFill>
                <a:latin typeface="Consolas"/>
                <a:ea typeface="Consolas"/>
                <a:cs typeface="Consolas"/>
                <a:sym typeface="Consolas"/>
              </a:rPr>
              <a:t>Into</a:t>
            </a:r>
            <a:r>
              <a:rPr lang="it">
                <a:solidFill>
                  <a:srgbClr val="0B5394"/>
                </a:solidFill>
              </a:rPr>
              <a:t> </a:t>
            </a:r>
            <a:r>
              <a:rPr lang="it"/>
              <a:t>viene generato automaticamente</a:t>
            </a:r>
            <a:endParaRPr/>
          </a:p>
          <a:p>
            <a:pPr marL="914400" lvl="1" indent="-317500" algn="l" rtl="0">
              <a:spcBef>
                <a:spcPts val="0"/>
              </a:spcBef>
              <a:spcAft>
                <a:spcPts val="0"/>
              </a:spcAft>
              <a:buSzPts val="1400"/>
              <a:buChar char="○"/>
            </a:pPr>
            <a:r>
              <a:rPr lang="it"/>
              <a:t>L’implementazione del tratto </a:t>
            </a:r>
            <a:r>
              <a:rPr lang="it" b="1">
                <a:solidFill>
                  <a:srgbClr val="0B5394"/>
                </a:solidFill>
                <a:latin typeface="Consolas"/>
                <a:ea typeface="Consolas"/>
                <a:cs typeface="Consolas"/>
                <a:sym typeface="Consolas"/>
              </a:rPr>
              <a:t>From</a:t>
            </a:r>
            <a:r>
              <a:rPr lang="it">
                <a:solidFill>
                  <a:srgbClr val="0B5394"/>
                </a:solidFill>
              </a:rPr>
              <a:t> </a:t>
            </a:r>
            <a:r>
              <a:rPr lang="it" b="1"/>
              <a:t>non è simmetrica</a:t>
            </a:r>
            <a:r>
              <a:rPr lang="it"/>
              <a:t>: se è possibile passare dal  tipo T al tipo U, non è affatto detto che sia possibile tornare indietro  dal tipo U al tipo T </a:t>
            </a:r>
            <a:endParaRPr/>
          </a:p>
          <a:p>
            <a:pPr marL="914400" lvl="0" indent="0" algn="l" rtl="0">
              <a:spcBef>
                <a:spcPts val="1200"/>
              </a:spcBef>
              <a:spcAft>
                <a:spcPts val="0"/>
              </a:spcAft>
              <a:buNone/>
            </a:pPr>
            <a:endParaRPr>
              <a:solidFill>
                <a:srgbClr val="0B5394"/>
              </a:solidFill>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
        <p:nvSpPr>
          <p:cNvPr id="359" name="Google Shape;359;p43"/>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30</a:t>
            </a:fld>
            <a:endParaRPr/>
          </a:p>
        </p:txBody>
      </p:sp>
      <p:sp>
        <p:nvSpPr>
          <p:cNvPr id="360" name="Google Shape;360;p43"/>
          <p:cNvSpPr txBox="1"/>
          <p:nvPr/>
        </p:nvSpPr>
        <p:spPr>
          <a:xfrm>
            <a:off x="1589850" y="3167825"/>
            <a:ext cx="5964300" cy="1908600"/>
          </a:xfrm>
          <a:prstGeom prst="rect">
            <a:avLst/>
          </a:prstGeom>
          <a:solidFill>
            <a:srgbClr val="FFF2CC"/>
          </a:solidFill>
          <a:ln w="9525" cap="flat" cmpd="sng">
            <a:solidFill>
              <a:srgbClr val="00000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it" sz="1600" b="1">
                <a:solidFill>
                  <a:schemeClr val="dk1"/>
                </a:solidFill>
                <a:latin typeface="Consolas"/>
                <a:ea typeface="Consolas"/>
                <a:cs typeface="Consolas"/>
                <a:sym typeface="Consolas"/>
              </a:rPr>
              <a:t>trait </a:t>
            </a:r>
            <a:r>
              <a:rPr lang="it" sz="1600" b="1">
                <a:solidFill>
                  <a:srgbClr val="0000FF"/>
                </a:solidFill>
                <a:latin typeface="Consolas"/>
                <a:ea typeface="Consolas"/>
                <a:cs typeface="Consolas"/>
                <a:sym typeface="Consolas"/>
              </a:rPr>
              <a:t>From</a:t>
            </a:r>
            <a:r>
              <a:rPr lang="it" sz="1600" b="1">
                <a:solidFill>
                  <a:schemeClr val="dk1"/>
                </a:solidFill>
                <a:latin typeface="Consolas"/>
                <a:ea typeface="Consolas"/>
                <a:cs typeface="Consolas"/>
                <a:sym typeface="Consolas"/>
              </a:rPr>
              <a:t>&lt;</a:t>
            </a:r>
            <a:r>
              <a:rPr lang="it" sz="1600" b="1">
                <a:solidFill>
                  <a:srgbClr val="9900FF"/>
                </a:solidFill>
                <a:latin typeface="Consolas"/>
                <a:ea typeface="Consolas"/>
                <a:cs typeface="Consolas"/>
                <a:sym typeface="Consolas"/>
              </a:rPr>
              <a:t>T</a:t>
            </a:r>
            <a:r>
              <a:rPr lang="it" sz="1600" b="1">
                <a:solidFill>
                  <a:schemeClr val="dk1"/>
                </a:solidFill>
                <a:latin typeface="Consolas"/>
                <a:ea typeface="Consolas"/>
                <a:cs typeface="Consolas"/>
                <a:sym typeface="Consolas"/>
              </a:rPr>
              <a:t>&gt;: Sized {</a:t>
            </a:r>
            <a:endParaRPr sz="1600" b="1">
              <a:solidFill>
                <a:schemeClr val="dk1"/>
              </a:solidFill>
              <a:latin typeface="Consolas"/>
              <a:ea typeface="Consolas"/>
              <a:cs typeface="Consolas"/>
              <a:sym typeface="Consolas"/>
            </a:endParaRPr>
          </a:p>
          <a:p>
            <a:pPr marL="0" lvl="0" indent="0" algn="l" rtl="0">
              <a:spcBef>
                <a:spcPts val="0"/>
              </a:spcBef>
              <a:spcAft>
                <a:spcPts val="0"/>
              </a:spcAft>
              <a:buNone/>
            </a:pPr>
            <a:r>
              <a:rPr lang="it" sz="1600" b="1">
                <a:solidFill>
                  <a:schemeClr val="dk1"/>
                </a:solidFill>
                <a:latin typeface="Consolas"/>
                <a:ea typeface="Consolas"/>
                <a:cs typeface="Consolas"/>
                <a:sym typeface="Consolas"/>
              </a:rPr>
              <a:t> fn </a:t>
            </a:r>
            <a:r>
              <a:rPr lang="it" sz="1600" b="1">
                <a:solidFill>
                  <a:srgbClr val="1155CC"/>
                </a:solidFill>
                <a:latin typeface="Consolas"/>
                <a:ea typeface="Consolas"/>
                <a:cs typeface="Consolas"/>
                <a:sym typeface="Consolas"/>
              </a:rPr>
              <a:t>from</a:t>
            </a:r>
            <a:r>
              <a:rPr lang="it" sz="1600" b="1">
                <a:solidFill>
                  <a:schemeClr val="dk1"/>
                </a:solidFill>
                <a:latin typeface="Consolas"/>
                <a:ea typeface="Consolas"/>
                <a:cs typeface="Consolas"/>
                <a:sym typeface="Consolas"/>
              </a:rPr>
              <a:t>(other: </a:t>
            </a:r>
            <a:r>
              <a:rPr lang="it" sz="1600" b="1">
                <a:solidFill>
                  <a:srgbClr val="9900FF"/>
                </a:solidFill>
                <a:latin typeface="Consolas"/>
                <a:ea typeface="Consolas"/>
                <a:cs typeface="Consolas"/>
                <a:sym typeface="Consolas"/>
              </a:rPr>
              <a:t>T</a:t>
            </a:r>
            <a:r>
              <a:rPr lang="it" sz="1600" b="1">
                <a:solidFill>
                  <a:schemeClr val="dk1"/>
                </a:solidFill>
                <a:latin typeface="Consolas"/>
                <a:ea typeface="Consolas"/>
                <a:cs typeface="Consolas"/>
                <a:sym typeface="Consolas"/>
              </a:rPr>
              <a:t>) -&gt; Self;</a:t>
            </a:r>
            <a:endParaRPr sz="1600" b="1">
              <a:solidFill>
                <a:schemeClr val="dk1"/>
              </a:solidFill>
              <a:latin typeface="Consolas"/>
              <a:ea typeface="Consolas"/>
              <a:cs typeface="Consolas"/>
              <a:sym typeface="Consolas"/>
            </a:endParaRPr>
          </a:p>
          <a:p>
            <a:pPr marL="0" lvl="0" indent="0" algn="l" rtl="0">
              <a:spcBef>
                <a:spcPts val="0"/>
              </a:spcBef>
              <a:spcAft>
                <a:spcPts val="0"/>
              </a:spcAft>
              <a:buNone/>
            </a:pPr>
            <a:r>
              <a:rPr lang="it" sz="1600" b="1">
                <a:solidFill>
                  <a:schemeClr val="dk1"/>
                </a:solidFill>
                <a:latin typeface="Consolas"/>
                <a:ea typeface="Consolas"/>
                <a:cs typeface="Consolas"/>
                <a:sym typeface="Consolas"/>
              </a:rPr>
              <a:t>}</a:t>
            </a:r>
            <a:endParaRPr sz="1600" b="1">
              <a:solidFill>
                <a:schemeClr val="dk1"/>
              </a:solidFill>
              <a:latin typeface="Consolas"/>
              <a:ea typeface="Consolas"/>
              <a:cs typeface="Consolas"/>
              <a:sym typeface="Consolas"/>
            </a:endParaRPr>
          </a:p>
          <a:p>
            <a:pPr marL="0" lvl="0" indent="0" algn="l" rtl="0">
              <a:spcBef>
                <a:spcPts val="0"/>
              </a:spcBef>
              <a:spcAft>
                <a:spcPts val="0"/>
              </a:spcAft>
              <a:buNone/>
            </a:pPr>
            <a:endParaRPr sz="1600" b="1">
              <a:solidFill>
                <a:schemeClr val="dk1"/>
              </a:solidFill>
              <a:latin typeface="Consolas"/>
              <a:ea typeface="Consolas"/>
              <a:cs typeface="Consolas"/>
              <a:sym typeface="Consolas"/>
            </a:endParaRPr>
          </a:p>
          <a:p>
            <a:pPr marL="0" lvl="0" indent="0" algn="l" rtl="0">
              <a:spcBef>
                <a:spcPts val="0"/>
              </a:spcBef>
              <a:spcAft>
                <a:spcPts val="0"/>
              </a:spcAft>
              <a:buNone/>
            </a:pPr>
            <a:r>
              <a:rPr lang="it" sz="1600" b="1">
                <a:latin typeface="Consolas"/>
                <a:ea typeface="Consolas"/>
                <a:cs typeface="Consolas"/>
                <a:sym typeface="Consolas"/>
              </a:rPr>
              <a:t>trait </a:t>
            </a:r>
            <a:r>
              <a:rPr lang="it" sz="1600" b="1">
                <a:solidFill>
                  <a:srgbClr val="0000FF"/>
                </a:solidFill>
                <a:latin typeface="Consolas"/>
                <a:ea typeface="Consolas"/>
                <a:cs typeface="Consolas"/>
                <a:sym typeface="Consolas"/>
              </a:rPr>
              <a:t>Into</a:t>
            </a:r>
            <a:r>
              <a:rPr lang="it" sz="1600" b="1">
                <a:latin typeface="Consolas"/>
                <a:ea typeface="Consolas"/>
                <a:cs typeface="Consolas"/>
                <a:sym typeface="Consolas"/>
              </a:rPr>
              <a:t>&lt;</a:t>
            </a:r>
            <a:r>
              <a:rPr lang="it" sz="1600" b="1">
                <a:solidFill>
                  <a:srgbClr val="9900FF"/>
                </a:solidFill>
                <a:latin typeface="Consolas"/>
                <a:ea typeface="Consolas"/>
                <a:cs typeface="Consolas"/>
                <a:sym typeface="Consolas"/>
              </a:rPr>
              <a:t>T</a:t>
            </a:r>
            <a:r>
              <a:rPr lang="it" sz="1600" b="1">
                <a:latin typeface="Consolas"/>
                <a:ea typeface="Consolas"/>
                <a:cs typeface="Consolas"/>
                <a:sym typeface="Consolas"/>
              </a:rPr>
              <a:t>&gt;: Sized {</a:t>
            </a:r>
            <a:endParaRPr sz="1600" b="1">
              <a:latin typeface="Consolas"/>
              <a:ea typeface="Consolas"/>
              <a:cs typeface="Consolas"/>
              <a:sym typeface="Consolas"/>
            </a:endParaRPr>
          </a:p>
          <a:p>
            <a:pPr marL="0" lvl="0" indent="0" algn="l" rtl="0">
              <a:spcBef>
                <a:spcPts val="0"/>
              </a:spcBef>
              <a:spcAft>
                <a:spcPts val="0"/>
              </a:spcAft>
              <a:buNone/>
            </a:pPr>
            <a:r>
              <a:rPr lang="it" sz="1600" b="1">
                <a:latin typeface="Consolas"/>
                <a:ea typeface="Consolas"/>
                <a:cs typeface="Consolas"/>
                <a:sym typeface="Consolas"/>
              </a:rPr>
              <a:t> fn </a:t>
            </a:r>
            <a:r>
              <a:rPr lang="it" sz="1600" b="1">
                <a:solidFill>
                  <a:srgbClr val="1155CC"/>
                </a:solidFill>
                <a:latin typeface="Consolas"/>
                <a:ea typeface="Consolas"/>
                <a:cs typeface="Consolas"/>
                <a:sym typeface="Consolas"/>
              </a:rPr>
              <a:t>into</a:t>
            </a:r>
            <a:r>
              <a:rPr lang="it" sz="1600" b="1">
                <a:latin typeface="Consolas"/>
                <a:ea typeface="Consolas"/>
                <a:cs typeface="Consolas"/>
                <a:sym typeface="Consolas"/>
              </a:rPr>
              <a:t>(self) -&gt; </a:t>
            </a:r>
            <a:r>
              <a:rPr lang="it" sz="1600" b="1">
                <a:solidFill>
                  <a:srgbClr val="9900FF"/>
                </a:solidFill>
                <a:latin typeface="Consolas"/>
                <a:ea typeface="Consolas"/>
                <a:cs typeface="Consolas"/>
                <a:sym typeface="Consolas"/>
              </a:rPr>
              <a:t>T</a:t>
            </a:r>
            <a:r>
              <a:rPr lang="it" sz="1600" b="1">
                <a:latin typeface="Consolas"/>
                <a:ea typeface="Consolas"/>
                <a:cs typeface="Consolas"/>
                <a:sym typeface="Consolas"/>
              </a:rPr>
              <a:t>;</a:t>
            </a:r>
            <a:endParaRPr sz="1600" b="1">
              <a:latin typeface="Consolas"/>
              <a:ea typeface="Consolas"/>
              <a:cs typeface="Consolas"/>
              <a:sym typeface="Consolas"/>
            </a:endParaRPr>
          </a:p>
          <a:p>
            <a:pPr marL="0" lvl="0" indent="0" algn="l" rtl="0">
              <a:spcBef>
                <a:spcPts val="0"/>
              </a:spcBef>
              <a:spcAft>
                <a:spcPts val="0"/>
              </a:spcAft>
              <a:buNone/>
            </a:pPr>
            <a:r>
              <a:rPr lang="it" sz="1600" b="1">
                <a:latin typeface="Consolas"/>
                <a:ea typeface="Consolas"/>
                <a:cs typeface="Consolas"/>
                <a:sym typeface="Consolas"/>
              </a:rPr>
              <a:t>}</a:t>
            </a:r>
            <a:endParaRPr sz="1600" b="1">
              <a:latin typeface="Consolas"/>
              <a:ea typeface="Consolas"/>
              <a:cs typeface="Consolas"/>
              <a:sym typeface="Consola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44"/>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Conversione tra tipi</a:t>
            </a:r>
            <a:endParaRPr/>
          </a:p>
        </p:txBody>
      </p:sp>
      <p:sp>
        <p:nvSpPr>
          <p:cNvPr id="366" name="Google Shape;366;p44"/>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31</a:t>
            </a:fld>
            <a:endParaRPr/>
          </a:p>
        </p:txBody>
      </p:sp>
      <p:sp>
        <p:nvSpPr>
          <p:cNvPr id="367" name="Google Shape;367;p44"/>
          <p:cNvSpPr txBox="1"/>
          <p:nvPr/>
        </p:nvSpPr>
        <p:spPr>
          <a:xfrm>
            <a:off x="311700" y="1130775"/>
            <a:ext cx="4074900" cy="3632700"/>
          </a:xfrm>
          <a:prstGeom prst="rect">
            <a:avLst/>
          </a:prstGeom>
          <a:solidFill>
            <a:srgbClr val="FFF2CC"/>
          </a:solidFill>
          <a:ln w="9525" cap="flat" cmpd="sng">
            <a:solidFill>
              <a:srgbClr val="00000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it" b="1">
                <a:solidFill>
                  <a:schemeClr val="dk1"/>
                </a:solidFill>
                <a:latin typeface="Consolas"/>
                <a:ea typeface="Consolas"/>
                <a:cs typeface="Consolas"/>
                <a:sym typeface="Consolas"/>
              </a:rPr>
              <a:t>struct Point {</a:t>
            </a:r>
            <a:endParaRPr b="1">
              <a:solidFill>
                <a:schemeClr val="dk1"/>
              </a:solidFill>
              <a:latin typeface="Consolas"/>
              <a:ea typeface="Consolas"/>
              <a:cs typeface="Consolas"/>
              <a:sym typeface="Consolas"/>
            </a:endParaRPr>
          </a:p>
          <a:p>
            <a:pPr marL="0" lvl="0" indent="0" algn="l" rtl="0">
              <a:spcBef>
                <a:spcPts val="0"/>
              </a:spcBef>
              <a:spcAft>
                <a:spcPts val="0"/>
              </a:spcAft>
              <a:buNone/>
            </a:pPr>
            <a:r>
              <a:rPr lang="it" b="1">
                <a:solidFill>
                  <a:schemeClr val="dk1"/>
                </a:solidFill>
                <a:latin typeface="Consolas"/>
                <a:ea typeface="Consolas"/>
                <a:cs typeface="Consolas"/>
                <a:sym typeface="Consolas"/>
              </a:rPr>
              <a:t>  x: i32,</a:t>
            </a:r>
            <a:endParaRPr b="1">
              <a:solidFill>
                <a:schemeClr val="dk1"/>
              </a:solidFill>
              <a:latin typeface="Consolas"/>
              <a:ea typeface="Consolas"/>
              <a:cs typeface="Consolas"/>
              <a:sym typeface="Consolas"/>
            </a:endParaRPr>
          </a:p>
          <a:p>
            <a:pPr marL="0" lvl="0" indent="0" algn="l" rtl="0">
              <a:spcBef>
                <a:spcPts val="0"/>
              </a:spcBef>
              <a:spcAft>
                <a:spcPts val="0"/>
              </a:spcAft>
              <a:buNone/>
            </a:pPr>
            <a:r>
              <a:rPr lang="it" b="1">
                <a:solidFill>
                  <a:schemeClr val="dk1"/>
                </a:solidFill>
                <a:latin typeface="Consolas"/>
                <a:ea typeface="Consolas"/>
                <a:cs typeface="Consolas"/>
                <a:sym typeface="Consolas"/>
              </a:rPr>
              <a:t>  y: i32,</a:t>
            </a:r>
            <a:endParaRPr b="1">
              <a:solidFill>
                <a:schemeClr val="dk1"/>
              </a:solidFill>
              <a:latin typeface="Consolas"/>
              <a:ea typeface="Consolas"/>
              <a:cs typeface="Consolas"/>
              <a:sym typeface="Consolas"/>
            </a:endParaRPr>
          </a:p>
          <a:p>
            <a:pPr marL="0" lvl="0" indent="0" algn="l" rtl="0">
              <a:spcBef>
                <a:spcPts val="0"/>
              </a:spcBef>
              <a:spcAft>
                <a:spcPts val="0"/>
              </a:spcAft>
              <a:buNone/>
            </a:pPr>
            <a:r>
              <a:rPr lang="it" b="1">
                <a:solidFill>
                  <a:schemeClr val="dk1"/>
                </a:solidFill>
                <a:latin typeface="Consolas"/>
                <a:ea typeface="Consolas"/>
                <a:cs typeface="Consolas"/>
                <a:sym typeface="Consolas"/>
              </a:rPr>
              <a:t>}</a:t>
            </a:r>
            <a:endParaRPr b="1">
              <a:solidFill>
                <a:schemeClr val="dk1"/>
              </a:solidFill>
              <a:latin typeface="Consolas"/>
              <a:ea typeface="Consolas"/>
              <a:cs typeface="Consolas"/>
              <a:sym typeface="Consolas"/>
            </a:endParaRPr>
          </a:p>
          <a:p>
            <a:pPr marL="0" lvl="0" indent="0" algn="l" rtl="0">
              <a:spcBef>
                <a:spcPts val="0"/>
              </a:spcBef>
              <a:spcAft>
                <a:spcPts val="0"/>
              </a:spcAft>
              <a:buNone/>
            </a:pPr>
            <a:endParaRPr b="1">
              <a:solidFill>
                <a:schemeClr val="dk1"/>
              </a:solidFill>
              <a:latin typeface="Consolas"/>
              <a:ea typeface="Consolas"/>
              <a:cs typeface="Consolas"/>
              <a:sym typeface="Consolas"/>
            </a:endParaRPr>
          </a:p>
          <a:p>
            <a:pPr marL="0" lvl="0" indent="0" algn="l" rtl="0">
              <a:spcBef>
                <a:spcPts val="0"/>
              </a:spcBef>
              <a:spcAft>
                <a:spcPts val="0"/>
              </a:spcAft>
              <a:buNone/>
            </a:pPr>
            <a:r>
              <a:rPr lang="it" b="1">
                <a:solidFill>
                  <a:schemeClr val="dk1"/>
                </a:solidFill>
                <a:latin typeface="Consolas"/>
                <a:ea typeface="Consolas"/>
                <a:cs typeface="Consolas"/>
                <a:sym typeface="Consolas"/>
              </a:rPr>
              <a:t>impl From&lt;(i32, i32)&gt; for Point {</a:t>
            </a:r>
            <a:endParaRPr b="1">
              <a:solidFill>
                <a:schemeClr val="dk1"/>
              </a:solidFill>
              <a:latin typeface="Consolas"/>
              <a:ea typeface="Consolas"/>
              <a:cs typeface="Consolas"/>
              <a:sym typeface="Consolas"/>
            </a:endParaRPr>
          </a:p>
          <a:p>
            <a:pPr marL="0" lvl="0" indent="0" algn="l" rtl="0">
              <a:spcBef>
                <a:spcPts val="0"/>
              </a:spcBef>
              <a:spcAft>
                <a:spcPts val="0"/>
              </a:spcAft>
              <a:buNone/>
            </a:pPr>
            <a:r>
              <a:rPr lang="it" b="1">
                <a:solidFill>
                  <a:schemeClr val="dk1"/>
                </a:solidFill>
                <a:latin typeface="Consolas"/>
                <a:ea typeface="Consolas"/>
                <a:cs typeface="Consolas"/>
                <a:sym typeface="Consolas"/>
              </a:rPr>
              <a:t>  fn from((x, y): (i32, i32)) -&gt; Self {</a:t>
            </a:r>
            <a:endParaRPr b="1">
              <a:solidFill>
                <a:schemeClr val="dk1"/>
              </a:solidFill>
              <a:latin typeface="Consolas"/>
              <a:ea typeface="Consolas"/>
              <a:cs typeface="Consolas"/>
              <a:sym typeface="Consolas"/>
            </a:endParaRPr>
          </a:p>
          <a:p>
            <a:pPr marL="0" lvl="0" indent="0" algn="l" rtl="0">
              <a:spcBef>
                <a:spcPts val="0"/>
              </a:spcBef>
              <a:spcAft>
                <a:spcPts val="0"/>
              </a:spcAft>
              <a:buNone/>
            </a:pPr>
            <a:r>
              <a:rPr lang="it" b="1">
                <a:solidFill>
                  <a:schemeClr val="dk1"/>
                </a:solidFill>
                <a:latin typeface="Consolas"/>
                <a:ea typeface="Consolas"/>
                <a:cs typeface="Consolas"/>
                <a:sym typeface="Consolas"/>
              </a:rPr>
              <a:t>    Point { x, y }</a:t>
            </a:r>
            <a:endParaRPr b="1">
              <a:solidFill>
                <a:schemeClr val="dk1"/>
              </a:solidFill>
              <a:latin typeface="Consolas"/>
              <a:ea typeface="Consolas"/>
              <a:cs typeface="Consolas"/>
              <a:sym typeface="Consolas"/>
            </a:endParaRPr>
          </a:p>
          <a:p>
            <a:pPr marL="0" lvl="0" indent="0" algn="l" rtl="0">
              <a:spcBef>
                <a:spcPts val="0"/>
              </a:spcBef>
              <a:spcAft>
                <a:spcPts val="0"/>
              </a:spcAft>
              <a:buNone/>
            </a:pPr>
            <a:r>
              <a:rPr lang="it" b="1">
                <a:solidFill>
                  <a:schemeClr val="dk1"/>
                </a:solidFill>
                <a:latin typeface="Consolas"/>
                <a:ea typeface="Consolas"/>
                <a:cs typeface="Consolas"/>
                <a:sym typeface="Consolas"/>
              </a:rPr>
              <a:t>  }</a:t>
            </a:r>
            <a:endParaRPr b="1">
              <a:solidFill>
                <a:schemeClr val="dk1"/>
              </a:solidFill>
              <a:latin typeface="Consolas"/>
              <a:ea typeface="Consolas"/>
              <a:cs typeface="Consolas"/>
              <a:sym typeface="Consolas"/>
            </a:endParaRPr>
          </a:p>
          <a:p>
            <a:pPr marL="0" lvl="0" indent="0" algn="l" rtl="0">
              <a:spcBef>
                <a:spcPts val="0"/>
              </a:spcBef>
              <a:spcAft>
                <a:spcPts val="0"/>
              </a:spcAft>
              <a:buNone/>
            </a:pPr>
            <a:r>
              <a:rPr lang="it" b="1">
                <a:solidFill>
                  <a:schemeClr val="dk1"/>
                </a:solidFill>
                <a:latin typeface="Consolas"/>
                <a:ea typeface="Consolas"/>
                <a:cs typeface="Consolas"/>
                <a:sym typeface="Consolas"/>
              </a:rPr>
              <a:t>}</a:t>
            </a:r>
            <a:endParaRPr b="1">
              <a:solidFill>
                <a:schemeClr val="dk1"/>
              </a:solidFill>
              <a:latin typeface="Consolas"/>
              <a:ea typeface="Consolas"/>
              <a:cs typeface="Consolas"/>
              <a:sym typeface="Consolas"/>
            </a:endParaRPr>
          </a:p>
          <a:p>
            <a:pPr marL="0" lvl="0" indent="0" algn="l" rtl="0">
              <a:spcBef>
                <a:spcPts val="0"/>
              </a:spcBef>
              <a:spcAft>
                <a:spcPts val="0"/>
              </a:spcAft>
              <a:buNone/>
            </a:pPr>
            <a:endParaRPr b="1">
              <a:solidFill>
                <a:schemeClr val="dk1"/>
              </a:solidFill>
              <a:latin typeface="Consolas"/>
              <a:ea typeface="Consolas"/>
              <a:cs typeface="Consolas"/>
              <a:sym typeface="Consolas"/>
            </a:endParaRPr>
          </a:p>
          <a:p>
            <a:pPr marL="0" lvl="0" indent="0" algn="l" rtl="0">
              <a:spcBef>
                <a:spcPts val="0"/>
              </a:spcBef>
              <a:spcAft>
                <a:spcPts val="0"/>
              </a:spcAft>
              <a:buNone/>
            </a:pPr>
            <a:r>
              <a:rPr lang="it" b="1">
                <a:solidFill>
                  <a:schemeClr val="dk1"/>
                </a:solidFill>
                <a:latin typeface="Consolas"/>
                <a:ea typeface="Consolas"/>
                <a:cs typeface="Consolas"/>
                <a:sym typeface="Consolas"/>
              </a:rPr>
              <a:t>impl From&lt;[i32; 2]&gt; for Point {</a:t>
            </a:r>
            <a:endParaRPr b="1">
              <a:solidFill>
                <a:schemeClr val="dk1"/>
              </a:solidFill>
              <a:latin typeface="Consolas"/>
              <a:ea typeface="Consolas"/>
              <a:cs typeface="Consolas"/>
              <a:sym typeface="Consolas"/>
            </a:endParaRPr>
          </a:p>
          <a:p>
            <a:pPr marL="0" lvl="0" indent="0" algn="l" rtl="0">
              <a:spcBef>
                <a:spcPts val="0"/>
              </a:spcBef>
              <a:spcAft>
                <a:spcPts val="0"/>
              </a:spcAft>
              <a:buNone/>
            </a:pPr>
            <a:r>
              <a:rPr lang="it" b="1">
                <a:solidFill>
                  <a:schemeClr val="dk1"/>
                </a:solidFill>
                <a:latin typeface="Consolas"/>
                <a:ea typeface="Consolas"/>
                <a:cs typeface="Consolas"/>
                <a:sym typeface="Consolas"/>
              </a:rPr>
              <a:t>  fn from([x, y]: [i32; 2]) -&gt; Self {</a:t>
            </a:r>
            <a:endParaRPr b="1">
              <a:solidFill>
                <a:schemeClr val="dk1"/>
              </a:solidFill>
              <a:latin typeface="Consolas"/>
              <a:ea typeface="Consolas"/>
              <a:cs typeface="Consolas"/>
              <a:sym typeface="Consolas"/>
            </a:endParaRPr>
          </a:p>
          <a:p>
            <a:pPr marL="0" lvl="0" indent="0" algn="l" rtl="0">
              <a:spcBef>
                <a:spcPts val="0"/>
              </a:spcBef>
              <a:spcAft>
                <a:spcPts val="0"/>
              </a:spcAft>
              <a:buNone/>
            </a:pPr>
            <a:r>
              <a:rPr lang="it" b="1">
                <a:solidFill>
                  <a:schemeClr val="dk1"/>
                </a:solidFill>
                <a:latin typeface="Consolas"/>
                <a:ea typeface="Consolas"/>
                <a:cs typeface="Consolas"/>
                <a:sym typeface="Consolas"/>
              </a:rPr>
              <a:t>    Point { x, y }</a:t>
            </a:r>
            <a:endParaRPr b="1">
              <a:solidFill>
                <a:schemeClr val="dk1"/>
              </a:solidFill>
              <a:latin typeface="Consolas"/>
              <a:ea typeface="Consolas"/>
              <a:cs typeface="Consolas"/>
              <a:sym typeface="Consolas"/>
            </a:endParaRPr>
          </a:p>
          <a:p>
            <a:pPr marL="0" lvl="0" indent="0" algn="l" rtl="0">
              <a:spcBef>
                <a:spcPts val="0"/>
              </a:spcBef>
              <a:spcAft>
                <a:spcPts val="0"/>
              </a:spcAft>
              <a:buNone/>
            </a:pPr>
            <a:r>
              <a:rPr lang="it" b="1">
                <a:solidFill>
                  <a:schemeClr val="dk1"/>
                </a:solidFill>
                <a:latin typeface="Consolas"/>
                <a:ea typeface="Consolas"/>
                <a:cs typeface="Consolas"/>
                <a:sym typeface="Consolas"/>
              </a:rPr>
              <a:t>  }</a:t>
            </a:r>
            <a:endParaRPr b="1">
              <a:solidFill>
                <a:schemeClr val="dk1"/>
              </a:solidFill>
              <a:latin typeface="Consolas"/>
              <a:ea typeface="Consolas"/>
              <a:cs typeface="Consolas"/>
              <a:sym typeface="Consolas"/>
            </a:endParaRPr>
          </a:p>
          <a:p>
            <a:pPr marL="0" lvl="0" indent="0" algn="l" rtl="0">
              <a:spcBef>
                <a:spcPts val="0"/>
              </a:spcBef>
              <a:spcAft>
                <a:spcPts val="0"/>
              </a:spcAft>
              <a:buNone/>
            </a:pPr>
            <a:r>
              <a:rPr lang="it" b="1">
                <a:solidFill>
                  <a:schemeClr val="dk1"/>
                </a:solidFill>
                <a:latin typeface="Consolas"/>
                <a:ea typeface="Consolas"/>
                <a:cs typeface="Consolas"/>
                <a:sym typeface="Consolas"/>
              </a:rPr>
              <a:t>}</a:t>
            </a:r>
            <a:endParaRPr b="1">
              <a:solidFill>
                <a:schemeClr val="dk1"/>
              </a:solidFill>
              <a:latin typeface="Consolas"/>
              <a:ea typeface="Consolas"/>
              <a:cs typeface="Consolas"/>
              <a:sym typeface="Consolas"/>
            </a:endParaRPr>
          </a:p>
        </p:txBody>
      </p:sp>
      <p:sp>
        <p:nvSpPr>
          <p:cNvPr id="368" name="Google Shape;368;p44"/>
          <p:cNvSpPr txBox="1"/>
          <p:nvPr/>
        </p:nvSpPr>
        <p:spPr>
          <a:xfrm>
            <a:off x="4757400" y="1130775"/>
            <a:ext cx="4074900" cy="3632700"/>
          </a:xfrm>
          <a:prstGeom prst="rect">
            <a:avLst/>
          </a:prstGeom>
          <a:solidFill>
            <a:srgbClr val="FFF2CC"/>
          </a:solidFill>
          <a:ln w="9525" cap="flat" cmpd="sng">
            <a:solidFill>
              <a:srgbClr val="00000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it" b="1">
                <a:solidFill>
                  <a:schemeClr val="dk1"/>
                </a:solidFill>
                <a:latin typeface="Consolas"/>
                <a:ea typeface="Consolas"/>
                <a:cs typeface="Consolas"/>
                <a:sym typeface="Consolas"/>
              </a:rPr>
              <a:t>fn main() {</a:t>
            </a:r>
            <a:endParaRPr b="1">
              <a:solidFill>
                <a:schemeClr val="dk1"/>
              </a:solidFill>
              <a:latin typeface="Consolas"/>
              <a:ea typeface="Consolas"/>
              <a:cs typeface="Consolas"/>
              <a:sym typeface="Consolas"/>
            </a:endParaRPr>
          </a:p>
          <a:p>
            <a:pPr marL="0" lvl="0" indent="0" algn="l" rtl="0">
              <a:spcBef>
                <a:spcPts val="0"/>
              </a:spcBef>
              <a:spcAft>
                <a:spcPts val="0"/>
              </a:spcAft>
              <a:buNone/>
            </a:pPr>
            <a:r>
              <a:rPr lang="it" b="1">
                <a:solidFill>
                  <a:schemeClr val="dk1"/>
                </a:solidFill>
                <a:latin typeface="Consolas"/>
                <a:ea typeface="Consolas"/>
                <a:cs typeface="Consolas"/>
                <a:sym typeface="Consolas"/>
              </a:rPr>
              <a:t>  // from</a:t>
            </a:r>
            <a:endParaRPr b="1">
              <a:solidFill>
                <a:schemeClr val="dk1"/>
              </a:solidFill>
              <a:latin typeface="Consolas"/>
              <a:ea typeface="Consolas"/>
              <a:cs typeface="Consolas"/>
              <a:sym typeface="Consolas"/>
            </a:endParaRPr>
          </a:p>
          <a:p>
            <a:pPr marL="0" lvl="0" indent="0" algn="l" rtl="0">
              <a:spcBef>
                <a:spcPts val="0"/>
              </a:spcBef>
              <a:spcAft>
                <a:spcPts val="0"/>
              </a:spcAft>
              <a:buNone/>
            </a:pPr>
            <a:r>
              <a:rPr lang="it" b="1">
                <a:solidFill>
                  <a:schemeClr val="dk1"/>
                </a:solidFill>
                <a:latin typeface="Consolas"/>
                <a:ea typeface="Consolas"/>
                <a:cs typeface="Consolas"/>
                <a:sym typeface="Consolas"/>
              </a:rPr>
              <a:t>  let p1 = Point::from((3, 1));</a:t>
            </a:r>
            <a:endParaRPr b="1">
              <a:solidFill>
                <a:schemeClr val="dk1"/>
              </a:solidFill>
              <a:latin typeface="Consolas"/>
              <a:ea typeface="Consolas"/>
              <a:cs typeface="Consolas"/>
              <a:sym typeface="Consolas"/>
            </a:endParaRPr>
          </a:p>
          <a:p>
            <a:pPr marL="0" lvl="0" indent="0" algn="l" rtl="0">
              <a:spcBef>
                <a:spcPts val="0"/>
              </a:spcBef>
              <a:spcAft>
                <a:spcPts val="0"/>
              </a:spcAft>
              <a:buNone/>
            </a:pPr>
            <a:r>
              <a:rPr lang="it" b="1">
                <a:solidFill>
                  <a:schemeClr val="dk1"/>
                </a:solidFill>
                <a:latin typeface="Consolas"/>
                <a:ea typeface="Consolas"/>
                <a:cs typeface="Consolas"/>
                <a:sym typeface="Consolas"/>
              </a:rPr>
              <a:t>  let p2 = Point::from([5, 2]);</a:t>
            </a:r>
            <a:endParaRPr b="1">
              <a:solidFill>
                <a:schemeClr val="dk1"/>
              </a:solidFill>
              <a:latin typeface="Consolas"/>
              <a:ea typeface="Consolas"/>
              <a:cs typeface="Consolas"/>
              <a:sym typeface="Consolas"/>
            </a:endParaRPr>
          </a:p>
          <a:p>
            <a:pPr marL="0" lvl="0" indent="0" algn="l" rtl="0">
              <a:spcBef>
                <a:spcPts val="0"/>
              </a:spcBef>
              <a:spcAft>
                <a:spcPts val="0"/>
              </a:spcAft>
              <a:buNone/>
            </a:pPr>
            <a:endParaRPr b="1">
              <a:solidFill>
                <a:schemeClr val="dk1"/>
              </a:solidFill>
              <a:latin typeface="Consolas"/>
              <a:ea typeface="Consolas"/>
              <a:cs typeface="Consolas"/>
              <a:sym typeface="Consolas"/>
            </a:endParaRPr>
          </a:p>
          <a:p>
            <a:pPr marL="0" lvl="0" indent="0" algn="l" rtl="0">
              <a:spcBef>
                <a:spcPts val="0"/>
              </a:spcBef>
              <a:spcAft>
                <a:spcPts val="0"/>
              </a:spcAft>
              <a:buNone/>
            </a:pPr>
            <a:r>
              <a:rPr lang="it" b="1">
                <a:solidFill>
                  <a:schemeClr val="dk1"/>
                </a:solidFill>
                <a:latin typeface="Consolas"/>
                <a:ea typeface="Consolas"/>
                <a:cs typeface="Consolas"/>
                <a:sym typeface="Consolas"/>
              </a:rPr>
              <a:t>  // into</a:t>
            </a:r>
            <a:endParaRPr b="1">
              <a:solidFill>
                <a:schemeClr val="dk1"/>
              </a:solidFill>
              <a:latin typeface="Consolas"/>
              <a:ea typeface="Consolas"/>
              <a:cs typeface="Consolas"/>
              <a:sym typeface="Consolas"/>
            </a:endParaRPr>
          </a:p>
          <a:p>
            <a:pPr marL="0" lvl="0" indent="0" algn="l" rtl="0">
              <a:spcBef>
                <a:spcPts val="0"/>
              </a:spcBef>
              <a:spcAft>
                <a:spcPts val="0"/>
              </a:spcAft>
              <a:buNone/>
            </a:pPr>
            <a:r>
              <a:rPr lang="it" b="1">
                <a:solidFill>
                  <a:schemeClr val="dk1"/>
                </a:solidFill>
                <a:latin typeface="Consolas"/>
                <a:ea typeface="Consolas"/>
                <a:cs typeface="Consolas"/>
                <a:sym typeface="Consolas"/>
              </a:rPr>
              <a:t>  let p3: Point = (1, 3).into();</a:t>
            </a:r>
            <a:endParaRPr b="1">
              <a:solidFill>
                <a:schemeClr val="dk1"/>
              </a:solidFill>
              <a:latin typeface="Consolas"/>
              <a:ea typeface="Consolas"/>
              <a:cs typeface="Consolas"/>
              <a:sym typeface="Consolas"/>
            </a:endParaRPr>
          </a:p>
          <a:p>
            <a:pPr marL="0" lvl="0" indent="0" algn="l" rtl="0">
              <a:spcBef>
                <a:spcPts val="0"/>
              </a:spcBef>
              <a:spcAft>
                <a:spcPts val="0"/>
              </a:spcAft>
              <a:buNone/>
            </a:pPr>
            <a:r>
              <a:rPr lang="it" b="1">
                <a:solidFill>
                  <a:schemeClr val="dk1"/>
                </a:solidFill>
                <a:latin typeface="Consolas"/>
                <a:ea typeface="Consolas"/>
                <a:cs typeface="Consolas"/>
                <a:sym typeface="Consolas"/>
              </a:rPr>
              <a:t>  let p4: Point = [4, 0].into();</a:t>
            </a:r>
            <a:endParaRPr b="1">
              <a:solidFill>
                <a:schemeClr val="dk1"/>
              </a:solidFill>
              <a:latin typeface="Consolas"/>
              <a:ea typeface="Consolas"/>
              <a:cs typeface="Consolas"/>
              <a:sym typeface="Consolas"/>
            </a:endParaRPr>
          </a:p>
          <a:p>
            <a:pPr marL="0" lvl="0" indent="0" algn="l" rtl="0">
              <a:spcBef>
                <a:spcPts val="0"/>
              </a:spcBef>
              <a:spcAft>
                <a:spcPts val="0"/>
              </a:spcAft>
              <a:buNone/>
            </a:pPr>
            <a:endParaRPr b="1">
              <a:solidFill>
                <a:schemeClr val="dk1"/>
              </a:solidFill>
              <a:latin typeface="Consolas"/>
              <a:ea typeface="Consolas"/>
              <a:cs typeface="Consolas"/>
              <a:sym typeface="Consolas"/>
            </a:endParaRPr>
          </a:p>
          <a:p>
            <a:pPr marL="0" lvl="0" indent="0" algn="l" rtl="0">
              <a:spcBef>
                <a:spcPts val="0"/>
              </a:spcBef>
              <a:spcAft>
                <a:spcPts val="0"/>
              </a:spcAft>
              <a:buNone/>
            </a:pPr>
            <a:r>
              <a:rPr lang="it" b="1">
                <a:solidFill>
                  <a:schemeClr val="dk1"/>
                </a:solidFill>
                <a:latin typeface="Consolas"/>
                <a:ea typeface="Consolas"/>
                <a:cs typeface="Consolas"/>
                <a:sym typeface="Consolas"/>
              </a:rPr>
              <a:t>  // ERRORE! non vale la simmetria</a:t>
            </a:r>
            <a:endParaRPr b="1">
              <a:solidFill>
                <a:schemeClr val="dk1"/>
              </a:solidFill>
              <a:latin typeface="Consolas"/>
              <a:ea typeface="Consolas"/>
              <a:cs typeface="Consolas"/>
              <a:sym typeface="Consolas"/>
            </a:endParaRPr>
          </a:p>
          <a:p>
            <a:pPr marL="0" lvl="0" indent="0" algn="l" rtl="0">
              <a:spcBef>
                <a:spcPts val="0"/>
              </a:spcBef>
              <a:spcAft>
                <a:spcPts val="0"/>
              </a:spcAft>
              <a:buNone/>
            </a:pPr>
            <a:r>
              <a:rPr lang="it" b="1">
                <a:solidFill>
                  <a:schemeClr val="dk1"/>
                </a:solidFill>
                <a:latin typeface="Consolas"/>
                <a:ea typeface="Consolas"/>
                <a:cs typeface="Consolas"/>
                <a:sym typeface="Consolas"/>
              </a:rPr>
              <a:t>  let a1 = &lt;[i32; 2]&gt;::from(point); </a:t>
            </a:r>
            <a:endParaRPr b="1">
              <a:solidFill>
                <a:schemeClr val="dk1"/>
              </a:solidFill>
              <a:latin typeface="Consolas"/>
              <a:ea typeface="Consolas"/>
              <a:cs typeface="Consolas"/>
              <a:sym typeface="Consolas"/>
            </a:endParaRPr>
          </a:p>
          <a:p>
            <a:pPr marL="0" lvl="0" indent="0" algn="l" rtl="0">
              <a:spcBef>
                <a:spcPts val="0"/>
              </a:spcBef>
              <a:spcAft>
                <a:spcPts val="0"/>
              </a:spcAft>
              <a:buNone/>
            </a:pPr>
            <a:r>
              <a:rPr lang="it" b="1">
                <a:solidFill>
                  <a:schemeClr val="dk1"/>
                </a:solidFill>
                <a:latin typeface="Consolas"/>
                <a:ea typeface="Consolas"/>
                <a:cs typeface="Consolas"/>
                <a:sym typeface="Consolas"/>
              </a:rPr>
              <a:t>  let a2: [i32; 2] = point.into();</a:t>
            </a:r>
            <a:endParaRPr b="1">
              <a:solidFill>
                <a:schemeClr val="dk1"/>
              </a:solidFill>
              <a:latin typeface="Consolas"/>
              <a:ea typeface="Consolas"/>
              <a:cs typeface="Consolas"/>
              <a:sym typeface="Consolas"/>
            </a:endParaRPr>
          </a:p>
          <a:p>
            <a:pPr marL="0" lvl="0" indent="0" algn="l" rtl="0">
              <a:spcBef>
                <a:spcPts val="0"/>
              </a:spcBef>
              <a:spcAft>
                <a:spcPts val="0"/>
              </a:spcAft>
              <a:buNone/>
            </a:pPr>
            <a:r>
              <a:rPr lang="it" b="1">
                <a:solidFill>
                  <a:schemeClr val="dk1"/>
                </a:solidFill>
                <a:latin typeface="Consolas"/>
                <a:ea typeface="Consolas"/>
                <a:cs typeface="Consolas"/>
                <a:sym typeface="Consolas"/>
              </a:rPr>
              <a:t>  let t1 = &lt;(i32, i32)&gt;::from(point);</a:t>
            </a:r>
            <a:endParaRPr b="1">
              <a:solidFill>
                <a:schemeClr val="dk1"/>
              </a:solidFill>
              <a:latin typeface="Consolas"/>
              <a:ea typeface="Consolas"/>
              <a:cs typeface="Consolas"/>
              <a:sym typeface="Consolas"/>
            </a:endParaRPr>
          </a:p>
          <a:p>
            <a:pPr marL="0" lvl="0" indent="0" algn="l" rtl="0">
              <a:spcBef>
                <a:spcPts val="0"/>
              </a:spcBef>
              <a:spcAft>
                <a:spcPts val="0"/>
              </a:spcAft>
              <a:buNone/>
            </a:pPr>
            <a:r>
              <a:rPr lang="it" b="1">
                <a:solidFill>
                  <a:schemeClr val="dk1"/>
                </a:solidFill>
                <a:latin typeface="Consolas"/>
                <a:ea typeface="Consolas"/>
                <a:cs typeface="Consolas"/>
                <a:sym typeface="Consolas"/>
              </a:rPr>
              <a:t>  let t2: (i32, i32) = point.into();</a:t>
            </a:r>
            <a:endParaRPr b="1">
              <a:solidFill>
                <a:schemeClr val="dk1"/>
              </a:solidFill>
              <a:latin typeface="Consolas"/>
              <a:ea typeface="Consolas"/>
              <a:cs typeface="Consolas"/>
              <a:sym typeface="Consolas"/>
            </a:endParaRPr>
          </a:p>
          <a:p>
            <a:pPr marL="0" lvl="0" indent="0" algn="l" rtl="0">
              <a:spcBef>
                <a:spcPts val="0"/>
              </a:spcBef>
              <a:spcAft>
                <a:spcPts val="0"/>
              </a:spcAft>
              <a:buNone/>
            </a:pPr>
            <a:r>
              <a:rPr lang="it" b="1">
                <a:solidFill>
                  <a:schemeClr val="dk1"/>
                </a:solidFill>
                <a:latin typeface="Consolas"/>
                <a:ea typeface="Consolas"/>
                <a:cs typeface="Consolas"/>
                <a:sym typeface="Consolas"/>
              </a:rPr>
              <a:t>}</a:t>
            </a:r>
            <a:endParaRPr b="1">
              <a:solidFill>
                <a:schemeClr val="dk1"/>
              </a:solidFill>
              <a:latin typeface="Consolas"/>
              <a:ea typeface="Consolas"/>
              <a:cs typeface="Consolas"/>
              <a:sym typeface="Consolas"/>
            </a:endParaRPr>
          </a:p>
          <a:p>
            <a:pPr marL="0" lvl="0" indent="0" algn="l" rtl="0">
              <a:spcBef>
                <a:spcPts val="0"/>
              </a:spcBef>
              <a:spcAft>
                <a:spcPts val="0"/>
              </a:spcAft>
              <a:buNone/>
            </a:pPr>
            <a:endParaRPr b="1">
              <a:solidFill>
                <a:schemeClr val="dk1"/>
              </a:solidFill>
              <a:latin typeface="Consolas"/>
              <a:ea typeface="Consolas"/>
              <a:cs typeface="Consolas"/>
              <a:sym typeface="Consola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45"/>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Conversione tra tipi</a:t>
            </a:r>
            <a:endParaRPr/>
          </a:p>
        </p:txBody>
      </p:sp>
      <p:sp>
        <p:nvSpPr>
          <p:cNvPr id="374" name="Google Shape;374;p45"/>
          <p:cNvSpPr txBox="1">
            <a:spLocks noGrp="1"/>
          </p:cNvSpPr>
          <p:nvPr>
            <p:ph type="body" idx="1"/>
          </p:nvPr>
        </p:nvSpPr>
        <p:spPr>
          <a:xfrm>
            <a:off x="311700" y="1280528"/>
            <a:ext cx="8520600" cy="3795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it"/>
              <a:t>Per gestire le conversioni tra tipi che possono fallire vengono forniti i tratti </a:t>
            </a:r>
            <a:r>
              <a:rPr lang="it" b="1">
                <a:solidFill>
                  <a:srgbClr val="0B5394"/>
                </a:solidFill>
                <a:latin typeface="Consolas"/>
                <a:ea typeface="Consolas"/>
                <a:cs typeface="Consolas"/>
                <a:sym typeface="Consolas"/>
              </a:rPr>
              <a:t>TryFrom</a:t>
            </a:r>
            <a:r>
              <a:rPr lang="it">
                <a:solidFill>
                  <a:srgbClr val="0B5394"/>
                </a:solidFill>
              </a:rPr>
              <a:t> </a:t>
            </a:r>
            <a:r>
              <a:rPr lang="it"/>
              <a:t>e </a:t>
            </a:r>
            <a:r>
              <a:rPr lang="it" b="1">
                <a:solidFill>
                  <a:srgbClr val="0B5394"/>
                </a:solidFill>
                <a:latin typeface="Consolas"/>
                <a:ea typeface="Consolas"/>
                <a:cs typeface="Consolas"/>
                <a:sym typeface="Consolas"/>
              </a:rPr>
              <a:t>TryInto</a:t>
            </a:r>
            <a:r>
              <a:rPr lang="it"/>
              <a:t> che posseggono le stesse proprietà di </a:t>
            </a:r>
            <a:r>
              <a:rPr lang="it" b="1">
                <a:solidFill>
                  <a:srgbClr val="0B5394"/>
                </a:solidFill>
                <a:latin typeface="Consolas"/>
                <a:ea typeface="Consolas"/>
                <a:cs typeface="Consolas"/>
                <a:sym typeface="Consolas"/>
              </a:rPr>
              <a:t>From</a:t>
            </a:r>
            <a:r>
              <a:rPr lang="it">
                <a:solidFill>
                  <a:srgbClr val="0B5394"/>
                </a:solidFill>
              </a:rPr>
              <a:t> </a:t>
            </a:r>
            <a:r>
              <a:rPr lang="it"/>
              <a:t>e </a:t>
            </a:r>
            <a:r>
              <a:rPr lang="it" b="1">
                <a:solidFill>
                  <a:srgbClr val="0B5394"/>
                </a:solidFill>
                <a:latin typeface="Consolas"/>
                <a:ea typeface="Consolas"/>
                <a:cs typeface="Consolas"/>
                <a:sym typeface="Consolas"/>
              </a:rPr>
              <a:t>Into</a:t>
            </a:r>
            <a:endParaRPr b="1">
              <a:solidFill>
                <a:srgbClr val="0B5394"/>
              </a:solidFill>
              <a:latin typeface="Consolas"/>
              <a:ea typeface="Consolas"/>
              <a:cs typeface="Consolas"/>
              <a:sym typeface="Consolas"/>
            </a:endParaRPr>
          </a:p>
          <a:p>
            <a:pPr marL="914400" lvl="1" indent="-317500" algn="l" rtl="0">
              <a:spcBef>
                <a:spcPts val="0"/>
              </a:spcBef>
              <a:spcAft>
                <a:spcPts val="0"/>
              </a:spcAft>
              <a:buSzPts val="1400"/>
              <a:buChar char="○"/>
            </a:pPr>
            <a:r>
              <a:rPr lang="it"/>
              <a:t>I metodi </a:t>
            </a:r>
            <a:r>
              <a:rPr lang="it" b="1">
                <a:solidFill>
                  <a:srgbClr val="0B5394"/>
                </a:solidFill>
                <a:latin typeface="Consolas"/>
                <a:ea typeface="Consolas"/>
                <a:cs typeface="Consolas"/>
                <a:sym typeface="Consolas"/>
              </a:rPr>
              <a:t>try_from</a:t>
            </a:r>
            <a:r>
              <a:rPr lang="it">
                <a:solidFill>
                  <a:srgbClr val="0B5394"/>
                </a:solidFill>
              </a:rPr>
              <a:t> </a:t>
            </a:r>
            <a:r>
              <a:rPr lang="it"/>
              <a:t>e </a:t>
            </a:r>
            <a:r>
              <a:rPr lang="it" b="1">
                <a:solidFill>
                  <a:srgbClr val="0B5394"/>
                </a:solidFill>
                <a:latin typeface="Consolas"/>
                <a:ea typeface="Consolas"/>
                <a:cs typeface="Consolas"/>
                <a:sym typeface="Consolas"/>
              </a:rPr>
              <a:t>try_into</a:t>
            </a:r>
            <a:r>
              <a:rPr lang="it">
                <a:solidFill>
                  <a:srgbClr val="0B5394"/>
                </a:solidFill>
              </a:rPr>
              <a:t> </a:t>
            </a:r>
            <a:r>
              <a:rPr lang="it"/>
              <a:t>ritornano il tipo </a:t>
            </a:r>
            <a:r>
              <a:rPr lang="it" b="1">
                <a:solidFill>
                  <a:srgbClr val="0B5394"/>
                </a:solidFill>
                <a:latin typeface="Consolas"/>
                <a:ea typeface="Consolas"/>
                <a:cs typeface="Consolas"/>
                <a:sym typeface="Consolas"/>
              </a:rPr>
              <a:t>Result&lt;T,E&gt;</a:t>
            </a:r>
            <a:r>
              <a:rPr lang="it"/>
              <a:t> per garantire la gestione dell’errore</a:t>
            </a:r>
            <a:endParaRPr/>
          </a:p>
        </p:txBody>
      </p:sp>
      <p:sp>
        <p:nvSpPr>
          <p:cNvPr id="375" name="Google Shape;375;p45"/>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32</a:t>
            </a:fld>
            <a:endParaRPr/>
          </a:p>
        </p:txBody>
      </p:sp>
      <p:sp>
        <p:nvSpPr>
          <p:cNvPr id="376" name="Google Shape;376;p45"/>
          <p:cNvSpPr txBox="1"/>
          <p:nvPr/>
        </p:nvSpPr>
        <p:spPr>
          <a:xfrm>
            <a:off x="636900" y="2611925"/>
            <a:ext cx="7870200" cy="2401200"/>
          </a:xfrm>
          <a:prstGeom prst="rect">
            <a:avLst/>
          </a:prstGeom>
          <a:solidFill>
            <a:srgbClr val="FFF2CC"/>
          </a:solidFill>
          <a:ln w="9525" cap="flat" cmpd="sng">
            <a:solidFill>
              <a:srgbClr val="00000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it" sz="1600" b="1">
                <a:solidFill>
                  <a:schemeClr val="dk1"/>
                </a:solidFill>
                <a:latin typeface="Consolas"/>
                <a:ea typeface="Consolas"/>
                <a:cs typeface="Consolas"/>
                <a:sym typeface="Consolas"/>
              </a:rPr>
              <a:t>pub trait </a:t>
            </a:r>
            <a:r>
              <a:rPr lang="it" sz="1600" b="1">
                <a:solidFill>
                  <a:srgbClr val="0000FF"/>
                </a:solidFill>
                <a:latin typeface="Consolas"/>
                <a:ea typeface="Consolas"/>
                <a:cs typeface="Consolas"/>
                <a:sym typeface="Consolas"/>
              </a:rPr>
              <a:t>TryFrom</a:t>
            </a:r>
            <a:r>
              <a:rPr lang="it" sz="1600" b="1">
                <a:solidFill>
                  <a:schemeClr val="dk1"/>
                </a:solidFill>
                <a:latin typeface="Consolas"/>
                <a:ea typeface="Consolas"/>
                <a:cs typeface="Consolas"/>
                <a:sym typeface="Consolas"/>
              </a:rPr>
              <a:t>&lt;</a:t>
            </a:r>
            <a:r>
              <a:rPr lang="it" sz="1600" b="1">
                <a:solidFill>
                  <a:srgbClr val="9900FF"/>
                </a:solidFill>
                <a:latin typeface="Consolas"/>
                <a:ea typeface="Consolas"/>
                <a:cs typeface="Consolas"/>
                <a:sym typeface="Consolas"/>
              </a:rPr>
              <a:t>T</a:t>
            </a:r>
            <a:r>
              <a:rPr lang="it" sz="1600" b="1">
                <a:solidFill>
                  <a:schemeClr val="dk1"/>
                </a:solidFill>
                <a:latin typeface="Consolas"/>
                <a:ea typeface="Consolas"/>
                <a:cs typeface="Consolas"/>
                <a:sym typeface="Consolas"/>
              </a:rPr>
              <a:t>&gt;: Sized {</a:t>
            </a:r>
            <a:endParaRPr sz="1600" b="1">
              <a:solidFill>
                <a:schemeClr val="dk1"/>
              </a:solidFill>
              <a:latin typeface="Consolas"/>
              <a:ea typeface="Consolas"/>
              <a:cs typeface="Consolas"/>
              <a:sym typeface="Consolas"/>
            </a:endParaRPr>
          </a:p>
          <a:p>
            <a:pPr marL="0" lvl="0" indent="0" algn="l" rtl="0">
              <a:spcBef>
                <a:spcPts val="0"/>
              </a:spcBef>
              <a:spcAft>
                <a:spcPts val="0"/>
              </a:spcAft>
              <a:buNone/>
            </a:pPr>
            <a:r>
              <a:rPr lang="it" sz="1600" b="1">
                <a:solidFill>
                  <a:schemeClr val="dk1"/>
                </a:solidFill>
                <a:latin typeface="Consolas"/>
                <a:ea typeface="Consolas"/>
                <a:cs typeface="Consolas"/>
                <a:sym typeface="Consolas"/>
              </a:rPr>
              <a:t>  type </a:t>
            </a:r>
            <a:r>
              <a:rPr lang="it" sz="1600" b="1">
                <a:solidFill>
                  <a:srgbClr val="9900FF"/>
                </a:solidFill>
                <a:latin typeface="Consolas"/>
                <a:ea typeface="Consolas"/>
                <a:cs typeface="Consolas"/>
                <a:sym typeface="Consolas"/>
              </a:rPr>
              <a:t>Error</a:t>
            </a:r>
            <a:r>
              <a:rPr lang="it" sz="1600" b="1">
                <a:solidFill>
                  <a:schemeClr val="dk1"/>
                </a:solidFill>
                <a:latin typeface="Consolas"/>
                <a:ea typeface="Consolas"/>
                <a:cs typeface="Consolas"/>
                <a:sym typeface="Consolas"/>
              </a:rPr>
              <a:t>;</a:t>
            </a:r>
            <a:endParaRPr sz="1600" b="1">
              <a:solidFill>
                <a:schemeClr val="dk1"/>
              </a:solidFill>
              <a:latin typeface="Consolas"/>
              <a:ea typeface="Consolas"/>
              <a:cs typeface="Consolas"/>
              <a:sym typeface="Consolas"/>
            </a:endParaRPr>
          </a:p>
          <a:p>
            <a:pPr marL="0" lvl="0" indent="0" algn="l" rtl="0">
              <a:spcBef>
                <a:spcPts val="0"/>
              </a:spcBef>
              <a:spcAft>
                <a:spcPts val="0"/>
              </a:spcAft>
              <a:buNone/>
            </a:pPr>
            <a:r>
              <a:rPr lang="it" sz="1600" b="1">
                <a:solidFill>
                  <a:schemeClr val="dk1"/>
                </a:solidFill>
                <a:latin typeface="Consolas"/>
                <a:ea typeface="Consolas"/>
                <a:cs typeface="Consolas"/>
                <a:sym typeface="Consolas"/>
              </a:rPr>
              <a:t>  fn </a:t>
            </a:r>
            <a:r>
              <a:rPr lang="it" sz="1600" b="1">
                <a:solidFill>
                  <a:srgbClr val="1155CC"/>
                </a:solidFill>
                <a:latin typeface="Consolas"/>
                <a:ea typeface="Consolas"/>
                <a:cs typeface="Consolas"/>
                <a:sym typeface="Consolas"/>
              </a:rPr>
              <a:t>try_from</a:t>
            </a:r>
            <a:r>
              <a:rPr lang="it" sz="1600" b="1">
                <a:solidFill>
                  <a:schemeClr val="dk1"/>
                </a:solidFill>
                <a:latin typeface="Consolas"/>
                <a:ea typeface="Consolas"/>
                <a:cs typeface="Consolas"/>
                <a:sym typeface="Consolas"/>
              </a:rPr>
              <a:t>(value: </a:t>
            </a:r>
            <a:r>
              <a:rPr lang="it" sz="1600" b="1">
                <a:solidFill>
                  <a:srgbClr val="9900FF"/>
                </a:solidFill>
                <a:latin typeface="Consolas"/>
                <a:ea typeface="Consolas"/>
                <a:cs typeface="Consolas"/>
                <a:sym typeface="Consolas"/>
              </a:rPr>
              <a:t>T</a:t>
            </a:r>
            <a:r>
              <a:rPr lang="it" sz="1600" b="1">
                <a:solidFill>
                  <a:schemeClr val="dk1"/>
                </a:solidFill>
                <a:latin typeface="Consolas"/>
                <a:ea typeface="Consolas"/>
                <a:cs typeface="Consolas"/>
                <a:sym typeface="Consolas"/>
              </a:rPr>
              <a:t>) -&gt; Result&lt;Self, Self::</a:t>
            </a:r>
            <a:r>
              <a:rPr lang="it" sz="1600" b="1">
                <a:solidFill>
                  <a:srgbClr val="9900FF"/>
                </a:solidFill>
                <a:latin typeface="Consolas"/>
                <a:ea typeface="Consolas"/>
                <a:cs typeface="Consolas"/>
                <a:sym typeface="Consolas"/>
              </a:rPr>
              <a:t>Error</a:t>
            </a:r>
            <a:r>
              <a:rPr lang="it" sz="1600" b="1">
                <a:solidFill>
                  <a:schemeClr val="dk1"/>
                </a:solidFill>
                <a:latin typeface="Consolas"/>
                <a:ea typeface="Consolas"/>
                <a:cs typeface="Consolas"/>
                <a:sym typeface="Consolas"/>
              </a:rPr>
              <a:t>&gt;;</a:t>
            </a:r>
            <a:endParaRPr sz="1600" b="1">
              <a:solidFill>
                <a:schemeClr val="dk1"/>
              </a:solidFill>
              <a:latin typeface="Consolas"/>
              <a:ea typeface="Consolas"/>
              <a:cs typeface="Consolas"/>
              <a:sym typeface="Consolas"/>
            </a:endParaRPr>
          </a:p>
          <a:p>
            <a:pPr marL="0" lvl="0" indent="0" algn="l" rtl="0">
              <a:spcBef>
                <a:spcPts val="0"/>
              </a:spcBef>
              <a:spcAft>
                <a:spcPts val="0"/>
              </a:spcAft>
              <a:buNone/>
            </a:pPr>
            <a:r>
              <a:rPr lang="it" sz="1600" b="1">
                <a:solidFill>
                  <a:schemeClr val="dk1"/>
                </a:solidFill>
                <a:latin typeface="Consolas"/>
                <a:ea typeface="Consolas"/>
                <a:cs typeface="Consolas"/>
                <a:sym typeface="Consolas"/>
              </a:rPr>
              <a:t>}</a:t>
            </a:r>
            <a:endParaRPr sz="1600" b="1">
              <a:solidFill>
                <a:schemeClr val="dk1"/>
              </a:solidFill>
              <a:latin typeface="Consolas"/>
              <a:ea typeface="Consolas"/>
              <a:cs typeface="Consolas"/>
              <a:sym typeface="Consolas"/>
            </a:endParaRPr>
          </a:p>
          <a:p>
            <a:pPr marL="0" lvl="0" indent="0" algn="l" rtl="0">
              <a:spcBef>
                <a:spcPts val="0"/>
              </a:spcBef>
              <a:spcAft>
                <a:spcPts val="0"/>
              </a:spcAft>
              <a:buNone/>
            </a:pPr>
            <a:endParaRPr sz="1600" b="1">
              <a:solidFill>
                <a:schemeClr val="dk1"/>
              </a:solidFill>
              <a:latin typeface="Consolas"/>
              <a:ea typeface="Consolas"/>
              <a:cs typeface="Consolas"/>
              <a:sym typeface="Consolas"/>
            </a:endParaRPr>
          </a:p>
          <a:p>
            <a:pPr marL="0" lvl="0" indent="0" algn="l" rtl="0">
              <a:spcBef>
                <a:spcPts val="0"/>
              </a:spcBef>
              <a:spcAft>
                <a:spcPts val="0"/>
              </a:spcAft>
              <a:buNone/>
            </a:pPr>
            <a:r>
              <a:rPr lang="it" sz="1600" b="1">
                <a:solidFill>
                  <a:schemeClr val="dk1"/>
                </a:solidFill>
                <a:latin typeface="Consolas"/>
                <a:ea typeface="Consolas"/>
                <a:cs typeface="Consolas"/>
                <a:sym typeface="Consolas"/>
              </a:rPr>
              <a:t>pub trait </a:t>
            </a:r>
            <a:r>
              <a:rPr lang="it" sz="1600" b="1">
                <a:solidFill>
                  <a:srgbClr val="0000FF"/>
                </a:solidFill>
                <a:latin typeface="Consolas"/>
                <a:ea typeface="Consolas"/>
                <a:cs typeface="Consolas"/>
                <a:sym typeface="Consolas"/>
              </a:rPr>
              <a:t>TryInto</a:t>
            </a:r>
            <a:r>
              <a:rPr lang="it" sz="1600" b="1">
                <a:solidFill>
                  <a:schemeClr val="dk1"/>
                </a:solidFill>
                <a:latin typeface="Consolas"/>
                <a:ea typeface="Consolas"/>
                <a:cs typeface="Consolas"/>
                <a:sym typeface="Consolas"/>
              </a:rPr>
              <a:t>&lt;</a:t>
            </a:r>
            <a:r>
              <a:rPr lang="it" sz="1600" b="1">
                <a:solidFill>
                  <a:srgbClr val="9900FF"/>
                </a:solidFill>
                <a:latin typeface="Consolas"/>
                <a:ea typeface="Consolas"/>
                <a:cs typeface="Consolas"/>
                <a:sym typeface="Consolas"/>
              </a:rPr>
              <a:t>T</a:t>
            </a:r>
            <a:r>
              <a:rPr lang="it" sz="1600" b="1">
                <a:solidFill>
                  <a:schemeClr val="dk1"/>
                </a:solidFill>
                <a:latin typeface="Consolas"/>
                <a:ea typeface="Consolas"/>
                <a:cs typeface="Consolas"/>
                <a:sym typeface="Consolas"/>
              </a:rPr>
              <a:t>&gt;: Sized {</a:t>
            </a:r>
            <a:endParaRPr sz="1600" b="1">
              <a:solidFill>
                <a:schemeClr val="dk1"/>
              </a:solidFill>
              <a:latin typeface="Consolas"/>
              <a:ea typeface="Consolas"/>
              <a:cs typeface="Consolas"/>
              <a:sym typeface="Consolas"/>
            </a:endParaRPr>
          </a:p>
          <a:p>
            <a:pPr marL="0" lvl="0" indent="0" algn="l" rtl="0">
              <a:spcBef>
                <a:spcPts val="0"/>
              </a:spcBef>
              <a:spcAft>
                <a:spcPts val="0"/>
              </a:spcAft>
              <a:buNone/>
            </a:pPr>
            <a:r>
              <a:rPr lang="it" sz="1600" b="1">
                <a:solidFill>
                  <a:schemeClr val="dk1"/>
                </a:solidFill>
                <a:latin typeface="Consolas"/>
                <a:ea typeface="Consolas"/>
                <a:cs typeface="Consolas"/>
                <a:sym typeface="Consolas"/>
              </a:rPr>
              <a:t>  type </a:t>
            </a:r>
            <a:r>
              <a:rPr lang="it" sz="1600" b="1">
                <a:solidFill>
                  <a:srgbClr val="9900FF"/>
                </a:solidFill>
                <a:latin typeface="Consolas"/>
                <a:ea typeface="Consolas"/>
                <a:cs typeface="Consolas"/>
                <a:sym typeface="Consolas"/>
              </a:rPr>
              <a:t>Error</a:t>
            </a:r>
            <a:r>
              <a:rPr lang="it" sz="1600" b="1">
                <a:solidFill>
                  <a:schemeClr val="dk1"/>
                </a:solidFill>
                <a:latin typeface="Consolas"/>
                <a:ea typeface="Consolas"/>
                <a:cs typeface="Consolas"/>
                <a:sym typeface="Consolas"/>
              </a:rPr>
              <a:t>;</a:t>
            </a:r>
            <a:endParaRPr sz="1600" b="1">
              <a:solidFill>
                <a:schemeClr val="dk1"/>
              </a:solidFill>
              <a:latin typeface="Consolas"/>
              <a:ea typeface="Consolas"/>
              <a:cs typeface="Consolas"/>
              <a:sym typeface="Consolas"/>
            </a:endParaRPr>
          </a:p>
          <a:p>
            <a:pPr marL="0" lvl="0" indent="0" algn="l" rtl="0">
              <a:spcBef>
                <a:spcPts val="0"/>
              </a:spcBef>
              <a:spcAft>
                <a:spcPts val="0"/>
              </a:spcAft>
              <a:buNone/>
            </a:pPr>
            <a:r>
              <a:rPr lang="it" sz="1600" b="1">
                <a:solidFill>
                  <a:schemeClr val="dk1"/>
                </a:solidFill>
                <a:latin typeface="Consolas"/>
                <a:ea typeface="Consolas"/>
                <a:cs typeface="Consolas"/>
                <a:sym typeface="Consolas"/>
              </a:rPr>
              <a:t>  fn </a:t>
            </a:r>
            <a:r>
              <a:rPr lang="it" sz="1600" b="1">
                <a:solidFill>
                  <a:srgbClr val="1155CC"/>
                </a:solidFill>
                <a:latin typeface="Consolas"/>
                <a:ea typeface="Consolas"/>
                <a:cs typeface="Consolas"/>
                <a:sym typeface="Consolas"/>
              </a:rPr>
              <a:t>try_into</a:t>
            </a:r>
            <a:r>
              <a:rPr lang="it" sz="1600" b="1">
                <a:solidFill>
                  <a:schemeClr val="dk1"/>
                </a:solidFill>
                <a:latin typeface="Consolas"/>
                <a:ea typeface="Consolas"/>
                <a:cs typeface="Consolas"/>
                <a:sym typeface="Consolas"/>
              </a:rPr>
              <a:t>(self) -&gt; Result&lt;</a:t>
            </a:r>
            <a:r>
              <a:rPr lang="it" sz="1600" b="1">
                <a:solidFill>
                  <a:srgbClr val="9900FF"/>
                </a:solidFill>
                <a:latin typeface="Consolas"/>
                <a:ea typeface="Consolas"/>
                <a:cs typeface="Consolas"/>
                <a:sym typeface="Consolas"/>
              </a:rPr>
              <a:t>T</a:t>
            </a:r>
            <a:r>
              <a:rPr lang="it" sz="1600" b="1">
                <a:solidFill>
                  <a:schemeClr val="dk1"/>
                </a:solidFill>
                <a:latin typeface="Consolas"/>
                <a:ea typeface="Consolas"/>
                <a:cs typeface="Consolas"/>
                <a:sym typeface="Consolas"/>
              </a:rPr>
              <a:t>, Self::</a:t>
            </a:r>
            <a:r>
              <a:rPr lang="it" sz="1600" b="1">
                <a:solidFill>
                  <a:srgbClr val="9900FF"/>
                </a:solidFill>
                <a:latin typeface="Consolas"/>
                <a:ea typeface="Consolas"/>
                <a:cs typeface="Consolas"/>
                <a:sym typeface="Consolas"/>
              </a:rPr>
              <a:t>Error</a:t>
            </a:r>
            <a:r>
              <a:rPr lang="it" sz="1600" b="1">
                <a:solidFill>
                  <a:schemeClr val="dk1"/>
                </a:solidFill>
                <a:latin typeface="Consolas"/>
                <a:ea typeface="Consolas"/>
                <a:cs typeface="Consolas"/>
                <a:sym typeface="Consolas"/>
              </a:rPr>
              <a:t>&gt;;</a:t>
            </a:r>
            <a:endParaRPr sz="1600" b="1">
              <a:solidFill>
                <a:schemeClr val="dk1"/>
              </a:solidFill>
              <a:latin typeface="Consolas"/>
              <a:ea typeface="Consolas"/>
              <a:cs typeface="Consolas"/>
              <a:sym typeface="Consolas"/>
            </a:endParaRPr>
          </a:p>
          <a:p>
            <a:pPr marL="0" lvl="0" indent="0" algn="l" rtl="0">
              <a:spcBef>
                <a:spcPts val="0"/>
              </a:spcBef>
              <a:spcAft>
                <a:spcPts val="0"/>
              </a:spcAft>
              <a:buNone/>
            </a:pPr>
            <a:r>
              <a:rPr lang="it" sz="1600" b="1">
                <a:solidFill>
                  <a:schemeClr val="dk1"/>
                </a:solidFill>
                <a:latin typeface="Consolas"/>
                <a:ea typeface="Consolas"/>
                <a:cs typeface="Consolas"/>
                <a:sym typeface="Consolas"/>
              </a:rPr>
              <a:t>}</a:t>
            </a:r>
            <a:endParaRPr sz="1600" b="1">
              <a:latin typeface="Consolas"/>
              <a:ea typeface="Consolas"/>
              <a:cs typeface="Consolas"/>
              <a:sym typeface="Consola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46"/>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Conversione tra tipi</a:t>
            </a:r>
            <a:endParaRPr/>
          </a:p>
        </p:txBody>
      </p:sp>
      <p:sp>
        <p:nvSpPr>
          <p:cNvPr id="382" name="Google Shape;382;p46"/>
          <p:cNvSpPr txBox="1">
            <a:spLocks noGrp="1"/>
          </p:cNvSpPr>
          <p:nvPr>
            <p:ph type="body" idx="1"/>
          </p:nvPr>
        </p:nvSpPr>
        <p:spPr>
          <a:xfrm>
            <a:off x="311700" y="1280528"/>
            <a:ext cx="8520600" cy="3795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it"/>
              <a:t>Il tratto </a:t>
            </a:r>
            <a:r>
              <a:rPr lang="it" b="1">
                <a:solidFill>
                  <a:srgbClr val="0B5394"/>
                </a:solidFill>
                <a:latin typeface="Consolas"/>
                <a:ea typeface="Consolas"/>
                <a:cs typeface="Consolas"/>
                <a:sym typeface="Consolas"/>
              </a:rPr>
              <a:t>FromStr</a:t>
            </a:r>
            <a:r>
              <a:rPr lang="it">
                <a:solidFill>
                  <a:srgbClr val="0B5394"/>
                </a:solidFill>
              </a:rPr>
              <a:t> </a:t>
            </a:r>
            <a:r>
              <a:rPr lang="it"/>
              <a:t>permette di gestire la conversione da stringa e l’eventuale fallimento</a:t>
            </a:r>
            <a:endParaRPr/>
          </a:p>
          <a:p>
            <a:pPr marL="914400" lvl="1" indent="-317500" algn="l" rtl="0">
              <a:spcBef>
                <a:spcPts val="0"/>
              </a:spcBef>
              <a:spcAft>
                <a:spcPts val="0"/>
              </a:spcAft>
              <a:buSzPts val="1400"/>
              <a:buChar char="○"/>
            </a:pPr>
            <a:r>
              <a:rPr lang="it"/>
              <a:t>Il metodo </a:t>
            </a:r>
            <a:r>
              <a:rPr lang="it" b="1">
                <a:solidFill>
                  <a:srgbClr val="0B5394"/>
                </a:solidFill>
                <a:latin typeface="Consolas"/>
                <a:ea typeface="Consolas"/>
                <a:cs typeface="Consolas"/>
                <a:sym typeface="Consolas"/>
              </a:rPr>
              <a:t>from_str()</a:t>
            </a:r>
            <a:r>
              <a:rPr lang="it"/>
              <a:t> viene implicitamente richiamato tutte le volte che si utilizza il metodo </a:t>
            </a:r>
            <a:r>
              <a:rPr lang="it" b="1">
                <a:solidFill>
                  <a:srgbClr val="0B5394"/>
                </a:solidFill>
                <a:latin typeface="Consolas"/>
                <a:ea typeface="Consolas"/>
                <a:cs typeface="Consolas"/>
                <a:sym typeface="Consolas"/>
              </a:rPr>
              <a:t>parse()</a:t>
            </a:r>
            <a:endParaRPr b="1">
              <a:latin typeface="Consolas"/>
              <a:ea typeface="Consolas"/>
              <a:cs typeface="Consolas"/>
              <a:sym typeface="Consolas"/>
            </a:endParaRPr>
          </a:p>
          <a:p>
            <a:pPr marL="914400" lvl="1" indent="-317500" algn="l" rtl="0">
              <a:spcBef>
                <a:spcPts val="0"/>
              </a:spcBef>
              <a:spcAft>
                <a:spcPts val="0"/>
              </a:spcAft>
              <a:buSzPts val="1400"/>
              <a:buChar char="○"/>
            </a:pPr>
            <a:r>
              <a:rPr lang="it"/>
              <a:t>Il tratto </a:t>
            </a:r>
            <a:r>
              <a:rPr lang="it" b="1">
                <a:solidFill>
                  <a:srgbClr val="0B5394"/>
                </a:solidFill>
                <a:latin typeface="Consolas"/>
                <a:ea typeface="Consolas"/>
                <a:cs typeface="Consolas"/>
                <a:sym typeface="Consolas"/>
              </a:rPr>
              <a:t>FromStr</a:t>
            </a:r>
            <a:r>
              <a:rPr lang="it">
                <a:solidFill>
                  <a:srgbClr val="0B5394"/>
                </a:solidFill>
              </a:rPr>
              <a:t> </a:t>
            </a:r>
            <a:r>
              <a:rPr lang="it"/>
              <a:t>possiede la stessa firma del tratto </a:t>
            </a:r>
            <a:r>
              <a:rPr lang="it" b="1">
                <a:solidFill>
                  <a:srgbClr val="0B5394"/>
                </a:solidFill>
                <a:latin typeface="Consolas"/>
                <a:ea typeface="Consolas"/>
                <a:cs typeface="Consolas"/>
                <a:sym typeface="Consolas"/>
              </a:rPr>
              <a:t>TryFrom&lt;&amp;str&gt;</a:t>
            </a:r>
            <a:endParaRPr b="1">
              <a:latin typeface="Consolas"/>
              <a:ea typeface="Consolas"/>
              <a:cs typeface="Consolas"/>
              <a:sym typeface="Consolas"/>
            </a:endParaRPr>
          </a:p>
          <a:p>
            <a:pPr marL="914400" lvl="1" indent="-317500" algn="l" rtl="0">
              <a:spcBef>
                <a:spcPts val="0"/>
              </a:spcBef>
              <a:spcAft>
                <a:spcPts val="0"/>
              </a:spcAft>
              <a:buSzPts val="1400"/>
              <a:buChar char="○"/>
            </a:pPr>
            <a:r>
              <a:rPr lang="it"/>
              <a:t>Non è possibile richiamare </a:t>
            </a:r>
            <a:r>
              <a:rPr lang="it" b="1">
                <a:solidFill>
                  <a:srgbClr val="0B5394"/>
                </a:solidFill>
                <a:latin typeface="Consolas"/>
                <a:ea typeface="Consolas"/>
                <a:cs typeface="Consolas"/>
                <a:sym typeface="Consolas"/>
              </a:rPr>
              <a:t>parse()</a:t>
            </a:r>
            <a:r>
              <a:rPr lang="it"/>
              <a:t> su elementi che posseggono un lifetime (es. </a:t>
            </a:r>
            <a:r>
              <a:rPr lang="it" b="1">
                <a:solidFill>
                  <a:srgbClr val="0B5394"/>
                </a:solidFill>
                <a:latin typeface="Consolas"/>
                <a:ea typeface="Consolas"/>
                <a:cs typeface="Consolas"/>
                <a:sym typeface="Consolas"/>
              </a:rPr>
              <a:t>&amp;i32</a:t>
            </a:r>
            <a:r>
              <a:rPr lang="it"/>
              <a:t>)</a:t>
            </a:r>
            <a:endParaRPr>
              <a:solidFill>
                <a:srgbClr val="0B5394"/>
              </a:solidFill>
            </a:endParaRPr>
          </a:p>
          <a:p>
            <a:pPr marL="0" lvl="0" indent="0" algn="l" rtl="0">
              <a:spcBef>
                <a:spcPts val="1200"/>
              </a:spcBef>
              <a:spcAft>
                <a:spcPts val="1200"/>
              </a:spcAft>
              <a:buNone/>
            </a:pPr>
            <a:endParaRPr/>
          </a:p>
        </p:txBody>
      </p:sp>
      <p:sp>
        <p:nvSpPr>
          <p:cNvPr id="383" name="Google Shape;383;p46"/>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33</a:t>
            </a:fld>
            <a:endParaRPr/>
          </a:p>
        </p:txBody>
      </p:sp>
      <p:sp>
        <p:nvSpPr>
          <p:cNvPr id="384" name="Google Shape;384;p46"/>
          <p:cNvSpPr txBox="1"/>
          <p:nvPr/>
        </p:nvSpPr>
        <p:spPr>
          <a:xfrm>
            <a:off x="636900" y="3370225"/>
            <a:ext cx="7870200" cy="1416000"/>
          </a:xfrm>
          <a:prstGeom prst="rect">
            <a:avLst/>
          </a:prstGeom>
          <a:solidFill>
            <a:srgbClr val="FFF2CC"/>
          </a:solidFill>
          <a:ln w="9525" cap="flat" cmpd="sng">
            <a:solidFill>
              <a:srgbClr val="00000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it" sz="1600" b="1">
                <a:solidFill>
                  <a:schemeClr val="dk1"/>
                </a:solidFill>
                <a:latin typeface="Consolas"/>
                <a:ea typeface="Consolas"/>
                <a:cs typeface="Consolas"/>
                <a:sym typeface="Consolas"/>
              </a:rPr>
              <a:t>pub trait </a:t>
            </a:r>
            <a:r>
              <a:rPr lang="it" sz="1600" b="1">
                <a:solidFill>
                  <a:srgbClr val="0000FF"/>
                </a:solidFill>
                <a:latin typeface="Consolas"/>
                <a:ea typeface="Consolas"/>
                <a:cs typeface="Consolas"/>
                <a:sym typeface="Consolas"/>
              </a:rPr>
              <a:t>FromStr </a:t>
            </a:r>
            <a:r>
              <a:rPr lang="it" sz="1600" b="1">
                <a:solidFill>
                  <a:schemeClr val="dk1"/>
                </a:solidFill>
                <a:latin typeface="Consolas"/>
                <a:ea typeface="Consolas"/>
                <a:cs typeface="Consolas"/>
                <a:sym typeface="Consolas"/>
              </a:rPr>
              <a:t>{</a:t>
            </a:r>
            <a:endParaRPr sz="1600" b="1">
              <a:solidFill>
                <a:schemeClr val="dk1"/>
              </a:solidFill>
              <a:latin typeface="Consolas"/>
              <a:ea typeface="Consolas"/>
              <a:cs typeface="Consolas"/>
              <a:sym typeface="Consolas"/>
            </a:endParaRPr>
          </a:p>
          <a:p>
            <a:pPr marL="0" lvl="0" indent="0" algn="l" rtl="0">
              <a:spcBef>
                <a:spcPts val="0"/>
              </a:spcBef>
              <a:spcAft>
                <a:spcPts val="0"/>
              </a:spcAft>
              <a:buNone/>
            </a:pPr>
            <a:r>
              <a:rPr lang="it" sz="1600" b="1">
                <a:solidFill>
                  <a:schemeClr val="dk1"/>
                </a:solidFill>
                <a:latin typeface="Consolas"/>
                <a:ea typeface="Consolas"/>
                <a:cs typeface="Consolas"/>
                <a:sym typeface="Consolas"/>
              </a:rPr>
              <a:t>    type </a:t>
            </a:r>
            <a:r>
              <a:rPr lang="it" sz="1600" b="1">
                <a:solidFill>
                  <a:srgbClr val="9900FF"/>
                </a:solidFill>
                <a:latin typeface="Consolas"/>
                <a:ea typeface="Consolas"/>
                <a:cs typeface="Consolas"/>
                <a:sym typeface="Consolas"/>
              </a:rPr>
              <a:t>Err</a:t>
            </a:r>
            <a:r>
              <a:rPr lang="it" sz="1600" b="1">
                <a:solidFill>
                  <a:schemeClr val="dk1"/>
                </a:solidFill>
                <a:latin typeface="Consolas"/>
                <a:ea typeface="Consolas"/>
                <a:cs typeface="Consolas"/>
                <a:sym typeface="Consolas"/>
              </a:rPr>
              <a:t>;</a:t>
            </a:r>
            <a:endParaRPr sz="1600" b="1">
              <a:solidFill>
                <a:schemeClr val="dk1"/>
              </a:solidFill>
              <a:latin typeface="Consolas"/>
              <a:ea typeface="Consolas"/>
              <a:cs typeface="Consolas"/>
              <a:sym typeface="Consolas"/>
            </a:endParaRPr>
          </a:p>
          <a:p>
            <a:pPr marL="0" lvl="0" indent="0" algn="l" rtl="0">
              <a:spcBef>
                <a:spcPts val="0"/>
              </a:spcBef>
              <a:spcAft>
                <a:spcPts val="0"/>
              </a:spcAft>
              <a:buNone/>
            </a:pPr>
            <a:r>
              <a:rPr lang="it" sz="1600" b="1">
                <a:solidFill>
                  <a:schemeClr val="dk1"/>
                </a:solidFill>
                <a:latin typeface="Consolas"/>
                <a:ea typeface="Consolas"/>
                <a:cs typeface="Consolas"/>
                <a:sym typeface="Consolas"/>
              </a:rPr>
              <a:t>    fn </a:t>
            </a:r>
            <a:r>
              <a:rPr lang="it" sz="1600" b="1">
                <a:solidFill>
                  <a:srgbClr val="1155CC"/>
                </a:solidFill>
                <a:latin typeface="Consolas"/>
                <a:ea typeface="Consolas"/>
                <a:cs typeface="Consolas"/>
                <a:sym typeface="Consolas"/>
              </a:rPr>
              <a:t>from_str</a:t>
            </a:r>
            <a:r>
              <a:rPr lang="it" sz="1600" b="1">
                <a:solidFill>
                  <a:schemeClr val="dk1"/>
                </a:solidFill>
                <a:latin typeface="Consolas"/>
                <a:ea typeface="Consolas"/>
                <a:cs typeface="Consolas"/>
                <a:sym typeface="Consolas"/>
              </a:rPr>
              <a:t>(s: &amp;str) -&gt; Result&lt;Self, Self::</a:t>
            </a:r>
            <a:r>
              <a:rPr lang="it" sz="1600" b="1">
                <a:solidFill>
                  <a:srgbClr val="9900FF"/>
                </a:solidFill>
                <a:latin typeface="Consolas"/>
                <a:ea typeface="Consolas"/>
                <a:cs typeface="Consolas"/>
                <a:sym typeface="Consolas"/>
              </a:rPr>
              <a:t>Err</a:t>
            </a:r>
            <a:r>
              <a:rPr lang="it" sz="1600" b="1">
                <a:solidFill>
                  <a:schemeClr val="dk1"/>
                </a:solidFill>
                <a:latin typeface="Consolas"/>
                <a:ea typeface="Consolas"/>
                <a:cs typeface="Consolas"/>
                <a:sym typeface="Consolas"/>
              </a:rPr>
              <a:t>&gt;;</a:t>
            </a:r>
            <a:endParaRPr sz="1600" b="1">
              <a:solidFill>
                <a:schemeClr val="dk1"/>
              </a:solidFill>
              <a:latin typeface="Consolas"/>
              <a:ea typeface="Consolas"/>
              <a:cs typeface="Consolas"/>
              <a:sym typeface="Consolas"/>
            </a:endParaRPr>
          </a:p>
          <a:p>
            <a:pPr marL="0" lvl="0" indent="0" algn="l" rtl="0">
              <a:spcBef>
                <a:spcPts val="0"/>
              </a:spcBef>
              <a:spcAft>
                <a:spcPts val="0"/>
              </a:spcAft>
              <a:buNone/>
            </a:pPr>
            <a:r>
              <a:rPr lang="it" sz="1600" b="1">
                <a:solidFill>
                  <a:schemeClr val="dk1"/>
                </a:solidFill>
                <a:latin typeface="Consolas"/>
                <a:ea typeface="Consolas"/>
                <a:cs typeface="Consolas"/>
                <a:sym typeface="Consolas"/>
              </a:rPr>
              <a:t>}</a:t>
            </a:r>
            <a:endParaRPr sz="1600" b="1">
              <a:solidFill>
                <a:schemeClr val="dk1"/>
              </a:solidFill>
              <a:latin typeface="Consolas"/>
              <a:ea typeface="Consolas"/>
              <a:cs typeface="Consolas"/>
              <a:sym typeface="Consolas"/>
            </a:endParaRPr>
          </a:p>
          <a:p>
            <a:pPr marL="0" lvl="0" indent="0" algn="l" rtl="0">
              <a:spcBef>
                <a:spcPts val="0"/>
              </a:spcBef>
              <a:spcAft>
                <a:spcPts val="0"/>
              </a:spcAft>
              <a:buNone/>
            </a:pPr>
            <a:endParaRPr sz="1600" b="1">
              <a:latin typeface="Consolas"/>
              <a:ea typeface="Consolas"/>
              <a:cs typeface="Consolas"/>
              <a:sym typeface="Consola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47"/>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Descrivere un errore</a:t>
            </a:r>
            <a:endParaRPr/>
          </a:p>
        </p:txBody>
      </p:sp>
      <p:sp>
        <p:nvSpPr>
          <p:cNvPr id="390" name="Google Shape;390;p47"/>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34</a:t>
            </a:fld>
            <a:endParaRPr/>
          </a:p>
        </p:txBody>
      </p:sp>
      <p:sp>
        <p:nvSpPr>
          <p:cNvPr id="391" name="Google Shape;391;p47"/>
          <p:cNvSpPr txBox="1"/>
          <p:nvPr/>
        </p:nvSpPr>
        <p:spPr>
          <a:xfrm>
            <a:off x="311700" y="1280528"/>
            <a:ext cx="8520600" cy="37959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Clr>
                <a:srgbClr val="595959"/>
              </a:buClr>
              <a:buSzPts val="1800"/>
              <a:buChar char="●"/>
            </a:pPr>
            <a:r>
              <a:rPr lang="it" sz="1800">
                <a:solidFill>
                  <a:srgbClr val="595959"/>
                </a:solidFill>
              </a:rPr>
              <a:t>In Rust gli errori non vengono lanciati ma ritornati attraverso l’utilizzo del tipo </a:t>
            </a:r>
            <a:r>
              <a:rPr lang="it" sz="1800" b="1">
                <a:solidFill>
                  <a:srgbClr val="0B5394"/>
                </a:solidFill>
                <a:latin typeface="Consolas"/>
                <a:ea typeface="Consolas"/>
                <a:cs typeface="Consolas"/>
                <a:sym typeface="Consolas"/>
              </a:rPr>
              <a:t>Result&lt;T,E&gt;</a:t>
            </a:r>
            <a:endParaRPr sz="1800" b="1">
              <a:solidFill>
                <a:srgbClr val="0B5394"/>
              </a:solidFill>
              <a:latin typeface="Consolas"/>
              <a:ea typeface="Consolas"/>
              <a:cs typeface="Consolas"/>
              <a:sym typeface="Consolas"/>
            </a:endParaRPr>
          </a:p>
          <a:p>
            <a:pPr marL="457200" marR="0" lvl="0" indent="-342900" algn="l" rtl="0">
              <a:lnSpc>
                <a:spcPct val="115000"/>
              </a:lnSpc>
              <a:spcBef>
                <a:spcPts val="0"/>
              </a:spcBef>
              <a:spcAft>
                <a:spcPts val="0"/>
              </a:spcAft>
              <a:buClr>
                <a:srgbClr val="595959"/>
              </a:buClr>
              <a:buSzPts val="1800"/>
              <a:buChar char="●"/>
            </a:pPr>
            <a:r>
              <a:rPr lang="it" sz="1800">
                <a:solidFill>
                  <a:srgbClr val="595959"/>
                </a:solidFill>
              </a:rPr>
              <a:t>Il tipo generico </a:t>
            </a:r>
            <a:r>
              <a:rPr lang="it" sz="1800" b="1">
                <a:solidFill>
                  <a:srgbClr val="0B5394"/>
                </a:solidFill>
                <a:latin typeface="Consolas"/>
                <a:ea typeface="Consolas"/>
                <a:cs typeface="Consolas"/>
                <a:sym typeface="Consolas"/>
              </a:rPr>
              <a:t>E</a:t>
            </a:r>
            <a:r>
              <a:rPr lang="it" sz="1800">
                <a:solidFill>
                  <a:srgbClr val="595959"/>
                </a:solidFill>
              </a:rPr>
              <a:t> può assumere qualsiasi valore tuttavia è preferibile utilizzare solo tipi che implementano il tratto </a:t>
            </a:r>
            <a:r>
              <a:rPr lang="it" sz="1800" b="1">
                <a:solidFill>
                  <a:srgbClr val="0B5394"/>
                </a:solidFill>
                <a:latin typeface="Consolas"/>
                <a:ea typeface="Consolas"/>
                <a:cs typeface="Consolas"/>
                <a:sym typeface="Consolas"/>
              </a:rPr>
              <a:t>Error</a:t>
            </a:r>
            <a:endParaRPr sz="1800">
              <a:solidFill>
                <a:srgbClr val="595959"/>
              </a:solidFill>
            </a:endParaRPr>
          </a:p>
          <a:p>
            <a:pPr marL="457200" lvl="0" indent="0" algn="l" rtl="0">
              <a:lnSpc>
                <a:spcPct val="115000"/>
              </a:lnSpc>
              <a:spcBef>
                <a:spcPts val="1200"/>
              </a:spcBef>
              <a:spcAft>
                <a:spcPts val="1200"/>
              </a:spcAft>
              <a:buNone/>
            </a:pPr>
            <a:endParaRPr sz="1800">
              <a:solidFill>
                <a:srgbClr val="595959"/>
              </a:solidFill>
            </a:endParaRPr>
          </a:p>
        </p:txBody>
      </p:sp>
      <p:sp>
        <p:nvSpPr>
          <p:cNvPr id="392" name="Google Shape;392;p47"/>
          <p:cNvSpPr txBox="1"/>
          <p:nvPr/>
        </p:nvSpPr>
        <p:spPr>
          <a:xfrm>
            <a:off x="560250" y="3003150"/>
            <a:ext cx="8023500" cy="1908600"/>
          </a:xfrm>
          <a:prstGeom prst="rect">
            <a:avLst/>
          </a:prstGeom>
          <a:solidFill>
            <a:srgbClr val="FFF2CC"/>
          </a:solidFill>
          <a:ln w="9525" cap="flat" cmpd="sng">
            <a:solidFill>
              <a:srgbClr val="00000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it" sz="1600" b="1">
                <a:latin typeface="Consolas"/>
                <a:ea typeface="Consolas"/>
                <a:cs typeface="Consolas"/>
                <a:sym typeface="Consolas"/>
              </a:rPr>
              <a:t>pub trait </a:t>
            </a:r>
            <a:r>
              <a:rPr lang="it" sz="1600" b="1">
                <a:solidFill>
                  <a:srgbClr val="0000FF"/>
                </a:solidFill>
                <a:latin typeface="Consolas"/>
                <a:ea typeface="Consolas"/>
                <a:cs typeface="Consolas"/>
                <a:sym typeface="Consolas"/>
              </a:rPr>
              <a:t>Error</a:t>
            </a:r>
            <a:r>
              <a:rPr lang="it" sz="1600" b="1">
                <a:latin typeface="Consolas"/>
                <a:ea typeface="Consolas"/>
                <a:cs typeface="Consolas"/>
                <a:sym typeface="Consolas"/>
              </a:rPr>
              <a:t>: Debug + Display {</a:t>
            </a:r>
            <a:endParaRPr sz="1600" b="1">
              <a:latin typeface="Consolas"/>
              <a:ea typeface="Consolas"/>
              <a:cs typeface="Consolas"/>
              <a:sym typeface="Consolas"/>
            </a:endParaRPr>
          </a:p>
          <a:p>
            <a:pPr marL="0" lvl="0" indent="0" algn="l" rtl="0">
              <a:spcBef>
                <a:spcPts val="0"/>
              </a:spcBef>
              <a:spcAft>
                <a:spcPts val="0"/>
              </a:spcAft>
              <a:buNone/>
            </a:pPr>
            <a:r>
              <a:rPr lang="it" sz="1600" b="1">
                <a:latin typeface="Consolas"/>
                <a:ea typeface="Consolas"/>
                <a:cs typeface="Consolas"/>
                <a:sym typeface="Consolas"/>
              </a:rPr>
              <a:t>  fn </a:t>
            </a:r>
            <a:r>
              <a:rPr lang="it" sz="1600" b="1">
                <a:solidFill>
                  <a:srgbClr val="1155CC"/>
                </a:solidFill>
                <a:latin typeface="Consolas"/>
                <a:ea typeface="Consolas"/>
                <a:cs typeface="Consolas"/>
                <a:sym typeface="Consolas"/>
              </a:rPr>
              <a:t>source</a:t>
            </a:r>
            <a:r>
              <a:rPr lang="it" sz="1600" b="1">
                <a:latin typeface="Consolas"/>
                <a:ea typeface="Consolas"/>
                <a:cs typeface="Consolas"/>
                <a:sym typeface="Consolas"/>
              </a:rPr>
              <a:t>(&amp;self) -&gt; Option&lt;&amp;(dyn Error + 'static)&gt; { ... }</a:t>
            </a:r>
            <a:endParaRPr sz="1600" b="1">
              <a:latin typeface="Consolas"/>
              <a:ea typeface="Consolas"/>
              <a:cs typeface="Consolas"/>
              <a:sym typeface="Consolas"/>
            </a:endParaRPr>
          </a:p>
          <a:p>
            <a:pPr marL="0" lvl="0" indent="0" algn="l" rtl="0">
              <a:spcBef>
                <a:spcPts val="0"/>
              </a:spcBef>
              <a:spcAft>
                <a:spcPts val="0"/>
              </a:spcAft>
              <a:buNone/>
            </a:pPr>
            <a:r>
              <a:rPr lang="it" sz="1600" b="1">
                <a:latin typeface="Consolas"/>
                <a:ea typeface="Consolas"/>
                <a:cs typeface="Consolas"/>
                <a:sym typeface="Consolas"/>
              </a:rPr>
              <a:t>  fn </a:t>
            </a:r>
            <a:r>
              <a:rPr lang="it" sz="1600" b="1">
                <a:solidFill>
                  <a:srgbClr val="1155CC"/>
                </a:solidFill>
                <a:latin typeface="Consolas"/>
                <a:ea typeface="Consolas"/>
                <a:cs typeface="Consolas"/>
                <a:sym typeface="Consolas"/>
              </a:rPr>
              <a:t>backtrace</a:t>
            </a:r>
            <a:r>
              <a:rPr lang="it" sz="1600" b="1">
                <a:latin typeface="Consolas"/>
                <a:ea typeface="Consolas"/>
                <a:cs typeface="Consolas"/>
                <a:sym typeface="Consolas"/>
              </a:rPr>
              <a:t>(&amp;self) -&gt; Option&lt;&amp;Backtrace&gt; { ... }</a:t>
            </a:r>
            <a:endParaRPr sz="1600" b="1">
              <a:latin typeface="Consolas"/>
              <a:ea typeface="Consolas"/>
              <a:cs typeface="Consolas"/>
              <a:sym typeface="Consolas"/>
            </a:endParaRPr>
          </a:p>
          <a:p>
            <a:pPr marL="0" lvl="0" indent="0" algn="l" rtl="0">
              <a:spcBef>
                <a:spcPts val="0"/>
              </a:spcBef>
              <a:spcAft>
                <a:spcPts val="0"/>
              </a:spcAft>
              <a:buNone/>
            </a:pPr>
            <a:r>
              <a:rPr lang="it" sz="1600" b="1">
                <a:latin typeface="Consolas"/>
                <a:ea typeface="Consolas"/>
                <a:cs typeface="Consolas"/>
                <a:sym typeface="Consolas"/>
              </a:rPr>
              <a:t>  fn </a:t>
            </a:r>
            <a:r>
              <a:rPr lang="it" sz="1600" b="1">
                <a:solidFill>
                  <a:srgbClr val="1155CC"/>
                </a:solidFill>
                <a:latin typeface="Consolas"/>
                <a:ea typeface="Consolas"/>
                <a:cs typeface="Consolas"/>
                <a:sym typeface="Consolas"/>
              </a:rPr>
              <a:t>description</a:t>
            </a:r>
            <a:r>
              <a:rPr lang="it" sz="1600" b="1">
                <a:latin typeface="Consolas"/>
                <a:ea typeface="Consolas"/>
                <a:cs typeface="Consolas"/>
                <a:sym typeface="Consolas"/>
              </a:rPr>
              <a:t>(&amp;self) -&gt; &amp;str { ... }</a:t>
            </a:r>
            <a:endParaRPr sz="1600" b="1">
              <a:latin typeface="Consolas"/>
              <a:ea typeface="Consolas"/>
              <a:cs typeface="Consolas"/>
              <a:sym typeface="Consolas"/>
            </a:endParaRPr>
          </a:p>
          <a:p>
            <a:pPr marL="0" lvl="0" indent="0" algn="l" rtl="0">
              <a:spcBef>
                <a:spcPts val="0"/>
              </a:spcBef>
              <a:spcAft>
                <a:spcPts val="0"/>
              </a:spcAft>
              <a:buNone/>
            </a:pPr>
            <a:r>
              <a:rPr lang="it" sz="1600" b="1">
                <a:latin typeface="Consolas"/>
                <a:ea typeface="Consolas"/>
                <a:cs typeface="Consolas"/>
                <a:sym typeface="Consolas"/>
              </a:rPr>
              <a:t>  fn </a:t>
            </a:r>
            <a:r>
              <a:rPr lang="it" sz="1600" b="1">
                <a:solidFill>
                  <a:srgbClr val="1155CC"/>
                </a:solidFill>
                <a:latin typeface="Consolas"/>
                <a:ea typeface="Consolas"/>
                <a:cs typeface="Consolas"/>
                <a:sym typeface="Consolas"/>
              </a:rPr>
              <a:t>cause</a:t>
            </a:r>
            <a:r>
              <a:rPr lang="it" sz="1600" b="1">
                <a:latin typeface="Consolas"/>
                <a:ea typeface="Consolas"/>
                <a:cs typeface="Consolas"/>
                <a:sym typeface="Consolas"/>
              </a:rPr>
              <a:t>(&amp;self) -&gt; Option&lt;&amp;dyn Error&gt; { ... }</a:t>
            </a:r>
            <a:endParaRPr sz="1600" b="1">
              <a:latin typeface="Consolas"/>
              <a:ea typeface="Consolas"/>
              <a:cs typeface="Consolas"/>
              <a:sym typeface="Consolas"/>
            </a:endParaRPr>
          </a:p>
          <a:p>
            <a:pPr marL="0" lvl="0" indent="0" algn="l" rtl="0">
              <a:spcBef>
                <a:spcPts val="0"/>
              </a:spcBef>
              <a:spcAft>
                <a:spcPts val="0"/>
              </a:spcAft>
              <a:buNone/>
            </a:pPr>
            <a:r>
              <a:rPr lang="it" sz="1600" b="1">
                <a:latin typeface="Consolas"/>
                <a:ea typeface="Consolas"/>
                <a:cs typeface="Consolas"/>
                <a:sym typeface="Consolas"/>
              </a:rPr>
              <a:t>}</a:t>
            </a:r>
            <a:endParaRPr sz="1600" b="1">
              <a:latin typeface="Consolas"/>
              <a:ea typeface="Consolas"/>
              <a:cs typeface="Consolas"/>
              <a:sym typeface="Consolas"/>
            </a:endParaRPr>
          </a:p>
          <a:p>
            <a:pPr marL="0" lvl="0" indent="0" algn="l" rtl="0">
              <a:spcBef>
                <a:spcPts val="0"/>
              </a:spcBef>
              <a:spcAft>
                <a:spcPts val="0"/>
              </a:spcAft>
              <a:buNone/>
            </a:pPr>
            <a:endParaRPr sz="1600" b="1">
              <a:latin typeface="Consolas"/>
              <a:ea typeface="Consolas"/>
              <a:cs typeface="Consolas"/>
              <a:sym typeface="Consola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48"/>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Descrivere un errore</a:t>
            </a:r>
            <a:endParaRPr/>
          </a:p>
        </p:txBody>
      </p:sp>
      <p:sp>
        <p:nvSpPr>
          <p:cNvPr id="398" name="Google Shape;398;p48"/>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35</a:t>
            </a:fld>
            <a:endParaRPr/>
          </a:p>
        </p:txBody>
      </p:sp>
      <p:sp>
        <p:nvSpPr>
          <p:cNvPr id="399" name="Google Shape;399;p48"/>
          <p:cNvSpPr txBox="1"/>
          <p:nvPr/>
        </p:nvSpPr>
        <p:spPr>
          <a:xfrm>
            <a:off x="390750" y="1130775"/>
            <a:ext cx="8362500" cy="4125000"/>
          </a:xfrm>
          <a:prstGeom prst="rect">
            <a:avLst/>
          </a:prstGeom>
          <a:solidFill>
            <a:srgbClr val="FFF2CC"/>
          </a:solidFill>
          <a:ln w="9525" cap="flat" cmpd="sng">
            <a:solidFill>
              <a:srgbClr val="00000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it" sz="1600" b="1">
                <a:latin typeface="Consolas"/>
                <a:ea typeface="Consolas"/>
                <a:cs typeface="Consolas"/>
                <a:sym typeface="Consolas"/>
              </a:rPr>
              <a:t>#[derive(Debug)]</a:t>
            </a:r>
            <a:endParaRPr sz="1600" b="1">
              <a:latin typeface="Consolas"/>
              <a:ea typeface="Consolas"/>
              <a:cs typeface="Consolas"/>
              <a:sym typeface="Consolas"/>
            </a:endParaRPr>
          </a:p>
          <a:p>
            <a:pPr marL="0" lvl="0" indent="0" algn="l" rtl="0">
              <a:spcBef>
                <a:spcPts val="0"/>
              </a:spcBef>
              <a:spcAft>
                <a:spcPts val="0"/>
              </a:spcAft>
              <a:buNone/>
            </a:pPr>
            <a:r>
              <a:rPr lang="it" sz="1600" b="1">
                <a:latin typeface="Consolas"/>
                <a:ea typeface="Consolas"/>
                <a:cs typeface="Consolas"/>
                <a:sym typeface="Consolas"/>
              </a:rPr>
              <a:t>struct CustomError {</a:t>
            </a:r>
            <a:endParaRPr sz="1600" b="1">
              <a:latin typeface="Consolas"/>
              <a:ea typeface="Consolas"/>
              <a:cs typeface="Consolas"/>
              <a:sym typeface="Consolas"/>
            </a:endParaRPr>
          </a:p>
          <a:p>
            <a:pPr marL="0" lvl="0" indent="0" algn="l" rtl="0">
              <a:spcBef>
                <a:spcPts val="0"/>
              </a:spcBef>
              <a:spcAft>
                <a:spcPts val="0"/>
              </a:spcAft>
              <a:buNone/>
            </a:pPr>
            <a:r>
              <a:rPr lang="it" sz="1600" b="1">
                <a:latin typeface="Consolas"/>
                <a:ea typeface="Consolas"/>
                <a:cs typeface="Consolas"/>
                <a:sym typeface="Consolas"/>
              </a:rPr>
              <a:t>  info: String</a:t>
            </a:r>
            <a:endParaRPr sz="1600" b="1">
              <a:latin typeface="Consolas"/>
              <a:ea typeface="Consolas"/>
              <a:cs typeface="Consolas"/>
              <a:sym typeface="Consolas"/>
            </a:endParaRPr>
          </a:p>
          <a:p>
            <a:pPr marL="0" lvl="0" indent="0" algn="l" rtl="0">
              <a:spcBef>
                <a:spcPts val="0"/>
              </a:spcBef>
              <a:spcAft>
                <a:spcPts val="0"/>
              </a:spcAft>
              <a:buNone/>
            </a:pPr>
            <a:r>
              <a:rPr lang="it" sz="1600" b="1">
                <a:latin typeface="Consolas"/>
                <a:ea typeface="Consolas"/>
                <a:cs typeface="Consolas"/>
                <a:sym typeface="Consolas"/>
              </a:rPr>
              <a:t>}</a:t>
            </a:r>
            <a:endParaRPr sz="1600" b="1">
              <a:latin typeface="Consolas"/>
              <a:ea typeface="Consolas"/>
              <a:cs typeface="Consolas"/>
              <a:sym typeface="Consolas"/>
            </a:endParaRPr>
          </a:p>
          <a:p>
            <a:pPr marL="0" lvl="0" indent="0" algn="l" rtl="0">
              <a:spcBef>
                <a:spcPts val="0"/>
              </a:spcBef>
              <a:spcAft>
                <a:spcPts val="0"/>
              </a:spcAft>
              <a:buNone/>
            </a:pPr>
            <a:endParaRPr sz="1600" b="1">
              <a:latin typeface="Consolas"/>
              <a:ea typeface="Consolas"/>
              <a:cs typeface="Consolas"/>
              <a:sym typeface="Consolas"/>
            </a:endParaRPr>
          </a:p>
          <a:p>
            <a:pPr marL="0" lvl="0" indent="0" algn="l" rtl="0">
              <a:spcBef>
                <a:spcPts val="0"/>
              </a:spcBef>
              <a:spcAft>
                <a:spcPts val="0"/>
              </a:spcAft>
              <a:buNone/>
            </a:pPr>
            <a:r>
              <a:rPr lang="it" sz="1600" b="1">
                <a:solidFill>
                  <a:schemeClr val="dk1"/>
                </a:solidFill>
                <a:latin typeface="Consolas"/>
                <a:ea typeface="Consolas"/>
                <a:cs typeface="Consolas"/>
                <a:sym typeface="Consolas"/>
              </a:rPr>
              <a:t>impl std::fmt::Display for CustomError {</a:t>
            </a:r>
            <a:endParaRPr sz="1600" b="1">
              <a:solidFill>
                <a:schemeClr val="dk1"/>
              </a:solidFill>
              <a:latin typeface="Consolas"/>
              <a:ea typeface="Consolas"/>
              <a:cs typeface="Consolas"/>
              <a:sym typeface="Consolas"/>
            </a:endParaRPr>
          </a:p>
          <a:p>
            <a:pPr marL="0" lvl="0" indent="0" algn="l" rtl="0">
              <a:spcBef>
                <a:spcPts val="0"/>
              </a:spcBef>
              <a:spcAft>
                <a:spcPts val="0"/>
              </a:spcAft>
              <a:buNone/>
            </a:pPr>
            <a:r>
              <a:rPr lang="it" sz="1600" b="1">
                <a:solidFill>
                  <a:schemeClr val="dk1"/>
                </a:solidFill>
                <a:latin typeface="Consolas"/>
                <a:ea typeface="Consolas"/>
                <a:cs typeface="Consolas"/>
                <a:sym typeface="Consolas"/>
              </a:rPr>
              <a:t>  fn fmt(&amp;self, f: &amp;mut fmt::Formatter) -&gt; fmt::Result {</a:t>
            </a:r>
            <a:endParaRPr sz="1600" b="1">
              <a:solidFill>
                <a:schemeClr val="dk1"/>
              </a:solidFill>
              <a:latin typeface="Consolas"/>
              <a:ea typeface="Consolas"/>
              <a:cs typeface="Consolas"/>
              <a:sym typeface="Consolas"/>
            </a:endParaRPr>
          </a:p>
          <a:p>
            <a:pPr marL="0" lvl="0" indent="0" algn="l" rtl="0">
              <a:spcBef>
                <a:spcPts val="0"/>
              </a:spcBef>
              <a:spcAft>
                <a:spcPts val="0"/>
              </a:spcAft>
              <a:buNone/>
            </a:pPr>
            <a:r>
              <a:rPr lang="it" sz="1600" b="1">
                <a:solidFill>
                  <a:schemeClr val="dk1"/>
                </a:solidFill>
                <a:latin typeface="Consolas"/>
                <a:ea typeface="Consolas"/>
                <a:cs typeface="Consolas"/>
                <a:sym typeface="Consolas"/>
              </a:rPr>
              <a:t>    write!(f,"{}",self.info)</a:t>
            </a:r>
            <a:endParaRPr sz="1600" b="1">
              <a:solidFill>
                <a:schemeClr val="dk1"/>
              </a:solidFill>
              <a:latin typeface="Consolas"/>
              <a:ea typeface="Consolas"/>
              <a:cs typeface="Consolas"/>
              <a:sym typeface="Consolas"/>
            </a:endParaRPr>
          </a:p>
          <a:p>
            <a:pPr marL="0" lvl="0" indent="0" algn="l" rtl="0">
              <a:spcBef>
                <a:spcPts val="0"/>
              </a:spcBef>
              <a:spcAft>
                <a:spcPts val="0"/>
              </a:spcAft>
              <a:buNone/>
            </a:pPr>
            <a:r>
              <a:rPr lang="it" sz="1600" b="1">
                <a:solidFill>
                  <a:schemeClr val="dk1"/>
                </a:solidFill>
                <a:latin typeface="Consolas"/>
                <a:ea typeface="Consolas"/>
                <a:cs typeface="Consolas"/>
                <a:sym typeface="Consolas"/>
              </a:rPr>
              <a:t>  }</a:t>
            </a:r>
            <a:endParaRPr sz="1600" b="1">
              <a:solidFill>
                <a:schemeClr val="dk1"/>
              </a:solidFill>
              <a:latin typeface="Consolas"/>
              <a:ea typeface="Consolas"/>
              <a:cs typeface="Consolas"/>
              <a:sym typeface="Consolas"/>
            </a:endParaRPr>
          </a:p>
          <a:p>
            <a:pPr marL="0" lvl="0" indent="0" algn="l" rtl="0">
              <a:spcBef>
                <a:spcPts val="0"/>
              </a:spcBef>
              <a:spcAft>
                <a:spcPts val="0"/>
              </a:spcAft>
              <a:buNone/>
            </a:pPr>
            <a:r>
              <a:rPr lang="it" sz="1600" b="1">
                <a:solidFill>
                  <a:schemeClr val="dk1"/>
                </a:solidFill>
                <a:latin typeface="Consolas"/>
                <a:ea typeface="Consolas"/>
                <a:cs typeface="Consolas"/>
                <a:sym typeface="Consolas"/>
              </a:rPr>
              <a:t>}</a:t>
            </a:r>
            <a:endParaRPr sz="1600" b="1">
              <a:solidFill>
                <a:schemeClr val="dk1"/>
              </a:solidFill>
              <a:latin typeface="Consolas"/>
              <a:ea typeface="Consolas"/>
              <a:cs typeface="Consolas"/>
              <a:sym typeface="Consolas"/>
            </a:endParaRPr>
          </a:p>
          <a:p>
            <a:pPr marL="0" lvl="0" indent="0" algn="l" rtl="0">
              <a:spcBef>
                <a:spcPts val="0"/>
              </a:spcBef>
              <a:spcAft>
                <a:spcPts val="0"/>
              </a:spcAft>
              <a:buNone/>
            </a:pPr>
            <a:endParaRPr sz="1600" b="1">
              <a:solidFill>
                <a:schemeClr val="dk1"/>
              </a:solidFill>
              <a:latin typeface="Consolas"/>
              <a:ea typeface="Consolas"/>
              <a:cs typeface="Consolas"/>
              <a:sym typeface="Consolas"/>
            </a:endParaRPr>
          </a:p>
          <a:p>
            <a:pPr marL="0" lvl="0" indent="0" algn="l" rtl="0">
              <a:spcBef>
                <a:spcPts val="0"/>
              </a:spcBef>
              <a:spcAft>
                <a:spcPts val="0"/>
              </a:spcAft>
              <a:buNone/>
            </a:pPr>
            <a:r>
              <a:rPr lang="it" sz="1600" b="1">
                <a:solidFill>
                  <a:schemeClr val="dk1"/>
                </a:solidFill>
                <a:latin typeface="Consolas"/>
                <a:ea typeface="Consolas"/>
                <a:cs typeface="Consolas"/>
                <a:sym typeface="Consolas"/>
              </a:rPr>
              <a:t>impl std::error::Error for CustomError {</a:t>
            </a:r>
            <a:endParaRPr sz="1600" b="1">
              <a:solidFill>
                <a:schemeClr val="dk1"/>
              </a:solidFill>
              <a:latin typeface="Consolas"/>
              <a:ea typeface="Consolas"/>
              <a:cs typeface="Consolas"/>
              <a:sym typeface="Consolas"/>
            </a:endParaRPr>
          </a:p>
          <a:p>
            <a:pPr marL="0" lvl="0" indent="0" algn="l" rtl="0">
              <a:spcBef>
                <a:spcPts val="0"/>
              </a:spcBef>
              <a:spcAft>
                <a:spcPts val="0"/>
              </a:spcAft>
              <a:buNone/>
            </a:pPr>
            <a:r>
              <a:rPr lang="it" sz="1600" b="1">
                <a:solidFill>
                  <a:schemeClr val="dk1"/>
                </a:solidFill>
                <a:latin typeface="Consolas"/>
                <a:ea typeface="Consolas"/>
                <a:cs typeface="Consolas"/>
                <a:sym typeface="Consolas"/>
              </a:rPr>
              <a:t>  fn description(&amp;self) -&gt; &amp;str {</a:t>
            </a:r>
            <a:endParaRPr sz="1600" b="1">
              <a:solidFill>
                <a:schemeClr val="dk1"/>
              </a:solidFill>
              <a:latin typeface="Consolas"/>
              <a:ea typeface="Consolas"/>
              <a:cs typeface="Consolas"/>
              <a:sym typeface="Consolas"/>
            </a:endParaRPr>
          </a:p>
          <a:p>
            <a:pPr marL="0" lvl="0" indent="0" algn="l" rtl="0">
              <a:spcBef>
                <a:spcPts val="0"/>
              </a:spcBef>
              <a:spcAft>
                <a:spcPts val="0"/>
              </a:spcAft>
              <a:buNone/>
            </a:pPr>
            <a:r>
              <a:rPr lang="it" sz="1600" b="1">
                <a:solidFill>
                  <a:schemeClr val="dk1"/>
                </a:solidFill>
                <a:latin typeface="Consolas"/>
                <a:ea typeface="Consolas"/>
                <a:cs typeface="Consolas"/>
                <a:sym typeface="Consolas"/>
              </a:rPr>
              <a:t>    &amp;self.info </a:t>
            </a:r>
            <a:endParaRPr sz="1600" b="1">
              <a:solidFill>
                <a:schemeClr val="dk1"/>
              </a:solidFill>
              <a:latin typeface="Consolas"/>
              <a:ea typeface="Consolas"/>
              <a:cs typeface="Consolas"/>
              <a:sym typeface="Consolas"/>
            </a:endParaRPr>
          </a:p>
          <a:p>
            <a:pPr marL="0" lvl="0" indent="0" algn="l" rtl="0">
              <a:spcBef>
                <a:spcPts val="0"/>
              </a:spcBef>
              <a:spcAft>
                <a:spcPts val="0"/>
              </a:spcAft>
              <a:buNone/>
            </a:pPr>
            <a:r>
              <a:rPr lang="it" sz="1600" b="1">
                <a:solidFill>
                  <a:schemeClr val="dk1"/>
                </a:solidFill>
                <a:latin typeface="Consolas"/>
                <a:ea typeface="Consolas"/>
                <a:cs typeface="Consolas"/>
                <a:sym typeface="Consolas"/>
              </a:rPr>
              <a:t>  }</a:t>
            </a:r>
            <a:endParaRPr sz="1600" b="1">
              <a:solidFill>
                <a:schemeClr val="dk1"/>
              </a:solidFill>
              <a:latin typeface="Consolas"/>
              <a:ea typeface="Consolas"/>
              <a:cs typeface="Consolas"/>
              <a:sym typeface="Consolas"/>
            </a:endParaRPr>
          </a:p>
          <a:p>
            <a:pPr marL="0" lvl="0" indent="0" algn="l" rtl="0">
              <a:spcBef>
                <a:spcPts val="0"/>
              </a:spcBef>
              <a:spcAft>
                <a:spcPts val="0"/>
              </a:spcAft>
              <a:buNone/>
            </a:pPr>
            <a:r>
              <a:rPr lang="it" sz="1600" b="1">
                <a:solidFill>
                  <a:schemeClr val="dk1"/>
                </a:solidFill>
                <a:latin typeface="Consolas"/>
                <a:ea typeface="Consolas"/>
                <a:cs typeface="Consolas"/>
                <a:sym typeface="Consolas"/>
              </a:rPr>
              <a:t>}</a:t>
            </a:r>
            <a:endParaRPr sz="1600" b="1">
              <a:latin typeface="Consolas"/>
              <a:ea typeface="Consolas"/>
              <a:cs typeface="Consolas"/>
              <a:sym typeface="Consola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9"/>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Derivare metodi automaticamente</a:t>
            </a:r>
            <a:endParaRPr/>
          </a:p>
        </p:txBody>
      </p:sp>
      <p:sp>
        <p:nvSpPr>
          <p:cNvPr id="405" name="Google Shape;405;p49"/>
          <p:cNvSpPr txBox="1">
            <a:spLocks noGrp="1"/>
          </p:cNvSpPr>
          <p:nvPr>
            <p:ph type="body" idx="1"/>
          </p:nvPr>
        </p:nvSpPr>
        <p:spPr>
          <a:xfrm>
            <a:off x="311700" y="1280528"/>
            <a:ext cx="8520600" cy="3795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it"/>
              <a:t>Sebbene sia possibile implementare a mano tutti i metodi richiesti da un certo tratto, a volte è meglio affidarsi al compilatore</a:t>
            </a:r>
            <a:endParaRPr/>
          </a:p>
          <a:p>
            <a:pPr marL="914400" lvl="1" indent="-317500" algn="l" rtl="0">
              <a:spcBef>
                <a:spcPts val="0"/>
              </a:spcBef>
              <a:spcAft>
                <a:spcPts val="0"/>
              </a:spcAft>
              <a:buSzPts val="1400"/>
              <a:buChar char="○"/>
            </a:pPr>
            <a:r>
              <a:rPr lang="it"/>
              <a:t>Se la definizione di una struct o di una enum è preceduta dall’attributo </a:t>
            </a:r>
            <a:r>
              <a:rPr lang="it" b="1">
                <a:solidFill>
                  <a:srgbClr val="0B5394"/>
                </a:solidFill>
                <a:latin typeface="Consolas"/>
                <a:ea typeface="Consolas"/>
                <a:cs typeface="Consolas"/>
                <a:sym typeface="Consolas"/>
              </a:rPr>
              <a:t>#[derive(...)]</a:t>
            </a:r>
            <a:r>
              <a:rPr lang="it"/>
              <a:t>, il compilatore provvede ad aggiungere, automaticamente, l’implementazione dei tratti indicati all’interno del costrutto derive(...)</a:t>
            </a:r>
            <a:endParaRPr/>
          </a:p>
          <a:p>
            <a:pPr marL="914400" lvl="1" indent="-317500" algn="l" rtl="0">
              <a:spcBef>
                <a:spcPts val="0"/>
              </a:spcBef>
              <a:spcAft>
                <a:spcPts val="0"/>
              </a:spcAft>
              <a:buSzPts val="1400"/>
              <a:buChar char="○"/>
            </a:pPr>
            <a:r>
              <a:rPr lang="it"/>
              <a:t>Solo un certo sottoinsieme di tratti possono essere generati automaticamente, spesso a condizione che i tipi dei dati contenuti nel tipo per cui se esegue la derivazione soddisfino opportuni vincoli (come, ad esempio, implementare a propria volta il tratto)</a:t>
            </a:r>
            <a:endParaRPr/>
          </a:p>
        </p:txBody>
      </p:sp>
      <p:sp>
        <p:nvSpPr>
          <p:cNvPr id="406" name="Google Shape;406;p49"/>
          <p:cNvSpPr txBox="1"/>
          <p:nvPr/>
        </p:nvSpPr>
        <p:spPr>
          <a:xfrm>
            <a:off x="740525" y="3541700"/>
            <a:ext cx="2986200" cy="992700"/>
          </a:xfrm>
          <a:prstGeom prst="rect">
            <a:avLst/>
          </a:prstGeom>
          <a:solidFill>
            <a:srgbClr val="FFF2CC"/>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it" sz="1050" b="1">
                <a:solidFill>
                  <a:srgbClr val="B21E00"/>
                </a:solidFill>
                <a:latin typeface="Consolas"/>
                <a:ea typeface="Consolas"/>
                <a:cs typeface="Consolas"/>
                <a:sym typeface="Consolas"/>
              </a:rPr>
              <a:t>#[derive(PartialEq)]</a:t>
            </a:r>
            <a:endParaRPr sz="1050" b="1">
              <a:solidFill>
                <a:schemeClr val="dk1"/>
              </a:solidFill>
              <a:highlight>
                <a:srgbClr val="F6F7F6"/>
              </a:highlight>
              <a:latin typeface="Consolas"/>
              <a:ea typeface="Consolas"/>
              <a:cs typeface="Consolas"/>
              <a:sym typeface="Consolas"/>
            </a:endParaRPr>
          </a:p>
          <a:p>
            <a:pPr marL="0" lvl="0" indent="0" algn="l" rtl="0">
              <a:spcBef>
                <a:spcPts val="0"/>
              </a:spcBef>
              <a:spcAft>
                <a:spcPts val="0"/>
              </a:spcAft>
              <a:buNone/>
            </a:pPr>
            <a:r>
              <a:rPr lang="it" sz="1050" b="1">
                <a:solidFill>
                  <a:srgbClr val="9D00EC"/>
                </a:solidFill>
                <a:latin typeface="Consolas"/>
                <a:ea typeface="Consolas"/>
                <a:cs typeface="Consolas"/>
                <a:sym typeface="Consolas"/>
              </a:rPr>
              <a:t>struct</a:t>
            </a:r>
            <a:r>
              <a:rPr lang="it" sz="1050" b="1">
                <a:solidFill>
                  <a:schemeClr val="dk1"/>
                </a:solidFill>
                <a:latin typeface="Consolas"/>
                <a:ea typeface="Consolas"/>
                <a:cs typeface="Consolas"/>
                <a:sym typeface="Consolas"/>
              </a:rPr>
              <a:t> </a:t>
            </a:r>
            <a:r>
              <a:rPr lang="it" sz="1050" b="1">
                <a:solidFill>
                  <a:srgbClr val="0030F2"/>
                </a:solidFill>
                <a:latin typeface="Consolas"/>
                <a:ea typeface="Consolas"/>
                <a:cs typeface="Consolas"/>
                <a:sym typeface="Consolas"/>
              </a:rPr>
              <a:t>Foo</a:t>
            </a:r>
            <a:r>
              <a:rPr lang="it" sz="1050" b="1">
                <a:solidFill>
                  <a:schemeClr val="dk1"/>
                </a:solidFill>
                <a:latin typeface="Consolas"/>
                <a:ea typeface="Consolas"/>
                <a:cs typeface="Consolas"/>
                <a:sym typeface="Consolas"/>
              </a:rPr>
              <a:t>&lt;T&gt; {</a:t>
            </a:r>
            <a:endParaRPr sz="1050" b="1">
              <a:solidFill>
                <a:schemeClr val="dk1"/>
              </a:solidFill>
              <a:latin typeface="Consolas"/>
              <a:ea typeface="Consolas"/>
              <a:cs typeface="Consolas"/>
              <a:sym typeface="Consolas"/>
            </a:endParaRPr>
          </a:p>
          <a:p>
            <a:pPr marL="0" lvl="0" indent="0" algn="l" rtl="0">
              <a:spcBef>
                <a:spcPts val="0"/>
              </a:spcBef>
              <a:spcAft>
                <a:spcPts val="0"/>
              </a:spcAft>
              <a:buNone/>
            </a:pPr>
            <a:r>
              <a:rPr lang="it" sz="1050" b="1">
                <a:solidFill>
                  <a:schemeClr val="dk1"/>
                </a:solidFill>
                <a:latin typeface="Consolas"/>
                <a:ea typeface="Consolas"/>
                <a:cs typeface="Consolas"/>
                <a:sym typeface="Consolas"/>
              </a:rPr>
              <a:t>    a: </a:t>
            </a:r>
            <a:r>
              <a:rPr lang="it" sz="1050" b="1">
                <a:solidFill>
                  <a:srgbClr val="B21E00"/>
                </a:solidFill>
                <a:latin typeface="Consolas"/>
                <a:ea typeface="Consolas"/>
                <a:cs typeface="Consolas"/>
                <a:sym typeface="Consolas"/>
              </a:rPr>
              <a:t>i32</a:t>
            </a:r>
            <a:r>
              <a:rPr lang="it" sz="1050" b="1">
                <a:solidFill>
                  <a:schemeClr val="dk1"/>
                </a:solidFill>
                <a:latin typeface="Consolas"/>
                <a:ea typeface="Consolas"/>
                <a:cs typeface="Consolas"/>
                <a:sym typeface="Consolas"/>
              </a:rPr>
              <a:t>,</a:t>
            </a:r>
            <a:endParaRPr sz="1050" b="1">
              <a:solidFill>
                <a:schemeClr val="dk1"/>
              </a:solidFill>
              <a:latin typeface="Consolas"/>
              <a:ea typeface="Consolas"/>
              <a:cs typeface="Consolas"/>
              <a:sym typeface="Consolas"/>
            </a:endParaRPr>
          </a:p>
          <a:p>
            <a:pPr marL="0" lvl="0" indent="0" algn="l" rtl="0">
              <a:spcBef>
                <a:spcPts val="0"/>
              </a:spcBef>
              <a:spcAft>
                <a:spcPts val="0"/>
              </a:spcAft>
              <a:buNone/>
            </a:pPr>
            <a:r>
              <a:rPr lang="it" sz="1050" b="1">
                <a:solidFill>
                  <a:schemeClr val="dk1"/>
                </a:solidFill>
                <a:latin typeface="Consolas"/>
                <a:ea typeface="Consolas"/>
                <a:cs typeface="Consolas"/>
                <a:sym typeface="Consolas"/>
              </a:rPr>
              <a:t>    b: T,</a:t>
            </a:r>
            <a:endParaRPr sz="1050" b="1">
              <a:solidFill>
                <a:schemeClr val="dk1"/>
              </a:solidFill>
              <a:latin typeface="Consolas"/>
              <a:ea typeface="Consolas"/>
              <a:cs typeface="Consolas"/>
              <a:sym typeface="Consolas"/>
            </a:endParaRPr>
          </a:p>
          <a:p>
            <a:pPr marL="0" lvl="0" indent="0" algn="l" rtl="0">
              <a:spcBef>
                <a:spcPts val="0"/>
              </a:spcBef>
              <a:spcAft>
                <a:spcPts val="0"/>
              </a:spcAft>
              <a:buNone/>
            </a:pPr>
            <a:r>
              <a:rPr lang="it" sz="1050" b="1">
                <a:solidFill>
                  <a:schemeClr val="dk1"/>
                </a:solidFill>
                <a:latin typeface="Consolas"/>
                <a:ea typeface="Consolas"/>
                <a:cs typeface="Consolas"/>
                <a:sym typeface="Consolas"/>
              </a:rPr>
              <a:t>}</a:t>
            </a:r>
            <a:endParaRPr b="1"/>
          </a:p>
        </p:txBody>
      </p:sp>
      <p:sp>
        <p:nvSpPr>
          <p:cNvPr id="407" name="Google Shape;407;p49"/>
          <p:cNvSpPr txBox="1"/>
          <p:nvPr/>
        </p:nvSpPr>
        <p:spPr>
          <a:xfrm>
            <a:off x="4317625" y="3541700"/>
            <a:ext cx="4331100" cy="1639200"/>
          </a:xfrm>
          <a:prstGeom prst="rect">
            <a:avLst/>
          </a:prstGeom>
          <a:solidFill>
            <a:srgbClr val="FFF2CC"/>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it" sz="1050" b="1">
                <a:solidFill>
                  <a:srgbClr val="9D00EC"/>
                </a:solidFill>
                <a:latin typeface="Consolas"/>
                <a:ea typeface="Consolas"/>
                <a:cs typeface="Consolas"/>
                <a:sym typeface="Consolas"/>
              </a:rPr>
              <a:t>impl</a:t>
            </a:r>
            <a:r>
              <a:rPr lang="it" sz="1050" b="1">
                <a:solidFill>
                  <a:schemeClr val="dk1"/>
                </a:solidFill>
                <a:latin typeface="Consolas"/>
                <a:ea typeface="Consolas"/>
                <a:cs typeface="Consolas"/>
                <a:sym typeface="Consolas"/>
              </a:rPr>
              <a:t>&lt;T: </a:t>
            </a:r>
            <a:r>
              <a:rPr lang="it" sz="1050" b="1">
                <a:solidFill>
                  <a:srgbClr val="B21E00"/>
                </a:solidFill>
                <a:latin typeface="Consolas"/>
                <a:ea typeface="Consolas"/>
                <a:cs typeface="Consolas"/>
                <a:sym typeface="Consolas"/>
              </a:rPr>
              <a:t>PartialEq</a:t>
            </a:r>
            <a:r>
              <a:rPr lang="it" sz="1050" b="1">
                <a:solidFill>
                  <a:schemeClr val="dk1"/>
                </a:solidFill>
                <a:latin typeface="Consolas"/>
                <a:ea typeface="Consolas"/>
                <a:cs typeface="Consolas"/>
                <a:sym typeface="Consolas"/>
              </a:rPr>
              <a:t>&gt; </a:t>
            </a:r>
            <a:r>
              <a:rPr lang="it" sz="1050" b="1">
                <a:solidFill>
                  <a:srgbClr val="B21E00"/>
                </a:solidFill>
                <a:latin typeface="Consolas"/>
                <a:ea typeface="Consolas"/>
                <a:cs typeface="Consolas"/>
                <a:sym typeface="Consolas"/>
              </a:rPr>
              <a:t>PartialEq</a:t>
            </a:r>
            <a:r>
              <a:rPr lang="it" sz="1050" b="1">
                <a:solidFill>
                  <a:schemeClr val="dk1"/>
                </a:solidFill>
                <a:latin typeface="Consolas"/>
                <a:ea typeface="Consolas"/>
                <a:cs typeface="Consolas"/>
                <a:sym typeface="Consolas"/>
              </a:rPr>
              <a:t> </a:t>
            </a:r>
            <a:r>
              <a:rPr lang="it" sz="1050" b="1">
                <a:solidFill>
                  <a:srgbClr val="9D00EC"/>
                </a:solidFill>
                <a:latin typeface="Consolas"/>
                <a:ea typeface="Consolas"/>
                <a:cs typeface="Consolas"/>
                <a:sym typeface="Consolas"/>
              </a:rPr>
              <a:t>for</a:t>
            </a:r>
            <a:r>
              <a:rPr lang="it" sz="1050" b="1">
                <a:solidFill>
                  <a:schemeClr val="dk1"/>
                </a:solidFill>
                <a:latin typeface="Consolas"/>
                <a:ea typeface="Consolas"/>
                <a:cs typeface="Consolas"/>
                <a:sym typeface="Consolas"/>
              </a:rPr>
              <a:t> Foo&lt;T&gt; {</a:t>
            </a:r>
            <a:endParaRPr sz="1050" b="1">
              <a:solidFill>
                <a:schemeClr val="dk1"/>
              </a:solidFill>
              <a:latin typeface="Consolas"/>
              <a:ea typeface="Consolas"/>
              <a:cs typeface="Consolas"/>
              <a:sym typeface="Consolas"/>
            </a:endParaRPr>
          </a:p>
          <a:p>
            <a:pPr marL="0" lvl="0" indent="0" algn="l" rtl="0">
              <a:spcBef>
                <a:spcPts val="0"/>
              </a:spcBef>
              <a:spcAft>
                <a:spcPts val="0"/>
              </a:spcAft>
              <a:buNone/>
            </a:pPr>
            <a:r>
              <a:rPr lang="it" sz="1050" b="1">
                <a:solidFill>
                  <a:schemeClr val="dk1"/>
                </a:solidFill>
                <a:latin typeface="Consolas"/>
                <a:ea typeface="Consolas"/>
                <a:cs typeface="Consolas"/>
                <a:sym typeface="Consolas"/>
              </a:rPr>
              <a:t>    </a:t>
            </a:r>
            <a:r>
              <a:rPr lang="it" sz="1050" b="1">
                <a:solidFill>
                  <a:srgbClr val="9D00EC"/>
                </a:solidFill>
                <a:latin typeface="Consolas"/>
                <a:ea typeface="Consolas"/>
                <a:cs typeface="Consolas"/>
                <a:sym typeface="Consolas"/>
              </a:rPr>
              <a:t>fn</a:t>
            </a:r>
            <a:r>
              <a:rPr lang="it" sz="1050" b="1">
                <a:solidFill>
                  <a:schemeClr val="dk1"/>
                </a:solidFill>
                <a:latin typeface="Consolas"/>
                <a:ea typeface="Consolas"/>
                <a:cs typeface="Consolas"/>
                <a:sym typeface="Consolas"/>
              </a:rPr>
              <a:t> </a:t>
            </a:r>
            <a:r>
              <a:rPr lang="it" sz="1050" b="1">
                <a:solidFill>
                  <a:srgbClr val="0030F2"/>
                </a:solidFill>
                <a:latin typeface="Consolas"/>
                <a:ea typeface="Consolas"/>
                <a:cs typeface="Consolas"/>
                <a:sym typeface="Consolas"/>
              </a:rPr>
              <a:t>eq</a:t>
            </a:r>
            <a:r>
              <a:rPr lang="it" sz="1050" b="1">
                <a:solidFill>
                  <a:schemeClr val="dk1"/>
                </a:solidFill>
                <a:latin typeface="Consolas"/>
                <a:ea typeface="Consolas"/>
                <a:cs typeface="Consolas"/>
                <a:sym typeface="Consolas"/>
              </a:rPr>
              <a:t>(&amp;</a:t>
            </a:r>
            <a:r>
              <a:rPr lang="it" sz="1050" b="1">
                <a:solidFill>
                  <a:srgbClr val="9D00EC"/>
                </a:solidFill>
                <a:latin typeface="Consolas"/>
                <a:ea typeface="Consolas"/>
                <a:cs typeface="Consolas"/>
                <a:sym typeface="Consolas"/>
              </a:rPr>
              <a:t>self</a:t>
            </a:r>
            <a:r>
              <a:rPr lang="it" sz="1050" b="1">
                <a:solidFill>
                  <a:schemeClr val="dk1"/>
                </a:solidFill>
                <a:latin typeface="Consolas"/>
                <a:ea typeface="Consolas"/>
                <a:cs typeface="Consolas"/>
                <a:sym typeface="Consolas"/>
              </a:rPr>
              <a:t>, other: &amp;Foo&lt;T&gt;) -&gt; </a:t>
            </a:r>
            <a:r>
              <a:rPr lang="it" sz="1050" b="1">
                <a:solidFill>
                  <a:srgbClr val="B21E00"/>
                </a:solidFill>
                <a:latin typeface="Consolas"/>
                <a:ea typeface="Consolas"/>
                <a:cs typeface="Consolas"/>
                <a:sym typeface="Consolas"/>
              </a:rPr>
              <a:t>bool</a:t>
            </a:r>
            <a:r>
              <a:rPr lang="it" sz="1050" b="1">
                <a:solidFill>
                  <a:schemeClr val="dk1"/>
                </a:solidFill>
                <a:latin typeface="Consolas"/>
                <a:ea typeface="Consolas"/>
                <a:cs typeface="Consolas"/>
                <a:sym typeface="Consolas"/>
              </a:rPr>
              <a:t> {</a:t>
            </a:r>
            <a:endParaRPr sz="1050" b="1">
              <a:solidFill>
                <a:schemeClr val="dk1"/>
              </a:solidFill>
              <a:latin typeface="Consolas"/>
              <a:ea typeface="Consolas"/>
              <a:cs typeface="Consolas"/>
              <a:sym typeface="Consolas"/>
            </a:endParaRPr>
          </a:p>
          <a:p>
            <a:pPr marL="0" lvl="0" indent="0" algn="l" rtl="0">
              <a:spcBef>
                <a:spcPts val="0"/>
              </a:spcBef>
              <a:spcAft>
                <a:spcPts val="0"/>
              </a:spcAft>
              <a:buNone/>
            </a:pPr>
            <a:r>
              <a:rPr lang="it" sz="1050" b="1">
                <a:solidFill>
                  <a:schemeClr val="dk1"/>
                </a:solidFill>
                <a:latin typeface="Consolas"/>
                <a:ea typeface="Consolas"/>
                <a:cs typeface="Consolas"/>
                <a:sym typeface="Consolas"/>
              </a:rPr>
              <a:t>        </a:t>
            </a:r>
            <a:r>
              <a:rPr lang="it" sz="1050" b="1">
                <a:solidFill>
                  <a:srgbClr val="9D00EC"/>
                </a:solidFill>
                <a:latin typeface="Consolas"/>
                <a:ea typeface="Consolas"/>
                <a:cs typeface="Consolas"/>
                <a:sym typeface="Consolas"/>
              </a:rPr>
              <a:t>self</a:t>
            </a:r>
            <a:r>
              <a:rPr lang="it" sz="1050" b="1">
                <a:solidFill>
                  <a:schemeClr val="dk1"/>
                </a:solidFill>
                <a:latin typeface="Consolas"/>
                <a:ea typeface="Consolas"/>
                <a:cs typeface="Consolas"/>
                <a:sym typeface="Consolas"/>
              </a:rPr>
              <a:t>.a == other.a &amp;&amp; </a:t>
            </a:r>
            <a:r>
              <a:rPr lang="it" sz="1050" b="1">
                <a:solidFill>
                  <a:srgbClr val="9D00EC"/>
                </a:solidFill>
                <a:latin typeface="Consolas"/>
                <a:ea typeface="Consolas"/>
                <a:cs typeface="Consolas"/>
                <a:sym typeface="Consolas"/>
              </a:rPr>
              <a:t>self</a:t>
            </a:r>
            <a:r>
              <a:rPr lang="it" sz="1050" b="1">
                <a:solidFill>
                  <a:schemeClr val="dk1"/>
                </a:solidFill>
                <a:latin typeface="Consolas"/>
                <a:ea typeface="Consolas"/>
                <a:cs typeface="Consolas"/>
                <a:sym typeface="Consolas"/>
              </a:rPr>
              <a:t>.b == other.b</a:t>
            </a:r>
            <a:endParaRPr sz="1050" b="1">
              <a:solidFill>
                <a:schemeClr val="dk1"/>
              </a:solidFill>
              <a:latin typeface="Consolas"/>
              <a:ea typeface="Consolas"/>
              <a:cs typeface="Consolas"/>
              <a:sym typeface="Consolas"/>
            </a:endParaRPr>
          </a:p>
          <a:p>
            <a:pPr marL="0" lvl="0" indent="0" algn="l" rtl="0">
              <a:spcBef>
                <a:spcPts val="0"/>
              </a:spcBef>
              <a:spcAft>
                <a:spcPts val="0"/>
              </a:spcAft>
              <a:buNone/>
            </a:pPr>
            <a:r>
              <a:rPr lang="it" sz="1050" b="1">
                <a:solidFill>
                  <a:schemeClr val="dk1"/>
                </a:solidFill>
                <a:latin typeface="Consolas"/>
                <a:ea typeface="Consolas"/>
                <a:cs typeface="Consolas"/>
                <a:sym typeface="Consolas"/>
              </a:rPr>
              <a:t>    }</a:t>
            </a:r>
            <a:endParaRPr sz="1050" b="1">
              <a:solidFill>
                <a:schemeClr val="dk1"/>
              </a:solidFill>
              <a:latin typeface="Consolas"/>
              <a:ea typeface="Consolas"/>
              <a:cs typeface="Consolas"/>
              <a:sym typeface="Consolas"/>
            </a:endParaRPr>
          </a:p>
          <a:p>
            <a:pPr marL="0" lvl="0" indent="0" algn="l" rtl="0">
              <a:spcBef>
                <a:spcPts val="0"/>
              </a:spcBef>
              <a:spcAft>
                <a:spcPts val="0"/>
              </a:spcAft>
              <a:buNone/>
            </a:pPr>
            <a:endParaRPr sz="1050" b="1">
              <a:solidFill>
                <a:schemeClr val="dk1"/>
              </a:solidFill>
              <a:latin typeface="Consolas"/>
              <a:ea typeface="Consolas"/>
              <a:cs typeface="Consolas"/>
              <a:sym typeface="Consolas"/>
            </a:endParaRPr>
          </a:p>
          <a:p>
            <a:pPr marL="0" lvl="0" indent="0" algn="l" rtl="0">
              <a:spcBef>
                <a:spcPts val="0"/>
              </a:spcBef>
              <a:spcAft>
                <a:spcPts val="0"/>
              </a:spcAft>
              <a:buNone/>
            </a:pPr>
            <a:r>
              <a:rPr lang="it" sz="1050" b="1">
                <a:solidFill>
                  <a:schemeClr val="dk1"/>
                </a:solidFill>
                <a:latin typeface="Consolas"/>
                <a:ea typeface="Consolas"/>
                <a:cs typeface="Consolas"/>
                <a:sym typeface="Consolas"/>
              </a:rPr>
              <a:t>    </a:t>
            </a:r>
            <a:r>
              <a:rPr lang="it" sz="1050" b="1">
                <a:solidFill>
                  <a:srgbClr val="9D00EC"/>
                </a:solidFill>
                <a:latin typeface="Consolas"/>
                <a:ea typeface="Consolas"/>
                <a:cs typeface="Consolas"/>
                <a:sym typeface="Consolas"/>
              </a:rPr>
              <a:t>fn</a:t>
            </a:r>
            <a:r>
              <a:rPr lang="it" sz="1050" b="1">
                <a:solidFill>
                  <a:schemeClr val="dk1"/>
                </a:solidFill>
                <a:latin typeface="Consolas"/>
                <a:ea typeface="Consolas"/>
                <a:cs typeface="Consolas"/>
                <a:sym typeface="Consolas"/>
              </a:rPr>
              <a:t> </a:t>
            </a:r>
            <a:r>
              <a:rPr lang="it" sz="1050" b="1">
                <a:solidFill>
                  <a:srgbClr val="0030F2"/>
                </a:solidFill>
                <a:latin typeface="Consolas"/>
                <a:ea typeface="Consolas"/>
                <a:cs typeface="Consolas"/>
                <a:sym typeface="Consolas"/>
              </a:rPr>
              <a:t>ne</a:t>
            </a:r>
            <a:r>
              <a:rPr lang="it" sz="1050" b="1">
                <a:solidFill>
                  <a:schemeClr val="dk1"/>
                </a:solidFill>
                <a:latin typeface="Consolas"/>
                <a:ea typeface="Consolas"/>
                <a:cs typeface="Consolas"/>
                <a:sym typeface="Consolas"/>
              </a:rPr>
              <a:t>(&amp;</a:t>
            </a:r>
            <a:r>
              <a:rPr lang="it" sz="1050" b="1">
                <a:solidFill>
                  <a:srgbClr val="9D00EC"/>
                </a:solidFill>
                <a:latin typeface="Consolas"/>
                <a:ea typeface="Consolas"/>
                <a:cs typeface="Consolas"/>
                <a:sym typeface="Consolas"/>
              </a:rPr>
              <a:t>self</a:t>
            </a:r>
            <a:r>
              <a:rPr lang="it" sz="1050" b="1">
                <a:solidFill>
                  <a:schemeClr val="dk1"/>
                </a:solidFill>
                <a:latin typeface="Consolas"/>
                <a:ea typeface="Consolas"/>
                <a:cs typeface="Consolas"/>
                <a:sym typeface="Consolas"/>
              </a:rPr>
              <a:t>, other: &amp;Foo&lt;T&gt;) -&gt; </a:t>
            </a:r>
            <a:r>
              <a:rPr lang="it" sz="1050" b="1">
                <a:solidFill>
                  <a:srgbClr val="B21E00"/>
                </a:solidFill>
                <a:latin typeface="Consolas"/>
                <a:ea typeface="Consolas"/>
                <a:cs typeface="Consolas"/>
                <a:sym typeface="Consolas"/>
              </a:rPr>
              <a:t>bool</a:t>
            </a:r>
            <a:r>
              <a:rPr lang="it" sz="1050" b="1">
                <a:solidFill>
                  <a:schemeClr val="dk1"/>
                </a:solidFill>
                <a:latin typeface="Consolas"/>
                <a:ea typeface="Consolas"/>
                <a:cs typeface="Consolas"/>
                <a:sym typeface="Consolas"/>
              </a:rPr>
              <a:t> {</a:t>
            </a:r>
            <a:endParaRPr sz="1050" b="1">
              <a:solidFill>
                <a:schemeClr val="dk1"/>
              </a:solidFill>
              <a:latin typeface="Consolas"/>
              <a:ea typeface="Consolas"/>
              <a:cs typeface="Consolas"/>
              <a:sym typeface="Consolas"/>
            </a:endParaRPr>
          </a:p>
          <a:p>
            <a:pPr marL="0" lvl="0" indent="0" algn="l" rtl="0">
              <a:spcBef>
                <a:spcPts val="0"/>
              </a:spcBef>
              <a:spcAft>
                <a:spcPts val="0"/>
              </a:spcAft>
              <a:buNone/>
            </a:pPr>
            <a:r>
              <a:rPr lang="it" sz="1050" b="1">
                <a:solidFill>
                  <a:schemeClr val="dk1"/>
                </a:solidFill>
                <a:latin typeface="Consolas"/>
                <a:ea typeface="Consolas"/>
                <a:cs typeface="Consolas"/>
                <a:sym typeface="Consolas"/>
              </a:rPr>
              <a:t>        </a:t>
            </a:r>
            <a:r>
              <a:rPr lang="it" sz="1050" b="1">
                <a:solidFill>
                  <a:srgbClr val="9D00EC"/>
                </a:solidFill>
                <a:latin typeface="Consolas"/>
                <a:ea typeface="Consolas"/>
                <a:cs typeface="Consolas"/>
                <a:sym typeface="Consolas"/>
              </a:rPr>
              <a:t>self</a:t>
            </a:r>
            <a:r>
              <a:rPr lang="it" sz="1050" b="1">
                <a:solidFill>
                  <a:schemeClr val="dk1"/>
                </a:solidFill>
                <a:latin typeface="Consolas"/>
                <a:ea typeface="Consolas"/>
                <a:cs typeface="Consolas"/>
                <a:sym typeface="Consolas"/>
              </a:rPr>
              <a:t>.a != other.a || </a:t>
            </a:r>
            <a:r>
              <a:rPr lang="it" sz="1050" b="1">
                <a:solidFill>
                  <a:srgbClr val="9D00EC"/>
                </a:solidFill>
                <a:latin typeface="Consolas"/>
                <a:ea typeface="Consolas"/>
                <a:cs typeface="Consolas"/>
                <a:sym typeface="Consolas"/>
              </a:rPr>
              <a:t>self</a:t>
            </a:r>
            <a:r>
              <a:rPr lang="it" sz="1050" b="1">
                <a:solidFill>
                  <a:schemeClr val="dk1"/>
                </a:solidFill>
                <a:latin typeface="Consolas"/>
                <a:ea typeface="Consolas"/>
                <a:cs typeface="Consolas"/>
                <a:sym typeface="Consolas"/>
              </a:rPr>
              <a:t>.b != other.b</a:t>
            </a:r>
            <a:endParaRPr sz="1050" b="1">
              <a:solidFill>
                <a:schemeClr val="dk1"/>
              </a:solidFill>
              <a:latin typeface="Consolas"/>
              <a:ea typeface="Consolas"/>
              <a:cs typeface="Consolas"/>
              <a:sym typeface="Consolas"/>
            </a:endParaRPr>
          </a:p>
          <a:p>
            <a:pPr marL="0" lvl="0" indent="0" algn="l" rtl="0">
              <a:spcBef>
                <a:spcPts val="0"/>
              </a:spcBef>
              <a:spcAft>
                <a:spcPts val="0"/>
              </a:spcAft>
              <a:buNone/>
            </a:pPr>
            <a:r>
              <a:rPr lang="it" sz="1050" b="1">
                <a:solidFill>
                  <a:schemeClr val="dk1"/>
                </a:solidFill>
                <a:latin typeface="Consolas"/>
                <a:ea typeface="Consolas"/>
                <a:cs typeface="Consolas"/>
                <a:sym typeface="Consolas"/>
              </a:rPr>
              <a:t>    }</a:t>
            </a:r>
            <a:endParaRPr sz="1050" b="1">
              <a:solidFill>
                <a:schemeClr val="dk1"/>
              </a:solidFill>
              <a:latin typeface="Consolas"/>
              <a:ea typeface="Consolas"/>
              <a:cs typeface="Consolas"/>
              <a:sym typeface="Consolas"/>
            </a:endParaRPr>
          </a:p>
          <a:p>
            <a:pPr marL="0" lvl="0" indent="0" algn="l" rtl="0">
              <a:spcBef>
                <a:spcPts val="0"/>
              </a:spcBef>
              <a:spcAft>
                <a:spcPts val="0"/>
              </a:spcAft>
              <a:buNone/>
            </a:pPr>
            <a:r>
              <a:rPr lang="it" sz="1050" b="1">
                <a:solidFill>
                  <a:schemeClr val="dk1"/>
                </a:solidFill>
                <a:latin typeface="Consolas"/>
                <a:ea typeface="Consolas"/>
                <a:cs typeface="Consolas"/>
                <a:sym typeface="Consolas"/>
              </a:rPr>
              <a:t>}</a:t>
            </a:r>
            <a:endParaRPr b="1"/>
          </a:p>
        </p:txBody>
      </p:sp>
      <p:sp>
        <p:nvSpPr>
          <p:cNvPr id="408" name="Google Shape;408;p49"/>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36</a:t>
            </a:fld>
            <a:endParaRPr/>
          </a:p>
        </p:txBody>
      </p:sp>
      <p:sp>
        <p:nvSpPr>
          <p:cNvPr id="409" name="Google Shape;409;p49"/>
          <p:cNvSpPr/>
          <p:nvPr/>
        </p:nvSpPr>
        <p:spPr>
          <a:xfrm>
            <a:off x="2398275" y="3618375"/>
            <a:ext cx="1826100" cy="225600"/>
          </a:xfrm>
          <a:prstGeom prst="rightArrow">
            <a:avLst>
              <a:gd name="adj1" fmla="val 50000"/>
              <a:gd name="adj2" fmla="val 50000"/>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50"/>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Tipi generici</a:t>
            </a:r>
            <a:endParaRPr/>
          </a:p>
        </p:txBody>
      </p:sp>
      <p:sp>
        <p:nvSpPr>
          <p:cNvPr id="415" name="Google Shape;415;p50"/>
          <p:cNvSpPr txBox="1">
            <a:spLocks noGrp="1"/>
          </p:cNvSpPr>
          <p:nvPr>
            <p:ph type="body" idx="1"/>
          </p:nvPr>
        </p:nvSpPr>
        <p:spPr>
          <a:xfrm>
            <a:off x="311700" y="1280528"/>
            <a:ext cx="8520600" cy="3795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it"/>
              <a:t>Un sistema di tipi stringente facilita la creazione di codice robusto</a:t>
            </a:r>
            <a:endParaRPr/>
          </a:p>
          <a:p>
            <a:pPr marL="914400" lvl="1" indent="-317500" algn="l" rtl="0">
              <a:spcBef>
                <a:spcPts val="0"/>
              </a:spcBef>
              <a:spcAft>
                <a:spcPts val="0"/>
              </a:spcAft>
              <a:buSzPts val="1400"/>
              <a:buChar char="○"/>
            </a:pPr>
            <a:r>
              <a:rPr lang="it"/>
              <a:t>Identificando, in fase di compilazione, quei frammenti di codice che violano il sistema dei tipi </a:t>
            </a:r>
            <a:endParaRPr/>
          </a:p>
          <a:p>
            <a:pPr marL="457200" lvl="0" indent="-342900" algn="l" rtl="0">
              <a:spcBef>
                <a:spcPts val="0"/>
              </a:spcBef>
              <a:spcAft>
                <a:spcPts val="0"/>
              </a:spcAft>
              <a:buSzPts val="1800"/>
              <a:buChar char="●"/>
            </a:pPr>
            <a:r>
              <a:rPr lang="it"/>
              <a:t>In certe situazioni, per non violare il sistema dei tipi, occorre replicare una grande quantità di codice generando problemi in fase di manutenzione</a:t>
            </a:r>
            <a:endParaRPr/>
          </a:p>
          <a:p>
            <a:pPr marL="914400" lvl="1" indent="-317500" algn="l" rtl="0">
              <a:spcBef>
                <a:spcPts val="0"/>
              </a:spcBef>
              <a:spcAft>
                <a:spcPts val="0"/>
              </a:spcAft>
              <a:buSzPts val="1400"/>
              <a:buChar char="○"/>
            </a:pPr>
            <a:r>
              <a:rPr lang="it"/>
              <a:t>Occorre, infatti, garantire che eventuali modifiche ad una versione del codice vengano propagate a tutte le altre </a:t>
            </a:r>
            <a:endParaRPr/>
          </a:p>
          <a:p>
            <a:pPr marL="457200" lvl="0" indent="-342900" algn="l" rtl="0">
              <a:spcBef>
                <a:spcPts val="0"/>
              </a:spcBef>
              <a:spcAft>
                <a:spcPts val="0"/>
              </a:spcAft>
              <a:buSzPts val="1800"/>
              <a:buChar char="●"/>
            </a:pPr>
            <a:r>
              <a:rPr lang="it"/>
              <a:t>Sia il C++ che Rust permettono di estendere il sistema dei tipi utilizzando una forma di meta-programmazione (detta </a:t>
            </a:r>
            <a:r>
              <a:rPr lang="it" i="1"/>
              <a:t>template programming</a:t>
            </a:r>
            <a:r>
              <a:rPr lang="it"/>
              <a:t> in C++ e </a:t>
            </a:r>
            <a:r>
              <a:rPr lang="it" i="1"/>
              <a:t>generics</a:t>
            </a:r>
            <a:r>
              <a:rPr lang="it"/>
              <a:t> in Rust) grazie alla quale è possibile descrivere strutture dati e funzioni che contengono dati (o che operano su dati) il cui tipo è rappresentato da una meta-variabile</a:t>
            </a:r>
            <a:endParaRPr/>
          </a:p>
          <a:p>
            <a:pPr marL="914400" lvl="1" indent="-317500" algn="l" rtl="0">
              <a:spcBef>
                <a:spcPts val="0"/>
              </a:spcBef>
              <a:spcAft>
                <a:spcPts val="0"/>
              </a:spcAft>
              <a:buSzPts val="1400"/>
              <a:buChar char="○"/>
            </a:pPr>
            <a:r>
              <a:rPr lang="it"/>
              <a:t>Permettendo così di esprimere dei concetti più generali</a:t>
            </a:r>
            <a:endParaRPr/>
          </a:p>
        </p:txBody>
      </p:sp>
      <p:sp>
        <p:nvSpPr>
          <p:cNvPr id="416" name="Google Shape;416;p50"/>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37</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51"/>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Funzioni generiche</a:t>
            </a:r>
            <a:endParaRPr/>
          </a:p>
        </p:txBody>
      </p:sp>
      <p:sp>
        <p:nvSpPr>
          <p:cNvPr id="422" name="Google Shape;422;p51"/>
          <p:cNvSpPr txBox="1">
            <a:spLocks noGrp="1"/>
          </p:cNvSpPr>
          <p:nvPr>
            <p:ph type="body" idx="1"/>
          </p:nvPr>
        </p:nvSpPr>
        <p:spPr>
          <a:xfrm>
            <a:off x="311700" y="1280527"/>
            <a:ext cx="8520600" cy="906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it"/>
              <a:t>In C++, come in Rust, si può definire una funzione in modo che operi su un tipo di dato non ancora precisato</a:t>
            </a:r>
            <a:endParaRPr/>
          </a:p>
        </p:txBody>
      </p:sp>
      <p:sp>
        <p:nvSpPr>
          <p:cNvPr id="423" name="Google Shape;423;p51"/>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38</a:t>
            </a:fld>
            <a:endParaRPr/>
          </a:p>
        </p:txBody>
      </p:sp>
      <p:sp>
        <p:nvSpPr>
          <p:cNvPr id="424" name="Google Shape;424;p51"/>
          <p:cNvSpPr txBox="1"/>
          <p:nvPr/>
        </p:nvSpPr>
        <p:spPr>
          <a:xfrm>
            <a:off x="311700" y="2336875"/>
            <a:ext cx="4139700" cy="2373600"/>
          </a:xfrm>
          <a:prstGeom prst="rect">
            <a:avLst/>
          </a:prstGeom>
          <a:solidFill>
            <a:srgbClr val="D9EAD3"/>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it" sz="1800" b="1">
                <a:solidFill>
                  <a:schemeClr val="dk2"/>
                </a:solidFill>
                <a:latin typeface="Consolas"/>
                <a:ea typeface="Consolas"/>
                <a:cs typeface="Consolas"/>
                <a:sym typeface="Consolas"/>
              </a:rPr>
              <a:t>template &lt;typename </a:t>
            </a:r>
            <a:r>
              <a:rPr lang="it" sz="1800" b="1">
                <a:solidFill>
                  <a:srgbClr val="0000FF"/>
                </a:solidFill>
                <a:latin typeface="Consolas"/>
                <a:ea typeface="Consolas"/>
                <a:cs typeface="Consolas"/>
                <a:sym typeface="Consolas"/>
              </a:rPr>
              <a:t>T</a:t>
            </a:r>
            <a:r>
              <a:rPr lang="it" sz="1800" b="1">
                <a:solidFill>
                  <a:schemeClr val="dk2"/>
                </a:solidFill>
                <a:latin typeface="Consolas"/>
                <a:ea typeface="Consolas"/>
                <a:cs typeface="Consolas"/>
                <a:sym typeface="Consolas"/>
              </a:rPr>
              <a:t>&gt;</a:t>
            </a:r>
            <a:endParaRPr sz="1800" b="1">
              <a:solidFill>
                <a:schemeClr val="dk2"/>
              </a:solidFill>
              <a:latin typeface="Consolas"/>
              <a:ea typeface="Consolas"/>
              <a:cs typeface="Consolas"/>
              <a:sym typeface="Consolas"/>
            </a:endParaRPr>
          </a:p>
          <a:p>
            <a:pPr marL="0" lvl="0" indent="0" algn="l" rtl="0">
              <a:lnSpc>
                <a:spcPct val="115000"/>
              </a:lnSpc>
              <a:spcBef>
                <a:spcPts val="0"/>
              </a:spcBef>
              <a:spcAft>
                <a:spcPts val="0"/>
              </a:spcAft>
              <a:buNone/>
            </a:pPr>
            <a:r>
              <a:rPr lang="it" sz="1800" b="1">
                <a:solidFill>
                  <a:srgbClr val="0000FF"/>
                </a:solidFill>
                <a:latin typeface="Consolas"/>
                <a:ea typeface="Consolas"/>
                <a:cs typeface="Consolas"/>
                <a:sym typeface="Consolas"/>
              </a:rPr>
              <a:t>T</a:t>
            </a:r>
            <a:r>
              <a:rPr lang="it" sz="1800" b="1">
                <a:solidFill>
                  <a:schemeClr val="dk2"/>
                </a:solidFill>
                <a:latin typeface="Consolas"/>
                <a:ea typeface="Consolas"/>
                <a:cs typeface="Consolas"/>
                <a:sym typeface="Consolas"/>
              </a:rPr>
              <a:t> max(</a:t>
            </a:r>
            <a:endParaRPr sz="1800" b="1">
              <a:solidFill>
                <a:schemeClr val="dk2"/>
              </a:solidFill>
              <a:latin typeface="Consolas"/>
              <a:ea typeface="Consolas"/>
              <a:cs typeface="Consolas"/>
              <a:sym typeface="Consolas"/>
            </a:endParaRPr>
          </a:p>
          <a:p>
            <a:pPr marL="0" lvl="0" indent="0" algn="l" rtl="0">
              <a:lnSpc>
                <a:spcPct val="115000"/>
              </a:lnSpc>
              <a:spcBef>
                <a:spcPts val="0"/>
              </a:spcBef>
              <a:spcAft>
                <a:spcPts val="0"/>
              </a:spcAft>
              <a:buNone/>
            </a:pPr>
            <a:r>
              <a:rPr lang="it" sz="1800" b="1">
                <a:solidFill>
                  <a:schemeClr val="dk2"/>
                </a:solidFill>
                <a:latin typeface="Consolas"/>
                <a:ea typeface="Consolas"/>
                <a:cs typeface="Consolas"/>
                <a:sym typeface="Consolas"/>
              </a:rPr>
              <a:t>   </a:t>
            </a:r>
            <a:r>
              <a:rPr lang="it" sz="1800" b="1">
                <a:solidFill>
                  <a:srgbClr val="0000FF"/>
                </a:solidFill>
                <a:latin typeface="Consolas"/>
                <a:ea typeface="Consolas"/>
                <a:cs typeface="Consolas"/>
                <a:sym typeface="Consolas"/>
              </a:rPr>
              <a:t>T</a:t>
            </a:r>
            <a:r>
              <a:rPr lang="it" sz="1800" b="1">
                <a:solidFill>
                  <a:schemeClr val="dk2"/>
                </a:solidFill>
                <a:latin typeface="Consolas"/>
                <a:ea typeface="Consolas"/>
                <a:cs typeface="Consolas"/>
                <a:sym typeface="Consolas"/>
              </a:rPr>
              <a:t> t1, </a:t>
            </a:r>
            <a:endParaRPr sz="1800" b="1">
              <a:solidFill>
                <a:schemeClr val="dk2"/>
              </a:solidFill>
              <a:latin typeface="Consolas"/>
              <a:ea typeface="Consolas"/>
              <a:cs typeface="Consolas"/>
              <a:sym typeface="Consolas"/>
            </a:endParaRPr>
          </a:p>
          <a:p>
            <a:pPr marL="0" lvl="0" indent="0" algn="l" rtl="0">
              <a:lnSpc>
                <a:spcPct val="115000"/>
              </a:lnSpc>
              <a:spcBef>
                <a:spcPts val="0"/>
              </a:spcBef>
              <a:spcAft>
                <a:spcPts val="0"/>
              </a:spcAft>
              <a:buNone/>
            </a:pPr>
            <a:r>
              <a:rPr lang="it" sz="1800" b="1">
                <a:solidFill>
                  <a:schemeClr val="dk2"/>
                </a:solidFill>
                <a:latin typeface="Consolas"/>
                <a:ea typeface="Consolas"/>
                <a:cs typeface="Consolas"/>
                <a:sym typeface="Consolas"/>
              </a:rPr>
              <a:t>   </a:t>
            </a:r>
            <a:r>
              <a:rPr lang="it" sz="1800" b="1">
                <a:solidFill>
                  <a:srgbClr val="0000FF"/>
                </a:solidFill>
                <a:latin typeface="Consolas"/>
                <a:ea typeface="Consolas"/>
                <a:cs typeface="Consolas"/>
                <a:sym typeface="Consolas"/>
              </a:rPr>
              <a:t>T</a:t>
            </a:r>
            <a:r>
              <a:rPr lang="it" sz="1800" b="1">
                <a:solidFill>
                  <a:schemeClr val="dk2"/>
                </a:solidFill>
                <a:latin typeface="Consolas"/>
                <a:ea typeface="Consolas"/>
                <a:cs typeface="Consolas"/>
                <a:sym typeface="Consolas"/>
              </a:rPr>
              <a:t> t2) {</a:t>
            </a:r>
            <a:endParaRPr sz="1800" b="1">
              <a:solidFill>
                <a:schemeClr val="dk2"/>
              </a:solidFill>
              <a:latin typeface="Consolas"/>
              <a:ea typeface="Consolas"/>
              <a:cs typeface="Consolas"/>
              <a:sym typeface="Consolas"/>
            </a:endParaRPr>
          </a:p>
          <a:p>
            <a:pPr marL="0" lvl="0" indent="0" algn="l" rtl="0">
              <a:lnSpc>
                <a:spcPct val="115000"/>
              </a:lnSpc>
              <a:spcBef>
                <a:spcPts val="0"/>
              </a:spcBef>
              <a:spcAft>
                <a:spcPts val="0"/>
              </a:spcAft>
              <a:buNone/>
            </a:pPr>
            <a:r>
              <a:rPr lang="it" sz="1800" b="1">
                <a:solidFill>
                  <a:schemeClr val="dk2"/>
                </a:solidFill>
                <a:latin typeface="Consolas"/>
                <a:ea typeface="Consolas"/>
                <a:cs typeface="Consolas"/>
                <a:sym typeface="Consolas"/>
              </a:rPr>
              <a:t>     return (t1 &lt; t2 ? </a:t>
            </a:r>
            <a:endParaRPr sz="1800" b="1">
              <a:solidFill>
                <a:schemeClr val="dk2"/>
              </a:solidFill>
              <a:latin typeface="Consolas"/>
              <a:ea typeface="Consolas"/>
              <a:cs typeface="Consolas"/>
              <a:sym typeface="Consolas"/>
            </a:endParaRPr>
          </a:p>
          <a:p>
            <a:pPr marL="0" lvl="0" indent="0" algn="l" rtl="0">
              <a:lnSpc>
                <a:spcPct val="115000"/>
              </a:lnSpc>
              <a:spcBef>
                <a:spcPts val="0"/>
              </a:spcBef>
              <a:spcAft>
                <a:spcPts val="0"/>
              </a:spcAft>
              <a:buNone/>
            </a:pPr>
            <a:r>
              <a:rPr lang="it" sz="1800" b="1">
                <a:solidFill>
                  <a:schemeClr val="dk2"/>
                </a:solidFill>
                <a:latin typeface="Consolas"/>
                <a:ea typeface="Consolas"/>
                <a:cs typeface="Consolas"/>
                <a:sym typeface="Consolas"/>
              </a:rPr>
              <a:t>        t2 : t1);</a:t>
            </a:r>
            <a:endParaRPr sz="1800" b="1">
              <a:solidFill>
                <a:schemeClr val="dk2"/>
              </a:solidFill>
              <a:latin typeface="Consolas"/>
              <a:ea typeface="Consolas"/>
              <a:cs typeface="Consolas"/>
              <a:sym typeface="Consolas"/>
            </a:endParaRPr>
          </a:p>
          <a:p>
            <a:pPr marL="0" lvl="0" indent="0" algn="l" rtl="0">
              <a:lnSpc>
                <a:spcPct val="115000"/>
              </a:lnSpc>
              <a:spcBef>
                <a:spcPts val="0"/>
              </a:spcBef>
              <a:spcAft>
                <a:spcPts val="0"/>
              </a:spcAft>
              <a:buNone/>
            </a:pPr>
            <a:r>
              <a:rPr lang="it" sz="1800" b="1">
                <a:solidFill>
                  <a:schemeClr val="dk2"/>
                </a:solidFill>
                <a:latin typeface="Consolas"/>
                <a:ea typeface="Consolas"/>
                <a:cs typeface="Consolas"/>
                <a:sym typeface="Consolas"/>
              </a:rPr>
              <a:t>}</a:t>
            </a:r>
            <a:endParaRPr b="1">
              <a:solidFill>
                <a:schemeClr val="dk2"/>
              </a:solidFill>
              <a:latin typeface="Consolas"/>
              <a:ea typeface="Consolas"/>
              <a:cs typeface="Consolas"/>
              <a:sym typeface="Consolas"/>
            </a:endParaRPr>
          </a:p>
        </p:txBody>
      </p:sp>
      <p:sp>
        <p:nvSpPr>
          <p:cNvPr id="425" name="Google Shape;425;p51"/>
          <p:cNvSpPr txBox="1"/>
          <p:nvPr/>
        </p:nvSpPr>
        <p:spPr>
          <a:xfrm>
            <a:off x="4786900" y="2336875"/>
            <a:ext cx="4139700" cy="2373600"/>
          </a:xfrm>
          <a:prstGeom prst="rect">
            <a:avLst/>
          </a:prstGeom>
          <a:solidFill>
            <a:srgbClr val="FFF2CC"/>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it" sz="1800" b="1">
                <a:solidFill>
                  <a:schemeClr val="dk2"/>
                </a:solidFill>
                <a:latin typeface="Consolas"/>
                <a:ea typeface="Consolas"/>
                <a:cs typeface="Consolas"/>
                <a:sym typeface="Consolas"/>
              </a:rPr>
              <a:t>fn max&lt;</a:t>
            </a:r>
            <a:r>
              <a:rPr lang="it" sz="1800" b="1">
                <a:solidFill>
                  <a:srgbClr val="0000FF"/>
                </a:solidFill>
                <a:latin typeface="Consolas"/>
                <a:ea typeface="Consolas"/>
                <a:cs typeface="Consolas"/>
                <a:sym typeface="Consolas"/>
              </a:rPr>
              <a:t>T</a:t>
            </a:r>
            <a:r>
              <a:rPr lang="it" sz="1800" b="1">
                <a:solidFill>
                  <a:schemeClr val="dk2"/>
                </a:solidFill>
                <a:latin typeface="Consolas"/>
                <a:ea typeface="Consolas"/>
                <a:cs typeface="Consolas"/>
                <a:sym typeface="Consolas"/>
              </a:rPr>
              <a:t>&gt;(</a:t>
            </a:r>
            <a:endParaRPr sz="1800" b="1">
              <a:solidFill>
                <a:schemeClr val="dk2"/>
              </a:solidFill>
              <a:latin typeface="Consolas"/>
              <a:ea typeface="Consolas"/>
              <a:cs typeface="Consolas"/>
              <a:sym typeface="Consolas"/>
            </a:endParaRPr>
          </a:p>
          <a:p>
            <a:pPr marL="0" lvl="0" indent="0" algn="l" rtl="0">
              <a:lnSpc>
                <a:spcPct val="115000"/>
              </a:lnSpc>
              <a:spcBef>
                <a:spcPts val="0"/>
              </a:spcBef>
              <a:spcAft>
                <a:spcPts val="0"/>
              </a:spcAft>
              <a:buNone/>
            </a:pPr>
            <a:r>
              <a:rPr lang="it" sz="1800" b="1">
                <a:solidFill>
                  <a:schemeClr val="dk2"/>
                </a:solidFill>
                <a:latin typeface="Consolas"/>
                <a:ea typeface="Consolas"/>
                <a:cs typeface="Consolas"/>
                <a:sym typeface="Consolas"/>
              </a:rPr>
              <a:t>   t1: </a:t>
            </a:r>
            <a:r>
              <a:rPr lang="it" sz="1800" b="1">
                <a:solidFill>
                  <a:srgbClr val="0000FF"/>
                </a:solidFill>
                <a:latin typeface="Consolas"/>
                <a:ea typeface="Consolas"/>
                <a:cs typeface="Consolas"/>
                <a:sym typeface="Consolas"/>
              </a:rPr>
              <a:t>T</a:t>
            </a:r>
            <a:r>
              <a:rPr lang="it" sz="1800" b="1">
                <a:solidFill>
                  <a:schemeClr val="dk2"/>
                </a:solidFill>
                <a:latin typeface="Consolas"/>
                <a:ea typeface="Consolas"/>
                <a:cs typeface="Consolas"/>
                <a:sym typeface="Consolas"/>
              </a:rPr>
              <a:t>, </a:t>
            </a:r>
            <a:endParaRPr sz="1800" b="1">
              <a:solidFill>
                <a:schemeClr val="dk2"/>
              </a:solidFill>
              <a:latin typeface="Consolas"/>
              <a:ea typeface="Consolas"/>
              <a:cs typeface="Consolas"/>
              <a:sym typeface="Consolas"/>
            </a:endParaRPr>
          </a:p>
          <a:p>
            <a:pPr marL="0" lvl="0" indent="0" algn="l" rtl="0">
              <a:lnSpc>
                <a:spcPct val="115000"/>
              </a:lnSpc>
              <a:spcBef>
                <a:spcPts val="0"/>
              </a:spcBef>
              <a:spcAft>
                <a:spcPts val="0"/>
              </a:spcAft>
              <a:buNone/>
            </a:pPr>
            <a:r>
              <a:rPr lang="it" sz="1800" b="1">
                <a:solidFill>
                  <a:schemeClr val="dk2"/>
                </a:solidFill>
                <a:latin typeface="Consolas"/>
                <a:ea typeface="Consolas"/>
                <a:cs typeface="Consolas"/>
                <a:sym typeface="Consolas"/>
              </a:rPr>
              <a:t>   t2: </a:t>
            </a:r>
            <a:r>
              <a:rPr lang="it" sz="1800" b="1">
                <a:solidFill>
                  <a:srgbClr val="0000FF"/>
                </a:solidFill>
                <a:latin typeface="Consolas"/>
                <a:ea typeface="Consolas"/>
                <a:cs typeface="Consolas"/>
                <a:sym typeface="Consolas"/>
              </a:rPr>
              <a:t>T</a:t>
            </a:r>
            <a:r>
              <a:rPr lang="it" sz="1800" b="1">
                <a:solidFill>
                  <a:schemeClr val="dk2"/>
                </a:solidFill>
                <a:latin typeface="Consolas"/>
                <a:ea typeface="Consolas"/>
                <a:cs typeface="Consolas"/>
                <a:sym typeface="Consolas"/>
              </a:rPr>
              <a:t>) -&gt; T where </a:t>
            </a:r>
            <a:r>
              <a:rPr lang="it" sz="1800" b="1">
                <a:solidFill>
                  <a:srgbClr val="0000FF"/>
                </a:solidFill>
                <a:latin typeface="Consolas"/>
                <a:ea typeface="Consolas"/>
                <a:cs typeface="Consolas"/>
                <a:sym typeface="Consolas"/>
              </a:rPr>
              <a:t>T: Ord</a:t>
            </a:r>
            <a:r>
              <a:rPr lang="it" sz="1800" b="1">
                <a:solidFill>
                  <a:schemeClr val="dk2"/>
                </a:solidFill>
                <a:latin typeface="Consolas"/>
                <a:ea typeface="Consolas"/>
                <a:cs typeface="Consolas"/>
                <a:sym typeface="Consolas"/>
              </a:rPr>
              <a:t> {</a:t>
            </a:r>
            <a:endParaRPr sz="1800" b="1">
              <a:solidFill>
                <a:schemeClr val="dk2"/>
              </a:solidFill>
              <a:latin typeface="Consolas"/>
              <a:ea typeface="Consolas"/>
              <a:cs typeface="Consolas"/>
              <a:sym typeface="Consolas"/>
            </a:endParaRPr>
          </a:p>
          <a:p>
            <a:pPr marL="0" lvl="0" indent="0" algn="l" rtl="0">
              <a:lnSpc>
                <a:spcPct val="115000"/>
              </a:lnSpc>
              <a:spcBef>
                <a:spcPts val="0"/>
              </a:spcBef>
              <a:spcAft>
                <a:spcPts val="0"/>
              </a:spcAft>
              <a:buNone/>
            </a:pPr>
            <a:r>
              <a:rPr lang="it" sz="1800" b="1">
                <a:solidFill>
                  <a:schemeClr val="dk2"/>
                </a:solidFill>
                <a:latin typeface="Consolas"/>
                <a:ea typeface="Consolas"/>
                <a:cs typeface="Consolas"/>
                <a:sym typeface="Consolas"/>
              </a:rPr>
              <a:t>     return </a:t>
            </a:r>
            <a:endParaRPr sz="1800" b="1">
              <a:solidFill>
                <a:schemeClr val="dk2"/>
              </a:solidFill>
              <a:latin typeface="Consolas"/>
              <a:ea typeface="Consolas"/>
              <a:cs typeface="Consolas"/>
              <a:sym typeface="Consolas"/>
            </a:endParaRPr>
          </a:p>
          <a:p>
            <a:pPr marL="0" lvl="0" indent="0" algn="l" rtl="0">
              <a:lnSpc>
                <a:spcPct val="115000"/>
              </a:lnSpc>
              <a:spcBef>
                <a:spcPts val="0"/>
              </a:spcBef>
              <a:spcAft>
                <a:spcPts val="0"/>
              </a:spcAft>
              <a:buNone/>
            </a:pPr>
            <a:r>
              <a:rPr lang="it" sz="1800" b="1">
                <a:solidFill>
                  <a:schemeClr val="dk2"/>
                </a:solidFill>
                <a:latin typeface="Consolas"/>
                <a:ea typeface="Consolas"/>
                <a:cs typeface="Consolas"/>
                <a:sym typeface="Consolas"/>
              </a:rPr>
              <a:t>       if t1 &lt; t2 { t2 } </a:t>
            </a:r>
            <a:endParaRPr sz="1800" b="1">
              <a:solidFill>
                <a:schemeClr val="dk2"/>
              </a:solidFill>
              <a:latin typeface="Consolas"/>
              <a:ea typeface="Consolas"/>
              <a:cs typeface="Consolas"/>
              <a:sym typeface="Consolas"/>
            </a:endParaRPr>
          </a:p>
          <a:p>
            <a:pPr marL="0" lvl="0" indent="0" algn="l" rtl="0">
              <a:lnSpc>
                <a:spcPct val="115000"/>
              </a:lnSpc>
              <a:spcBef>
                <a:spcPts val="0"/>
              </a:spcBef>
              <a:spcAft>
                <a:spcPts val="0"/>
              </a:spcAft>
              <a:buNone/>
            </a:pPr>
            <a:r>
              <a:rPr lang="it" sz="1800" b="1">
                <a:solidFill>
                  <a:schemeClr val="dk2"/>
                </a:solidFill>
                <a:latin typeface="Consolas"/>
                <a:ea typeface="Consolas"/>
                <a:cs typeface="Consolas"/>
                <a:sym typeface="Consolas"/>
              </a:rPr>
              <a:t>       else { t1 }</a:t>
            </a:r>
            <a:endParaRPr sz="1800" b="1">
              <a:solidFill>
                <a:schemeClr val="dk2"/>
              </a:solidFill>
              <a:latin typeface="Consolas"/>
              <a:ea typeface="Consolas"/>
              <a:cs typeface="Consolas"/>
              <a:sym typeface="Consolas"/>
            </a:endParaRPr>
          </a:p>
          <a:p>
            <a:pPr marL="0" lvl="0" indent="0" algn="l" rtl="0">
              <a:lnSpc>
                <a:spcPct val="115000"/>
              </a:lnSpc>
              <a:spcBef>
                <a:spcPts val="0"/>
              </a:spcBef>
              <a:spcAft>
                <a:spcPts val="0"/>
              </a:spcAft>
              <a:buNone/>
            </a:pPr>
            <a:r>
              <a:rPr lang="it" sz="1800" b="1">
                <a:solidFill>
                  <a:schemeClr val="dk2"/>
                </a:solidFill>
                <a:latin typeface="Consolas"/>
                <a:ea typeface="Consolas"/>
                <a:cs typeface="Consolas"/>
                <a:sym typeface="Consolas"/>
              </a:rPr>
              <a:t>}</a:t>
            </a:r>
            <a:endParaRPr b="1">
              <a:solidFill>
                <a:schemeClr val="dk2"/>
              </a:solidFill>
              <a:latin typeface="Consolas"/>
              <a:ea typeface="Consolas"/>
              <a:cs typeface="Consolas"/>
              <a:sym typeface="Consolas"/>
            </a:endParaRPr>
          </a:p>
        </p:txBody>
      </p:sp>
      <p:sp>
        <p:nvSpPr>
          <p:cNvPr id="426" name="Google Shape;426;p51"/>
          <p:cNvSpPr txBox="1"/>
          <p:nvPr/>
        </p:nvSpPr>
        <p:spPr>
          <a:xfrm>
            <a:off x="3667500" y="4156375"/>
            <a:ext cx="7839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it" sz="2400" b="1">
                <a:solidFill>
                  <a:srgbClr val="C00000"/>
                </a:solidFill>
              </a:rPr>
              <a:t>C++</a:t>
            </a:r>
            <a:endParaRPr sz="2400" b="1">
              <a:solidFill>
                <a:srgbClr val="C00000"/>
              </a:solidFill>
            </a:endParaRPr>
          </a:p>
        </p:txBody>
      </p:sp>
      <p:sp>
        <p:nvSpPr>
          <p:cNvPr id="427" name="Google Shape;427;p51"/>
          <p:cNvSpPr txBox="1"/>
          <p:nvPr/>
        </p:nvSpPr>
        <p:spPr>
          <a:xfrm>
            <a:off x="8045250" y="4156375"/>
            <a:ext cx="8814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it" sz="2400" b="1">
                <a:solidFill>
                  <a:srgbClr val="C00000"/>
                </a:solidFill>
              </a:rPr>
              <a:t>Rust</a:t>
            </a:r>
            <a:endParaRPr sz="2400" b="1">
              <a:solidFill>
                <a:srgbClr val="C00000"/>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52"/>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Funzioni generiche</a:t>
            </a:r>
            <a:endParaRPr/>
          </a:p>
        </p:txBody>
      </p:sp>
      <p:sp>
        <p:nvSpPr>
          <p:cNvPr id="433" name="Google Shape;433;p52"/>
          <p:cNvSpPr txBox="1">
            <a:spLocks noGrp="1"/>
          </p:cNvSpPr>
          <p:nvPr>
            <p:ph type="body" idx="1"/>
          </p:nvPr>
        </p:nvSpPr>
        <p:spPr>
          <a:xfrm>
            <a:off x="311700" y="1280528"/>
            <a:ext cx="8520600" cy="3795900"/>
          </a:xfrm>
          <a:prstGeom prst="rect">
            <a:avLst/>
          </a:prstGeom>
        </p:spPr>
        <p:txBody>
          <a:bodyPr spcFirstLastPara="1" wrap="square" lIns="91425" tIns="91425" rIns="91425" bIns="91425" anchor="t" anchorCtr="0">
            <a:normAutofit lnSpcReduction="20000"/>
          </a:bodyPr>
          <a:lstStyle/>
          <a:p>
            <a:pPr marL="457200" lvl="0" indent="-342900" algn="l" rtl="0">
              <a:spcBef>
                <a:spcPts val="0"/>
              </a:spcBef>
              <a:spcAft>
                <a:spcPts val="0"/>
              </a:spcAft>
              <a:buSzPts val="1800"/>
              <a:buChar char="●"/>
            </a:pPr>
            <a:r>
              <a:rPr lang="it"/>
              <a:t>Nel caso del C++, la funzione definita può operare con qualsiasi tipo di dato, a patto che supporti:</a:t>
            </a:r>
            <a:endParaRPr/>
          </a:p>
          <a:p>
            <a:pPr marL="914400" lvl="1" indent="-317500" algn="l" rtl="0">
              <a:spcBef>
                <a:spcPts val="0"/>
              </a:spcBef>
              <a:spcAft>
                <a:spcPts val="0"/>
              </a:spcAft>
              <a:buSzPts val="1400"/>
              <a:buChar char="○"/>
            </a:pPr>
            <a:r>
              <a:rPr lang="it"/>
              <a:t>L’operatore “&lt;” tra argomenti omogenei </a:t>
            </a:r>
            <a:endParaRPr/>
          </a:p>
          <a:p>
            <a:pPr marL="914400" lvl="1" indent="-317500" algn="l" rtl="0">
              <a:spcBef>
                <a:spcPts val="0"/>
              </a:spcBef>
              <a:spcAft>
                <a:spcPts val="0"/>
              </a:spcAft>
              <a:buSzPts val="1400"/>
              <a:buChar char="○"/>
            </a:pPr>
            <a:r>
              <a:rPr lang="it"/>
              <a:t>Il costruttore di copia, per trasformare l’argomento ricevuto (che potrebbe essere il risultato di un’espressione) in un valore posseduto dal parametro formale</a:t>
            </a:r>
            <a:endParaRPr/>
          </a:p>
          <a:p>
            <a:pPr marL="457200" lvl="0" indent="-342900" algn="l" rtl="0">
              <a:spcBef>
                <a:spcPts val="0"/>
              </a:spcBef>
              <a:spcAft>
                <a:spcPts val="0"/>
              </a:spcAft>
              <a:buSzPts val="1800"/>
              <a:buChar char="●"/>
            </a:pPr>
            <a:r>
              <a:rPr lang="it"/>
              <a:t>Nel caso di Rust, i vincoli sono più espliciti</a:t>
            </a:r>
            <a:endParaRPr/>
          </a:p>
          <a:p>
            <a:pPr marL="914400" lvl="1" indent="-317500" algn="l" rtl="0">
              <a:spcBef>
                <a:spcPts val="0"/>
              </a:spcBef>
              <a:spcAft>
                <a:spcPts val="0"/>
              </a:spcAft>
              <a:buSzPts val="1400"/>
              <a:buChar char="○"/>
            </a:pPr>
            <a:r>
              <a:rPr lang="it"/>
              <a:t>Il tipo T che può essere passato alla funzione è soggetto al vincolo di implementare il tratto Ord</a:t>
            </a:r>
            <a:endParaRPr/>
          </a:p>
          <a:p>
            <a:pPr marL="914400" lvl="1" indent="-317500" algn="l" rtl="0">
              <a:spcBef>
                <a:spcPts val="0"/>
              </a:spcBef>
              <a:spcAft>
                <a:spcPts val="0"/>
              </a:spcAft>
              <a:buSzPts val="1400"/>
              <a:buChar char="○"/>
            </a:pPr>
            <a:r>
              <a:rPr lang="it"/>
              <a:t>Il Borrow Checker si occupa di garantire che, se viene passato un valore, questo venga correttamente gestito dal punto di vista del possesso</a:t>
            </a:r>
            <a:endParaRPr/>
          </a:p>
          <a:p>
            <a:pPr marL="457200" lvl="0" indent="-342900" algn="l" rtl="0">
              <a:spcBef>
                <a:spcPts val="0"/>
              </a:spcBef>
              <a:spcAft>
                <a:spcPts val="0"/>
              </a:spcAft>
              <a:buSzPts val="1800"/>
              <a:buChar char="●"/>
            </a:pPr>
            <a:r>
              <a:rPr lang="it"/>
              <a:t>Nel punto in cui una funzione generica viene invocata, il compilatore provvede a dedurre cosa debba essere sostituito al segnaposto T per rendere accettabile il codice</a:t>
            </a:r>
            <a:endParaRPr/>
          </a:p>
          <a:p>
            <a:pPr marL="914400" lvl="1" indent="-317500" algn="l" rtl="0">
              <a:spcBef>
                <a:spcPts val="0"/>
              </a:spcBef>
              <a:spcAft>
                <a:spcPts val="0"/>
              </a:spcAft>
              <a:buSzPts val="1400"/>
              <a:buChar char="○"/>
            </a:pPr>
            <a:r>
              <a:rPr lang="it"/>
              <a:t>E genera una versione specializzata della funzione per tale tipo, se non è già stata generata (monomorfizzazione)</a:t>
            </a:r>
            <a:endParaRPr/>
          </a:p>
        </p:txBody>
      </p:sp>
      <p:sp>
        <p:nvSpPr>
          <p:cNvPr id="434" name="Google Shape;434;p52"/>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39</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Polimorfismo in C++</a:t>
            </a:r>
            <a:endParaRPr/>
          </a:p>
        </p:txBody>
      </p:sp>
      <p:sp>
        <p:nvSpPr>
          <p:cNvPr id="83" name="Google Shape;83;p17"/>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4</a:t>
            </a:fld>
            <a:endParaRPr/>
          </a:p>
        </p:txBody>
      </p:sp>
      <p:sp>
        <p:nvSpPr>
          <p:cNvPr id="84" name="Google Shape;84;p17"/>
          <p:cNvSpPr txBox="1"/>
          <p:nvPr/>
        </p:nvSpPr>
        <p:spPr>
          <a:xfrm>
            <a:off x="416700" y="1314825"/>
            <a:ext cx="4155300" cy="3848100"/>
          </a:xfrm>
          <a:prstGeom prst="rect">
            <a:avLst/>
          </a:prstGeom>
          <a:solidFill>
            <a:srgbClr val="D9EAD3"/>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it" b="1">
                <a:latin typeface="Consolas"/>
                <a:ea typeface="Consolas"/>
                <a:cs typeface="Consolas"/>
                <a:sym typeface="Consolas"/>
              </a:rPr>
              <a:t>class </a:t>
            </a:r>
            <a:r>
              <a:rPr lang="it" b="1">
                <a:solidFill>
                  <a:srgbClr val="980000"/>
                </a:solidFill>
                <a:latin typeface="Consolas"/>
                <a:ea typeface="Consolas"/>
                <a:cs typeface="Consolas"/>
                <a:sym typeface="Consolas"/>
              </a:rPr>
              <a:t>Alfa</a:t>
            </a:r>
            <a:r>
              <a:rPr lang="it" b="1">
                <a:latin typeface="Consolas"/>
                <a:ea typeface="Consolas"/>
                <a:cs typeface="Consolas"/>
                <a:sym typeface="Consolas"/>
              </a:rPr>
              <a:t> {</a:t>
            </a:r>
            <a:endParaRPr b="1">
              <a:latin typeface="Consolas"/>
              <a:ea typeface="Consolas"/>
              <a:cs typeface="Consolas"/>
              <a:sym typeface="Consolas"/>
            </a:endParaRPr>
          </a:p>
          <a:p>
            <a:pPr marL="0" lvl="0" indent="0" algn="l" rtl="0">
              <a:spcBef>
                <a:spcPts val="0"/>
              </a:spcBef>
              <a:spcAft>
                <a:spcPts val="0"/>
              </a:spcAft>
              <a:buNone/>
            </a:pPr>
            <a:r>
              <a:rPr lang="it" b="1">
                <a:latin typeface="Consolas"/>
                <a:ea typeface="Consolas"/>
                <a:cs typeface="Consolas"/>
                <a:sym typeface="Consolas"/>
              </a:rPr>
              <a:t>  bool b;</a:t>
            </a:r>
            <a:endParaRPr b="1">
              <a:latin typeface="Consolas"/>
              <a:ea typeface="Consolas"/>
              <a:cs typeface="Consolas"/>
              <a:sym typeface="Consolas"/>
            </a:endParaRPr>
          </a:p>
          <a:p>
            <a:pPr marL="0" lvl="0" indent="0" algn="l" rtl="0">
              <a:spcBef>
                <a:spcPts val="0"/>
              </a:spcBef>
              <a:spcAft>
                <a:spcPts val="0"/>
              </a:spcAft>
              <a:buNone/>
            </a:pPr>
            <a:r>
              <a:rPr lang="it" b="1">
                <a:latin typeface="Consolas"/>
                <a:ea typeface="Consolas"/>
                <a:cs typeface="Consolas"/>
                <a:sym typeface="Consolas"/>
              </a:rPr>
              <a:t>public:</a:t>
            </a:r>
            <a:endParaRPr b="1">
              <a:latin typeface="Consolas"/>
              <a:ea typeface="Consolas"/>
              <a:cs typeface="Consolas"/>
              <a:sym typeface="Consolas"/>
            </a:endParaRPr>
          </a:p>
          <a:p>
            <a:pPr marL="0" lvl="0" indent="0" algn="l" rtl="0">
              <a:spcBef>
                <a:spcPts val="0"/>
              </a:spcBef>
              <a:spcAft>
                <a:spcPts val="0"/>
              </a:spcAft>
              <a:buNone/>
            </a:pPr>
            <a:r>
              <a:rPr lang="it" b="1">
                <a:latin typeface="Consolas"/>
                <a:ea typeface="Consolas"/>
                <a:cs typeface="Consolas"/>
                <a:sym typeface="Consolas"/>
              </a:rPr>
              <a:t>  virtual int getValue() { return 1; }</a:t>
            </a:r>
            <a:endParaRPr b="1">
              <a:latin typeface="Consolas"/>
              <a:ea typeface="Consolas"/>
              <a:cs typeface="Consolas"/>
              <a:sym typeface="Consolas"/>
            </a:endParaRPr>
          </a:p>
          <a:p>
            <a:pPr marL="0" lvl="0" indent="0" algn="l" rtl="0">
              <a:spcBef>
                <a:spcPts val="0"/>
              </a:spcBef>
              <a:spcAft>
                <a:spcPts val="0"/>
              </a:spcAft>
              <a:buNone/>
            </a:pPr>
            <a:r>
              <a:rPr lang="it" b="1">
                <a:latin typeface="Consolas"/>
                <a:ea typeface="Consolas"/>
                <a:cs typeface="Consolas"/>
                <a:sym typeface="Consolas"/>
              </a:rPr>
              <a:t>};</a:t>
            </a:r>
            <a:endParaRPr b="1">
              <a:latin typeface="Consolas"/>
              <a:ea typeface="Consolas"/>
              <a:cs typeface="Consolas"/>
              <a:sym typeface="Consolas"/>
            </a:endParaRPr>
          </a:p>
          <a:p>
            <a:pPr marL="0" lvl="0" indent="0" algn="l" rtl="0">
              <a:spcBef>
                <a:spcPts val="0"/>
              </a:spcBef>
              <a:spcAft>
                <a:spcPts val="0"/>
              </a:spcAft>
              <a:buNone/>
            </a:pPr>
            <a:endParaRPr b="1">
              <a:latin typeface="Consolas"/>
              <a:ea typeface="Consolas"/>
              <a:cs typeface="Consolas"/>
              <a:sym typeface="Consolas"/>
            </a:endParaRPr>
          </a:p>
          <a:p>
            <a:pPr marL="0" lvl="0" indent="0" algn="l" rtl="0">
              <a:spcBef>
                <a:spcPts val="0"/>
              </a:spcBef>
              <a:spcAft>
                <a:spcPts val="0"/>
              </a:spcAft>
              <a:buNone/>
            </a:pPr>
            <a:r>
              <a:rPr lang="it" b="1">
                <a:latin typeface="Consolas"/>
                <a:ea typeface="Consolas"/>
                <a:cs typeface="Consolas"/>
                <a:sym typeface="Consolas"/>
              </a:rPr>
              <a:t>class </a:t>
            </a:r>
            <a:r>
              <a:rPr lang="it" b="1">
                <a:solidFill>
                  <a:srgbClr val="980000"/>
                </a:solidFill>
                <a:latin typeface="Consolas"/>
                <a:ea typeface="Consolas"/>
                <a:cs typeface="Consolas"/>
                <a:sym typeface="Consolas"/>
              </a:rPr>
              <a:t>Beta</a:t>
            </a:r>
            <a:r>
              <a:rPr lang="it" b="1">
                <a:latin typeface="Consolas"/>
                <a:ea typeface="Consolas"/>
                <a:cs typeface="Consolas"/>
                <a:sym typeface="Consolas"/>
              </a:rPr>
              <a:t>: public </a:t>
            </a:r>
            <a:r>
              <a:rPr lang="it" b="1">
                <a:solidFill>
                  <a:srgbClr val="980000"/>
                </a:solidFill>
                <a:latin typeface="Consolas"/>
                <a:ea typeface="Consolas"/>
                <a:cs typeface="Consolas"/>
                <a:sym typeface="Consolas"/>
              </a:rPr>
              <a:t>Alfa</a:t>
            </a:r>
            <a:r>
              <a:rPr lang="it" b="1">
                <a:latin typeface="Consolas"/>
                <a:ea typeface="Consolas"/>
                <a:cs typeface="Consolas"/>
                <a:sym typeface="Consolas"/>
              </a:rPr>
              <a:t> {</a:t>
            </a:r>
            <a:endParaRPr b="1">
              <a:latin typeface="Consolas"/>
              <a:ea typeface="Consolas"/>
              <a:cs typeface="Consolas"/>
              <a:sym typeface="Consolas"/>
            </a:endParaRPr>
          </a:p>
          <a:p>
            <a:pPr marL="0" lvl="0" indent="0" algn="l" rtl="0">
              <a:spcBef>
                <a:spcPts val="0"/>
              </a:spcBef>
              <a:spcAft>
                <a:spcPts val="0"/>
              </a:spcAft>
              <a:buNone/>
            </a:pPr>
            <a:r>
              <a:rPr lang="it" b="1">
                <a:latin typeface="Consolas"/>
                <a:ea typeface="Consolas"/>
                <a:cs typeface="Consolas"/>
                <a:sym typeface="Consolas"/>
              </a:rPr>
              <a:t>  int i;</a:t>
            </a:r>
            <a:endParaRPr b="1">
              <a:latin typeface="Consolas"/>
              <a:ea typeface="Consolas"/>
              <a:cs typeface="Consolas"/>
              <a:sym typeface="Consolas"/>
            </a:endParaRPr>
          </a:p>
          <a:p>
            <a:pPr marL="0" lvl="0" indent="0" algn="l" rtl="0">
              <a:spcBef>
                <a:spcPts val="0"/>
              </a:spcBef>
              <a:spcAft>
                <a:spcPts val="0"/>
              </a:spcAft>
              <a:buNone/>
            </a:pPr>
            <a:r>
              <a:rPr lang="it" b="1">
                <a:latin typeface="Consolas"/>
                <a:ea typeface="Consolas"/>
                <a:cs typeface="Consolas"/>
                <a:sym typeface="Consolas"/>
              </a:rPr>
              <a:t>public:</a:t>
            </a:r>
            <a:endParaRPr b="1">
              <a:latin typeface="Consolas"/>
              <a:ea typeface="Consolas"/>
              <a:cs typeface="Consolas"/>
              <a:sym typeface="Consolas"/>
            </a:endParaRPr>
          </a:p>
          <a:p>
            <a:pPr marL="0" lvl="0" indent="0" algn="l" rtl="0">
              <a:spcBef>
                <a:spcPts val="0"/>
              </a:spcBef>
              <a:spcAft>
                <a:spcPts val="0"/>
              </a:spcAft>
              <a:buNone/>
            </a:pPr>
            <a:r>
              <a:rPr lang="it" b="1">
                <a:latin typeface="Consolas"/>
                <a:ea typeface="Consolas"/>
                <a:cs typeface="Consolas"/>
                <a:sym typeface="Consolas"/>
              </a:rPr>
              <a:t>  virtual int getValue() { return 2; }</a:t>
            </a:r>
            <a:endParaRPr b="1">
              <a:latin typeface="Consolas"/>
              <a:ea typeface="Consolas"/>
              <a:cs typeface="Consolas"/>
              <a:sym typeface="Consolas"/>
            </a:endParaRPr>
          </a:p>
          <a:p>
            <a:pPr marL="0" lvl="0" indent="0" algn="l" rtl="0">
              <a:spcBef>
                <a:spcPts val="0"/>
              </a:spcBef>
              <a:spcAft>
                <a:spcPts val="0"/>
              </a:spcAft>
              <a:buNone/>
            </a:pPr>
            <a:r>
              <a:rPr lang="it" b="1">
                <a:latin typeface="Consolas"/>
                <a:ea typeface="Consolas"/>
                <a:cs typeface="Consolas"/>
                <a:sym typeface="Consolas"/>
              </a:rPr>
              <a:t>};</a:t>
            </a:r>
            <a:endParaRPr b="1">
              <a:latin typeface="Consolas"/>
              <a:ea typeface="Consolas"/>
              <a:cs typeface="Consolas"/>
              <a:sym typeface="Consolas"/>
            </a:endParaRPr>
          </a:p>
          <a:p>
            <a:pPr marL="0" lvl="0" indent="0" algn="l" rtl="0">
              <a:spcBef>
                <a:spcPts val="0"/>
              </a:spcBef>
              <a:spcAft>
                <a:spcPts val="0"/>
              </a:spcAft>
              <a:buNone/>
            </a:pPr>
            <a:endParaRPr b="1">
              <a:latin typeface="Consolas"/>
              <a:ea typeface="Consolas"/>
              <a:cs typeface="Consolas"/>
              <a:sym typeface="Consolas"/>
            </a:endParaRPr>
          </a:p>
          <a:p>
            <a:pPr marL="0" lvl="0" indent="0" algn="l" rtl="0">
              <a:spcBef>
                <a:spcPts val="0"/>
              </a:spcBef>
              <a:spcAft>
                <a:spcPts val="0"/>
              </a:spcAft>
              <a:buNone/>
            </a:pPr>
            <a:r>
              <a:rPr lang="it" b="1">
                <a:latin typeface="Consolas"/>
                <a:ea typeface="Consolas"/>
                <a:cs typeface="Consolas"/>
                <a:sym typeface="Consolas"/>
              </a:rPr>
              <a:t>class </a:t>
            </a:r>
            <a:r>
              <a:rPr lang="it" b="1">
                <a:solidFill>
                  <a:srgbClr val="980000"/>
                </a:solidFill>
                <a:latin typeface="Consolas"/>
                <a:ea typeface="Consolas"/>
                <a:cs typeface="Consolas"/>
                <a:sym typeface="Consolas"/>
              </a:rPr>
              <a:t>Gamma</a:t>
            </a:r>
            <a:r>
              <a:rPr lang="it" b="1">
                <a:latin typeface="Consolas"/>
                <a:ea typeface="Consolas"/>
                <a:cs typeface="Consolas"/>
                <a:sym typeface="Consolas"/>
              </a:rPr>
              <a:t>: public </a:t>
            </a:r>
            <a:r>
              <a:rPr lang="it" b="1">
                <a:solidFill>
                  <a:srgbClr val="980000"/>
                </a:solidFill>
                <a:latin typeface="Consolas"/>
                <a:ea typeface="Consolas"/>
                <a:cs typeface="Consolas"/>
                <a:sym typeface="Consolas"/>
              </a:rPr>
              <a:t>Alfa</a:t>
            </a:r>
            <a:r>
              <a:rPr lang="it" b="1">
                <a:latin typeface="Consolas"/>
                <a:ea typeface="Consolas"/>
                <a:cs typeface="Consolas"/>
                <a:sym typeface="Consolas"/>
              </a:rPr>
              <a:t> {</a:t>
            </a:r>
            <a:endParaRPr b="1">
              <a:latin typeface="Consolas"/>
              <a:ea typeface="Consolas"/>
              <a:cs typeface="Consolas"/>
              <a:sym typeface="Consolas"/>
            </a:endParaRPr>
          </a:p>
          <a:p>
            <a:pPr marL="0" lvl="0" indent="0" algn="l" rtl="0">
              <a:spcBef>
                <a:spcPts val="0"/>
              </a:spcBef>
              <a:spcAft>
                <a:spcPts val="0"/>
              </a:spcAft>
              <a:buNone/>
            </a:pPr>
            <a:r>
              <a:rPr lang="it" b="1">
                <a:latin typeface="Consolas"/>
                <a:ea typeface="Consolas"/>
                <a:cs typeface="Consolas"/>
                <a:sym typeface="Consolas"/>
              </a:rPr>
              <a:t>  char c;</a:t>
            </a:r>
            <a:endParaRPr b="1">
              <a:latin typeface="Consolas"/>
              <a:ea typeface="Consolas"/>
              <a:cs typeface="Consolas"/>
              <a:sym typeface="Consolas"/>
            </a:endParaRPr>
          </a:p>
          <a:p>
            <a:pPr marL="0" lvl="0" indent="0" algn="l" rtl="0">
              <a:spcBef>
                <a:spcPts val="0"/>
              </a:spcBef>
              <a:spcAft>
                <a:spcPts val="0"/>
              </a:spcAft>
              <a:buNone/>
            </a:pPr>
            <a:r>
              <a:rPr lang="it" b="1">
                <a:latin typeface="Consolas"/>
                <a:ea typeface="Consolas"/>
                <a:cs typeface="Consolas"/>
                <a:sym typeface="Consolas"/>
              </a:rPr>
              <a:t>public:</a:t>
            </a:r>
            <a:endParaRPr b="1">
              <a:latin typeface="Consolas"/>
              <a:ea typeface="Consolas"/>
              <a:cs typeface="Consolas"/>
              <a:sym typeface="Consolas"/>
            </a:endParaRPr>
          </a:p>
          <a:p>
            <a:pPr marL="0" lvl="0" indent="0" algn="l" rtl="0">
              <a:spcBef>
                <a:spcPts val="0"/>
              </a:spcBef>
              <a:spcAft>
                <a:spcPts val="0"/>
              </a:spcAft>
              <a:buNone/>
            </a:pPr>
            <a:r>
              <a:rPr lang="it" b="1">
                <a:latin typeface="Consolas"/>
                <a:ea typeface="Consolas"/>
                <a:cs typeface="Consolas"/>
                <a:sym typeface="Consolas"/>
              </a:rPr>
              <a:t>  virtual int getValue() { return 3; }</a:t>
            </a:r>
            <a:endParaRPr b="1">
              <a:latin typeface="Consolas"/>
              <a:ea typeface="Consolas"/>
              <a:cs typeface="Consolas"/>
              <a:sym typeface="Consolas"/>
            </a:endParaRPr>
          </a:p>
          <a:p>
            <a:pPr marL="0" lvl="0" indent="0" algn="l" rtl="0">
              <a:spcBef>
                <a:spcPts val="0"/>
              </a:spcBef>
              <a:spcAft>
                <a:spcPts val="0"/>
              </a:spcAft>
              <a:buNone/>
            </a:pPr>
            <a:r>
              <a:rPr lang="it" b="1">
                <a:latin typeface="Consolas"/>
                <a:ea typeface="Consolas"/>
                <a:cs typeface="Consolas"/>
                <a:sym typeface="Consolas"/>
              </a:rPr>
              <a:t>};</a:t>
            </a:r>
            <a:endParaRPr b="1">
              <a:latin typeface="Consolas"/>
              <a:ea typeface="Consolas"/>
              <a:cs typeface="Consolas"/>
              <a:sym typeface="Consolas"/>
            </a:endParaRPr>
          </a:p>
        </p:txBody>
      </p:sp>
      <p:sp>
        <p:nvSpPr>
          <p:cNvPr id="85" name="Google Shape;85;p17"/>
          <p:cNvSpPr txBox="1"/>
          <p:nvPr/>
        </p:nvSpPr>
        <p:spPr>
          <a:xfrm>
            <a:off x="4677000" y="1314825"/>
            <a:ext cx="4155300" cy="3848100"/>
          </a:xfrm>
          <a:prstGeom prst="rect">
            <a:avLst/>
          </a:prstGeom>
          <a:solidFill>
            <a:srgbClr val="D9EAD3"/>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it" b="1">
                <a:highlight>
                  <a:srgbClr val="00FF00"/>
                </a:highlight>
                <a:latin typeface="Consolas"/>
                <a:ea typeface="Consolas"/>
                <a:cs typeface="Consolas"/>
                <a:sym typeface="Consolas"/>
              </a:rPr>
              <a:t>Alfa</a:t>
            </a:r>
            <a:r>
              <a:rPr lang="it" b="1">
                <a:latin typeface="Consolas"/>
                <a:ea typeface="Consolas"/>
                <a:cs typeface="Consolas"/>
                <a:sym typeface="Consolas"/>
              </a:rPr>
              <a:t> *ptr1 = new Alfa();</a:t>
            </a:r>
            <a:endParaRPr b="1">
              <a:latin typeface="Consolas"/>
              <a:ea typeface="Consolas"/>
              <a:cs typeface="Consolas"/>
              <a:sym typeface="Consolas"/>
            </a:endParaRPr>
          </a:p>
          <a:p>
            <a:pPr marL="0" lvl="0" indent="0" algn="l" rtl="0">
              <a:spcBef>
                <a:spcPts val="0"/>
              </a:spcBef>
              <a:spcAft>
                <a:spcPts val="0"/>
              </a:spcAft>
              <a:buNone/>
            </a:pPr>
            <a:r>
              <a:rPr lang="it" b="1">
                <a:highlight>
                  <a:srgbClr val="00FF00"/>
                </a:highlight>
                <a:latin typeface="Consolas"/>
                <a:ea typeface="Consolas"/>
                <a:cs typeface="Consolas"/>
                <a:sym typeface="Consolas"/>
              </a:rPr>
              <a:t>Alfa</a:t>
            </a:r>
            <a:r>
              <a:rPr lang="it" b="1">
                <a:latin typeface="Consolas"/>
                <a:ea typeface="Consolas"/>
                <a:cs typeface="Consolas"/>
                <a:sym typeface="Consolas"/>
              </a:rPr>
              <a:t> *ptr2 = new Beta();</a:t>
            </a:r>
            <a:endParaRPr b="1">
              <a:latin typeface="Consolas"/>
              <a:ea typeface="Consolas"/>
              <a:cs typeface="Consolas"/>
              <a:sym typeface="Consolas"/>
            </a:endParaRPr>
          </a:p>
          <a:p>
            <a:pPr marL="0" lvl="0" indent="0" algn="l" rtl="0">
              <a:spcBef>
                <a:spcPts val="0"/>
              </a:spcBef>
              <a:spcAft>
                <a:spcPts val="0"/>
              </a:spcAft>
              <a:buNone/>
            </a:pPr>
            <a:r>
              <a:rPr lang="it" b="1">
                <a:highlight>
                  <a:srgbClr val="00FF00"/>
                </a:highlight>
                <a:latin typeface="Consolas"/>
                <a:ea typeface="Consolas"/>
                <a:cs typeface="Consolas"/>
                <a:sym typeface="Consolas"/>
              </a:rPr>
              <a:t>Alfa</a:t>
            </a:r>
            <a:r>
              <a:rPr lang="it" b="1">
                <a:latin typeface="Consolas"/>
                <a:ea typeface="Consolas"/>
                <a:cs typeface="Consolas"/>
                <a:sym typeface="Consolas"/>
              </a:rPr>
              <a:t> *ptr3 = new Gamma();</a:t>
            </a:r>
            <a:endParaRPr b="1">
              <a:latin typeface="Consolas"/>
              <a:ea typeface="Consolas"/>
              <a:cs typeface="Consolas"/>
              <a:sym typeface="Consolas"/>
            </a:endParaRPr>
          </a:p>
          <a:p>
            <a:pPr marL="0" lvl="0" indent="0" algn="l" rtl="0">
              <a:spcBef>
                <a:spcPts val="0"/>
              </a:spcBef>
              <a:spcAft>
                <a:spcPts val="0"/>
              </a:spcAft>
              <a:buNone/>
            </a:pPr>
            <a:endParaRPr b="1">
              <a:latin typeface="Consolas"/>
              <a:ea typeface="Consolas"/>
              <a:cs typeface="Consolas"/>
              <a:sym typeface="Consolas"/>
            </a:endParaRPr>
          </a:p>
          <a:p>
            <a:pPr marL="0" lvl="0" indent="0" algn="l" rtl="0">
              <a:spcBef>
                <a:spcPts val="0"/>
              </a:spcBef>
              <a:spcAft>
                <a:spcPts val="0"/>
              </a:spcAft>
              <a:buNone/>
            </a:pPr>
            <a:r>
              <a:rPr lang="it" b="1">
                <a:latin typeface="Consolas"/>
                <a:ea typeface="Consolas"/>
                <a:cs typeface="Consolas"/>
                <a:sym typeface="Consolas"/>
              </a:rPr>
              <a:t>ptr1-&gt; getValue(); // 1</a:t>
            </a:r>
            <a:endParaRPr b="1">
              <a:latin typeface="Consolas"/>
              <a:ea typeface="Consolas"/>
              <a:cs typeface="Consolas"/>
              <a:sym typeface="Consolas"/>
            </a:endParaRPr>
          </a:p>
          <a:p>
            <a:pPr marL="0" lvl="0" indent="0" algn="l" rtl="0">
              <a:spcBef>
                <a:spcPts val="0"/>
              </a:spcBef>
              <a:spcAft>
                <a:spcPts val="0"/>
              </a:spcAft>
              <a:buNone/>
            </a:pPr>
            <a:endParaRPr b="1">
              <a:latin typeface="Consolas"/>
              <a:ea typeface="Consolas"/>
              <a:cs typeface="Consolas"/>
              <a:sym typeface="Consolas"/>
            </a:endParaRPr>
          </a:p>
          <a:p>
            <a:pPr marL="0" lvl="0" indent="0" algn="l" rtl="0">
              <a:spcBef>
                <a:spcPts val="0"/>
              </a:spcBef>
              <a:spcAft>
                <a:spcPts val="0"/>
              </a:spcAft>
              <a:buNone/>
            </a:pPr>
            <a:r>
              <a:rPr lang="it" b="1">
                <a:latin typeface="Consolas"/>
                <a:ea typeface="Consolas"/>
                <a:cs typeface="Consolas"/>
                <a:sym typeface="Consolas"/>
              </a:rPr>
              <a:t>ptr2-&gt; getValue(); // 2</a:t>
            </a:r>
            <a:endParaRPr b="1">
              <a:latin typeface="Consolas"/>
              <a:ea typeface="Consolas"/>
              <a:cs typeface="Consolas"/>
              <a:sym typeface="Consolas"/>
            </a:endParaRPr>
          </a:p>
          <a:p>
            <a:pPr marL="0" lvl="0" indent="0" algn="l" rtl="0">
              <a:spcBef>
                <a:spcPts val="0"/>
              </a:spcBef>
              <a:spcAft>
                <a:spcPts val="0"/>
              </a:spcAft>
              <a:buNone/>
            </a:pPr>
            <a:endParaRPr b="1">
              <a:latin typeface="Consolas"/>
              <a:ea typeface="Consolas"/>
              <a:cs typeface="Consolas"/>
              <a:sym typeface="Consolas"/>
            </a:endParaRPr>
          </a:p>
          <a:p>
            <a:pPr marL="0" lvl="0" indent="0" algn="l" rtl="0">
              <a:spcBef>
                <a:spcPts val="0"/>
              </a:spcBef>
              <a:spcAft>
                <a:spcPts val="0"/>
              </a:spcAft>
              <a:buNone/>
            </a:pPr>
            <a:r>
              <a:rPr lang="it" b="1">
                <a:latin typeface="Consolas"/>
                <a:ea typeface="Consolas"/>
                <a:cs typeface="Consolas"/>
                <a:sym typeface="Consolas"/>
              </a:rPr>
              <a:t>ptr3-&gt; getValue(); // 3</a:t>
            </a:r>
            <a:endParaRPr b="1">
              <a:latin typeface="Consolas"/>
              <a:ea typeface="Consolas"/>
              <a:cs typeface="Consolas"/>
              <a:sym typeface="Consolas"/>
            </a:endParaRPr>
          </a:p>
          <a:p>
            <a:pPr marL="0" lvl="0" indent="0" algn="l" rtl="0">
              <a:spcBef>
                <a:spcPts val="0"/>
              </a:spcBef>
              <a:spcAft>
                <a:spcPts val="0"/>
              </a:spcAft>
              <a:buNone/>
            </a:pPr>
            <a:endParaRPr b="1">
              <a:latin typeface="Consolas"/>
              <a:ea typeface="Consolas"/>
              <a:cs typeface="Consolas"/>
              <a:sym typeface="Consolas"/>
            </a:endParaRPr>
          </a:p>
          <a:p>
            <a:pPr marL="0" lvl="0" indent="0" algn="l" rtl="0">
              <a:spcBef>
                <a:spcPts val="0"/>
              </a:spcBef>
              <a:spcAft>
                <a:spcPts val="0"/>
              </a:spcAft>
              <a:buNone/>
            </a:pPr>
            <a:endParaRPr b="1">
              <a:latin typeface="Consolas"/>
              <a:ea typeface="Consolas"/>
              <a:cs typeface="Consolas"/>
              <a:sym typeface="Consolas"/>
            </a:endParaRPr>
          </a:p>
          <a:p>
            <a:pPr marL="0" lvl="0" indent="0" algn="l" rtl="0">
              <a:spcBef>
                <a:spcPts val="0"/>
              </a:spcBef>
              <a:spcAft>
                <a:spcPts val="0"/>
              </a:spcAft>
              <a:buNone/>
            </a:pPr>
            <a:endParaRPr b="1">
              <a:latin typeface="Consolas"/>
              <a:ea typeface="Consolas"/>
              <a:cs typeface="Consolas"/>
              <a:sym typeface="Consolas"/>
            </a:endParaRPr>
          </a:p>
          <a:p>
            <a:pPr marL="0" lvl="0" indent="0" algn="l" rtl="0">
              <a:spcBef>
                <a:spcPts val="0"/>
              </a:spcBef>
              <a:spcAft>
                <a:spcPts val="0"/>
              </a:spcAft>
              <a:buNone/>
            </a:pPr>
            <a:endParaRPr b="1">
              <a:latin typeface="Consolas"/>
              <a:ea typeface="Consolas"/>
              <a:cs typeface="Consolas"/>
              <a:sym typeface="Consolas"/>
            </a:endParaRPr>
          </a:p>
          <a:p>
            <a:pPr marL="0" lvl="0" indent="0" algn="l" rtl="0">
              <a:spcBef>
                <a:spcPts val="0"/>
              </a:spcBef>
              <a:spcAft>
                <a:spcPts val="0"/>
              </a:spcAft>
              <a:buNone/>
            </a:pPr>
            <a:endParaRPr b="1">
              <a:latin typeface="Consolas"/>
              <a:ea typeface="Consolas"/>
              <a:cs typeface="Consolas"/>
              <a:sym typeface="Consolas"/>
            </a:endParaRPr>
          </a:p>
          <a:p>
            <a:pPr marL="0" lvl="0" indent="0" algn="l" rtl="0">
              <a:spcBef>
                <a:spcPts val="0"/>
              </a:spcBef>
              <a:spcAft>
                <a:spcPts val="0"/>
              </a:spcAft>
              <a:buNone/>
            </a:pPr>
            <a:endParaRPr b="1">
              <a:latin typeface="Consolas"/>
              <a:ea typeface="Consolas"/>
              <a:cs typeface="Consolas"/>
              <a:sym typeface="Consolas"/>
            </a:endParaRPr>
          </a:p>
          <a:p>
            <a:pPr marL="0" lvl="0" indent="0" algn="l" rtl="0">
              <a:spcBef>
                <a:spcPts val="0"/>
              </a:spcBef>
              <a:spcAft>
                <a:spcPts val="0"/>
              </a:spcAft>
              <a:buNone/>
            </a:pPr>
            <a:endParaRPr b="1">
              <a:latin typeface="Consolas"/>
              <a:ea typeface="Consolas"/>
              <a:cs typeface="Consolas"/>
              <a:sym typeface="Consolas"/>
            </a:endParaRPr>
          </a:p>
          <a:p>
            <a:pPr marL="0" lvl="0" indent="0" algn="l" rtl="0">
              <a:spcBef>
                <a:spcPts val="0"/>
              </a:spcBef>
              <a:spcAft>
                <a:spcPts val="0"/>
              </a:spcAft>
              <a:buNone/>
            </a:pPr>
            <a:endParaRPr b="1">
              <a:latin typeface="Consolas"/>
              <a:ea typeface="Consolas"/>
              <a:cs typeface="Consolas"/>
              <a:sym typeface="Consola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53"/>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Template C++</a:t>
            </a:r>
            <a:endParaRPr/>
          </a:p>
        </p:txBody>
      </p:sp>
      <p:sp>
        <p:nvSpPr>
          <p:cNvPr id="440" name="Google Shape;440;p53"/>
          <p:cNvSpPr txBox="1"/>
          <p:nvPr/>
        </p:nvSpPr>
        <p:spPr>
          <a:xfrm>
            <a:off x="311700" y="1198475"/>
            <a:ext cx="4139100" cy="2986200"/>
          </a:xfrm>
          <a:prstGeom prst="rect">
            <a:avLst/>
          </a:prstGeom>
          <a:solidFill>
            <a:srgbClr val="D9EAD3"/>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it" b="1">
                <a:solidFill>
                  <a:srgbClr val="0B5394"/>
                </a:solidFill>
                <a:latin typeface="Consolas"/>
                <a:ea typeface="Consolas"/>
                <a:cs typeface="Consolas"/>
                <a:sym typeface="Consolas"/>
              </a:rPr>
              <a:t>template &lt;typename T&gt;</a:t>
            </a:r>
            <a:endParaRPr b="1">
              <a:solidFill>
                <a:srgbClr val="0B5394"/>
              </a:solidFill>
              <a:latin typeface="Consolas"/>
              <a:ea typeface="Consolas"/>
              <a:cs typeface="Consolas"/>
              <a:sym typeface="Consolas"/>
            </a:endParaRPr>
          </a:p>
          <a:p>
            <a:pPr marL="0" lvl="0" indent="0" algn="l" rtl="0">
              <a:spcBef>
                <a:spcPts val="0"/>
              </a:spcBef>
              <a:spcAft>
                <a:spcPts val="0"/>
              </a:spcAft>
              <a:buNone/>
            </a:pPr>
            <a:r>
              <a:rPr lang="it" b="1">
                <a:solidFill>
                  <a:srgbClr val="0B5394"/>
                </a:solidFill>
                <a:latin typeface="Consolas"/>
                <a:ea typeface="Consolas"/>
                <a:cs typeface="Consolas"/>
                <a:sym typeface="Consolas"/>
              </a:rPr>
              <a:t>T</a:t>
            </a:r>
            <a:r>
              <a:rPr lang="it">
                <a:solidFill>
                  <a:srgbClr val="0B5394"/>
                </a:solidFill>
                <a:latin typeface="Consolas"/>
                <a:ea typeface="Consolas"/>
                <a:cs typeface="Consolas"/>
                <a:sym typeface="Consolas"/>
              </a:rPr>
              <a:t> max(</a:t>
            </a:r>
            <a:r>
              <a:rPr lang="it" b="1">
                <a:solidFill>
                  <a:srgbClr val="0B5394"/>
                </a:solidFill>
                <a:latin typeface="Consolas"/>
                <a:ea typeface="Consolas"/>
                <a:cs typeface="Consolas"/>
                <a:sym typeface="Consolas"/>
              </a:rPr>
              <a:t>T</a:t>
            </a:r>
            <a:r>
              <a:rPr lang="it">
                <a:solidFill>
                  <a:srgbClr val="0B5394"/>
                </a:solidFill>
                <a:latin typeface="Consolas"/>
                <a:ea typeface="Consolas"/>
                <a:cs typeface="Consolas"/>
                <a:sym typeface="Consolas"/>
              </a:rPr>
              <a:t> t1, </a:t>
            </a:r>
            <a:r>
              <a:rPr lang="it" b="1">
                <a:solidFill>
                  <a:srgbClr val="0B5394"/>
                </a:solidFill>
                <a:latin typeface="Consolas"/>
                <a:ea typeface="Consolas"/>
                <a:cs typeface="Consolas"/>
                <a:sym typeface="Consolas"/>
              </a:rPr>
              <a:t>T</a:t>
            </a:r>
            <a:r>
              <a:rPr lang="it">
                <a:solidFill>
                  <a:srgbClr val="0B5394"/>
                </a:solidFill>
                <a:latin typeface="Consolas"/>
                <a:ea typeface="Consolas"/>
                <a:cs typeface="Consolas"/>
                <a:sym typeface="Consolas"/>
              </a:rPr>
              <a:t> t2) {</a:t>
            </a:r>
            <a:endParaRPr>
              <a:solidFill>
                <a:srgbClr val="0B5394"/>
              </a:solidFill>
              <a:latin typeface="Consolas"/>
              <a:ea typeface="Consolas"/>
              <a:cs typeface="Consolas"/>
              <a:sym typeface="Consolas"/>
            </a:endParaRPr>
          </a:p>
          <a:p>
            <a:pPr marL="0" lvl="0" indent="0" algn="l" rtl="0">
              <a:spcBef>
                <a:spcPts val="0"/>
              </a:spcBef>
              <a:spcAft>
                <a:spcPts val="0"/>
              </a:spcAft>
              <a:buNone/>
            </a:pPr>
            <a:r>
              <a:rPr lang="it">
                <a:solidFill>
                  <a:srgbClr val="0B5394"/>
                </a:solidFill>
                <a:latin typeface="Consolas"/>
                <a:ea typeface="Consolas"/>
                <a:cs typeface="Consolas"/>
                <a:sym typeface="Consolas"/>
              </a:rPr>
              <a:t>  return (t1 &lt; t2 ? t2 : t1);</a:t>
            </a:r>
            <a:endParaRPr>
              <a:solidFill>
                <a:srgbClr val="0B5394"/>
              </a:solidFill>
              <a:latin typeface="Consolas"/>
              <a:ea typeface="Consolas"/>
              <a:cs typeface="Consolas"/>
              <a:sym typeface="Consolas"/>
            </a:endParaRPr>
          </a:p>
          <a:p>
            <a:pPr marL="0" lvl="0" indent="0" algn="l" rtl="0">
              <a:spcBef>
                <a:spcPts val="0"/>
              </a:spcBef>
              <a:spcAft>
                <a:spcPts val="0"/>
              </a:spcAft>
              <a:buNone/>
            </a:pPr>
            <a:r>
              <a:rPr lang="it">
                <a:solidFill>
                  <a:srgbClr val="0B5394"/>
                </a:solidFill>
                <a:latin typeface="Consolas"/>
                <a:ea typeface="Consolas"/>
                <a:cs typeface="Consolas"/>
                <a:sym typeface="Consolas"/>
              </a:rPr>
              <a:t>}</a:t>
            </a:r>
            <a:endParaRPr>
              <a:solidFill>
                <a:srgbClr val="0B5394"/>
              </a:solidFill>
              <a:latin typeface="Consolas"/>
              <a:ea typeface="Consolas"/>
              <a:cs typeface="Consolas"/>
              <a:sym typeface="Consolas"/>
            </a:endParaRPr>
          </a:p>
          <a:p>
            <a:pPr marL="0" lvl="0" indent="0" algn="l" rtl="0">
              <a:spcBef>
                <a:spcPts val="0"/>
              </a:spcBef>
              <a:spcAft>
                <a:spcPts val="0"/>
              </a:spcAft>
              <a:buNone/>
            </a:pPr>
            <a:endParaRPr>
              <a:latin typeface="Consolas"/>
              <a:ea typeface="Consolas"/>
              <a:cs typeface="Consolas"/>
              <a:sym typeface="Consolas"/>
            </a:endParaRPr>
          </a:p>
          <a:p>
            <a:pPr marL="0" lvl="0" indent="0" algn="l" rtl="0">
              <a:spcBef>
                <a:spcPts val="0"/>
              </a:spcBef>
              <a:spcAft>
                <a:spcPts val="0"/>
              </a:spcAft>
              <a:buNone/>
            </a:pPr>
            <a:r>
              <a:rPr lang="it">
                <a:latin typeface="Consolas"/>
                <a:ea typeface="Consolas"/>
                <a:cs typeface="Consolas"/>
                <a:sym typeface="Consolas"/>
              </a:rPr>
              <a:t>int i = max(10, 20); // T → int</a:t>
            </a:r>
            <a:endParaRPr>
              <a:latin typeface="Consolas"/>
              <a:ea typeface="Consolas"/>
              <a:cs typeface="Consolas"/>
              <a:sym typeface="Consolas"/>
            </a:endParaRPr>
          </a:p>
          <a:p>
            <a:pPr marL="0" lvl="0" indent="0" algn="l" rtl="0">
              <a:spcBef>
                <a:spcPts val="0"/>
              </a:spcBef>
              <a:spcAft>
                <a:spcPts val="0"/>
              </a:spcAft>
              <a:buNone/>
            </a:pPr>
            <a:endParaRPr>
              <a:latin typeface="Consolas"/>
              <a:ea typeface="Consolas"/>
              <a:cs typeface="Consolas"/>
              <a:sym typeface="Consolas"/>
            </a:endParaRPr>
          </a:p>
          <a:p>
            <a:pPr marL="0" lvl="0" indent="0" algn="l" rtl="0">
              <a:spcBef>
                <a:spcPts val="0"/>
              </a:spcBef>
              <a:spcAft>
                <a:spcPts val="0"/>
              </a:spcAft>
              <a:buNone/>
            </a:pPr>
            <a:r>
              <a:rPr lang="it">
                <a:latin typeface="Consolas"/>
                <a:ea typeface="Consolas"/>
                <a:cs typeface="Consolas"/>
                <a:sym typeface="Consolas"/>
              </a:rPr>
              <a:t>std::string s,s1 = …, s2 = …;</a:t>
            </a:r>
            <a:endParaRPr>
              <a:latin typeface="Consolas"/>
              <a:ea typeface="Consolas"/>
              <a:cs typeface="Consolas"/>
              <a:sym typeface="Consolas"/>
            </a:endParaRPr>
          </a:p>
          <a:p>
            <a:pPr marL="0" lvl="0" indent="0" algn="l" rtl="0">
              <a:spcBef>
                <a:spcPts val="0"/>
              </a:spcBef>
              <a:spcAft>
                <a:spcPts val="0"/>
              </a:spcAft>
              <a:buNone/>
            </a:pPr>
            <a:r>
              <a:rPr lang="it">
                <a:latin typeface="Consolas"/>
                <a:ea typeface="Consolas"/>
                <a:cs typeface="Consolas"/>
                <a:sym typeface="Consolas"/>
              </a:rPr>
              <a:t>s = max(s1, s2);     // T → std::string</a:t>
            </a:r>
            <a:endParaRPr>
              <a:latin typeface="Consolas"/>
              <a:ea typeface="Consolas"/>
              <a:cs typeface="Consolas"/>
              <a:sym typeface="Consolas"/>
            </a:endParaRPr>
          </a:p>
          <a:p>
            <a:pPr marL="0" lvl="0" indent="0" algn="l" rtl="0">
              <a:spcBef>
                <a:spcPts val="0"/>
              </a:spcBef>
              <a:spcAft>
                <a:spcPts val="0"/>
              </a:spcAft>
              <a:buNone/>
            </a:pPr>
            <a:endParaRPr>
              <a:latin typeface="Consolas"/>
              <a:ea typeface="Consolas"/>
              <a:cs typeface="Consolas"/>
              <a:sym typeface="Consolas"/>
            </a:endParaRPr>
          </a:p>
          <a:p>
            <a:pPr marL="0" lvl="0" indent="0" algn="l" rtl="0">
              <a:spcBef>
                <a:spcPts val="0"/>
              </a:spcBef>
              <a:spcAft>
                <a:spcPts val="0"/>
              </a:spcAft>
              <a:buNone/>
            </a:pPr>
            <a:r>
              <a:rPr lang="it">
                <a:latin typeface="Consolas"/>
                <a:ea typeface="Consolas"/>
                <a:cs typeface="Consolas"/>
                <a:sym typeface="Consolas"/>
              </a:rPr>
              <a:t>max(2, 3.141593);    // ERRORE</a:t>
            </a:r>
            <a:endParaRPr>
              <a:latin typeface="Consolas"/>
              <a:ea typeface="Consolas"/>
              <a:cs typeface="Consolas"/>
              <a:sym typeface="Consolas"/>
            </a:endParaRPr>
          </a:p>
          <a:p>
            <a:pPr marL="0" lvl="0" indent="0" algn="l" rtl="0">
              <a:spcBef>
                <a:spcPts val="0"/>
              </a:spcBef>
              <a:spcAft>
                <a:spcPts val="0"/>
              </a:spcAft>
              <a:buNone/>
            </a:pPr>
            <a:r>
              <a:rPr lang="it">
                <a:latin typeface="Consolas"/>
                <a:ea typeface="Consolas"/>
                <a:cs typeface="Consolas"/>
                <a:sym typeface="Consolas"/>
              </a:rPr>
              <a:t>//il compilatore non sa cosa scegliere!</a:t>
            </a:r>
            <a:endParaRPr>
              <a:latin typeface="Consolas"/>
              <a:ea typeface="Consolas"/>
              <a:cs typeface="Consolas"/>
              <a:sym typeface="Consolas"/>
            </a:endParaRPr>
          </a:p>
          <a:p>
            <a:pPr marL="0" lvl="0" indent="0" algn="l" rtl="0">
              <a:spcBef>
                <a:spcPts val="0"/>
              </a:spcBef>
              <a:spcAft>
                <a:spcPts val="0"/>
              </a:spcAft>
              <a:buNone/>
            </a:pPr>
            <a:r>
              <a:rPr lang="it">
                <a:latin typeface="Consolas"/>
                <a:ea typeface="Consolas"/>
                <a:cs typeface="Consolas"/>
                <a:sym typeface="Consolas"/>
              </a:rPr>
              <a:t>max&lt;float&gt;(2, 3.141593) // T → float</a:t>
            </a:r>
            <a:endParaRPr>
              <a:latin typeface="Consolas"/>
              <a:ea typeface="Consolas"/>
              <a:cs typeface="Consolas"/>
              <a:sym typeface="Consolas"/>
            </a:endParaRPr>
          </a:p>
        </p:txBody>
      </p:sp>
      <p:sp>
        <p:nvSpPr>
          <p:cNvPr id="441" name="Google Shape;441;p53"/>
          <p:cNvSpPr txBox="1"/>
          <p:nvPr/>
        </p:nvSpPr>
        <p:spPr>
          <a:xfrm>
            <a:off x="4693200" y="1198475"/>
            <a:ext cx="4139100" cy="2986200"/>
          </a:xfrm>
          <a:prstGeom prst="rect">
            <a:avLst/>
          </a:prstGeom>
          <a:solidFill>
            <a:srgbClr val="D9EAD3"/>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it" b="1">
                <a:solidFill>
                  <a:srgbClr val="0B5394"/>
                </a:solidFill>
                <a:latin typeface="Consolas"/>
                <a:ea typeface="Consolas"/>
                <a:cs typeface="Consolas"/>
                <a:sym typeface="Consolas"/>
              </a:rPr>
              <a:t>template &lt;typename T&gt;</a:t>
            </a:r>
            <a:endParaRPr b="1">
              <a:solidFill>
                <a:srgbClr val="0B5394"/>
              </a:solidFill>
              <a:latin typeface="Consolas"/>
              <a:ea typeface="Consolas"/>
              <a:cs typeface="Consolas"/>
              <a:sym typeface="Consolas"/>
            </a:endParaRPr>
          </a:p>
          <a:p>
            <a:pPr marL="0" lvl="0" indent="0" algn="l" rtl="0">
              <a:spcBef>
                <a:spcPts val="0"/>
              </a:spcBef>
              <a:spcAft>
                <a:spcPts val="0"/>
              </a:spcAft>
              <a:buNone/>
            </a:pPr>
            <a:r>
              <a:rPr lang="it">
                <a:solidFill>
                  <a:srgbClr val="0B5394"/>
                </a:solidFill>
                <a:latin typeface="Consolas"/>
                <a:ea typeface="Consolas"/>
                <a:cs typeface="Consolas"/>
                <a:sym typeface="Consolas"/>
              </a:rPr>
              <a:t>class wrapper {</a:t>
            </a:r>
            <a:endParaRPr>
              <a:solidFill>
                <a:srgbClr val="0B5394"/>
              </a:solidFill>
              <a:latin typeface="Consolas"/>
              <a:ea typeface="Consolas"/>
              <a:cs typeface="Consolas"/>
              <a:sym typeface="Consolas"/>
            </a:endParaRPr>
          </a:p>
          <a:p>
            <a:pPr marL="0" lvl="0" indent="0" algn="l" rtl="0">
              <a:spcBef>
                <a:spcPts val="0"/>
              </a:spcBef>
              <a:spcAft>
                <a:spcPts val="0"/>
              </a:spcAft>
              <a:buNone/>
            </a:pPr>
            <a:r>
              <a:rPr lang="it">
                <a:solidFill>
                  <a:srgbClr val="0B5394"/>
                </a:solidFill>
                <a:latin typeface="Consolas"/>
                <a:ea typeface="Consolas"/>
                <a:cs typeface="Consolas"/>
                <a:sym typeface="Consolas"/>
              </a:rPr>
              <a:t>  </a:t>
            </a:r>
            <a:r>
              <a:rPr lang="it" b="1">
                <a:solidFill>
                  <a:srgbClr val="0B5394"/>
                </a:solidFill>
                <a:latin typeface="Consolas"/>
                <a:ea typeface="Consolas"/>
                <a:cs typeface="Consolas"/>
                <a:sym typeface="Consolas"/>
              </a:rPr>
              <a:t>T</a:t>
            </a:r>
            <a:r>
              <a:rPr lang="it">
                <a:solidFill>
                  <a:srgbClr val="0B5394"/>
                </a:solidFill>
                <a:latin typeface="Consolas"/>
                <a:ea typeface="Consolas"/>
                <a:cs typeface="Consolas"/>
                <a:sym typeface="Consolas"/>
              </a:rPr>
              <a:t> data;</a:t>
            </a:r>
            <a:endParaRPr>
              <a:solidFill>
                <a:srgbClr val="0B5394"/>
              </a:solidFill>
              <a:latin typeface="Consolas"/>
              <a:ea typeface="Consolas"/>
              <a:cs typeface="Consolas"/>
              <a:sym typeface="Consolas"/>
            </a:endParaRPr>
          </a:p>
          <a:p>
            <a:pPr marL="0" lvl="0" indent="0" algn="l" rtl="0">
              <a:spcBef>
                <a:spcPts val="0"/>
              </a:spcBef>
              <a:spcAft>
                <a:spcPts val="0"/>
              </a:spcAft>
              <a:buNone/>
            </a:pPr>
            <a:r>
              <a:rPr lang="it">
                <a:solidFill>
                  <a:srgbClr val="0B5394"/>
                </a:solidFill>
                <a:latin typeface="Consolas"/>
                <a:ea typeface="Consolas"/>
                <a:cs typeface="Consolas"/>
                <a:sym typeface="Consolas"/>
              </a:rPr>
              <a:t>public:</a:t>
            </a:r>
            <a:endParaRPr>
              <a:solidFill>
                <a:srgbClr val="0B5394"/>
              </a:solidFill>
              <a:latin typeface="Consolas"/>
              <a:ea typeface="Consolas"/>
              <a:cs typeface="Consolas"/>
              <a:sym typeface="Consolas"/>
            </a:endParaRPr>
          </a:p>
          <a:p>
            <a:pPr marL="0" lvl="0" indent="0" algn="l" rtl="0">
              <a:spcBef>
                <a:spcPts val="0"/>
              </a:spcBef>
              <a:spcAft>
                <a:spcPts val="0"/>
              </a:spcAft>
              <a:buNone/>
            </a:pPr>
            <a:r>
              <a:rPr lang="it">
                <a:solidFill>
                  <a:srgbClr val="0B5394"/>
                </a:solidFill>
                <a:latin typeface="Consolas"/>
                <a:ea typeface="Consolas"/>
                <a:cs typeface="Consolas"/>
                <a:sym typeface="Consolas"/>
              </a:rPr>
              <a:t>  wrapper(</a:t>
            </a:r>
            <a:r>
              <a:rPr lang="it" b="1">
                <a:solidFill>
                  <a:srgbClr val="0B5394"/>
                </a:solidFill>
                <a:latin typeface="Consolas"/>
                <a:ea typeface="Consolas"/>
                <a:cs typeface="Consolas"/>
                <a:sym typeface="Consolas"/>
              </a:rPr>
              <a:t>T</a:t>
            </a:r>
            <a:r>
              <a:rPr lang="it">
                <a:solidFill>
                  <a:srgbClr val="0B5394"/>
                </a:solidFill>
                <a:latin typeface="Consolas"/>
                <a:ea typeface="Consolas"/>
                <a:cs typeface="Consolas"/>
                <a:sym typeface="Consolas"/>
              </a:rPr>
              <a:t> d): data(d) {}</a:t>
            </a:r>
            <a:endParaRPr>
              <a:solidFill>
                <a:srgbClr val="0B5394"/>
              </a:solidFill>
              <a:latin typeface="Consolas"/>
              <a:ea typeface="Consolas"/>
              <a:cs typeface="Consolas"/>
              <a:sym typeface="Consolas"/>
            </a:endParaRPr>
          </a:p>
          <a:p>
            <a:pPr marL="0" lvl="0" indent="0" algn="l" rtl="0">
              <a:spcBef>
                <a:spcPts val="0"/>
              </a:spcBef>
              <a:spcAft>
                <a:spcPts val="0"/>
              </a:spcAft>
              <a:buNone/>
            </a:pPr>
            <a:r>
              <a:rPr lang="it">
                <a:solidFill>
                  <a:srgbClr val="0B5394"/>
                </a:solidFill>
                <a:latin typeface="Consolas"/>
                <a:ea typeface="Consolas"/>
                <a:cs typeface="Consolas"/>
                <a:sym typeface="Consolas"/>
              </a:rPr>
              <a:t>  </a:t>
            </a:r>
            <a:r>
              <a:rPr lang="it" b="1">
                <a:solidFill>
                  <a:srgbClr val="0B5394"/>
                </a:solidFill>
                <a:latin typeface="Consolas"/>
                <a:ea typeface="Consolas"/>
                <a:cs typeface="Consolas"/>
                <a:sym typeface="Consolas"/>
              </a:rPr>
              <a:t>T</a:t>
            </a:r>
            <a:r>
              <a:rPr lang="it">
                <a:solidFill>
                  <a:srgbClr val="0B5394"/>
                </a:solidFill>
                <a:latin typeface="Consolas"/>
                <a:ea typeface="Consolas"/>
                <a:cs typeface="Consolas"/>
                <a:sym typeface="Consolas"/>
              </a:rPr>
              <a:t> get() { return data; }</a:t>
            </a:r>
            <a:endParaRPr>
              <a:solidFill>
                <a:srgbClr val="0B5394"/>
              </a:solidFill>
              <a:latin typeface="Consolas"/>
              <a:ea typeface="Consolas"/>
              <a:cs typeface="Consolas"/>
              <a:sym typeface="Consolas"/>
            </a:endParaRPr>
          </a:p>
          <a:p>
            <a:pPr marL="0" lvl="0" indent="0" algn="l" rtl="0">
              <a:spcBef>
                <a:spcPts val="0"/>
              </a:spcBef>
              <a:spcAft>
                <a:spcPts val="0"/>
              </a:spcAft>
              <a:buNone/>
            </a:pPr>
            <a:r>
              <a:rPr lang="it">
                <a:solidFill>
                  <a:srgbClr val="0B5394"/>
                </a:solidFill>
                <a:latin typeface="Consolas"/>
                <a:ea typeface="Consolas"/>
                <a:cs typeface="Consolas"/>
                <a:sym typeface="Consolas"/>
              </a:rPr>
              <a:t>};</a:t>
            </a:r>
            <a:endParaRPr>
              <a:latin typeface="Consolas"/>
              <a:ea typeface="Consolas"/>
              <a:cs typeface="Consolas"/>
              <a:sym typeface="Consolas"/>
            </a:endParaRPr>
          </a:p>
          <a:p>
            <a:pPr marL="0" lvl="0" indent="0" algn="l" rtl="0">
              <a:spcBef>
                <a:spcPts val="0"/>
              </a:spcBef>
              <a:spcAft>
                <a:spcPts val="0"/>
              </a:spcAft>
              <a:buNone/>
            </a:pPr>
            <a:r>
              <a:rPr lang="it">
                <a:latin typeface="Consolas"/>
                <a:ea typeface="Consolas"/>
                <a:cs typeface="Consolas"/>
                <a:sym typeface="Consolas"/>
              </a:rPr>
              <a:t>// le classi richiedono ESPLICITAMENTE</a:t>
            </a:r>
            <a:endParaRPr>
              <a:latin typeface="Consolas"/>
              <a:ea typeface="Consolas"/>
              <a:cs typeface="Consolas"/>
              <a:sym typeface="Consolas"/>
            </a:endParaRPr>
          </a:p>
          <a:p>
            <a:pPr marL="0" lvl="0" indent="0" algn="l" rtl="0">
              <a:spcBef>
                <a:spcPts val="0"/>
              </a:spcBef>
              <a:spcAft>
                <a:spcPts val="0"/>
              </a:spcAft>
              <a:buNone/>
            </a:pPr>
            <a:r>
              <a:rPr lang="it">
                <a:latin typeface="Consolas"/>
                <a:ea typeface="Consolas"/>
                <a:cs typeface="Consolas"/>
                <a:sym typeface="Consolas"/>
              </a:rPr>
              <a:t>// il tipo</a:t>
            </a:r>
            <a:endParaRPr>
              <a:latin typeface="Consolas"/>
              <a:ea typeface="Consolas"/>
              <a:cs typeface="Consolas"/>
              <a:sym typeface="Consolas"/>
            </a:endParaRPr>
          </a:p>
          <a:p>
            <a:pPr marL="0" lvl="0" indent="0" algn="l" rtl="0">
              <a:spcBef>
                <a:spcPts val="0"/>
              </a:spcBef>
              <a:spcAft>
                <a:spcPts val="0"/>
              </a:spcAft>
              <a:buNone/>
            </a:pPr>
            <a:r>
              <a:rPr lang="it">
                <a:latin typeface="Consolas"/>
                <a:ea typeface="Consolas"/>
                <a:cs typeface="Consolas"/>
                <a:sym typeface="Consolas"/>
              </a:rPr>
              <a:t>wrapper&lt;int&gt; w1(1); 	// T → int</a:t>
            </a:r>
            <a:endParaRPr>
              <a:latin typeface="Consolas"/>
              <a:ea typeface="Consolas"/>
              <a:cs typeface="Consolas"/>
              <a:sym typeface="Consolas"/>
            </a:endParaRPr>
          </a:p>
          <a:p>
            <a:pPr marL="0" lvl="0" indent="0" algn="l" rtl="0">
              <a:spcBef>
                <a:spcPts val="0"/>
              </a:spcBef>
              <a:spcAft>
                <a:spcPts val="0"/>
              </a:spcAft>
              <a:buNone/>
            </a:pPr>
            <a:endParaRPr>
              <a:latin typeface="Consolas"/>
              <a:ea typeface="Consolas"/>
              <a:cs typeface="Consolas"/>
              <a:sym typeface="Consolas"/>
            </a:endParaRPr>
          </a:p>
          <a:p>
            <a:pPr marL="0" lvl="0" indent="0" algn="l" rtl="0">
              <a:spcBef>
                <a:spcPts val="0"/>
              </a:spcBef>
              <a:spcAft>
                <a:spcPts val="0"/>
              </a:spcAft>
              <a:buNone/>
            </a:pPr>
            <a:r>
              <a:rPr lang="it">
                <a:latin typeface="Consolas"/>
                <a:ea typeface="Consolas"/>
                <a:cs typeface="Consolas"/>
                <a:sym typeface="Consolas"/>
              </a:rPr>
              <a:t>wrapper&lt;const char*&gt; w2(“hello”); </a:t>
            </a:r>
            <a:endParaRPr>
              <a:latin typeface="Consolas"/>
              <a:ea typeface="Consolas"/>
              <a:cs typeface="Consolas"/>
              <a:sym typeface="Consolas"/>
            </a:endParaRPr>
          </a:p>
          <a:p>
            <a:pPr marL="0" lvl="0" indent="0" algn="l" rtl="0">
              <a:spcBef>
                <a:spcPts val="0"/>
              </a:spcBef>
              <a:spcAft>
                <a:spcPts val="0"/>
              </a:spcAft>
              <a:buNone/>
            </a:pPr>
            <a:r>
              <a:rPr lang="it">
                <a:latin typeface="Consolas"/>
                <a:ea typeface="Consolas"/>
                <a:cs typeface="Consolas"/>
                <a:sym typeface="Consolas"/>
              </a:rPr>
              <a:t>// T → const char*</a:t>
            </a:r>
            <a:endParaRPr>
              <a:latin typeface="Consolas"/>
              <a:ea typeface="Consolas"/>
              <a:cs typeface="Consolas"/>
              <a:sym typeface="Consolas"/>
            </a:endParaRPr>
          </a:p>
        </p:txBody>
      </p:sp>
      <p:sp>
        <p:nvSpPr>
          <p:cNvPr id="442" name="Google Shape;442;p53"/>
          <p:cNvSpPr txBox="1">
            <a:spLocks noGrp="1"/>
          </p:cNvSpPr>
          <p:nvPr>
            <p:ph type="body" idx="1"/>
          </p:nvPr>
        </p:nvSpPr>
        <p:spPr>
          <a:xfrm>
            <a:off x="311700" y="4252377"/>
            <a:ext cx="8520600" cy="824100"/>
          </a:xfrm>
          <a:prstGeom prst="rect">
            <a:avLst/>
          </a:prstGeom>
        </p:spPr>
        <p:txBody>
          <a:bodyPr spcFirstLastPara="1" wrap="square" lIns="91425" tIns="91425" rIns="91425" bIns="91425" anchor="t" anchorCtr="0">
            <a:normAutofit fontScale="70000"/>
          </a:bodyPr>
          <a:lstStyle/>
          <a:p>
            <a:pPr marL="457200" lvl="0" indent="-308610" algn="l" rtl="0">
              <a:spcBef>
                <a:spcPts val="0"/>
              </a:spcBef>
              <a:spcAft>
                <a:spcPts val="0"/>
              </a:spcAft>
              <a:buSzPct val="100000"/>
              <a:buChar char="●"/>
            </a:pPr>
            <a:r>
              <a:rPr lang="it"/>
              <a:t>A partire dalla versione C++20, la parola chiave “typename” può essere sostituita con il nome di un concept</a:t>
            </a:r>
            <a:endParaRPr/>
          </a:p>
          <a:p>
            <a:pPr marL="914400" lvl="1" indent="-290830" algn="l" rtl="0">
              <a:spcBef>
                <a:spcPts val="0"/>
              </a:spcBef>
              <a:spcAft>
                <a:spcPts val="0"/>
              </a:spcAft>
              <a:buSzPct val="100000"/>
              <a:buChar char="○"/>
            </a:pPr>
            <a:r>
              <a:rPr lang="it"/>
              <a:t>Insieme di vincoli espliciti sul tipo generico che limitano i tipi concreti che possono essere sostituiti alla meta-variabile, riprendendo in buona misura il meccanismo dei tratti di Rust</a:t>
            </a:r>
            <a:endParaRPr/>
          </a:p>
        </p:txBody>
      </p:sp>
      <p:sp>
        <p:nvSpPr>
          <p:cNvPr id="443" name="Google Shape;443;p53"/>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40</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54"/>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Concetti in C++</a:t>
            </a:r>
            <a:endParaRPr/>
          </a:p>
        </p:txBody>
      </p:sp>
      <p:sp>
        <p:nvSpPr>
          <p:cNvPr id="449" name="Google Shape;449;p54"/>
          <p:cNvSpPr txBox="1"/>
          <p:nvPr/>
        </p:nvSpPr>
        <p:spPr>
          <a:xfrm>
            <a:off x="1130550" y="1241725"/>
            <a:ext cx="6882900" cy="3869700"/>
          </a:xfrm>
          <a:prstGeom prst="rect">
            <a:avLst/>
          </a:prstGeom>
          <a:solidFill>
            <a:srgbClr val="D9EAD3"/>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it">
                <a:solidFill>
                  <a:srgbClr val="3200C0"/>
                </a:solidFill>
                <a:latin typeface="Consolas"/>
                <a:ea typeface="Consolas"/>
                <a:cs typeface="Consolas"/>
                <a:sym typeface="Consolas"/>
              </a:rPr>
              <a:t>#include &lt;concepts&gt;</a:t>
            </a:r>
            <a:endParaRPr>
              <a:solidFill>
                <a:srgbClr val="3200C0"/>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it">
                <a:solidFill>
                  <a:srgbClr val="3200C0"/>
                </a:solidFill>
                <a:latin typeface="Consolas"/>
                <a:ea typeface="Consolas"/>
                <a:cs typeface="Consolas"/>
                <a:sym typeface="Consolas"/>
              </a:rPr>
              <a:t>#include &lt;vector&gt;</a:t>
            </a:r>
            <a:endParaRPr>
              <a:solidFill>
                <a:srgbClr val="3200C0"/>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it">
                <a:solidFill>
                  <a:srgbClr val="3200C0"/>
                </a:solidFill>
                <a:latin typeface="Consolas"/>
                <a:ea typeface="Consolas"/>
                <a:cs typeface="Consolas"/>
                <a:sym typeface="Consolas"/>
              </a:rPr>
              <a:t>template &lt;typename T&gt;</a:t>
            </a:r>
            <a:endParaRPr>
              <a:solidFill>
                <a:srgbClr val="3200C0"/>
              </a:solidFill>
              <a:latin typeface="Consolas"/>
              <a:ea typeface="Consolas"/>
              <a:cs typeface="Consolas"/>
              <a:sym typeface="Consolas"/>
            </a:endParaRPr>
          </a:p>
          <a:p>
            <a:pPr marL="0" lvl="0" indent="0" algn="l" rtl="0">
              <a:lnSpc>
                <a:spcPct val="115000"/>
              </a:lnSpc>
              <a:spcBef>
                <a:spcPts val="0"/>
              </a:spcBef>
              <a:spcAft>
                <a:spcPts val="0"/>
              </a:spcAft>
              <a:buNone/>
            </a:pPr>
            <a:r>
              <a:rPr lang="it">
                <a:solidFill>
                  <a:schemeClr val="dk1"/>
                </a:solidFill>
                <a:latin typeface="Consolas"/>
                <a:ea typeface="Consolas"/>
                <a:cs typeface="Consolas"/>
                <a:sym typeface="Consolas"/>
              </a:rPr>
              <a:t>concept </a:t>
            </a:r>
            <a:r>
              <a:rPr lang="it" b="1">
                <a:solidFill>
                  <a:srgbClr val="C00000"/>
                </a:solidFill>
                <a:latin typeface="Consolas"/>
                <a:ea typeface="Consolas"/>
                <a:cs typeface="Consolas"/>
                <a:sym typeface="Consolas"/>
              </a:rPr>
              <a:t>incrementable</a:t>
            </a:r>
            <a:r>
              <a:rPr lang="it">
                <a:solidFill>
                  <a:schemeClr val="dk1"/>
                </a:solidFill>
                <a:latin typeface="Consolas"/>
                <a:ea typeface="Consolas"/>
                <a:cs typeface="Consolas"/>
                <a:sym typeface="Consolas"/>
              </a:rPr>
              <a:t> = requires(T t) { ++t; } &amp;&amp; std::copyable&lt;T&gt;;</a:t>
            </a:r>
            <a:endParaRPr>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endParaRPr>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it">
                <a:solidFill>
                  <a:srgbClr val="3200C0"/>
                </a:solidFill>
                <a:latin typeface="Consolas"/>
                <a:ea typeface="Consolas"/>
                <a:cs typeface="Consolas"/>
                <a:sym typeface="Consolas"/>
              </a:rPr>
              <a:t>template &lt;</a:t>
            </a:r>
            <a:r>
              <a:rPr lang="it" b="1">
                <a:solidFill>
                  <a:srgbClr val="C00000"/>
                </a:solidFill>
                <a:latin typeface="Consolas"/>
                <a:ea typeface="Consolas"/>
                <a:cs typeface="Consolas"/>
                <a:sym typeface="Consolas"/>
              </a:rPr>
              <a:t>incrementable</a:t>
            </a:r>
            <a:r>
              <a:rPr lang="it">
                <a:solidFill>
                  <a:srgbClr val="3200C0"/>
                </a:solidFill>
                <a:latin typeface="Consolas"/>
                <a:ea typeface="Consolas"/>
                <a:cs typeface="Consolas"/>
                <a:sym typeface="Consolas"/>
              </a:rPr>
              <a:t> </a:t>
            </a:r>
            <a:r>
              <a:rPr lang="it" b="1">
                <a:solidFill>
                  <a:srgbClr val="C00000"/>
                </a:solidFill>
                <a:latin typeface="Consolas"/>
                <a:ea typeface="Consolas"/>
                <a:cs typeface="Consolas"/>
                <a:sym typeface="Consolas"/>
              </a:rPr>
              <a:t>T</a:t>
            </a:r>
            <a:r>
              <a:rPr lang="it">
                <a:solidFill>
                  <a:srgbClr val="3200C0"/>
                </a:solidFill>
                <a:latin typeface="Consolas"/>
                <a:ea typeface="Consolas"/>
                <a:cs typeface="Consolas"/>
                <a:sym typeface="Consolas"/>
              </a:rPr>
              <a:t>&gt;</a:t>
            </a:r>
            <a:endParaRPr>
              <a:solidFill>
                <a:srgbClr val="3200C0"/>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it">
                <a:solidFill>
                  <a:schemeClr val="dk1"/>
                </a:solidFill>
                <a:latin typeface="Consolas"/>
                <a:ea typeface="Consolas"/>
                <a:cs typeface="Consolas"/>
                <a:sym typeface="Consolas"/>
              </a:rPr>
              <a:t>class Counter {</a:t>
            </a:r>
            <a:endParaRPr>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it">
                <a:solidFill>
                  <a:schemeClr val="dk1"/>
                </a:solidFill>
                <a:latin typeface="Consolas"/>
                <a:ea typeface="Consolas"/>
                <a:cs typeface="Consolas"/>
                <a:sym typeface="Consolas"/>
              </a:rPr>
              <a:t>  </a:t>
            </a:r>
            <a:r>
              <a:rPr lang="it" b="1">
                <a:solidFill>
                  <a:srgbClr val="C00000"/>
                </a:solidFill>
                <a:latin typeface="Consolas"/>
                <a:ea typeface="Consolas"/>
                <a:cs typeface="Consolas"/>
                <a:sym typeface="Consolas"/>
              </a:rPr>
              <a:t>T</a:t>
            </a:r>
            <a:r>
              <a:rPr lang="it">
                <a:solidFill>
                  <a:schemeClr val="dk1"/>
                </a:solidFill>
                <a:latin typeface="Consolas"/>
                <a:ea typeface="Consolas"/>
                <a:cs typeface="Consolas"/>
                <a:sym typeface="Consolas"/>
              </a:rPr>
              <a:t> val;</a:t>
            </a:r>
            <a:endParaRPr>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it">
                <a:solidFill>
                  <a:schemeClr val="dk1"/>
                </a:solidFill>
                <a:latin typeface="Consolas"/>
                <a:ea typeface="Consolas"/>
                <a:cs typeface="Consolas"/>
                <a:sym typeface="Consolas"/>
              </a:rPr>
              <a:t>public:</a:t>
            </a:r>
            <a:endParaRPr>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it">
                <a:solidFill>
                  <a:schemeClr val="dk1"/>
                </a:solidFill>
                <a:latin typeface="Consolas"/>
                <a:ea typeface="Consolas"/>
                <a:cs typeface="Consolas"/>
                <a:sym typeface="Consolas"/>
              </a:rPr>
              <a:t>  Counter(</a:t>
            </a:r>
            <a:r>
              <a:rPr lang="it" b="1">
                <a:solidFill>
                  <a:srgbClr val="C00000"/>
                </a:solidFill>
                <a:latin typeface="Consolas"/>
                <a:ea typeface="Consolas"/>
                <a:cs typeface="Consolas"/>
                <a:sym typeface="Consolas"/>
              </a:rPr>
              <a:t>T</a:t>
            </a:r>
            <a:r>
              <a:rPr lang="it">
                <a:solidFill>
                  <a:schemeClr val="dk1"/>
                </a:solidFill>
                <a:latin typeface="Consolas"/>
                <a:ea typeface="Consolas"/>
                <a:cs typeface="Consolas"/>
                <a:sym typeface="Consolas"/>
              </a:rPr>
              <a:t> start): val(start) {}</a:t>
            </a:r>
            <a:endParaRPr>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it">
                <a:solidFill>
                  <a:schemeClr val="dk1"/>
                </a:solidFill>
                <a:latin typeface="Consolas"/>
                <a:ea typeface="Consolas"/>
                <a:cs typeface="Consolas"/>
                <a:sym typeface="Consolas"/>
              </a:rPr>
              <a:t>  </a:t>
            </a:r>
            <a:r>
              <a:rPr lang="it" b="1">
                <a:solidFill>
                  <a:srgbClr val="C00000"/>
                </a:solidFill>
                <a:latin typeface="Consolas"/>
                <a:ea typeface="Consolas"/>
                <a:cs typeface="Consolas"/>
                <a:sym typeface="Consolas"/>
              </a:rPr>
              <a:t>T</a:t>
            </a:r>
            <a:r>
              <a:rPr lang="it">
                <a:solidFill>
                  <a:schemeClr val="dk1"/>
                </a:solidFill>
                <a:latin typeface="Consolas"/>
                <a:ea typeface="Consolas"/>
                <a:cs typeface="Consolas"/>
                <a:sym typeface="Consolas"/>
              </a:rPr>
              <a:t> increment() { return ++val; }</a:t>
            </a:r>
            <a:endParaRPr>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it">
                <a:solidFill>
                  <a:schemeClr val="dk1"/>
                </a:solidFill>
                <a:latin typeface="Consolas"/>
                <a:ea typeface="Consolas"/>
                <a:cs typeface="Consolas"/>
                <a:sym typeface="Consolas"/>
              </a:rPr>
              <a:t>  </a:t>
            </a:r>
            <a:r>
              <a:rPr lang="it" b="1">
                <a:solidFill>
                  <a:srgbClr val="C00000"/>
                </a:solidFill>
                <a:latin typeface="Consolas"/>
                <a:ea typeface="Consolas"/>
                <a:cs typeface="Consolas"/>
                <a:sym typeface="Consolas"/>
              </a:rPr>
              <a:t>T</a:t>
            </a:r>
            <a:r>
              <a:rPr lang="it">
                <a:solidFill>
                  <a:schemeClr val="dk1"/>
                </a:solidFill>
                <a:latin typeface="Consolas"/>
                <a:ea typeface="Consolas"/>
                <a:cs typeface="Consolas"/>
                <a:sym typeface="Consolas"/>
              </a:rPr>
              <a:t> value() { return val;}</a:t>
            </a:r>
            <a:endParaRPr>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it">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endParaRPr>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it">
                <a:solidFill>
                  <a:schemeClr val="dk1"/>
                </a:solidFill>
                <a:latin typeface="Consolas"/>
                <a:ea typeface="Consolas"/>
                <a:cs typeface="Consolas"/>
                <a:sym typeface="Consolas"/>
              </a:rPr>
              <a:t>Counter&lt;int&gt; c1(0);	// T → int</a:t>
            </a:r>
            <a:endParaRPr>
              <a:latin typeface="Consolas"/>
              <a:ea typeface="Consolas"/>
              <a:cs typeface="Consolas"/>
              <a:sym typeface="Consolas"/>
            </a:endParaRPr>
          </a:p>
        </p:txBody>
      </p:sp>
      <p:sp>
        <p:nvSpPr>
          <p:cNvPr id="450" name="Google Shape;450;p54"/>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41</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55"/>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Tipi generici in Rust</a:t>
            </a:r>
            <a:endParaRPr/>
          </a:p>
        </p:txBody>
      </p:sp>
      <p:sp>
        <p:nvSpPr>
          <p:cNvPr id="456" name="Google Shape;456;p55"/>
          <p:cNvSpPr txBox="1">
            <a:spLocks noGrp="1"/>
          </p:cNvSpPr>
          <p:nvPr>
            <p:ph type="body" idx="1"/>
          </p:nvPr>
        </p:nvSpPr>
        <p:spPr>
          <a:xfrm>
            <a:off x="311700" y="1280526"/>
            <a:ext cx="8520600" cy="28983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it"/>
              <a:t>Come nel caso del C++, anche in Rust si possono usare costrutti generici per generalizzare i parametri / tipo di ritorno di una funzione o per definire un tipo composto (struct, tupla, enum) basato su parti variabili</a:t>
            </a:r>
            <a:endParaRPr/>
          </a:p>
          <a:p>
            <a:pPr marL="914400" lvl="1" indent="-317500" algn="l" rtl="0">
              <a:spcBef>
                <a:spcPts val="0"/>
              </a:spcBef>
              <a:spcAft>
                <a:spcPts val="0"/>
              </a:spcAft>
              <a:buSzPts val="1400"/>
              <a:buChar char="○"/>
            </a:pPr>
            <a:r>
              <a:rPr lang="it"/>
              <a:t>Si definisce una funzione generica basata sulle meta-variabili T, U, V, … indicando tali meta-variabili all’interno di parentesi angolari &lt; &gt; dopo il nome della funzione e prima dell’elenco dei parametri formali</a:t>
            </a:r>
            <a:endParaRPr/>
          </a:p>
          <a:p>
            <a:pPr marL="914400" lvl="1" indent="-317500" algn="l" rtl="0">
              <a:spcBef>
                <a:spcPts val="0"/>
              </a:spcBef>
              <a:spcAft>
                <a:spcPts val="0"/>
              </a:spcAft>
              <a:buSzPts val="1400"/>
              <a:buChar char="○"/>
            </a:pPr>
            <a:r>
              <a:rPr lang="it"/>
              <a:t>Ciascuna meta-variabile può essere soggetta ad eventuali restrizioni, indicate come l’insieme dei tratti che deve implementare e/o come il tempo di vita e deve garantire</a:t>
            </a:r>
            <a:endParaRPr/>
          </a:p>
          <a:p>
            <a:pPr marL="457200" lvl="0" indent="-342900" algn="l" rtl="0">
              <a:spcBef>
                <a:spcPts val="0"/>
              </a:spcBef>
              <a:spcAft>
                <a:spcPts val="0"/>
              </a:spcAft>
              <a:buSzPts val="1800"/>
              <a:buChar char="●"/>
            </a:pPr>
            <a:r>
              <a:rPr lang="it"/>
              <a:t>Se una struttura generica implementa dei metodi, i nomi delle meta-variabili ed i vincoli cui sono soggette vengono ripetuti nel blocco impl</a:t>
            </a:r>
            <a:endParaRPr/>
          </a:p>
        </p:txBody>
      </p:sp>
      <p:sp>
        <p:nvSpPr>
          <p:cNvPr id="457" name="Google Shape;457;p55"/>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42</a:t>
            </a:fld>
            <a:endParaRPr/>
          </a:p>
        </p:txBody>
      </p:sp>
      <p:sp>
        <p:nvSpPr>
          <p:cNvPr id="458" name="Google Shape;458;p55"/>
          <p:cNvSpPr txBox="1"/>
          <p:nvPr/>
        </p:nvSpPr>
        <p:spPr>
          <a:xfrm>
            <a:off x="520725" y="3996600"/>
            <a:ext cx="4051200" cy="1046700"/>
          </a:xfrm>
          <a:prstGeom prst="rect">
            <a:avLst/>
          </a:prstGeom>
          <a:solidFill>
            <a:srgbClr val="FFF2CC"/>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it" b="1">
                <a:latin typeface="Consolas"/>
                <a:ea typeface="Consolas"/>
                <a:cs typeface="Consolas"/>
                <a:sym typeface="Consolas"/>
              </a:rPr>
              <a:t>struct MyStruct&lt;T&gt; where T: SomeTrait {</a:t>
            </a:r>
            <a:endParaRPr b="1">
              <a:latin typeface="Consolas"/>
              <a:ea typeface="Consolas"/>
              <a:cs typeface="Consolas"/>
              <a:sym typeface="Consolas"/>
            </a:endParaRPr>
          </a:p>
          <a:p>
            <a:pPr marL="0" lvl="0" indent="0" algn="l" rtl="0">
              <a:spcBef>
                <a:spcPts val="0"/>
              </a:spcBef>
              <a:spcAft>
                <a:spcPts val="0"/>
              </a:spcAft>
              <a:buNone/>
            </a:pPr>
            <a:r>
              <a:rPr lang="it" b="1">
                <a:latin typeface="Consolas"/>
                <a:ea typeface="Consolas"/>
                <a:cs typeface="Consolas"/>
                <a:sym typeface="Consolas"/>
              </a:rPr>
              <a:t>  foo: T,</a:t>
            </a:r>
            <a:endParaRPr b="1">
              <a:latin typeface="Consolas"/>
              <a:ea typeface="Consolas"/>
              <a:cs typeface="Consolas"/>
              <a:sym typeface="Consolas"/>
            </a:endParaRPr>
          </a:p>
          <a:p>
            <a:pPr marL="0" lvl="0" indent="0" algn="l" rtl="0">
              <a:spcBef>
                <a:spcPts val="0"/>
              </a:spcBef>
              <a:spcAft>
                <a:spcPts val="0"/>
              </a:spcAft>
              <a:buNone/>
            </a:pPr>
            <a:r>
              <a:rPr lang="it" b="1">
                <a:latin typeface="Consolas"/>
                <a:ea typeface="Consolas"/>
                <a:cs typeface="Consolas"/>
                <a:sym typeface="Consolas"/>
              </a:rPr>
              <a:t>  //…</a:t>
            </a:r>
            <a:endParaRPr b="1">
              <a:latin typeface="Consolas"/>
              <a:ea typeface="Consolas"/>
              <a:cs typeface="Consolas"/>
              <a:sym typeface="Consolas"/>
            </a:endParaRPr>
          </a:p>
          <a:p>
            <a:pPr marL="0" lvl="0" indent="0" algn="l" rtl="0">
              <a:spcBef>
                <a:spcPts val="0"/>
              </a:spcBef>
              <a:spcAft>
                <a:spcPts val="0"/>
              </a:spcAft>
              <a:buNone/>
            </a:pPr>
            <a:r>
              <a:rPr lang="it" b="1">
                <a:latin typeface="Consolas"/>
                <a:ea typeface="Consolas"/>
                <a:cs typeface="Consolas"/>
                <a:sym typeface="Consolas"/>
              </a:rPr>
              <a:t>}</a:t>
            </a:r>
            <a:endParaRPr b="1">
              <a:latin typeface="Consolas"/>
              <a:ea typeface="Consolas"/>
              <a:cs typeface="Consolas"/>
              <a:sym typeface="Consolas"/>
            </a:endParaRPr>
          </a:p>
        </p:txBody>
      </p:sp>
      <p:sp>
        <p:nvSpPr>
          <p:cNvPr id="459" name="Google Shape;459;p55"/>
          <p:cNvSpPr txBox="1"/>
          <p:nvPr/>
        </p:nvSpPr>
        <p:spPr>
          <a:xfrm>
            <a:off x="4781100" y="3996600"/>
            <a:ext cx="4051200" cy="1046700"/>
          </a:xfrm>
          <a:prstGeom prst="rect">
            <a:avLst/>
          </a:prstGeom>
          <a:solidFill>
            <a:srgbClr val="FFF2CC"/>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it" b="1">
                <a:latin typeface="Consolas"/>
                <a:ea typeface="Consolas"/>
                <a:cs typeface="Consolas"/>
                <a:sym typeface="Consolas"/>
              </a:rPr>
              <a:t>impl&lt;T&gt; struct MyStruct&lt;T&gt; </a:t>
            </a:r>
            <a:endParaRPr b="1">
              <a:latin typeface="Consolas"/>
              <a:ea typeface="Consolas"/>
              <a:cs typeface="Consolas"/>
              <a:sym typeface="Consolas"/>
            </a:endParaRPr>
          </a:p>
          <a:p>
            <a:pPr marL="0" lvl="0" indent="0" algn="l" rtl="0">
              <a:spcBef>
                <a:spcPts val="0"/>
              </a:spcBef>
              <a:spcAft>
                <a:spcPts val="0"/>
              </a:spcAft>
              <a:buNone/>
            </a:pPr>
            <a:r>
              <a:rPr lang="it" b="1">
                <a:latin typeface="Consolas"/>
                <a:ea typeface="Consolas"/>
                <a:cs typeface="Consolas"/>
                <a:sym typeface="Consolas"/>
              </a:rPr>
              <a:t>  where T: SomeTrait {</a:t>
            </a:r>
            <a:endParaRPr b="1">
              <a:latin typeface="Consolas"/>
              <a:ea typeface="Consolas"/>
              <a:cs typeface="Consolas"/>
              <a:sym typeface="Consolas"/>
            </a:endParaRPr>
          </a:p>
          <a:p>
            <a:pPr marL="0" lvl="0" indent="0" algn="l" rtl="0">
              <a:spcBef>
                <a:spcPts val="0"/>
              </a:spcBef>
              <a:spcAft>
                <a:spcPts val="0"/>
              </a:spcAft>
              <a:buNone/>
            </a:pPr>
            <a:r>
              <a:rPr lang="it" b="1">
                <a:latin typeface="Consolas"/>
                <a:ea typeface="Consolas"/>
                <a:cs typeface="Consolas"/>
                <a:sym typeface="Consolas"/>
              </a:rPr>
              <a:t>  fn process(&amp;self) { … }</a:t>
            </a:r>
            <a:br>
              <a:rPr lang="it" b="1">
                <a:latin typeface="Consolas"/>
                <a:ea typeface="Consolas"/>
                <a:cs typeface="Consolas"/>
                <a:sym typeface="Consolas"/>
              </a:rPr>
            </a:br>
            <a:r>
              <a:rPr lang="it" b="1">
                <a:latin typeface="Consolas"/>
                <a:ea typeface="Consolas"/>
                <a:cs typeface="Consolas"/>
                <a:sym typeface="Consolas"/>
              </a:rPr>
              <a:t>}</a:t>
            </a:r>
            <a:endParaRPr b="1">
              <a:latin typeface="Consolas"/>
              <a:ea typeface="Consolas"/>
              <a:cs typeface="Consolas"/>
              <a:sym typeface="Consola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56"/>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Tipi generici (in generale)</a:t>
            </a:r>
            <a:endParaRPr/>
          </a:p>
        </p:txBody>
      </p:sp>
      <p:sp>
        <p:nvSpPr>
          <p:cNvPr id="465" name="Google Shape;465;p56"/>
          <p:cNvSpPr txBox="1">
            <a:spLocks noGrp="1"/>
          </p:cNvSpPr>
          <p:nvPr>
            <p:ph type="body" idx="1"/>
          </p:nvPr>
        </p:nvSpPr>
        <p:spPr>
          <a:xfrm>
            <a:off x="311700" y="1280528"/>
            <a:ext cx="8520600" cy="37959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it"/>
              <a:t>Quando il compilatore incontra la definizione di tipi / funzioni generici, si limita a verificare formalmente la coerenza del costrutto, senza generare alcun codice</a:t>
            </a:r>
            <a:endParaRPr/>
          </a:p>
          <a:p>
            <a:pPr marL="914400" lvl="1" indent="-317500" algn="l" rtl="0">
              <a:spcBef>
                <a:spcPts val="0"/>
              </a:spcBef>
              <a:spcAft>
                <a:spcPts val="0"/>
              </a:spcAft>
              <a:buSzPts val="1400"/>
              <a:buChar char="○"/>
            </a:pPr>
            <a:r>
              <a:rPr lang="it"/>
              <a:t>Se in qualche parte del programma si utilizza un tipo / funzione generico legando le meta-variabili in esso contenute a tipi concreti, il costrutto generico viene istanziato, espandendo la definizione iniziale con i necessari dettagli necessari a generare il codice relativo</a:t>
            </a:r>
            <a:endParaRPr/>
          </a:p>
          <a:p>
            <a:pPr marL="914400" lvl="1" indent="-317500" algn="l" rtl="0">
              <a:spcBef>
                <a:spcPts val="0"/>
              </a:spcBef>
              <a:spcAft>
                <a:spcPts val="0"/>
              </a:spcAft>
              <a:buSzPts val="1400"/>
              <a:buChar char="○"/>
            </a:pPr>
            <a:r>
              <a:rPr lang="it"/>
              <a:t>Se il costrutto generico, in parti diverse del programma, è legato a tipi concreti differenti, il compilatore genera ulteriori espansioni della definizione che, pur avendo una matrice comune, risulteranno indipendenti tra loro</a:t>
            </a:r>
            <a:endParaRPr/>
          </a:p>
          <a:p>
            <a:pPr marL="914400" lvl="1" indent="-317500" algn="l" rtl="0">
              <a:spcBef>
                <a:spcPts val="0"/>
              </a:spcBef>
              <a:spcAft>
                <a:spcPts val="0"/>
              </a:spcAft>
              <a:buSzPts val="1400"/>
              <a:buChar char="○"/>
            </a:pPr>
            <a:r>
              <a:rPr lang="it"/>
              <a:t>Questo processo prende il nome di </a:t>
            </a:r>
            <a:r>
              <a:rPr lang="it" b="1">
                <a:solidFill>
                  <a:srgbClr val="0B5394"/>
                </a:solidFill>
              </a:rPr>
              <a:t>monomorfizzazione</a:t>
            </a:r>
            <a:endParaRPr b="1">
              <a:solidFill>
                <a:srgbClr val="0B5394"/>
              </a:solidFill>
            </a:endParaRPr>
          </a:p>
          <a:p>
            <a:pPr marL="457200" lvl="0" indent="-342900" algn="l" rtl="0">
              <a:spcBef>
                <a:spcPts val="0"/>
              </a:spcBef>
              <a:spcAft>
                <a:spcPts val="0"/>
              </a:spcAft>
              <a:buSzPts val="1800"/>
              <a:buChar char="●"/>
            </a:pPr>
            <a:r>
              <a:rPr lang="it"/>
              <a:t>L’uso di tipi generici facilita il processo di astrazione da parte del programmatore</a:t>
            </a:r>
            <a:endParaRPr/>
          </a:p>
          <a:p>
            <a:pPr marL="914400" lvl="1" indent="-317500" algn="l" rtl="0">
              <a:spcBef>
                <a:spcPts val="0"/>
              </a:spcBef>
              <a:spcAft>
                <a:spcPts val="0"/>
              </a:spcAft>
              <a:buSzPts val="1400"/>
              <a:buChar char="○"/>
            </a:pPr>
            <a:r>
              <a:rPr lang="it"/>
              <a:t>Affidando al compilatore il compito di rifinire i dettagli necessari a gestire specifici tipi di dato</a:t>
            </a:r>
            <a:endParaRPr/>
          </a:p>
        </p:txBody>
      </p:sp>
      <p:sp>
        <p:nvSpPr>
          <p:cNvPr id="466" name="Google Shape;466;p56"/>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43</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57"/>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Sintassi dei tipi generici</a:t>
            </a:r>
            <a:endParaRPr/>
          </a:p>
        </p:txBody>
      </p:sp>
      <p:sp>
        <p:nvSpPr>
          <p:cNvPr id="472" name="Google Shape;472;p57"/>
          <p:cNvSpPr txBox="1">
            <a:spLocks noGrp="1"/>
          </p:cNvSpPr>
          <p:nvPr>
            <p:ph type="body" idx="1"/>
          </p:nvPr>
        </p:nvSpPr>
        <p:spPr>
          <a:xfrm>
            <a:off x="311700" y="1280527"/>
            <a:ext cx="8520600" cy="17268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it"/>
              <a:t>Rust offre due modi per specificare la sintassi dei vincoli sui tipi generici</a:t>
            </a:r>
            <a:endParaRPr/>
          </a:p>
          <a:p>
            <a:pPr marL="914400" lvl="1" indent="-317500" algn="l" rtl="0">
              <a:spcBef>
                <a:spcPts val="0"/>
              </a:spcBef>
              <a:spcAft>
                <a:spcPts val="0"/>
              </a:spcAft>
              <a:buSzPts val="1400"/>
              <a:buChar char="○"/>
            </a:pPr>
            <a:r>
              <a:rPr lang="it"/>
              <a:t>Una versione compatta </a:t>
            </a:r>
            <a:r>
              <a:rPr lang="it" b="1">
                <a:solidFill>
                  <a:srgbClr val="0B5394"/>
                </a:solidFill>
                <a:latin typeface="Consolas"/>
                <a:ea typeface="Consolas"/>
                <a:cs typeface="Consolas"/>
                <a:sym typeface="Consolas"/>
              </a:rPr>
              <a:t>&lt;T: SomeTrait&gt;</a:t>
            </a:r>
            <a:endParaRPr b="1">
              <a:solidFill>
                <a:srgbClr val="0B5394"/>
              </a:solidFill>
              <a:latin typeface="Consolas"/>
              <a:ea typeface="Consolas"/>
              <a:cs typeface="Consolas"/>
              <a:sym typeface="Consolas"/>
            </a:endParaRPr>
          </a:p>
          <a:p>
            <a:pPr marL="914400" lvl="1" indent="-317500" algn="l" rtl="0">
              <a:spcBef>
                <a:spcPts val="0"/>
              </a:spcBef>
              <a:spcAft>
                <a:spcPts val="0"/>
              </a:spcAft>
              <a:buSzPts val="1400"/>
              <a:buChar char="○"/>
            </a:pPr>
            <a:r>
              <a:rPr lang="it"/>
              <a:t>La versione estesa </a:t>
            </a:r>
            <a:r>
              <a:rPr lang="it" b="1">
                <a:solidFill>
                  <a:srgbClr val="0B5394"/>
                </a:solidFill>
                <a:latin typeface="Consolas"/>
                <a:ea typeface="Consolas"/>
                <a:cs typeface="Consolas"/>
                <a:sym typeface="Consolas"/>
              </a:rPr>
              <a:t>&lt;T&gt; … where T: SomeTrait</a:t>
            </a:r>
            <a:endParaRPr b="1">
              <a:solidFill>
                <a:srgbClr val="0B5394"/>
              </a:solidFill>
              <a:latin typeface="Consolas"/>
              <a:ea typeface="Consolas"/>
              <a:cs typeface="Consolas"/>
              <a:sym typeface="Consolas"/>
            </a:endParaRPr>
          </a:p>
          <a:p>
            <a:pPr marL="457200" lvl="0" indent="-342900" algn="l" rtl="0">
              <a:spcBef>
                <a:spcPts val="0"/>
              </a:spcBef>
              <a:spcAft>
                <a:spcPts val="0"/>
              </a:spcAft>
              <a:buSzPts val="1800"/>
              <a:buChar char="●"/>
            </a:pPr>
            <a:r>
              <a:rPr lang="it"/>
              <a:t>In entrambi i casi, se è necessario indicare che il tipo deve implementare più tratti, questi possono essere combinati con il segno </a:t>
            </a:r>
            <a:r>
              <a:rPr lang="it" b="1">
                <a:solidFill>
                  <a:srgbClr val="0B5394"/>
                </a:solidFill>
                <a:latin typeface="Consolas"/>
                <a:ea typeface="Consolas"/>
                <a:cs typeface="Consolas"/>
                <a:sym typeface="Consolas"/>
              </a:rPr>
              <a:t>+</a:t>
            </a:r>
            <a:endParaRPr b="1">
              <a:solidFill>
                <a:srgbClr val="0B5394"/>
              </a:solidFill>
              <a:latin typeface="Consolas"/>
              <a:ea typeface="Consolas"/>
              <a:cs typeface="Consolas"/>
              <a:sym typeface="Consolas"/>
            </a:endParaRPr>
          </a:p>
        </p:txBody>
      </p:sp>
      <p:sp>
        <p:nvSpPr>
          <p:cNvPr id="473" name="Google Shape;473;p57"/>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44</a:t>
            </a:fld>
            <a:endParaRPr/>
          </a:p>
        </p:txBody>
      </p:sp>
      <p:sp>
        <p:nvSpPr>
          <p:cNvPr id="474" name="Google Shape;474;p57"/>
          <p:cNvSpPr txBox="1"/>
          <p:nvPr/>
        </p:nvSpPr>
        <p:spPr>
          <a:xfrm>
            <a:off x="429600" y="2981175"/>
            <a:ext cx="7915200" cy="831300"/>
          </a:xfrm>
          <a:prstGeom prst="rect">
            <a:avLst/>
          </a:prstGeom>
          <a:solidFill>
            <a:srgbClr val="FFF2CC"/>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it" b="1">
                <a:latin typeface="Consolas"/>
                <a:ea typeface="Consolas"/>
                <a:cs typeface="Consolas"/>
                <a:sym typeface="Consolas"/>
              </a:rPr>
              <a:t>fn run_query&lt;M: </a:t>
            </a:r>
            <a:r>
              <a:rPr lang="it" b="1">
                <a:highlight>
                  <a:srgbClr val="00FF00"/>
                </a:highlight>
                <a:latin typeface="Consolas"/>
                <a:ea typeface="Consolas"/>
                <a:cs typeface="Consolas"/>
                <a:sym typeface="Consolas"/>
              </a:rPr>
              <a:t>Mapper </a:t>
            </a:r>
            <a:r>
              <a:rPr lang="it" b="1">
                <a:solidFill>
                  <a:srgbClr val="0030F2"/>
                </a:solidFill>
                <a:highlight>
                  <a:srgbClr val="00FF00"/>
                </a:highlight>
                <a:latin typeface="Consolas"/>
                <a:ea typeface="Consolas"/>
                <a:cs typeface="Consolas"/>
                <a:sym typeface="Consolas"/>
              </a:rPr>
              <a:t>+</a:t>
            </a:r>
            <a:r>
              <a:rPr lang="it" b="1">
                <a:highlight>
                  <a:srgbClr val="00FF00"/>
                </a:highlight>
                <a:latin typeface="Consolas"/>
                <a:ea typeface="Consolas"/>
                <a:cs typeface="Consolas"/>
                <a:sym typeface="Consolas"/>
              </a:rPr>
              <a:t> Serialize</a:t>
            </a:r>
            <a:r>
              <a:rPr lang="it" b="1">
                <a:latin typeface="Consolas"/>
                <a:ea typeface="Consolas"/>
                <a:cs typeface="Consolas"/>
                <a:sym typeface="Consolas"/>
              </a:rPr>
              <a:t>, R: </a:t>
            </a:r>
            <a:r>
              <a:rPr lang="it" b="1">
                <a:highlight>
                  <a:srgbClr val="00FF00"/>
                </a:highlight>
                <a:latin typeface="Consolas"/>
                <a:ea typeface="Consolas"/>
                <a:cs typeface="Consolas"/>
                <a:sym typeface="Consolas"/>
              </a:rPr>
              <a:t>Reducer </a:t>
            </a:r>
            <a:r>
              <a:rPr lang="it" b="1">
                <a:solidFill>
                  <a:srgbClr val="0030F2"/>
                </a:solidFill>
                <a:highlight>
                  <a:srgbClr val="00FF00"/>
                </a:highlight>
                <a:latin typeface="Consolas"/>
                <a:ea typeface="Consolas"/>
                <a:cs typeface="Consolas"/>
                <a:sym typeface="Consolas"/>
              </a:rPr>
              <a:t>+</a:t>
            </a:r>
            <a:r>
              <a:rPr lang="it" b="1">
                <a:highlight>
                  <a:srgbClr val="00FF00"/>
                </a:highlight>
                <a:latin typeface="Consolas"/>
                <a:ea typeface="Consolas"/>
                <a:cs typeface="Consolas"/>
                <a:sym typeface="Consolas"/>
              </a:rPr>
              <a:t> Serialize</a:t>
            </a:r>
            <a:r>
              <a:rPr lang="it" b="1">
                <a:latin typeface="Consolas"/>
                <a:ea typeface="Consolas"/>
                <a:cs typeface="Consolas"/>
                <a:sym typeface="Consolas"/>
              </a:rPr>
              <a:t>&gt;( </a:t>
            </a:r>
            <a:endParaRPr b="1">
              <a:latin typeface="Consolas"/>
              <a:ea typeface="Consolas"/>
              <a:cs typeface="Consolas"/>
              <a:sym typeface="Consolas"/>
            </a:endParaRPr>
          </a:p>
          <a:p>
            <a:pPr marL="0" lvl="0" indent="0" algn="l" rtl="0">
              <a:spcBef>
                <a:spcPts val="0"/>
              </a:spcBef>
              <a:spcAft>
                <a:spcPts val="0"/>
              </a:spcAft>
              <a:buNone/>
            </a:pPr>
            <a:r>
              <a:rPr lang="it" b="1">
                <a:latin typeface="Consolas"/>
                <a:ea typeface="Consolas"/>
                <a:cs typeface="Consolas"/>
                <a:sym typeface="Consolas"/>
              </a:rPr>
              <a:t>      data: &amp;DataSet, map: M, reduce: R) -&gt; Results </a:t>
            </a:r>
            <a:endParaRPr b="1">
              <a:latin typeface="Consolas"/>
              <a:ea typeface="Consolas"/>
              <a:cs typeface="Consolas"/>
              <a:sym typeface="Consolas"/>
            </a:endParaRPr>
          </a:p>
          <a:p>
            <a:pPr marL="0" lvl="0" indent="0" algn="l" rtl="0">
              <a:spcBef>
                <a:spcPts val="0"/>
              </a:spcBef>
              <a:spcAft>
                <a:spcPts val="0"/>
              </a:spcAft>
              <a:buNone/>
            </a:pPr>
            <a:r>
              <a:rPr lang="it" b="1">
                <a:latin typeface="Consolas"/>
                <a:ea typeface="Consolas"/>
                <a:cs typeface="Consolas"/>
                <a:sym typeface="Consolas"/>
              </a:rPr>
              <a:t>{ ... }</a:t>
            </a:r>
            <a:endParaRPr b="1">
              <a:latin typeface="Consolas"/>
              <a:ea typeface="Consolas"/>
              <a:cs typeface="Consolas"/>
              <a:sym typeface="Consolas"/>
            </a:endParaRPr>
          </a:p>
        </p:txBody>
      </p:sp>
      <p:sp>
        <p:nvSpPr>
          <p:cNvPr id="475" name="Google Shape;475;p57"/>
          <p:cNvSpPr txBox="1"/>
          <p:nvPr/>
        </p:nvSpPr>
        <p:spPr>
          <a:xfrm>
            <a:off x="429600" y="3992775"/>
            <a:ext cx="7915200" cy="1046700"/>
          </a:xfrm>
          <a:prstGeom prst="rect">
            <a:avLst/>
          </a:prstGeom>
          <a:solidFill>
            <a:srgbClr val="FFF2CC"/>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it" b="1">
                <a:latin typeface="Consolas"/>
                <a:ea typeface="Consolas"/>
                <a:cs typeface="Consolas"/>
                <a:sym typeface="Consolas"/>
              </a:rPr>
              <a:t>fn run_query&lt;M,R&gt;( data: &amp;DataSet, map: M, reduce: R) -&gt; Results</a:t>
            </a:r>
            <a:endParaRPr b="1">
              <a:latin typeface="Consolas"/>
              <a:ea typeface="Consolas"/>
              <a:cs typeface="Consolas"/>
              <a:sym typeface="Consolas"/>
            </a:endParaRPr>
          </a:p>
          <a:p>
            <a:pPr marL="0" lvl="0" indent="0" algn="l" rtl="0">
              <a:spcBef>
                <a:spcPts val="0"/>
              </a:spcBef>
              <a:spcAft>
                <a:spcPts val="0"/>
              </a:spcAft>
              <a:buNone/>
            </a:pPr>
            <a:r>
              <a:rPr lang="it" b="1">
                <a:latin typeface="Consolas"/>
                <a:ea typeface="Consolas"/>
                <a:cs typeface="Consolas"/>
                <a:sym typeface="Consolas"/>
              </a:rPr>
              <a:t>    where M: </a:t>
            </a:r>
            <a:r>
              <a:rPr lang="it" b="1">
                <a:highlight>
                  <a:srgbClr val="00FF00"/>
                </a:highlight>
                <a:latin typeface="Consolas"/>
                <a:ea typeface="Consolas"/>
                <a:cs typeface="Consolas"/>
                <a:sym typeface="Consolas"/>
              </a:rPr>
              <a:t>Mapper </a:t>
            </a:r>
            <a:r>
              <a:rPr lang="it" b="1">
                <a:solidFill>
                  <a:srgbClr val="0030F2"/>
                </a:solidFill>
                <a:highlight>
                  <a:srgbClr val="00FF00"/>
                </a:highlight>
                <a:latin typeface="Consolas"/>
                <a:ea typeface="Consolas"/>
                <a:cs typeface="Consolas"/>
                <a:sym typeface="Consolas"/>
              </a:rPr>
              <a:t>+</a:t>
            </a:r>
            <a:r>
              <a:rPr lang="it" b="1">
                <a:highlight>
                  <a:srgbClr val="00FF00"/>
                </a:highlight>
                <a:latin typeface="Consolas"/>
                <a:ea typeface="Consolas"/>
                <a:cs typeface="Consolas"/>
                <a:sym typeface="Consolas"/>
              </a:rPr>
              <a:t> Serialize</a:t>
            </a:r>
            <a:r>
              <a:rPr lang="it" b="1">
                <a:latin typeface="Consolas"/>
                <a:ea typeface="Consolas"/>
                <a:cs typeface="Consolas"/>
                <a:sym typeface="Consolas"/>
              </a:rPr>
              <a:t>,</a:t>
            </a:r>
            <a:endParaRPr b="1">
              <a:latin typeface="Consolas"/>
              <a:ea typeface="Consolas"/>
              <a:cs typeface="Consolas"/>
              <a:sym typeface="Consolas"/>
            </a:endParaRPr>
          </a:p>
          <a:p>
            <a:pPr marL="0" lvl="0" indent="0" algn="l" rtl="0">
              <a:spcBef>
                <a:spcPts val="0"/>
              </a:spcBef>
              <a:spcAft>
                <a:spcPts val="0"/>
              </a:spcAft>
              <a:buNone/>
            </a:pPr>
            <a:r>
              <a:rPr lang="it" b="1">
                <a:latin typeface="Consolas"/>
                <a:ea typeface="Consolas"/>
                <a:cs typeface="Consolas"/>
                <a:sym typeface="Consolas"/>
              </a:rPr>
              <a:t>          R: </a:t>
            </a:r>
            <a:r>
              <a:rPr lang="it" b="1">
                <a:highlight>
                  <a:srgbClr val="00FF00"/>
                </a:highlight>
                <a:latin typeface="Consolas"/>
                <a:ea typeface="Consolas"/>
                <a:cs typeface="Consolas"/>
                <a:sym typeface="Consolas"/>
              </a:rPr>
              <a:t>Reducer </a:t>
            </a:r>
            <a:r>
              <a:rPr lang="it" b="1">
                <a:solidFill>
                  <a:srgbClr val="0030F2"/>
                </a:solidFill>
                <a:highlight>
                  <a:srgbClr val="00FF00"/>
                </a:highlight>
                <a:latin typeface="Consolas"/>
                <a:ea typeface="Consolas"/>
                <a:cs typeface="Consolas"/>
                <a:sym typeface="Consolas"/>
              </a:rPr>
              <a:t>+</a:t>
            </a:r>
            <a:r>
              <a:rPr lang="it" b="1">
                <a:highlight>
                  <a:srgbClr val="00FF00"/>
                </a:highlight>
                <a:latin typeface="Consolas"/>
                <a:ea typeface="Consolas"/>
                <a:cs typeface="Consolas"/>
                <a:sym typeface="Consolas"/>
              </a:rPr>
              <a:t> Serialize</a:t>
            </a:r>
            <a:endParaRPr b="1">
              <a:highlight>
                <a:srgbClr val="00FF00"/>
              </a:highlight>
              <a:latin typeface="Consolas"/>
              <a:ea typeface="Consolas"/>
              <a:cs typeface="Consolas"/>
              <a:sym typeface="Consolas"/>
            </a:endParaRPr>
          </a:p>
          <a:p>
            <a:pPr marL="0" lvl="0" indent="0" algn="l" rtl="0">
              <a:spcBef>
                <a:spcPts val="0"/>
              </a:spcBef>
              <a:spcAft>
                <a:spcPts val="0"/>
              </a:spcAft>
              <a:buNone/>
            </a:pPr>
            <a:r>
              <a:rPr lang="it" b="1">
                <a:latin typeface="Consolas"/>
                <a:ea typeface="Consolas"/>
                <a:cs typeface="Consolas"/>
                <a:sym typeface="Consolas"/>
              </a:rPr>
              <a:t>{ ... }</a:t>
            </a:r>
            <a:endParaRPr b="1">
              <a:latin typeface="Consolas"/>
              <a:ea typeface="Consolas"/>
              <a:cs typeface="Consolas"/>
              <a:sym typeface="Consola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58"/>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Tratti e tipi generici</a:t>
            </a:r>
            <a:endParaRPr/>
          </a:p>
        </p:txBody>
      </p:sp>
      <p:sp>
        <p:nvSpPr>
          <p:cNvPr id="481" name="Google Shape;481;p58"/>
          <p:cNvSpPr txBox="1">
            <a:spLocks noGrp="1"/>
          </p:cNvSpPr>
          <p:nvPr>
            <p:ph type="body" idx="1"/>
          </p:nvPr>
        </p:nvSpPr>
        <p:spPr>
          <a:xfrm>
            <a:off x="311700" y="1280528"/>
            <a:ext cx="8520600" cy="3795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it"/>
              <a:t>Sebbene tratti e tipi generici siano due modi per implementare il polimorfismo, tra i due esiste un legame molto più profondo</a:t>
            </a:r>
            <a:endParaRPr/>
          </a:p>
          <a:p>
            <a:pPr marL="914400" lvl="1" indent="-317500" algn="l" rtl="0">
              <a:spcBef>
                <a:spcPts val="0"/>
              </a:spcBef>
              <a:spcAft>
                <a:spcPts val="0"/>
              </a:spcAft>
              <a:buSzPts val="1400"/>
              <a:buChar char="○"/>
            </a:pPr>
            <a:r>
              <a:rPr lang="it"/>
              <a:t>Uno o più tratti possono essere usati come vincoli per limitare l’utilizzo di un tipo generico ai soli casi in cui ha senso farlo</a:t>
            </a:r>
            <a:endParaRPr/>
          </a:p>
          <a:p>
            <a:pPr marL="914400" lvl="1" indent="-317500" algn="l" rtl="0">
              <a:spcBef>
                <a:spcPts val="0"/>
              </a:spcBef>
              <a:spcAft>
                <a:spcPts val="0"/>
              </a:spcAft>
              <a:buSzPts val="1400"/>
              <a:buChar char="○"/>
            </a:pPr>
            <a:r>
              <a:rPr lang="it"/>
              <a:t>Si può definire un </a:t>
            </a:r>
            <a:r>
              <a:rPr lang="it" b="1">
                <a:solidFill>
                  <a:srgbClr val="0B5394"/>
                </a:solidFill>
              </a:rPr>
              <a:t>tratto generico</a:t>
            </a:r>
            <a:r>
              <a:rPr lang="it"/>
              <a:t>, i cui metodi, cioè, ricevono o restituiscono valori generici, eventualmente vincolati da ulteriori tratti…</a:t>
            </a:r>
            <a:endParaRPr/>
          </a:p>
          <a:p>
            <a:pPr marL="457200" lvl="0" indent="-342900" algn="l" rtl="0">
              <a:spcBef>
                <a:spcPts val="0"/>
              </a:spcBef>
              <a:spcAft>
                <a:spcPts val="0"/>
              </a:spcAft>
              <a:buSzPts val="1800"/>
              <a:buChar char="●"/>
            </a:pPr>
            <a:r>
              <a:rPr lang="it"/>
              <a:t>Occorre comprendere le somiglianze e le differenze tra una funzione non generica che opera su oggetto-tratto e un’altra generica il cui parametro è vincolato da un tratto e scegliere quando usare una forma o l’altra</a:t>
            </a:r>
            <a:endParaRPr b="1">
              <a:solidFill>
                <a:srgbClr val="0B5394"/>
              </a:solidFill>
              <a:latin typeface="Consolas"/>
              <a:ea typeface="Consolas"/>
              <a:cs typeface="Consolas"/>
              <a:sym typeface="Consolas"/>
            </a:endParaRPr>
          </a:p>
          <a:p>
            <a:pPr marL="914400" marR="0" lvl="1" indent="-317500" algn="l" rtl="0">
              <a:lnSpc>
                <a:spcPct val="115000"/>
              </a:lnSpc>
              <a:spcBef>
                <a:spcPts val="0"/>
              </a:spcBef>
              <a:spcAft>
                <a:spcPts val="0"/>
              </a:spcAft>
              <a:buSzPts val="1400"/>
              <a:buChar char="○"/>
            </a:pPr>
            <a:r>
              <a:rPr lang="it" b="1">
                <a:solidFill>
                  <a:srgbClr val="0B5394"/>
                </a:solidFill>
                <a:latin typeface="Consolas"/>
                <a:ea typeface="Consolas"/>
                <a:cs typeface="Consolas"/>
                <a:sym typeface="Consolas"/>
              </a:rPr>
              <a:t>fn dynamic_process(w: &amp;mut dyn Write) { … }</a:t>
            </a:r>
            <a:endParaRPr b="1">
              <a:solidFill>
                <a:srgbClr val="0B5394"/>
              </a:solidFill>
              <a:latin typeface="Consolas"/>
              <a:ea typeface="Consolas"/>
              <a:cs typeface="Consolas"/>
              <a:sym typeface="Consolas"/>
            </a:endParaRPr>
          </a:p>
          <a:p>
            <a:pPr marL="914400" lvl="1" indent="-317500" algn="l" rtl="0">
              <a:spcBef>
                <a:spcPts val="0"/>
              </a:spcBef>
              <a:spcAft>
                <a:spcPts val="0"/>
              </a:spcAft>
              <a:buSzPts val="1400"/>
              <a:buChar char="○"/>
            </a:pPr>
            <a:r>
              <a:rPr lang="it" b="1">
                <a:solidFill>
                  <a:srgbClr val="0B5394"/>
                </a:solidFill>
                <a:latin typeface="Consolas"/>
                <a:ea typeface="Consolas"/>
                <a:cs typeface="Consolas"/>
                <a:sym typeface="Consolas"/>
              </a:rPr>
              <a:t>fn generic_process&lt;T&gt;(w: &amp;mut T) where T:Write { … }</a:t>
            </a:r>
            <a:endParaRPr/>
          </a:p>
        </p:txBody>
      </p:sp>
      <p:sp>
        <p:nvSpPr>
          <p:cNvPr id="482" name="Google Shape;482;p58"/>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45</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59"/>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Tratti e tipi generici</a:t>
            </a:r>
            <a:endParaRPr/>
          </a:p>
        </p:txBody>
      </p:sp>
      <p:sp>
        <p:nvSpPr>
          <p:cNvPr id="488" name="Google Shape;488;p59"/>
          <p:cNvSpPr txBox="1">
            <a:spLocks noGrp="1"/>
          </p:cNvSpPr>
          <p:nvPr>
            <p:ph type="body" idx="1"/>
          </p:nvPr>
        </p:nvSpPr>
        <p:spPr>
          <a:xfrm>
            <a:off x="311700" y="1280528"/>
            <a:ext cx="8520600" cy="37959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it"/>
              <a:t>Gli oggetti-tratto richiedono l’uso di </a:t>
            </a:r>
            <a:r>
              <a:rPr lang="it" i="1"/>
              <a:t>fat pointer</a:t>
            </a:r>
            <a:r>
              <a:rPr lang="it"/>
              <a:t> per permetterne l’accesso</a:t>
            </a:r>
            <a:endParaRPr/>
          </a:p>
          <a:p>
            <a:pPr marL="914400" lvl="1" indent="-317500" algn="l" rtl="0">
              <a:spcBef>
                <a:spcPts val="0"/>
              </a:spcBef>
              <a:spcAft>
                <a:spcPts val="0"/>
              </a:spcAft>
              <a:buSzPts val="1400"/>
              <a:buChar char="○"/>
            </a:pPr>
            <a:r>
              <a:rPr lang="it"/>
              <a:t>Ma non richiedono la duplicazione del codice dovuta al processo di monomorfizzazione</a:t>
            </a:r>
            <a:endParaRPr/>
          </a:p>
          <a:p>
            <a:pPr marL="457200" lvl="0" indent="-342900" algn="l" rtl="0">
              <a:spcBef>
                <a:spcPts val="0"/>
              </a:spcBef>
              <a:spcAft>
                <a:spcPts val="0"/>
              </a:spcAft>
              <a:buSzPts val="1800"/>
              <a:buChar char="●"/>
            </a:pPr>
            <a:r>
              <a:rPr lang="it"/>
              <a:t>L’uso di strutture dati generiche, in generale, porta a codice più efficiente</a:t>
            </a:r>
            <a:endParaRPr/>
          </a:p>
          <a:p>
            <a:pPr marL="914400" lvl="1" indent="-317500" algn="l" rtl="0">
              <a:spcBef>
                <a:spcPts val="0"/>
              </a:spcBef>
              <a:spcAft>
                <a:spcPts val="0"/>
              </a:spcAft>
              <a:buSzPts val="1400"/>
              <a:buChar char="○"/>
            </a:pPr>
            <a:r>
              <a:rPr lang="it"/>
              <a:t>Non solo perché le chiamate alle funzioni non necessitano di transitare per la VTABLE, ma perché il compilatore, conoscendo il tipo concreto in fase di monomorfizzazione, può generare codice più compatto, valutando il risultato dell’elaborazione delle parti costanti in fase di compilazione e sfruttare tecniche di </a:t>
            </a:r>
            <a:r>
              <a:rPr lang="it" i="1"/>
              <a:t>code inlining</a:t>
            </a:r>
            <a:r>
              <a:rPr lang="it"/>
              <a:t> per ridurre l’impatto dell’invocazione di funzioni</a:t>
            </a:r>
            <a:endParaRPr/>
          </a:p>
          <a:p>
            <a:pPr marL="457200" lvl="0" indent="-342900" algn="l" rtl="0">
              <a:spcBef>
                <a:spcPts val="0"/>
              </a:spcBef>
              <a:spcAft>
                <a:spcPts val="0"/>
              </a:spcAft>
              <a:buSzPts val="1800"/>
              <a:buChar char="●"/>
            </a:pPr>
            <a:r>
              <a:rPr lang="it"/>
              <a:t>Non tutti i tratti permettono di definire oggetti-tratto</a:t>
            </a:r>
            <a:endParaRPr/>
          </a:p>
          <a:p>
            <a:pPr marL="914400" lvl="1" indent="-317500" algn="l" rtl="0">
              <a:spcBef>
                <a:spcPts val="0"/>
              </a:spcBef>
              <a:spcAft>
                <a:spcPts val="0"/>
              </a:spcAft>
              <a:buSzPts val="1400"/>
              <a:buChar char="○"/>
            </a:pPr>
            <a:r>
              <a:rPr lang="it"/>
              <a:t>Occorre infatti che il tratto non definisca alcun metodo statico (ovvero che non utilizza </a:t>
            </a:r>
            <a:r>
              <a:rPr lang="it" b="1">
                <a:solidFill>
                  <a:srgbClr val="0B5394"/>
                </a:solidFill>
                <a:latin typeface="Consolas"/>
                <a:ea typeface="Consolas"/>
                <a:cs typeface="Consolas"/>
                <a:sym typeface="Consolas"/>
              </a:rPr>
              <a:t>self</a:t>
            </a:r>
            <a:r>
              <a:rPr lang="it"/>
              <a:t>, </a:t>
            </a:r>
            <a:r>
              <a:rPr lang="it" b="1">
                <a:solidFill>
                  <a:srgbClr val="0B5394"/>
                </a:solidFill>
                <a:latin typeface="Consolas"/>
                <a:ea typeface="Consolas"/>
                <a:cs typeface="Consolas"/>
                <a:sym typeface="Consolas"/>
              </a:rPr>
              <a:t>&amp;self</a:t>
            </a:r>
            <a:r>
              <a:rPr lang="it"/>
              <a:t>, …, come primo parametro)</a:t>
            </a:r>
            <a:endParaRPr/>
          </a:p>
          <a:p>
            <a:pPr marL="457200" lvl="0" indent="-342900" algn="l" rtl="0">
              <a:spcBef>
                <a:spcPts val="0"/>
              </a:spcBef>
              <a:spcAft>
                <a:spcPts val="0"/>
              </a:spcAft>
              <a:buSzPts val="1800"/>
              <a:buChar char="●"/>
            </a:pPr>
            <a:r>
              <a:rPr lang="it"/>
              <a:t>Non è possibile definire un oggetto-tratto legato a più tratti disgiunti</a:t>
            </a:r>
            <a:endParaRPr/>
          </a:p>
          <a:p>
            <a:pPr marL="914400" lvl="1" indent="-317500" algn="l" rtl="0">
              <a:spcBef>
                <a:spcPts val="0"/>
              </a:spcBef>
              <a:spcAft>
                <a:spcPts val="0"/>
              </a:spcAft>
              <a:buSzPts val="1400"/>
              <a:buChar char="○"/>
            </a:pPr>
            <a:r>
              <a:rPr lang="it"/>
              <a:t>Mentre è possibile, in una funzione generica, vincolare una meta-variabile ad implementare più tratti</a:t>
            </a:r>
            <a:endParaRPr/>
          </a:p>
        </p:txBody>
      </p:sp>
      <p:sp>
        <p:nvSpPr>
          <p:cNvPr id="489" name="Google Shape;489;p59"/>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46</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0"/>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Per saperne di più</a:t>
            </a:r>
            <a:endParaRPr/>
          </a:p>
        </p:txBody>
      </p:sp>
      <p:sp>
        <p:nvSpPr>
          <p:cNvPr id="495" name="Google Shape;495;p60"/>
          <p:cNvSpPr txBox="1">
            <a:spLocks noGrp="1"/>
          </p:cNvSpPr>
          <p:nvPr>
            <p:ph type="body" idx="1"/>
          </p:nvPr>
        </p:nvSpPr>
        <p:spPr>
          <a:xfrm>
            <a:off x="311700" y="1199403"/>
            <a:ext cx="8520600" cy="3795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it" u="sng">
                <a:solidFill>
                  <a:schemeClr val="hlink"/>
                </a:solidFill>
                <a:hlinkClick r:id="rId3"/>
              </a:rPr>
              <a:t>What Is Generic Programming?</a:t>
            </a:r>
            <a:endParaRPr/>
          </a:p>
          <a:p>
            <a:pPr marL="914400" lvl="1" indent="-317500" algn="l" rtl="0">
              <a:spcBef>
                <a:spcPts val="0"/>
              </a:spcBef>
              <a:spcAft>
                <a:spcPts val="0"/>
              </a:spcAft>
              <a:buSzPts val="1400"/>
              <a:buChar char="○"/>
            </a:pPr>
            <a:r>
              <a:rPr lang="it"/>
              <a:t>https://oswalt.dev/2020/08/what-is-generic-programming/</a:t>
            </a:r>
            <a:endParaRPr/>
          </a:p>
          <a:p>
            <a:pPr marL="457200" lvl="0" indent="-342900" algn="l" rtl="0">
              <a:spcBef>
                <a:spcPts val="0"/>
              </a:spcBef>
              <a:spcAft>
                <a:spcPts val="0"/>
              </a:spcAft>
              <a:buSzPts val="1800"/>
              <a:buChar char="●"/>
            </a:pPr>
            <a:r>
              <a:rPr lang="it" u="sng">
                <a:solidFill>
                  <a:schemeClr val="hlink"/>
                </a:solidFill>
                <a:hlinkClick r:id="rId4"/>
              </a:rPr>
              <a:t>Using Generic Types in Rust</a:t>
            </a:r>
            <a:endParaRPr/>
          </a:p>
          <a:p>
            <a:pPr marL="914400" lvl="1" indent="-317500" algn="l" rtl="0">
              <a:spcBef>
                <a:spcPts val="0"/>
              </a:spcBef>
              <a:spcAft>
                <a:spcPts val="0"/>
              </a:spcAft>
              <a:buSzPts val="1400"/>
              <a:buChar char="○"/>
            </a:pPr>
            <a:r>
              <a:rPr lang="it"/>
              <a:t>https://oswalt.dev/2021/06/using-generic-types-in-rust/</a:t>
            </a:r>
            <a:endParaRPr/>
          </a:p>
          <a:p>
            <a:pPr marL="457200" lvl="0" indent="-342900" algn="l" rtl="0">
              <a:spcBef>
                <a:spcPts val="0"/>
              </a:spcBef>
              <a:spcAft>
                <a:spcPts val="0"/>
              </a:spcAft>
              <a:buSzPts val="1800"/>
              <a:buChar char="●"/>
            </a:pPr>
            <a:r>
              <a:rPr lang="it" u="sng">
                <a:solidFill>
                  <a:schemeClr val="hlink"/>
                </a:solidFill>
                <a:hlinkClick r:id="rId5"/>
              </a:rPr>
              <a:t>Polymorphism in Rust </a:t>
            </a:r>
            <a:endParaRPr/>
          </a:p>
          <a:p>
            <a:pPr marL="914400" lvl="1" indent="-317500" algn="l" rtl="0">
              <a:spcBef>
                <a:spcPts val="0"/>
              </a:spcBef>
              <a:spcAft>
                <a:spcPts val="0"/>
              </a:spcAft>
              <a:buSzPts val="1400"/>
              <a:buChar char="○"/>
            </a:pPr>
            <a:r>
              <a:rPr lang="it" u="sng">
                <a:solidFill>
                  <a:schemeClr val="hlink"/>
                </a:solidFill>
                <a:hlinkClick r:id="rId5"/>
              </a:rPr>
              <a:t>https://oswalt.dev/2021/06/polymorphism-in-rust/</a:t>
            </a:r>
            <a:endParaRPr/>
          </a:p>
          <a:p>
            <a:pPr marL="457200" lvl="0" indent="-342900" algn="l" rtl="0">
              <a:spcBef>
                <a:spcPts val="0"/>
              </a:spcBef>
              <a:spcAft>
                <a:spcPts val="0"/>
              </a:spcAft>
              <a:buSzPts val="1800"/>
              <a:buChar char="●"/>
            </a:pPr>
            <a:r>
              <a:rPr lang="it" u="sng">
                <a:solidFill>
                  <a:schemeClr val="hlink"/>
                </a:solidFill>
                <a:hlinkClick r:id="rId6"/>
              </a:rPr>
              <a:t>Rust Traits: Defining Behavior</a:t>
            </a:r>
            <a:endParaRPr/>
          </a:p>
          <a:p>
            <a:pPr marL="914400" lvl="1" indent="-317500" algn="l" rtl="0">
              <a:spcBef>
                <a:spcPts val="0"/>
              </a:spcBef>
              <a:spcAft>
                <a:spcPts val="0"/>
              </a:spcAft>
              <a:buSzPts val="1400"/>
              <a:buChar char="○"/>
            </a:pPr>
            <a:r>
              <a:rPr lang="it"/>
              <a:t>https://oswalt.dev/2020/07/rust-traits-defining-behavior/</a:t>
            </a:r>
            <a:endParaRPr/>
          </a:p>
          <a:p>
            <a:pPr marL="457200" lvl="0" indent="-342900" algn="l" rtl="0">
              <a:spcBef>
                <a:spcPts val="0"/>
              </a:spcBef>
              <a:spcAft>
                <a:spcPts val="0"/>
              </a:spcAft>
              <a:buSzPts val="1800"/>
              <a:buChar char="●"/>
            </a:pPr>
            <a:r>
              <a:rPr lang="it" u="sng">
                <a:solidFill>
                  <a:schemeClr val="hlink"/>
                </a:solidFill>
                <a:hlinkClick r:id="rId7"/>
              </a:rPr>
              <a:t>Tour of Rust’s standard library traits</a:t>
            </a:r>
            <a:endParaRPr/>
          </a:p>
          <a:p>
            <a:pPr marL="914400" lvl="1" indent="-317500" algn="l" rtl="0">
              <a:spcBef>
                <a:spcPts val="0"/>
              </a:spcBef>
              <a:spcAft>
                <a:spcPts val="0"/>
              </a:spcAft>
              <a:buSzPts val="1400"/>
              <a:buChar char="○"/>
            </a:pPr>
            <a:r>
              <a:rPr lang="it"/>
              <a:t>https://github.com/pretzelhammer/rust-blog/blob/master/posts/tour-of-rusts-standard-library-traits.md</a:t>
            </a:r>
            <a:endParaRPr/>
          </a:p>
        </p:txBody>
      </p:sp>
      <p:sp>
        <p:nvSpPr>
          <p:cNvPr id="496" name="Google Shape;496;p60"/>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47</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311700" y="494472"/>
            <a:ext cx="8520600" cy="6363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it"/>
              <a:t>Polimorfismo in C++</a:t>
            </a:r>
            <a:endParaRPr/>
          </a:p>
        </p:txBody>
      </p:sp>
      <p:sp>
        <p:nvSpPr>
          <p:cNvPr id="91" name="Google Shape;91;p18"/>
          <p:cNvSpPr txBox="1">
            <a:spLocks noGrp="1"/>
          </p:cNvSpPr>
          <p:nvPr>
            <p:ph type="sldNum" idx="12"/>
          </p:nvPr>
        </p:nvSpPr>
        <p:spPr>
          <a:xfrm>
            <a:off x="8472458" y="5298339"/>
            <a:ext cx="548700" cy="437400"/>
          </a:xfrm>
          <a:prstGeom prst="rect">
            <a:avLst/>
          </a:prstGeom>
          <a:noFill/>
          <a:ln>
            <a:noFill/>
          </a:ln>
        </p:spPr>
        <p:txBody>
          <a:bodyPr spcFirstLastPara="1" wrap="square" lIns="91425" tIns="45700" rIns="91425" bIns="45700" anchor="b" anchorCtr="0">
            <a:normAutofit/>
          </a:bodyPr>
          <a:lstStyle/>
          <a:p>
            <a:pPr marL="0" lvl="0" indent="0" algn="r" rtl="0">
              <a:spcBef>
                <a:spcPts val="0"/>
              </a:spcBef>
              <a:spcAft>
                <a:spcPts val="0"/>
              </a:spcAft>
              <a:buNone/>
            </a:pPr>
            <a:fld id="{00000000-1234-1234-1234-123412341234}" type="slidenum">
              <a:rPr lang="it" sz="1000">
                <a:solidFill>
                  <a:schemeClr val="lt1"/>
                </a:solidFill>
                <a:latin typeface="Arial"/>
                <a:ea typeface="Arial"/>
                <a:cs typeface="Arial"/>
                <a:sym typeface="Arial"/>
              </a:rPr>
              <a:t>5</a:t>
            </a:fld>
            <a:endParaRPr sz="1000">
              <a:solidFill>
                <a:schemeClr val="lt1"/>
              </a:solidFill>
              <a:latin typeface="Arial"/>
              <a:ea typeface="Arial"/>
              <a:cs typeface="Arial"/>
              <a:sym typeface="Arial"/>
            </a:endParaRPr>
          </a:p>
        </p:txBody>
      </p:sp>
      <p:sp>
        <p:nvSpPr>
          <p:cNvPr id="92" name="Google Shape;92;p18"/>
          <p:cNvSpPr/>
          <p:nvPr/>
        </p:nvSpPr>
        <p:spPr>
          <a:xfrm>
            <a:off x="3053825" y="1199100"/>
            <a:ext cx="3658200" cy="1281900"/>
          </a:xfrm>
          <a:prstGeom prst="rect">
            <a:avLst/>
          </a:prstGeom>
          <a:solidFill>
            <a:srgbClr val="D9EAD3"/>
          </a:solidFill>
          <a:ln w="25400" cap="flat" cmpd="sng">
            <a:solidFill>
              <a:srgbClr val="3C3D6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it" sz="1800" b="1" i="0" u="none" strike="noStrike" cap="none">
                <a:solidFill>
                  <a:schemeClr val="dk1"/>
                </a:solidFill>
                <a:latin typeface="Consolas"/>
                <a:ea typeface="Consolas"/>
                <a:cs typeface="Consolas"/>
                <a:sym typeface="Consolas"/>
              </a:rPr>
              <a:t>virtual int </a:t>
            </a:r>
            <a:r>
              <a:rPr lang="it" sz="1800" b="1">
                <a:solidFill>
                  <a:schemeClr val="dk1"/>
                </a:solidFill>
                <a:latin typeface="Consolas"/>
                <a:ea typeface="Consolas"/>
                <a:cs typeface="Consolas"/>
                <a:sym typeface="Consolas"/>
              </a:rPr>
              <a:t>getValue</a:t>
            </a:r>
            <a:r>
              <a:rPr lang="it" sz="1800" b="1" i="0" u="none" strike="noStrike" cap="none">
                <a:solidFill>
                  <a:schemeClr val="dk1"/>
                </a:solidFill>
                <a:latin typeface="Consolas"/>
                <a:ea typeface="Consolas"/>
                <a:cs typeface="Consolas"/>
                <a:sym typeface="Consolas"/>
              </a:rPr>
              <a:t>()</a:t>
            </a:r>
            <a:r>
              <a:rPr lang="it" sz="1800" b="1">
                <a:solidFill>
                  <a:schemeClr val="dk1"/>
                </a:solidFill>
                <a:latin typeface="Consolas"/>
                <a:ea typeface="Consolas"/>
                <a:cs typeface="Consolas"/>
                <a:sym typeface="Consolas"/>
              </a:rPr>
              <a:t> {</a:t>
            </a:r>
            <a:endParaRPr sz="1800" b="1">
              <a:solidFill>
                <a:schemeClr val="dk1"/>
              </a:solidFill>
              <a:latin typeface="Consolas"/>
              <a:ea typeface="Consolas"/>
              <a:cs typeface="Consolas"/>
              <a:sym typeface="Consolas"/>
            </a:endParaRPr>
          </a:p>
          <a:p>
            <a:pPr marL="0" marR="0" lvl="0" indent="0" algn="l" rtl="0">
              <a:spcBef>
                <a:spcPts val="0"/>
              </a:spcBef>
              <a:spcAft>
                <a:spcPts val="0"/>
              </a:spcAft>
              <a:buNone/>
            </a:pPr>
            <a:r>
              <a:rPr lang="it" sz="1800" b="1">
                <a:solidFill>
                  <a:schemeClr val="dk1"/>
                </a:solidFill>
                <a:latin typeface="Consolas"/>
                <a:ea typeface="Consolas"/>
                <a:cs typeface="Consolas"/>
                <a:sym typeface="Consolas"/>
              </a:rPr>
              <a:t>    return 1;</a:t>
            </a:r>
            <a:endParaRPr sz="1800" b="1">
              <a:solidFill>
                <a:schemeClr val="dk1"/>
              </a:solidFill>
              <a:latin typeface="Consolas"/>
              <a:ea typeface="Consolas"/>
              <a:cs typeface="Consolas"/>
              <a:sym typeface="Consolas"/>
            </a:endParaRPr>
          </a:p>
          <a:p>
            <a:pPr marL="0" marR="0" lvl="0" indent="0" algn="l" rtl="0">
              <a:spcBef>
                <a:spcPts val="0"/>
              </a:spcBef>
              <a:spcAft>
                <a:spcPts val="0"/>
              </a:spcAft>
              <a:buNone/>
            </a:pPr>
            <a:r>
              <a:rPr lang="it" sz="1800" b="1">
                <a:solidFill>
                  <a:schemeClr val="dk1"/>
                </a:solidFill>
                <a:latin typeface="Consolas"/>
                <a:ea typeface="Consolas"/>
                <a:cs typeface="Consolas"/>
                <a:sym typeface="Consolas"/>
              </a:rPr>
              <a:t>}</a:t>
            </a:r>
            <a:endParaRPr sz="1800" b="1">
              <a:solidFill>
                <a:schemeClr val="dk1"/>
              </a:solidFill>
              <a:latin typeface="Consolas"/>
              <a:ea typeface="Consolas"/>
              <a:cs typeface="Consolas"/>
              <a:sym typeface="Consolas"/>
            </a:endParaRPr>
          </a:p>
          <a:p>
            <a:pPr marL="0" marR="0" lvl="0" indent="0" algn="l" rtl="0">
              <a:spcBef>
                <a:spcPts val="0"/>
              </a:spcBef>
              <a:spcAft>
                <a:spcPts val="0"/>
              </a:spcAft>
              <a:buNone/>
            </a:pPr>
            <a:r>
              <a:rPr lang="it" sz="1800" b="1">
                <a:solidFill>
                  <a:schemeClr val="dk1"/>
                </a:solidFill>
                <a:latin typeface="Consolas"/>
                <a:ea typeface="Consolas"/>
                <a:cs typeface="Consolas"/>
                <a:sym typeface="Consolas"/>
              </a:rPr>
              <a:t>bool b;</a:t>
            </a:r>
            <a:endParaRPr sz="1800" b="1">
              <a:solidFill>
                <a:schemeClr val="dk1"/>
              </a:solidFill>
              <a:latin typeface="Consolas"/>
              <a:ea typeface="Consolas"/>
              <a:cs typeface="Consolas"/>
              <a:sym typeface="Consolas"/>
            </a:endParaRPr>
          </a:p>
          <a:p>
            <a:pPr marL="0" marR="0" lvl="0" indent="0" algn="l" rtl="0">
              <a:spcBef>
                <a:spcPts val="0"/>
              </a:spcBef>
              <a:spcAft>
                <a:spcPts val="0"/>
              </a:spcAft>
              <a:buNone/>
            </a:pPr>
            <a:endParaRPr sz="1800" i="0" u="none" strike="noStrike" cap="none">
              <a:solidFill>
                <a:schemeClr val="dk1"/>
              </a:solidFill>
              <a:latin typeface="Consolas"/>
              <a:ea typeface="Consolas"/>
              <a:cs typeface="Consolas"/>
              <a:sym typeface="Consolas"/>
            </a:endParaRPr>
          </a:p>
        </p:txBody>
      </p:sp>
      <p:sp>
        <p:nvSpPr>
          <p:cNvPr id="93" name="Google Shape;93;p18"/>
          <p:cNvSpPr/>
          <p:nvPr/>
        </p:nvSpPr>
        <p:spPr>
          <a:xfrm>
            <a:off x="1036638" y="3119703"/>
            <a:ext cx="3584700" cy="1541400"/>
          </a:xfrm>
          <a:prstGeom prst="rect">
            <a:avLst/>
          </a:prstGeom>
          <a:solidFill>
            <a:srgbClr val="D9EAD3"/>
          </a:solidFill>
          <a:ln w="25400" cap="flat" cmpd="sng">
            <a:solidFill>
              <a:srgbClr val="3C3D6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it" sz="1800" b="1">
                <a:solidFill>
                  <a:srgbClr val="C00000"/>
                </a:solidFill>
                <a:latin typeface="Consolas"/>
                <a:ea typeface="Consolas"/>
                <a:cs typeface="Consolas"/>
                <a:sym typeface="Consolas"/>
              </a:rPr>
              <a:t>virtual int getValue() { </a:t>
            </a:r>
            <a:br>
              <a:rPr lang="it" sz="1800" b="1">
                <a:solidFill>
                  <a:srgbClr val="C00000"/>
                </a:solidFill>
                <a:latin typeface="Consolas"/>
                <a:ea typeface="Consolas"/>
                <a:cs typeface="Consolas"/>
                <a:sym typeface="Consolas"/>
              </a:rPr>
            </a:br>
            <a:r>
              <a:rPr lang="it" sz="1800" b="1">
                <a:solidFill>
                  <a:srgbClr val="C00000"/>
                </a:solidFill>
                <a:latin typeface="Consolas"/>
                <a:ea typeface="Consolas"/>
                <a:cs typeface="Consolas"/>
                <a:sym typeface="Consolas"/>
              </a:rPr>
              <a:t>    return 2; </a:t>
            </a:r>
            <a:endParaRPr sz="1800" b="1">
              <a:solidFill>
                <a:srgbClr val="C00000"/>
              </a:solidFill>
              <a:latin typeface="Consolas"/>
              <a:ea typeface="Consolas"/>
              <a:cs typeface="Consolas"/>
              <a:sym typeface="Consolas"/>
            </a:endParaRPr>
          </a:p>
          <a:p>
            <a:pPr marL="0" marR="0" lvl="0" indent="0" algn="l" rtl="0">
              <a:lnSpc>
                <a:spcPct val="100000"/>
              </a:lnSpc>
              <a:spcBef>
                <a:spcPts val="0"/>
              </a:spcBef>
              <a:spcAft>
                <a:spcPts val="0"/>
              </a:spcAft>
              <a:buNone/>
            </a:pPr>
            <a:r>
              <a:rPr lang="it" sz="1800" b="1">
                <a:solidFill>
                  <a:srgbClr val="C00000"/>
                </a:solidFill>
                <a:latin typeface="Consolas"/>
                <a:ea typeface="Consolas"/>
                <a:cs typeface="Consolas"/>
                <a:sym typeface="Consolas"/>
              </a:rPr>
              <a:t>}</a:t>
            </a:r>
            <a:endParaRPr sz="1800" b="1">
              <a:solidFill>
                <a:srgbClr val="C00000"/>
              </a:solidFill>
              <a:latin typeface="Consolas"/>
              <a:ea typeface="Consolas"/>
              <a:cs typeface="Consolas"/>
              <a:sym typeface="Consolas"/>
            </a:endParaRPr>
          </a:p>
          <a:p>
            <a:pPr marL="0" marR="0" lvl="0" indent="0" algn="l" rtl="0">
              <a:lnSpc>
                <a:spcPct val="100000"/>
              </a:lnSpc>
              <a:spcBef>
                <a:spcPts val="0"/>
              </a:spcBef>
              <a:spcAft>
                <a:spcPts val="0"/>
              </a:spcAft>
              <a:buNone/>
            </a:pPr>
            <a:r>
              <a:rPr lang="it" sz="1800" b="1">
                <a:solidFill>
                  <a:srgbClr val="A3A3A3"/>
                </a:solidFill>
                <a:latin typeface="Consolas"/>
                <a:ea typeface="Consolas"/>
                <a:cs typeface="Consolas"/>
                <a:sym typeface="Consolas"/>
              </a:rPr>
              <a:t>bool b; //ereditato</a:t>
            </a:r>
            <a:endParaRPr sz="1800" b="1">
              <a:solidFill>
                <a:srgbClr val="A3A3A3"/>
              </a:solidFill>
              <a:latin typeface="Consolas"/>
              <a:ea typeface="Consolas"/>
              <a:cs typeface="Consolas"/>
              <a:sym typeface="Consolas"/>
            </a:endParaRPr>
          </a:p>
          <a:p>
            <a:pPr marL="0" marR="0" lvl="0" indent="0" algn="l" rtl="0">
              <a:lnSpc>
                <a:spcPct val="100000"/>
              </a:lnSpc>
              <a:spcBef>
                <a:spcPts val="0"/>
              </a:spcBef>
              <a:spcAft>
                <a:spcPts val="0"/>
              </a:spcAft>
              <a:buNone/>
            </a:pPr>
            <a:r>
              <a:rPr lang="it" sz="1800" b="1">
                <a:solidFill>
                  <a:srgbClr val="C00000"/>
                </a:solidFill>
                <a:latin typeface="Consolas"/>
                <a:ea typeface="Consolas"/>
                <a:cs typeface="Consolas"/>
                <a:sym typeface="Consolas"/>
              </a:rPr>
              <a:t>int i;</a:t>
            </a:r>
            <a:endParaRPr sz="1800" b="1">
              <a:solidFill>
                <a:srgbClr val="C00000"/>
              </a:solidFill>
              <a:latin typeface="Consolas"/>
              <a:ea typeface="Consolas"/>
              <a:cs typeface="Consolas"/>
              <a:sym typeface="Consolas"/>
            </a:endParaRPr>
          </a:p>
        </p:txBody>
      </p:sp>
      <p:sp>
        <p:nvSpPr>
          <p:cNvPr id="94" name="Google Shape;94;p18"/>
          <p:cNvSpPr/>
          <p:nvPr/>
        </p:nvSpPr>
        <p:spPr>
          <a:xfrm>
            <a:off x="4605338" y="2517775"/>
            <a:ext cx="358800" cy="191700"/>
          </a:xfrm>
          <a:prstGeom prst="triangle">
            <a:avLst>
              <a:gd name="adj" fmla="val 50000"/>
            </a:avLst>
          </a:prstGeom>
          <a:solidFill>
            <a:schemeClr val="dk1"/>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cxnSp>
        <p:nvCxnSpPr>
          <p:cNvPr id="95" name="Google Shape;95;p18"/>
          <p:cNvCxnSpPr>
            <a:stCxn id="93" idx="0"/>
            <a:endCxn id="94" idx="3"/>
          </p:cNvCxnSpPr>
          <p:nvPr/>
        </p:nvCxnSpPr>
        <p:spPr>
          <a:xfrm rot="-5400000">
            <a:off x="3601788" y="1936803"/>
            <a:ext cx="410100" cy="1955700"/>
          </a:xfrm>
          <a:prstGeom prst="bentConnector3">
            <a:avLst>
              <a:gd name="adj1" fmla="val 50000"/>
            </a:avLst>
          </a:prstGeom>
          <a:noFill/>
          <a:ln w="38100" cap="flat" cmpd="sng">
            <a:solidFill>
              <a:schemeClr val="dk1"/>
            </a:solidFill>
            <a:prstDash val="solid"/>
            <a:round/>
            <a:headEnd type="none" w="sm" len="sm"/>
            <a:tailEnd type="none" w="sm" len="sm"/>
          </a:ln>
        </p:spPr>
      </p:cxnSp>
      <p:cxnSp>
        <p:nvCxnSpPr>
          <p:cNvPr id="96" name="Google Shape;96;p18"/>
          <p:cNvCxnSpPr>
            <a:stCxn id="97" idx="0"/>
            <a:endCxn id="94" idx="3"/>
          </p:cNvCxnSpPr>
          <p:nvPr/>
        </p:nvCxnSpPr>
        <p:spPr>
          <a:xfrm rot="5400000" flipH="1">
            <a:off x="5543363" y="1951053"/>
            <a:ext cx="410100" cy="1927200"/>
          </a:xfrm>
          <a:prstGeom prst="bentConnector3">
            <a:avLst>
              <a:gd name="adj1" fmla="val 50013"/>
            </a:avLst>
          </a:prstGeom>
          <a:noFill/>
          <a:ln w="38100" cap="flat" cmpd="sng">
            <a:solidFill>
              <a:schemeClr val="dk1"/>
            </a:solidFill>
            <a:prstDash val="solid"/>
            <a:round/>
            <a:headEnd type="none" w="sm" len="sm"/>
            <a:tailEnd type="none" w="sm" len="sm"/>
          </a:ln>
        </p:spPr>
      </p:cxnSp>
      <p:sp>
        <p:nvSpPr>
          <p:cNvPr id="97" name="Google Shape;97;p18"/>
          <p:cNvSpPr/>
          <p:nvPr/>
        </p:nvSpPr>
        <p:spPr>
          <a:xfrm>
            <a:off x="4919663" y="3119703"/>
            <a:ext cx="3584700" cy="1542600"/>
          </a:xfrm>
          <a:prstGeom prst="rect">
            <a:avLst/>
          </a:prstGeom>
          <a:solidFill>
            <a:srgbClr val="D9EAD3"/>
          </a:solidFill>
          <a:ln w="25400" cap="flat" cmpd="sng">
            <a:solidFill>
              <a:srgbClr val="3C3D64"/>
            </a:solidFill>
            <a:prstDash val="solid"/>
            <a:round/>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a:buNone/>
            </a:pPr>
            <a:r>
              <a:rPr lang="it" sz="1800" b="1">
                <a:solidFill>
                  <a:srgbClr val="0030F2"/>
                </a:solidFill>
                <a:latin typeface="Consolas"/>
                <a:ea typeface="Consolas"/>
                <a:cs typeface="Consolas"/>
                <a:sym typeface="Consolas"/>
              </a:rPr>
              <a:t>virtual int getValue() { </a:t>
            </a:r>
            <a:br>
              <a:rPr lang="it" sz="1800" b="1">
                <a:solidFill>
                  <a:srgbClr val="0030F2"/>
                </a:solidFill>
                <a:latin typeface="Consolas"/>
                <a:ea typeface="Consolas"/>
                <a:cs typeface="Consolas"/>
                <a:sym typeface="Consolas"/>
              </a:rPr>
            </a:br>
            <a:r>
              <a:rPr lang="it" sz="1800" b="1">
                <a:solidFill>
                  <a:srgbClr val="0030F2"/>
                </a:solidFill>
                <a:latin typeface="Consolas"/>
                <a:ea typeface="Consolas"/>
                <a:cs typeface="Consolas"/>
                <a:sym typeface="Consolas"/>
              </a:rPr>
              <a:t>    return 3; </a:t>
            </a:r>
            <a:endParaRPr sz="1800" b="1">
              <a:solidFill>
                <a:srgbClr val="0030F2"/>
              </a:solidFill>
              <a:latin typeface="Consolas"/>
              <a:ea typeface="Consolas"/>
              <a:cs typeface="Consolas"/>
              <a:sym typeface="Consolas"/>
            </a:endParaRPr>
          </a:p>
          <a:p>
            <a:pPr marL="0" lvl="0" indent="0" algn="l" rtl="0">
              <a:spcBef>
                <a:spcPts val="0"/>
              </a:spcBef>
              <a:spcAft>
                <a:spcPts val="0"/>
              </a:spcAft>
              <a:buNone/>
            </a:pPr>
            <a:r>
              <a:rPr lang="it" sz="1800" b="1">
                <a:solidFill>
                  <a:srgbClr val="0030F2"/>
                </a:solidFill>
                <a:latin typeface="Consolas"/>
                <a:ea typeface="Consolas"/>
                <a:cs typeface="Consolas"/>
                <a:sym typeface="Consolas"/>
              </a:rPr>
              <a:t>}</a:t>
            </a:r>
            <a:endParaRPr sz="1800" b="1">
              <a:solidFill>
                <a:srgbClr val="0030F2"/>
              </a:solidFill>
              <a:latin typeface="Consolas"/>
              <a:ea typeface="Consolas"/>
              <a:cs typeface="Consolas"/>
              <a:sym typeface="Consolas"/>
            </a:endParaRPr>
          </a:p>
          <a:p>
            <a:pPr marL="0" lvl="0" indent="0" algn="l" rtl="0">
              <a:spcBef>
                <a:spcPts val="0"/>
              </a:spcBef>
              <a:spcAft>
                <a:spcPts val="0"/>
              </a:spcAft>
              <a:buNone/>
            </a:pPr>
            <a:r>
              <a:rPr lang="it" sz="1800" b="1">
                <a:solidFill>
                  <a:srgbClr val="A3A3A3"/>
                </a:solidFill>
                <a:latin typeface="Consolas"/>
                <a:ea typeface="Consolas"/>
                <a:cs typeface="Consolas"/>
                <a:sym typeface="Consolas"/>
              </a:rPr>
              <a:t>bool b; //ereditato</a:t>
            </a:r>
            <a:endParaRPr sz="1800" b="1">
              <a:solidFill>
                <a:srgbClr val="A3A3A3"/>
              </a:solidFill>
              <a:latin typeface="Consolas"/>
              <a:ea typeface="Consolas"/>
              <a:cs typeface="Consolas"/>
              <a:sym typeface="Consolas"/>
            </a:endParaRPr>
          </a:p>
          <a:p>
            <a:pPr marL="0" lvl="0" indent="0" algn="l" rtl="0">
              <a:spcBef>
                <a:spcPts val="0"/>
              </a:spcBef>
              <a:spcAft>
                <a:spcPts val="0"/>
              </a:spcAft>
              <a:buClr>
                <a:schemeClr val="dk1"/>
              </a:buClr>
              <a:buFont typeface="Arial"/>
              <a:buNone/>
            </a:pPr>
            <a:r>
              <a:rPr lang="it" sz="1800" b="1">
                <a:solidFill>
                  <a:srgbClr val="0030F2"/>
                </a:solidFill>
                <a:latin typeface="Consolas"/>
                <a:ea typeface="Consolas"/>
                <a:cs typeface="Consolas"/>
                <a:sym typeface="Consolas"/>
              </a:rPr>
              <a:t>char c;</a:t>
            </a:r>
            <a:endParaRPr sz="1800" b="1">
              <a:solidFill>
                <a:srgbClr val="0030F2"/>
              </a:solidFill>
              <a:latin typeface="Consolas"/>
              <a:ea typeface="Consolas"/>
              <a:cs typeface="Consolas"/>
              <a:sym typeface="Consolas"/>
            </a:endParaRPr>
          </a:p>
        </p:txBody>
      </p:sp>
      <p:sp>
        <p:nvSpPr>
          <p:cNvPr id="98" name="Google Shape;98;p18"/>
          <p:cNvSpPr/>
          <p:nvPr/>
        </p:nvSpPr>
        <p:spPr>
          <a:xfrm>
            <a:off x="5662950" y="1958288"/>
            <a:ext cx="950400" cy="410100"/>
          </a:xfrm>
          <a:prstGeom prst="roundRect">
            <a:avLst>
              <a:gd name="adj" fmla="val 16667"/>
            </a:avLst>
          </a:prstGeom>
          <a:solidFill>
            <a:srgbClr val="6AA84F"/>
          </a:solidFill>
          <a:ln w="25400" cap="flat" cmpd="sng">
            <a:solidFill>
              <a:srgbClr val="3C3D64"/>
            </a:solidFill>
            <a:prstDash val="solid"/>
            <a:round/>
            <a:headEnd type="none" w="sm" len="sm"/>
            <a:tailEnd type="none" w="sm" len="sm"/>
          </a:ln>
        </p:spPr>
        <p:txBody>
          <a:bodyPr spcFirstLastPara="1" wrap="square" lIns="90000" tIns="72000" rIns="91425" bIns="72000" anchor="ctr" anchorCtr="0">
            <a:noAutofit/>
          </a:bodyPr>
          <a:lstStyle/>
          <a:p>
            <a:pPr marL="0" lvl="0" indent="0" algn="ctr" rtl="0">
              <a:spcBef>
                <a:spcPts val="0"/>
              </a:spcBef>
              <a:spcAft>
                <a:spcPts val="0"/>
              </a:spcAft>
              <a:buNone/>
            </a:pPr>
            <a:r>
              <a:rPr lang="it" sz="1800" b="1">
                <a:solidFill>
                  <a:schemeClr val="lt1"/>
                </a:solidFill>
                <a:latin typeface="Consolas"/>
                <a:ea typeface="Consolas"/>
                <a:cs typeface="Consolas"/>
                <a:sym typeface="Consolas"/>
              </a:rPr>
              <a:t>Alfa</a:t>
            </a:r>
            <a:endParaRPr sz="1800" b="1">
              <a:solidFill>
                <a:schemeClr val="lt1"/>
              </a:solidFill>
              <a:latin typeface="Consolas"/>
              <a:ea typeface="Consolas"/>
              <a:cs typeface="Consolas"/>
              <a:sym typeface="Consolas"/>
            </a:endParaRPr>
          </a:p>
        </p:txBody>
      </p:sp>
      <p:sp>
        <p:nvSpPr>
          <p:cNvPr id="99" name="Google Shape;99;p18"/>
          <p:cNvSpPr/>
          <p:nvPr/>
        </p:nvSpPr>
        <p:spPr>
          <a:xfrm>
            <a:off x="3565367" y="4109763"/>
            <a:ext cx="950400" cy="410100"/>
          </a:xfrm>
          <a:prstGeom prst="roundRect">
            <a:avLst>
              <a:gd name="adj" fmla="val 16667"/>
            </a:avLst>
          </a:prstGeom>
          <a:solidFill>
            <a:srgbClr val="6AA84F"/>
          </a:solidFill>
          <a:ln w="25400" cap="flat" cmpd="sng">
            <a:solidFill>
              <a:srgbClr val="3C3D64"/>
            </a:solidFill>
            <a:prstDash val="solid"/>
            <a:round/>
            <a:headEnd type="none" w="sm" len="sm"/>
            <a:tailEnd type="none" w="sm" len="sm"/>
          </a:ln>
        </p:spPr>
        <p:txBody>
          <a:bodyPr spcFirstLastPara="1" wrap="square" lIns="90000" tIns="72000" rIns="91425" bIns="72000" anchor="ctr" anchorCtr="0">
            <a:noAutofit/>
          </a:bodyPr>
          <a:lstStyle/>
          <a:p>
            <a:pPr marL="0" lvl="0" indent="0" algn="ctr" rtl="0">
              <a:spcBef>
                <a:spcPts val="0"/>
              </a:spcBef>
              <a:spcAft>
                <a:spcPts val="0"/>
              </a:spcAft>
              <a:buNone/>
            </a:pPr>
            <a:r>
              <a:rPr lang="it" sz="1800" b="1">
                <a:solidFill>
                  <a:schemeClr val="lt1"/>
                </a:solidFill>
                <a:latin typeface="Consolas"/>
                <a:ea typeface="Consolas"/>
                <a:cs typeface="Consolas"/>
                <a:sym typeface="Consolas"/>
              </a:rPr>
              <a:t>Beta</a:t>
            </a:r>
            <a:endParaRPr sz="1800" b="1">
              <a:solidFill>
                <a:schemeClr val="lt1"/>
              </a:solidFill>
              <a:latin typeface="Consolas"/>
              <a:ea typeface="Consolas"/>
              <a:cs typeface="Consolas"/>
              <a:sym typeface="Consolas"/>
            </a:endParaRPr>
          </a:p>
        </p:txBody>
      </p:sp>
      <p:sp>
        <p:nvSpPr>
          <p:cNvPr id="100" name="Google Shape;100;p18"/>
          <p:cNvSpPr/>
          <p:nvPr/>
        </p:nvSpPr>
        <p:spPr>
          <a:xfrm>
            <a:off x="7464825" y="4109763"/>
            <a:ext cx="950400" cy="410100"/>
          </a:xfrm>
          <a:prstGeom prst="roundRect">
            <a:avLst>
              <a:gd name="adj" fmla="val 16667"/>
            </a:avLst>
          </a:prstGeom>
          <a:solidFill>
            <a:srgbClr val="6AA84F"/>
          </a:solidFill>
          <a:ln w="25400" cap="flat" cmpd="sng">
            <a:solidFill>
              <a:srgbClr val="3C3D64"/>
            </a:solidFill>
            <a:prstDash val="solid"/>
            <a:round/>
            <a:headEnd type="none" w="sm" len="sm"/>
            <a:tailEnd type="none" w="sm" len="sm"/>
          </a:ln>
        </p:spPr>
        <p:txBody>
          <a:bodyPr spcFirstLastPara="1" wrap="square" lIns="90000" tIns="72000" rIns="91425" bIns="72000" anchor="ctr" anchorCtr="0">
            <a:noAutofit/>
          </a:bodyPr>
          <a:lstStyle/>
          <a:p>
            <a:pPr marL="0" lvl="0" indent="0" algn="ctr" rtl="0">
              <a:spcBef>
                <a:spcPts val="0"/>
              </a:spcBef>
              <a:spcAft>
                <a:spcPts val="0"/>
              </a:spcAft>
              <a:buNone/>
            </a:pPr>
            <a:r>
              <a:rPr lang="it" sz="1800" b="1">
                <a:solidFill>
                  <a:schemeClr val="lt1"/>
                </a:solidFill>
                <a:latin typeface="Consolas"/>
                <a:ea typeface="Consolas"/>
                <a:cs typeface="Consolas"/>
                <a:sym typeface="Consolas"/>
              </a:rPr>
              <a:t>Gamma</a:t>
            </a:r>
            <a:endParaRPr sz="1800" b="1">
              <a:solidFill>
                <a:schemeClr val="lt1"/>
              </a:solidFill>
              <a:latin typeface="Consolas"/>
              <a:ea typeface="Consolas"/>
              <a:cs typeface="Consolas"/>
              <a:sym typeface="Consola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9"/>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Polimorfismo in C++</a:t>
            </a:r>
            <a:endParaRPr/>
          </a:p>
        </p:txBody>
      </p:sp>
      <p:sp>
        <p:nvSpPr>
          <p:cNvPr id="106" name="Google Shape;106;p19"/>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6</a:t>
            </a:fld>
            <a:endParaRPr/>
          </a:p>
        </p:txBody>
      </p:sp>
      <p:sp>
        <p:nvSpPr>
          <p:cNvPr id="107" name="Google Shape;107;p19"/>
          <p:cNvSpPr txBox="1"/>
          <p:nvPr/>
        </p:nvSpPr>
        <p:spPr>
          <a:xfrm>
            <a:off x="416700" y="1506275"/>
            <a:ext cx="2772900" cy="2124000"/>
          </a:xfrm>
          <a:prstGeom prst="rect">
            <a:avLst/>
          </a:prstGeom>
          <a:solidFill>
            <a:srgbClr val="D9EAD3"/>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it" b="1">
                <a:latin typeface="Consolas"/>
                <a:ea typeface="Consolas"/>
                <a:cs typeface="Consolas"/>
                <a:sym typeface="Consolas"/>
              </a:rPr>
              <a:t>Alfa *ptr1 = new Alfa();</a:t>
            </a:r>
            <a:endParaRPr b="1">
              <a:latin typeface="Consolas"/>
              <a:ea typeface="Consolas"/>
              <a:cs typeface="Consolas"/>
              <a:sym typeface="Consolas"/>
            </a:endParaRPr>
          </a:p>
          <a:p>
            <a:pPr marL="0" lvl="0" indent="0" algn="l" rtl="0">
              <a:spcBef>
                <a:spcPts val="0"/>
              </a:spcBef>
              <a:spcAft>
                <a:spcPts val="0"/>
              </a:spcAft>
              <a:buNone/>
            </a:pPr>
            <a:r>
              <a:rPr lang="it" b="1">
                <a:latin typeface="Consolas"/>
                <a:ea typeface="Consolas"/>
                <a:cs typeface="Consolas"/>
                <a:sym typeface="Consolas"/>
              </a:rPr>
              <a:t>Alfa *ptr2 = new Beta();</a:t>
            </a:r>
            <a:endParaRPr b="1">
              <a:latin typeface="Consolas"/>
              <a:ea typeface="Consolas"/>
              <a:cs typeface="Consolas"/>
              <a:sym typeface="Consolas"/>
            </a:endParaRPr>
          </a:p>
          <a:p>
            <a:pPr marL="0" lvl="0" indent="0" algn="l" rtl="0">
              <a:spcBef>
                <a:spcPts val="0"/>
              </a:spcBef>
              <a:spcAft>
                <a:spcPts val="0"/>
              </a:spcAft>
              <a:buNone/>
            </a:pPr>
            <a:r>
              <a:rPr lang="it" b="1">
                <a:latin typeface="Consolas"/>
                <a:ea typeface="Consolas"/>
                <a:cs typeface="Consolas"/>
                <a:sym typeface="Consolas"/>
              </a:rPr>
              <a:t>Alfa *ptr3 = new Gamma();</a:t>
            </a:r>
            <a:endParaRPr b="1">
              <a:latin typeface="Consolas"/>
              <a:ea typeface="Consolas"/>
              <a:cs typeface="Consolas"/>
              <a:sym typeface="Consolas"/>
            </a:endParaRPr>
          </a:p>
          <a:p>
            <a:pPr marL="0" lvl="0" indent="0" algn="l" rtl="0">
              <a:spcBef>
                <a:spcPts val="0"/>
              </a:spcBef>
              <a:spcAft>
                <a:spcPts val="0"/>
              </a:spcAft>
              <a:buNone/>
            </a:pPr>
            <a:endParaRPr b="1">
              <a:latin typeface="Consolas"/>
              <a:ea typeface="Consolas"/>
              <a:cs typeface="Consolas"/>
              <a:sym typeface="Consolas"/>
            </a:endParaRPr>
          </a:p>
          <a:p>
            <a:pPr marL="0" lvl="0" indent="0" algn="l" rtl="0">
              <a:spcBef>
                <a:spcPts val="0"/>
              </a:spcBef>
              <a:spcAft>
                <a:spcPts val="0"/>
              </a:spcAft>
              <a:buNone/>
            </a:pPr>
            <a:r>
              <a:rPr lang="it" b="1">
                <a:latin typeface="Consolas"/>
                <a:ea typeface="Consolas"/>
                <a:cs typeface="Consolas"/>
                <a:sym typeface="Consolas"/>
              </a:rPr>
              <a:t>ptr1-&gt; getValue(); // 1</a:t>
            </a:r>
            <a:endParaRPr b="1">
              <a:latin typeface="Consolas"/>
              <a:ea typeface="Consolas"/>
              <a:cs typeface="Consolas"/>
              <a:sym typeface="Consolas"/>
            </a:endParaRPr>
          </a:p>
          <a:p>
            <a:pPr marL="0" lvl="0" indent="0" algn="l" rtl="0">
              <a:spcBef>
                <a:spcPts val="0"/>
              </a:spcBef>
              <a:spcAft>
                <a:spcPts val="0"/>
              </a:spcAft>
              <a:buNone/>
            </a:pPr>
            <a:endParaRPr b="1">
              <a:latin typeface="Consolas"/>
              <a:ea typeface="Consolas"/>
              <a:cs typeface="Consolas"/>
              <a:sym typeface="Consolas"/>
            </a:endParaRPr>
          </a:p>
          <a:p>
            <a:pPr marL="0" lvl="0" indent="0" algn="l" rtl="0">
              <a:spcBef>
                <a:spcPts val="0"/>
              </a:spcBef>
              <a:spcAft>
                <a:spcPts val="0"/>
              </a:spcAft>
              <a:buNone/>
            </a:pPr>
            <a:r>
              <a:rPr lang="it" b="1">
                <a:latin typeface="Consolas"/>
                <a:ea typeface="Consolas"/>
                <a:cs typeface="Consolas"/>
                <a:sym typeface="Consolas"/>
              </a:rPr>
              <a:t>ptr2-&gt; getValue(); // 2</a:t>
            </a:r>
            <a:endParaRPr b="1">
              <a:latin typeface="Consolas"/>
              <a:ea typeface="Consolas"/>
              <a:cs typeface="Consolas"/>
              <a:sym typeface="Consolas"/>
            </a:endParaRPr>
          </a:p>
          <a:p>
            <a:pPr marL="0" lvl="0" indent="0" algn="l" rtl="0">
              <a:spcBef>
                <a:spcPts val="0"/>
              </a:spcBef>
              <a:spcAft>
                <a:spcPts val="0"/>
              </a:spcAft>
              <a:buNone/>
            </a:pPr>
            <a:endParaRPr b="1">
              <a:latin typeface="Consolas"/>
              <a:ea typeface="Consolas"/>
              <a:cs typeface="Consolas"/>
              <a:sym typeface="Consolas"/>
            </a:endParaRPr>
          </a:p>
          <a:p>
            <a:pPr marL="0" lvl="0" indent="0" algn="l" rtl="0">
              <a:spcBef>
                <a:spcPts val="0"/>
              </a:spcBef>
              <a:spcAft>
                <a:spcPts val="0"/>
              </a:spcAft>
              <a:buNone/>
            </a:pPr>
            <a:r>
              <a:rPr lang="it" b="1">
                <a:latin typeface="Consolas"/>
                <a:ea typeface="Consolas"/>
                <a:cs typeface="Consolas"/>
                <a:sym typeface="Consolas"/>
              </a:rPr>
              <a:t>ptr3-&gt; getValue(); // 3</a:t>
            </a:r>
            <a:endParaRPr b="1">
              <a:latin typeface="Consolas"/>
              <a:ea typeface="Consolas"/>
              <a:cs typeface="Consolas"/>
              <a:sym typeface="Consolas"/>
            </a:endParaRPr>
          </a:p>
        </p:txBody>
      </p:sp>
      <p:sp>
        <p:nvSpPr>
          <p:cNvPr id="108" name="Google Shape;108;p19"/>
          <p:cNvSpPr/>
          <p:nvPr/>
        </p:nvSpPr>
        <p:spPr>
          <a:xfrm>
            <a:off x="3970550" y="1353900"/>
            <a:ext cx="1575300" cy="3255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b="1" i="1">
                <a:solidFill>
                  <a:srgbClr val="999999"/>
                </a:solidFill>
              </a:rPr>
              <a:t>vtable_Alfa</a:t>
            </a:r>
            <a:endParaRPr b="1" i="1">
              <a:solidFill>
                <a:srgbClr val="999999"/>
              </a:solidFill>
            </a:endParaRPr>
          </a:p>
        </p:txBody>
      </p:sp>
      <p:sp>
        <p:nvSpPr>
          <p:cNvPr id="109" name="Google Shape;109;p19"/>
          <p:cNvSpPr/>
          <p:nvPr/>
        </p:nvSpPr>
        <p:spPr>
          <a:xfrm>
            <a:off x="3970550" y="1679400"/>
            <a:ext cx="1575300" cy="3255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b="1"/>
              <a:t>b</a:t>
            </a:r>
            <a:endParaRPr b="1"/>
          </a:p>
        </p:txBody>
      </p:sp>
      <p:sp>
        <p:nvSpPr>
          <p:cNvPr id="110" name="Google Shape;110;p19"/>
          <p:cNvSpPr/>
          <p:nvPr/>
        </p:nvSpPr>
        <p:spPr>
          <a:xfrm>
            <a:off x="5854375" y="1353900"/>
            <a:ext cx="1575300" cy="3255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b="1" i="1">
                <a:solidFill>
                  <a:schemeClr val="dk1"/>
                </a:solidFill>
              </a:rPr>
              <a:t>getValue()</a:t>
            </a:r>
            <a:endParaRPr b="1" i="1">
              <a:solidFill>
                <a:schemeClr val="dk1"/>
              </a:solidFill>
            </a:endParaRPr>
          </a:p>
        </p:txBody>
      </p:sp>
      <p:sp>
        <p:nvSpPr>
          <p:cNvPr id="111" name="Google Shape;111;p19"/>
          <p:cNvSpPr txBox="1"/>
          <p:nvPr/>
        </p:nvSpPr>
        <p:spPr>
          <a:xfrm>
            <a:off x="7114675" y="1822550"/>
            <a:ext cx="1659600" cy="400200"/>
          </a:xfrm>
          <a:prstGeom prst="rect">
            <a:avLst/>
          </a:prstGeom>
          <a:solidFill>
            <a:srgbClr val="D9EAD3"/>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it" b="1">
                <a:solidFill>
                  <a:schemeClr val="dk1"/>
                </a:solidFill>
                <a:latin typeface="Consolas"/>
                <a:ea typeface="Consolas"/>
                <a:cs typeface="Consolas"/>
                <a:sym typeface="Consolas"/>
              </a:rPr>
              <a:t>{ return 1; }</a:t>
            </a:r>
            <a:endParaRPr/>
          </a:p>
        </p:txBody>
      </p:sp>
      <p:cxnSp>
        <p:nvCxnSpPr>
          <p:cNvPr id="112" name="Google Shape;112;p19"/>
          <p:cNvCxnSpPr>
            <a:stCxn id="110" idx="2"/>
            <a:endCxn id="111" idx="1"/>
          </p:cNvCxnSpPr>
          <p:nvPr/>
        </p:nvCxnSpPr>
        <p:spPr>
          <a:xfrm rot="-5400000" flipH="1">
            <a:off x="6706825" y="1614600"/>
            <a:ext cx="343200" cy="472800"/>
          </a:xfrm>
          <a:prstGeom prst="bentConnector2">
            <a:avLst/>
          </a:prstGeom>
          <a:noFill/>
          <a:ln w="19050" cap="flat" cmpd="sng">
            <a:solidFill>
              <a:schemeClr val="dk2"/>
            </a:solidFill>
            <a:prstDash val="solid"/>
            <a:round/>
            <a:headEnd type="none" w="med" len="med"/>
            <a:tailEnd type="triangle" w="med" len="med"/>
          </a:ln>
        </p:spPr>
      </p:cxnSp>
      <p:cxnSp>
        <p:nvCxnSpPr>
          <p:cNvPr id="113" name="Google Shape;113;p19"/>
          <p:cNvCxnSpPr>
            <a:endCxn id="110" idx="1"/>
          </p:cNvCxnSpPr>
          <p:nvPr/>
        </p:nvCxnSpPr>
        <p:spPr>
          <a:xfrm>
            <a:off x="5285575" y="1516050"/>
            <a:ext cx="568800" cy="600"/>
          </a:xfrm>
          <a:prstGeom prst="bentConnector3">
            <a:avLst>
              <a:gd name="adj1" fmla="val 50000"/>
            </a:avLst>
          </a:prstGeom>
          <a:noFill/>
          <a:ln w="19050" cap="flat" cmpd="sng">
            <a:solidFill>
              <a:schemeClr val="dk2"/>
            </a:solidFill>
            <a:prstDash val="solid"/>
            <a:round/>
            <a:headEnd type="none" w="med" len="med"/>
            <a:tailEnd type="triangle" w="med" len="med"/>
          </a:ln>
        </p:spPr>
      </p:cxnSp>
      <p:cxnSp>
        <p:nvCxnSpPr>
          <p:cNvPr id="114" name="Google Shape;114;p19"/>
          <p:cNvCxnSpPr>
            <a:endCxn id="108" idx="1"/>
          </p:cNvCxnSpPr>
          <p:nvPr/>
        </p:nvCxnSpPr>
        <p:spPr>
          <a:xfrm rot="10800000" flipH="1">
            <a:off x="2942150" y="1516650"/>
            <a:ext cx="1028400" cy="214800"/>
          </a:xfrm>
          <a:prstGeom prst="bentConnector3">
            <a:avLst>
              <a:gd name="adj1" fmla="val 50000"/>
            </a:avLst>
          </a:prstGeom>
          <a:noFill/>
          <a:ln w="19050" cap="flat" cmpd="sng">
            <a:solidFill>
              <a:schemeClr val="dk2"/>
            </a:solidFill>
            <a:prstDash val="solid"/>
            <a:round/>
            <a:headEnd type="none" w="med" len="med"/>
            <a:tailEnd type="triangle" w="med" len="med"/>
          </a:ln>
        </p:spPr>
      </p:cxnSp>
      <p:sp>
        <p:nvSpPr>
          <p:cNvPr id="115" name="Google Shape;115;p19"/>
          <p:cNvSpPr/>
          <p:nvPr/>
        </p:nvSpPr>
        <p:spPr>
          <a:xfrm>
            <a:off x="3970550" y="2365900"/>
            <a:ext cx="1575300" cy="3255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b="1" i="1">
                <a:solidFill>
                  <a:srgbClr val="999999"/>
                </a:solidFill>
              </a:rPr>
              <a:t>vtable_Beta</a:t>
            </a:r>
            <a:endParaRPr b="1" i="1">
              <a:solidFill>
                <a:srgbClr val="999999"/>
              </a:solidFill>
            </a:endParaRPr>
          </a:p>
        </p:txBody>
      </p:sp>
      <p:sp>
        <p:nvSpPr>
          <p:cNvPr id="116" name="Google Shape;116;p19"/>
          <p:cNvSpPr/>
          <p:nvPr/>
        </p:nvSpPr>
        <p:spPr>
          <a:xfrm>
            <a:off x="3970550" y="2691400"/>
            <a:ext cx="1575300" cy="3255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b="1"/>
              <a:t>b</a:t>
            </a:r>
            <a:endParaRPr b="1"/>
          </a:p>
        </p:txBody>
      </p:sp>
      <p:sp>
        <p:nvSpPr>
          <p:cNvPr id="117" name="Google Shape;117;p19"/>
          <p:cNvSpPr/>
          <p:nvPr/>
        </p:nvSpPr>
        <p:spPr>
          <a:xfrm>
            <a:off x="5854375" y="2365900"/>
            <a:ext cx="1575300" cy="325500"/>
          </a:xfrm>
          <a:prstGeom prst="rect">
            <a:avLst/>
          </a:prstGeom>
          <a:solidFill>
            <a:srgbClr val="E6B8A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b="1" i="1">
                <a:solidFill>
                  <a:srgbClr val="980000"/>
                </a:solidFill>
              </a:rPr>
              <a:t>getValue()</a:t>
            </a:r>
            <a:endParaRPr b="1" i="1">
              <a:solidFill>
                <a:srgbClr val="980000"/>
              </a:solidFill>
            </a:endParaRPr>
          </a:p>
        </p:txBody>
      </p:sp>
      <p:sp>
        <p:nvSpPr>
          <p:cNvPr id="118" name="Google Shape;118;p19"/>
          <p:cNvSpPr txBox="1"/>
          <p:nvPr/>
        </p:nvSpPr>
        <p:spPr>
          <a:xfrm>
            <a:off x="7114675" y="2834550"/>
            <a:ext cx="1659600" cy="400200"/>
          </a:xfrm>
          <a:prstGeom prst="rect">
            <a:avLst/>
          </a:prstGeom>
          <a:solidFill>
            <a:srgbClr val="D9EAD3"/>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it" b="1">
                <a:solidFill>
                  <a:srgbClr val="C00000"/>
                </a:solidFill>
                <a:latin typeface="Consolas"/>
                <a:ea typeface="Consolas"/>
                <a:cs typeface="Consolas"/>
                <a:sym typeface="Consolas"/>
              </a:rPr>
              <a:t>{ return 2; }</a:t>
            </a:r>
            <a:endParaRPr>
              <a:solidFill>
                <a:srgbClr val="C00000"/>
              </a:solidFill>
            </a:endParaRPr>
          </a:p>
        </p:txBody>
      </p:sp>
      <p:cxnSp>
        <p:nvCxnSpPr>
          <p:cNvPr id="119" name="Google Shape;119;p19"/>
          <p:cNvCxnSpPr>
            <a:stCxn id="117" idx="2"/>
            <a:endCxn id="118" idx="1"/>
          </p:cNvCxnSpPr>
          <p:nvPr/>
        </p:nvCxnSpPr>
        <p:spPr>
          <a:xfrm rot="-5400000" flipH="1">
            <a:off x="6706825" y="2626600"/>
            <a:ext cx="343200" cy="472800"/>
          </a:xfrm>
          <a:prstGeom prst="bentConnector2">
            <a:avLst/>
          </a:prstGeom>
          <a:noFill/>
          <a:ln w="19050" cap="flat" cmpd="sng">
            <a:solidFill>
              <a:schemeClr val="dk2"/>
            </a:solidFill>
            <a:prstDash val="solid"/>
            <a:round/>
            <a:headEnd type="none" w="med" len="med"/>
            <a:tailEnd type="triangle" w="med" len="med"/>
          </a:ln>
        </p:spPr>
      </p:cxnSp>
      <p:cxnSp>
        <p:nvCxnSpPr>
          <p:cNvPr id="120" name="Google Shape;120;p19"/>
          <p:cNvCxnSpPr>
            <a:endCxn id="117" idx="1"/>
          </p:cNvCxnSpPr>
          <p:nvPr/>
        </p:nvCxnSpPr>
        <p:spPr>
          <a:xfrm rot="10800000" flipH="1">
            <a:off x="5285575" y="2528650"/>
            <a:ext cx="568800" cy="9300"/>
          </a:xfrm>
          <a:prstGeom prst="bentConnector3">
            <a:avLst>
              <a:gd name="adj1" fmla="val 50000"/>
            </a:avLst>
          </a:prstGeom>
          <a:noFill/>
          <a:ln w="19050" cap="flat" cmpd="sng">
            <a:solidFill>
              <a:schemeClr val="dk2"/>
            </a:solidFill>
            <a:prstDash val="solid"/>
            <a:round/>
            <a:headEnd type="none" w="med" len="med"/>
            <a:tailEnd type="triangle" w="med" len="med"/>
          </a:ln>
        </p:spPr>
      </p:cxnSp>
      <p:cxnSp>
        <p:nvCxnSpPr>
          <p:cNvPr id="121" name="Google Shape;121;p19"/>
          <p:cNvCxnSpPr>
            <a:endCxn id="115" idx="1"/>
          </p:cNvCxnSpPr>
          <p:nvPr/>
        </p:nvCxnSpPr>
        <p:spPr>
          <a:xfrm>
            <a:off x="2928950" y="1939750"/>
            <a:ext cx="1041600" cy="588900"/>
          </a:xfrm>
          <a:prstGeom prst="bentConnector3">
            <a:avLst>
              <a:gd name="adj1" fmla="val 50000"/>
            </a:avLst>
          </a:prstGeom>
          <a:noFill/>
          <a:ln w="19050" cap="flat" cmpd="sng">
            <a:solidFill>
              <a:schemeClr val="dk2"/>
            </a:solidFill>
            <a:prstDash val="solid"/>
            <a:round/>
            <a:headEnd type="none" w="med" len="med"/>
            <a:tailEnd type="triangle" w="med" len="med"/>
          </a:ln>
        </p:spPr>
      </p:cxnSp>
      <p:sp>
        <p:nvSpPr>
          <p:cNvPr id="122" name="Google Shape;122;p19"/>
          <p:cNvSpPr/>
          <p:nvPr/>
        </p:nvSpPr>
        <p:spPr>
          <a:xfrm>
            <a:off x="4028575" y="3605200"/>
            <a:ext cx="1575300" cy="3255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b="1" i="1">
                <a:solidFill>
                  <a:srgbClr val="999999"/>
                </a:solidFill>
              </a:rPr>
              <a:t>vtable_Gamma</a:t>
            </a:r>
            <a:endParaRPr b="1" i="1">
              <a:solidFill>
                <a:srgbClr val="999999"/>
              </a:solidFill>
            </a:endParaRPr>
          </a:p>
        </p:txBody>
      </p:sp>
      <p:sp>
        <p:nvSpPr>
          <p:cNvPr id="123" name="Google Shape;123;p19"/>
          <p:cNvSpPr/>
          <p:nvPr/>
        </p:nvSpPr>
        <p:spPr>
          <a:xfrm>
            <a:off x="4028575" y="3930700"/>
            <a:ext cx="1575300" cy="3255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b="1"/>
              <a:t>b</a:t>
            </a:r>
            <a:endParaRPr b="1"/>
          </a:p>
        </p:txBody>
      </p:sp>
      <p:sp>
        <p:nvSpPr>
          <p:cNvPr id="124" name="Google Shape;124;p19"/>
          <p:cNvSpPr/>
          <p:nvPr/>
        </p:nvSpPr>
        <p:spPr>
          <a:xfrm>
            <a:off x="5912400" y="3605200"/>
            <a:ext cx="1575300" cy="3255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b="1" i="1">
                <a:solidFill>
                  <a:srgbClr val="0030F2"/>
                </a:solidFill>
              </a:rPr>
              <a:t>getValue()</a:t>
            </a:r>
            <a:endParaRPr b="1" i="1">
              <a:solidFill>
                <a:srgbClr val="0030F2"/>
              </a:solidFill>
            </a:endParaRPr>
          </a:p>
        </p:txBody>
      </p:sp>
      <p:sp>
        <p:nvSpPr>
          <p:cNvPr id="125" name="Google Shape;125;p19"/>
          <p:cNvSpPr txBox="1"/>
          <p:nvPr/>
        </p:nvSpPr>
        <p:spPr>
          <a:xfrm>
            <a:off x="7172700" y="4073850"/>
            <a:ext cx="1659600" cy="400200"/>
          </a:xfrm>
          <a:prstGeom prst="rect">
            <a:avLst/>
          </a:prstGeom>
          <a:solidFill>
            <a:srgbClr val="D9EAD3"/>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it" b="1">
                <a:solidFill>
                  <a:srgbClr val="0030F2"/>
                </a:solidFill>
                <a:latin typeface="Consolas"/>
                <a:ea typeface="Consolas"/>
                <a:cs typeface="Consolas"/>
                <a:sym typeface="Consolas"/>
              </a:rPr>
              <a:t>{ return 3; }</a:t>
            </a:r>
            <a:endParaRPr>
              <a:solidFill>
                <a:srgbClr val="0030F2"/>
              </a:solidFill>
            </a:endParaRPr>
          </a:p>
        </p:txBody>
      </p:sp>
      <p:cxnSp>
        <p:nvCxnSpPr>
          <p:cNvPr id="126" name="Google Shape;126;p19"/>
          <p:cNvCxnSpPr>
            <a:stCxn id="124" idx="2"/>
            <a:endCxn id="125" idx="1"/>
          </p:cNvCxnSpPr>
          <p:nvPr/>
        </p:nvCxnSpPr>
        <p:spPr>
          <a:xfrm rot="-5400000" flipH="1">
            <a:off x="6764850" y="3865900"/>
            <a:ext cx="343200" cy="472800"/>
          </a:xfrm>
          <a:prstGeom prst="bentConnector2">
            <a:avLst/>
          </a:prstGeom>
          <a:noFill/>
          <a:ln w="19050" cap="flat" cmpd="sng">
            <a:solidFill>
              <a:schemeClr val="dk2"/>
            </a:solidFill>
            <a:prstDash val="solid"/>
            <a:round/>
            <a:headEnd type="none" w="med" len="med"/>
            <a:tailEnd type="triangle" w="med" len="med"/>
          </a:ln>
        </p:spPr>
      </p:cxnSp>
      <p:cxnSp>
        <p:nvCxnSpPr>
          <p:cNvPr id="127" name="Google Shape;127;p19"/>
          <p:cNvCxnSpPr>
            <a:endCxn id="124" idx="1"/>
          </p:cNvCxnSpPr>
          <p:nvPr/>
        </p:nvCxnSpPr>
        <p:spPr>
          <a:xfrm rot="10800000" flipH="1">
            <a:off x="5493900" y="3767950"/>
            <a:ext cx="418500" cy="6600"/>
          </a:xfrm>
          <a:prstGeom prst="bentConnector3">
            <a:avLst>
              <a:gd name="adj1" fmla="val 50000"/>
            </a:avLst>
          </a:prstGeom>
          <a:noFill/>
          <a:ln w="19050" cap="flat" cmpd="sng">
            <a:solidFill>
              <a:schemeClr val="dk2"/>
            </a:solidFill>
            <a:prstDash val="solid"/>
            <a:round/>
            <a:headEnd type="none" w="med" len="med"/>
            <a:tailEnd type="triangle" w="med" len="med"/>
          </a:ln>
        </p:spPr>
      </p:cxnSp>
      <p:cxnSp>
        <p:nvCxnSpPr>
          <p:cNvPr id="128" name="Google Shape;128;p19"/>
          <p:cNvCxnSpPr>
            <a:endCxn id="122" idx="1"/>
          </p:cNvCxnSpPr>
          <p:nvPr/>
        </p:nvCxnSpPr>
        <p:spPr>
          <a:xfrm rot="-5400000" flipH="1">
            <a:off x="2701525" y="2440900"/>
            <a:ext cx="1606800" cy="1047300"/>
          </a:xfrm>
          <a:prstGeom prst="bentConnector2">
            <a:avLst/>
          </a:prstGeom>
          <a:noFill/>
          <a:ln w="19050" cap="flat" cmpd="sng">
            <a:solidFill>
              <a:schemeClr val="dk2"/>
            </a:solidFill>
            <a:prstDash val="solid"/>
            <a:round/>
            <a:headEnd type="none" w="med" len="med"/>
            <a:tailEnd type="triangle" w="med" len="med"/>
          </a:ln>
        </p:spPr>
      </p:cxnSp>
      <p:sp>
        <p:nvSpPr>
          <p:cNvPr id="129" name="Google Shape;129;p19"/>
          <p:cNvSpPr/>
          <p:nvPr/>
        </p:nvSpPr>
        <p:spPr>
          <a:xfrm>
            <a:off x="3970550" y="2985550"/>
            <a:ext cx="1575300" cy="325500"/>
          </a:xfrm>
          <a:prstGeom prst="rect">
            <a:avLst/>
          </a:prstGeom>
          <a:solidFill>
            <a:srgbClr val="E6B8A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b="1"/>
              <a:t>i</a:t>
            </a:r>
            <a:endParaRPr b="1"/>
          </a:p>
        </p:txBody>
      </p:sp>
      <p:sp>
        <p:nvSpPr>
          <p:cNvPr id="130" name="Google Shape;130;p19"/>
          <p:cNvSpPr/>
          <p:nvPr/>
        </p:nvSpPr>
        <p:spPr>
          <a:xfrm>
            <a:off x="4028575" y="4249700"/>
            <a:ext cx="1575300" cy="3255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b="1"/>
              <a:t>c</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0"/>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Polimorfismo in C++</a:t>
            </a:r>
            <a:endParaRPr/>
          </a:p>
        </p:txBody>
      </p:sp>
      <p:sp>
        <p:nvSpPr>
          <p:cNvPr id="136" name="Google Shape;136;p20"/>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7</a:t>
            </a:fld>
            <a:endParaRPr/>
          </a:p>
        </p:txBody>
      </p:sp>
      <p:sp>
        <p:nvSpPr>
          <p:cNvPr id="137" name="Google Shape;137;p20"/>
          <p:cNvSpPr txBox="1">
            <a:spLocks noGrp="1"/>
          </p:cNvSpPr>
          <p:nvPr>
            <p:ph type="body" idx="1"/>
          </p:nvPr>
        </p:nvSpPr>
        <p:spPr>
          <a:xfrm>
            <a:off x="311700" y="1280528"/>
            <a:ext cx="8520600" cy="3795900"/>
          </a:xfrm>
          <a:prstGeom prst="rect">
            <a:avLst/>
          </a:prstGeom>
        </p:spPr>
        <p:txBody>
          <a:bodyPr spcFirstLastPara="1" wrap="square" lIns="91425" tIns="91425" rIns="91425" bIns="91425" anchor="t" anchorCtr="0">
            <a:normAutofit lnSpcReduction="20000"/>
          </a:bodyPr>
          <a:lstStyle/>
          <a:p>
            <a:pPr marL="457200" lvl="0" indent="-342900" algn="l" rtl="0">
              <a:spcBef>
                <a:spcPts val="0"/>
              </a:spcBef>
              <a:spcAft>
                <a:spcPts val="0"/>
              </a:spcAft>
              <a:buSzPts val="1800"/>
              <a:buChar char="●"/>
            </a:pPr>
            <a:r>
              <a:rPr lang="it"/>
              <a:t>Solo le funzioni membro denominate “virtual” sono polimorfiche</a:t>
            </a:r>
            <a:endParaRPr/>
          </a:p>
          <a:p>
            <a:pPr marL="914400" lvl="1" indent="-317500" algn="l" rtl="0">
              <a:spcBef>
                <a:spcPts val="0"/>
              </a:spcBef>
              <a:spcAft>
                <a:spcPts val="0"/>
              </a:spcAft>
              <a:buSzPts val="1400"/>
              <a:buChar char="○"/>
            </a:pPr>
            <a:r>
              <a:rPr lang="it"/>
              <a:t>La presenza di metodi virtuali comporta una penalità in termini di spazio (ogni istanza contiene un puntatore alla VTABLE) e di tempo (ogni chiamata deve essere risolta passando tramite la VTABLE)</a:t>
            </a:r>
            <a:endParaRPr/>
          </a:p>
          <a:p>
            <a:pPr marL="914400" lvl="1" indent="-317500" algn="l" rtl="0">
              <a:spcBef>
                <a:spcPts val="0"/>
              </a:spcBef>
              <a:spcAft>
                <a:spcPts val="0"/>
              </a:spcAft>
              <a:buSzPts val="1400"/>
              <a:buChar char="○"/>
            </a:pPr>
            <a:r>
              <a:rPr lang="it"/>
              <a:t>Una funzione membro non virtuale non ha costi aggiuntivi di chiamata</a:t>
            </a:r>
            <a:endParaRPr/>
          </a:p>
          <a:p>
            <a:pPr marL="457200" lvl="0" indent="-342900" algn="l" rtl="0">
              <a:spcBef>
                <a:spcPts val="0"/>
              </a:spcBef>
              <a:spcAft>
                <a:spcPts val="0"/>
              </a:spcAft>
              <a:buSzPts val="1800"/>
              <a:buChar char="●"/>
            </a:pPr>
            <a:r>
              <a:rPr lang="it"/>
              <a:t>E’ possibile omettere il corpo di una funzione virtuale, dichiarandola  “ = 0; ”</a:t>
            </a:r>
            <a:endParaRPr/>
          </a:p>
          <a:p>
            <a:pPr marL="914400" lvl="1" indent="-317500" algn="l" rtl="0">
              <a:spcBef>
                <a:spcPts val="0"/>
              </a:spcBef>
              <a:spcAft>
                <a:spcPts val="0"/>
              </a:spcAft>
              <a:buSzPts val="1400"/>
              <a:buChar char="○"/>
            </a:pPr>
            <a:r>
              <a:rPr lang="it"/>
              <a:t>Questo rende la </a:t>
            </a:r>
            <a:r>
              <a:rPr lang="it" b="1">
                <a:solidFill>
                  <a:srgbClr val="0B5394"/>
                </a:solidFill>
              </a:rPr>
              <a:t>funzione</a:t>
            </a:r>
            <a:r>
              <a:rPr lang="it"/>
              <a:t> </a:t>
            </a:r>
            <a:r>
              <a:rPr lang="it" b="1">
                <a:solidFill>
                  <a:srgbClr val="0B5394"/>
                </a:solidFill>
              </a:rPr>
              <a:t>virtuale astratta</a:t>
            </a:r>
            <a:endParaRPr b="1">
              <a:solidFill>
                <a:srgbClr val="0B5394"/>
              </a:solidFill>
            </a:endParaRPr>
          </a:p>
          <a:p>
            <a:pPr marL="457200" lvl="0" indent="-342900" algn="l" rtl="0">
              <a:spcBef>
                <a:spcPts val="0"/>
              </a:spcBef>
              <a:spcAft>
                <a:spcPts val="0"/>
              </a:spcAft>
              <a:buSzPts val="1800"/>
              <a:buChar char="●"/>
            </a:pPr>
            <a:r>
              <a:rPr lang="it"/>
              <a:t>Se una classe contiene almeno una funzione virtuale astratta diventa una </a:t>
            </a:r>
            <a:r>
              <a:rPr lang="it" b="1">
                <a:solidFill>
                  <a:srgbClr val="0B5394"/>
                </a:solidFill>
              </a:rPr>
              <a:t>classe astratta</a:t>
            </a:r>
            <a:endParaRPr b="1">
              <a:solidFill>
                <a:srgbClr val="0B5394"/>
              </a:solidFill>
            </a:endParaRPr>
          </a:p>
          <a:p>
            <a:pPr marL="914400" lvl="1" indent="-317500" algn="l" rtl="0">
              <a:spcBef>
                <a:spcPts val="0"/>
              </a:spcBef>
              <a:spcAft>
                <a:spcPts val="0"/>
              </a:spcAft>
              <a:buSzPts val="1400"/>
              <a:buChar char="○"/>
            </a:pPr>
            <a:r>
              <a:rPr lang="it"/>
              <a:t>Classi di questo tipo non possono essere istanziate direttamente, ma possono essere usate come classi base da cui derivare sottoclassi concrete, purché dotate di un’implementazione per tutti i metodi astratti</a:t>
            </a:r>
            <a:endParaRPr/>
          </a:p>
          <a:p>
            <a:pPr marL="457200" lvl="0" indent="-342900" algn="l" rtl="0">
              <a:spcBef>
                <a:spcPts val="0"/>
              </a:spcBef>
              <a:spcAft>
                <a:spcPts val="0"/>
              </a:spcAft>
              <a:buSzPts val="1800"/>
              <a:buChar char="●"/>
            </a:pPr>
            <a:r>
              <a:rPr lang="it"/>
              <a:t>Una </a:t>
            </a:r>
            <a:r>
              <a:rPr lang="it" b="1">
                <a:solidFill>
                  <a:srgbClr val="0B5394"/>
                </a:solidFill>
              </a:rPr>
              <a:t>classe astratta pura</a:t>
            </a:r>
            <a:r>
              <a:rPr lang="it"/>
              <a:t> contiene solo funzioni virtuali astratte</a:t>
            </a:r>
            <a:endParaRPr/>
          </a:p>
          <a:p>
            <a:pPr marL="914400" lvl="1" indent="-317500" algn="l" rtl="0">
              <a:spcBef>
                <a:spcPts val="0"/>
              </a:spcBef>
              <a:spcAft>
                <a:spcPts val="0"/>
              </a:spcAft>
              <a:buSzPts val="1400"/>
              <a:buChar char="○"/>
            </a:pPr>
            <a:r>
              <a:rPr lang="it"/>
              <a:t>Equivalente a quella che in altri linguaggi di programmazione si chiamano </a:t>
            </a:r>
            <a:r>
              <a:rPr lang="it" b="1">
                <a:solidFill>
                  <a:srgbClr val="0B5394"/>
                </a:solidFill>
              </a:rPr>
              <a:t>interfacce</a:t>
            </a:r>
            <a:r>
              <a:rPr lang="it"/>
              <a:t> (es. Java, C#)</a:t>
            </a:r>
            <a:endParaRPr/>
          </a:p>
        </p:txBody>
      </p:sp>
      <p:pic>
        <p:nvPicPr>
          <p:cNvPr id="138" name="Google Shape;138;p20"/>
          <p:cNvPicPr preferRelativeResize="0"/>
          <p:nvPr/>
        </p:nvPicPr>
        <p:blipFill>
          <a:blip r:embed="rId3">
            <a:alphaModFix/>
          </a:blip>
          <a:stretch>
            <a:fillRect/>
          </a:stretch>
        </p:blipFill>
        <p:spPr>
          <a:xfrm>
            <a:off x="7863500" y="0"/>
            <a:ext cx="1280500" cy="1280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1"/>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Tratti</a:t>
            </a:r>
            <a:endParaRPr/>
          </a:p>
        </p:txBody>
      </p:sp>
      <p:sp>
        <p:nvSpPr>
          <p:cNvPr id="144" name="Google Shape;144;p21"/>
          <p:cNvSpPr txBox="1">
            <a:spLocks noGrp="1"/>
          </p:cNvSpPr>
          <p:nvPr>
            <p:ph type="body" idx="1"/>
          </p:nvPr>
        </p:nvSpPr>
        <p:spPr>
          <a:xfrm>
            <a:off x="311700" y="1280528"/>
            <a:ext cx="8520600" cy="3795900"/>
          </a:xfrm>
          <a:prstGeom prst="rect">
            <a:avLst/>
          </a:prstGeom>
        </p:spPr>
        <p:txBody>
          <a:bodyPr spcFirstLastPara="1" wrap="square" lIns="91425" tIns="91425" rIns="91425" bIns="91425" anchor="t" anchorCtr="0">
            <a:normAutofit lnSpcReduction="20000"/>
          </a:bodyPr>
          <a:lstStyle/>
          <a:p>
            <a:pPr marL="457200" lvl="0" indent="-342900" algn="l" rtl="0">
              <a:spcBef>
                <a:spcPts val="0"/>
              </a:spcBef>
              <a:spcAft>
                <a:spcPts val="0"/>
              </a:spcAft>
              <a:buSzPts val="1800"/>
              <a:buChar char="●"/>
            </a:pPr>
            <a:r>
              <a:rPr lang="it"/>
              <a:t>I tratti in Rust costituiscono l’equivalente delle interfacce di Java e C# o delle classi astratte pure in C++</a:t>
            </a:r>
            <a:endParaRPr/>
          </a:p>
          <a:p>
            <a:pPr marL="914400" lvl="1" indent="-317500" algn="l" rtl="0">
              <a:spcBef>
                <a:spcPts val="0"/>
              </a:spcBef>
              <a:spcAft>
                <a:spcPts val="0"/>
              </a:spcAft>
              <a:buSzPts val="1400"/>
              <a:buChar char="○"/>
            </a:pPr>
            <a:r>
              <a:rPr lang="it" b="1">
                <a:solidFill>
                  <a:srgbClr val="0B5394"/>
                </a:solidFill>
              </a:rPr>
              <a:t>Un tratto definisce un insieme di metodi,</a:t>
            </a:r>
            <a:r>
              <a:rPr lang="it"/>
              <a:t> eventualmente associando loro un’implementazione di default</a:t>
            </a:r>
            <a:endParaRPr/>
          </a:p>
          <a:p>
            <a:pPr marL="457200" lvl="0" indent="-342900" algn="l" rtl="0">
              <a:spcBef>
                <a:spcPts val="0"/>
              </a:spcBef>
              <a:spcAft>
                <a:spcPts val="0"/>
              </a:spcAft>
              <a:buSzPts val="1800"/>
              <a:buChar char="●"/>
            </a:pPr>
            <a:r>
              <a:rPr lang="it"/>
              <a:t>Un tratto esprime la capacità di un tipo di eseguire una certa funzionalità</a:t>
            </a:r>
            <a:endParaRPr/>
          </a:p>
          <a:p>
            <a:pPr marL="914400" lvl="1" indent="-317500" algn="l" rtl="0">
              <a:spcBef>
                <a:spcPts val="0"/>
              </a:spcBef>
              <a:spcAft>
                <a:spcPts val="0"/>
              </a:spcAft>
              <a:buSzPts val="1400"/>
              <a:buChar char="○"/>
            </a:pPr>
            <a:r>
              <a:rPr lang="it"/>
              <a:t>Un tipo che implementa </a:t>
            </a:r>
            <a:r>
              <a:rPr lang="it" b="1">
                <a:solidFill>
                  <a:srgbClr val="0B5394"/>
                </a:solidFill>
                <a:latin typeface="Consolas"/>
                <a:ea typeface="Consolas"/>
                <a:cs typeface="Consolas"/>
                <a:sym typeface="Consolas"/>
              </a:rPr>
              <a:t>std::io::Write</a:t>
            </a:r>
            <a:r>
              <a:rPr lang="it"/>
              <a:t> può scrivere dei byte</a:t>
            </a:r>
            <a:endParaRPr/>
          </a:p>
          <a:p>
            <a:pPr marL="914400" lvl="1" indent="-317500" algn="l" rtl="0">
              <a:spcBef>
                <a:spcPts val="0"/>
              </a:spcBef>
              <a:spcAft>
                <a:spcPts val="0"/>
              </a:spcAft>
              <a:buSzPts val="1400"/>
              <a:buChar char="○"/>
            </a:pPr>
            <a:r>
              <a:rPr lang="it"/>
              <a:t>Un tipo che implementa </a:t>
            </a:r>
            <a:r>
              <a:rPr lang="it" b="1">
                <a:solidFill>
                  <a:srgbClr val="0B5394"/>
                </a:solidFill>
                <a:latin typeface="Consolas"/>
                <a:ea typeface="Consolas"/>
                <a:cs typeface="Consolas"/>
                <a:sym typeface="Consolas"/>
              </a:rPr>
              <a:t>std::iter::Iterator</a:t>
            </a:r>
            <a:r>
              <a:rPr lang="it"/>
              <a:t> può produrre una sequenza di valori</a:t>
            </a:r>
            <a:endParaRPr/>
          </a:p>
          <a:p>
            <a:pPr marL="914400" lvl="1" indent="-317500" algn="l" rtl="0">
              <a:spcBef>
                <a:spcPts val="0"/>
              </a:spcBef>
              <a:spcAft>
                <a:spcPts val="0"/>
              </a:spcAft>
              <a:buSzPts val="1400"/>
              <a:buChar char="○"/>
            </a:pPr>
            <a:r>
              <a:rPr lang="it"/>
              <a:t>Un tipo che implementa </a:t>
            </a:r>
            <a:r>
              <a:rPr lang="it" b="1">
                <a:solidFill>
                  <a:srgbClr val="0B5394"/>
                </a:solidFill>
                <a:latin typeface="Consolas"/>
                <a:ea typeface="Consolas"/>
                <a:cs typeface="Consolas"/>
                <a:sym typeface="Consolas"/>
              </a:rPr>
              <a:t>std::clone::Clone</a:t>
            </a:r>
            <a:r>
              <a:rPr lang="it"/>
              <a:t> può creare copie del proprio valore</a:t>
            </a:r>
            <a:endParaRPr/>
          </a:p>
          <a:p>
            <a:pPr marL="914400" lvl="1" indent="-317500" algn="l" rtl="0">
              <a:spcBef>
                <a:spcPts val="0"/>
              </a:spcBef>
              <a:spcAft>
                <a:spcPts val="0"/>
              </a:spcAft>
              <a:buSzPts val="1400"/>
              <a:buChar char="○"/>
            </a:pPr>
            <a:r>
              <a:rPr lang="it"/>
              <a:t>Un tipo che implementa </a:t>
            </a:r>
            <a:r>
              <a:rPr lang="it" b="1">
                <a:solidFill>
                  <a:srgbClr val="0B5394"/>
                </a:solidFill>
                <a:latin typeface="Consolas"/>
                <a:ea typeface="Consolas"/>
                <a:cs typeface="Consolas"/>
                <a:sym typeface="Consolas"/>
              </a:rPr>
              <a:t>std::fmt::Debug</a:t>
            </a:r>
            <a:r>
              <a:rPr lang="it"/>
              <a:t> può essere stampato tramite </a:t>
            </a:r>
            <a:r>
              <a:rPr lang="it" b="1">
                <a:solidFill>
                  <a:srgbClr val="0B5394"/>
                </a:solidFill>
                <a:latin typeface="Consolas"/>
                <a:ea typeface="Consolas"/>
                <a:cs typeface="Consolas"/>
                <a:sym typeface="Consolas"/>
              </a:rPr>
              <a:t>println!()</a:t>
            </a:r>
            <a:r>
              <a:rPr lang="it"/>
              <a:t> usando il formato </a:t>
            </a:r>
            <a:r>
              <a:rPr lang="it" b="1">
                <a:solidFill>
                  <a:srgbClr val="0B5394"/>
                </a:solidFill>
                <a:latin typeface="Consolas"/>
                <a:ea typeface="Consolas"/>
                <a:cs typeface="Consolas"/>
                <a:sym typeface="Consolas"/>
              </a:rPr>
              <a:t>{:?}</a:t>
            </a:r>
            <a:endParaRPr b="1">
              <a:solidFill>
                <a:srgbClr val="0B5394"/>
              </a:solidFill>
              <a:latin typeface="Consolas"/>
              <a:ea typeface="Consolas"/>
              <a:cs typeface="Consolas"/>
              <a:sym typeface="Consolas"/>
            </a:endParaRPr>
          </a:p>
          <a:p>
            <a:pPr marL="457200" lvl="0" indent="-342900" algn="l" rtl="0">
              <a:spcBef>
                <a:spcPts val="0"/>
              </a:spcBef>
              <a:spcAft>
                <a:spcPts val="0"/>
              </a:spcAft>
              <a:buSzPts val="1800"/>
              <a:buChar char="●"/>
            </a:pPr>
            <a:r>
              <a:rPr lang="it"/>
              <a:t>A differenza di quanto accade in C++ o Java, se si invoca su un valore una funzione relativa ad un tratto, non si ha - normalmente - un costo aggiuntivo</a:t>
            </a:r>
            <a:endParaRPr/>
          </a:p>
          <a:p>
            <a:pPr marL="914400" lvl="1" indent="-317500" algn="l" rtl="0">
              <a:spcBef>
                <a:spcPts val="0"/>
              </a:spcBef>
              <a:spcAft>
                <a:spcPts val="0"/>
              </a:spcAft>
              <a:buSzPts val="1400"/>
              <a:buChar char="○"/>
            </a:pPr>
            <a:r>
              <a:rPr lang="it"/>
              <a:t>Né gli oggetti che implementano tratti hanno una penalità in termini di memoria per ospitare il puntatore alla VTABLE</a:t>
            </a:r>
            <a:endParaRPr/>
          </a:p>
          <a:p>
            <a:pPr marL="914400" lvl="1" indent="-317500" algn="l" rtl="0">
              <a:spcBef>
                <a:spcPts val="0"/>
              </a:spcBef>
              <a:spcAft>
                <a:spcPts val="0"/>
              </a:spcAft>
              <a:buSzPts val="1400"/>
              <a:buChar char="○"/>
            </a:pPr>
            <a:r>
              <a:rPr lang="it"/>
              <a:t>Tale costo si presenta solo quando si crea esplicitamente un riferimento dinamico (</a:t>
            </a:r>
            <a:r>
              <a:rPr lang="it" b="1">
                <a:solidFill>
                  <a:srgbClr val="0B5394"/>
                </a:solidFill>
                <a:latin typeface="Consolas"/>
                <a:ea typeface="Consolas"/>
                <a:cs typeface="Consolas"/>
                <a:sym typeface="Consolas"/>
              </a:rPr>
              <a:t>&amp;dyn TraitName</a:t>
            </a:r>
            <a:r>
              <a:rPr lang="it"/>
              <a:t>) </a:t>
            </a:r>
            <a:endParaRPr/>
          </a:p>
        </p:txBody>
      </p:sp>
      <p:sp>
        <p:nvSpPr>
          <p:cNvPr id="145" name="Google Shape;145;p21"/>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2"/>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it"/>
              <a:t>Definire e usare un tratto</a:t>
            </a:r>
            <a:endParaRPr/>
          </a:p>
        </p:txBody>
      </p:sp>
      <p:sp>
        <p:nvSpPr>
          <p:cNvPr id="151" name="Google Shape;151;p22"/>
          <p:cNvSpPr txBox="1">
            <a:spLocks noGrp="1"/>
          </p:cNvSpPr>
          <p:nvPr>
            <p:ph type="body" idx="1"/>
          </p:nvPr>
        </p:nvSpPr>
        <p:spPr>
          <a:xfrm>
            <a:off x="311700" y="1280528"/>
            <a:ext cx="8520600" cy="3795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it"/>
              <a:t>Si definisce un tratto con la sintassi</a:t>
            </a:r>
            <a:endParaRPr/>
          </a:p>
          <a:p>
            <a:pPr marL="914400" lvl="1" indent="-317500" algn="l" rtl="0">
              <a:spcBef>
                <a:spcPts val="0"/>
              </a:spcBef>
              <a:spcAft>
                <a:spcPts val="0"/>
              </a:spcAft>
              <a:buSzPts val="1400"/>
              <a:buFont typeface="Consolas"/>
              <a:buChar char="○"/>
            </a:pPr>
            <a:r>
              <a:rPr lang="it" b="1">
                <a:solidFill>
                  <a:srgbClr val="0B5394"/>
                </a:solidFill>
                <a:latin typeface="Consolas"/>
                <a:ea typeface="Consolas"/>
                <a:cs typeface="Consolas"/>
                <a:sym typeface="Consolas"/>
              </a:rPr>
              <a:t>trait</a:t>
            </a:r>
            <a:r>
              <a:rPr lang="it" b="1">
                <a:latin typeface="Consolas"/>
                <a:ea typeface="Consolas"/>
                <a:cs typeface="Consolas"/>
                <a:sym typeface="Consolas"/>
              </a:rPr>
              <a:t> </a:t>
            </a:r>
            <a:r>
              <a:rPr lang="it" b="1" i="1">
                <a:latin typeface="Consolas"/>
                <a:ea typeface="Consolas"/>
                <a:cs typeface="Consolas"/>
                <a:sym typeface="Consolas"/>
              </a:rPr>
              <a:t>SomeTrait</a:t>
            </a:r>
            <a:r>
              <a:rPr lang="it" b="1">
                <a:latin typeface="Consolas"/>
                <a:ea typeface="Consolas"/>
                <a:cs typeface="Consolas"/>
                <a:sym typeface="Consolas"/>
              </a:rPr>
              <a:t> </a:t>
            </a:r>
            <a:r>
              <a:rPr lang="it" b="1">
                <a:solidFill>
                  <a:srgbClr val="0B5394"/>
                </a:solidFill>
                <a:latin typeface="Consolas"/>
                <a:ea typeface="Consolas"/>
                <a:cs typeface="Consolas"/>
                <a:sym typeface="Consolas"/>
              </a:rPr>
              <a:t>{ fn </a:t>
            </a:r>
            <a:r>
              <a:rPr lang="it" b="1" i="1">
                <a:latin typeface="Consolas"/>
                <a:ea typeface="Consolas"/>
                <a:cs typeface="Consolas"/>
                <a:sym typeface="Consolas"/>
              </a:rPr>
              <a:t>someOperation</a:t>
            </a:r>
            <a:r>
              <a:rPr lang="it" b="1">
                <a:solidFill>
                  <a:srgbClr val="0B5394"/>
                </a:solidFill>
                <a:latin typeface="Consolas"/>
                <a:ea typeface="Consolas"/>
                <a:cs typeface="Consolas"/>
                <a:sym typeface="Consolas"/>
              </a:rPr>
              <a:t>(&amp;mut self) -&gt; </a:t>
            </a:r>
            <a:r>
              <a:rPr lang="it" b="1" i="1">
                <a:latin typeface="Consolas"/>
                <a:ea typeface="Consolas"/>
                <a:cs typeface="Consolas"/>
                <a:sym typeface="Consolas"/>
              </a:rPr>
              <a:t>SomeResult</a:t>
            </a:r>
            <a:r>
              <a:rPr lang="it" b="1">
                <a:solidFill>
                  <a:srgbClr val="0B5394"/>
                </a:solidFill>
                <a:latin typeface="Consolas"/>
                <a:ea typeface="Consolas"/>
                <a:cs typeface="Consolas"/>
                <a:sym typeface="Consolas"/>
              </a:rPr>
              <a:t>;</a:t>
            </a:r>
            <a:r>
              <a:rPr lang="it" b="1">
                <a:latin typeface="Consolas"/>
                <a:ea typeface="Consolas"/>
                <a:cs typeface="Consolas"/>
                <a:sym typeface="Consolas"/>
              </a:rPr>
              <a:t> … </a:t>
            </a:r>
            <a:r>
              <a:rPr lang="it" b="1">
                <a:solidFill>
                  <a:srgbClr val="0B5394"/>
                </a:solidFill>
                <a:latin typeface="Consolas"/>
                <a:ea typeface="Consolas"/>
                <a:cs typeface="Consolas"/>
                <a:sym typeface="Consolas"/>
              </a:rPr>
              <a:t>}</a:t>
            </a:r>
            <a:endParaRPr b="1">
              <a:solidFill>
                <a:srgbClr val="0B5394"/>
              </a:solidFill>
              <a:latin typeface="Consolas"/>
              <a:ea typeface="Consolas"/>
              <a:cs typeface="Consolas"/>
              <a:sym typeface="Consolas"/>
            </a:endParaRPr>
          </a:p>
          <a:p>
            <a:pPr marL="457200" lvl="0" indent="-342900" algn="l" rtl="0">
              <a:spcBef>
                <a:spcPts val="0"/>
              </a:spcBef>
              <a:spcAft>
                <a:spcPts val="0"/>
              </a:spcAft>
              <a:buSzPts val="1800"/>
              <a:buChar char="●"/>
            </a:pPr>
            <a:r>
              <a:rPr lang="it"/>
              <a:t>Una struttura dati concreta, come struct od enum, può esplicitamente dichiarare di implementare un dato tratto attraverso il blocco seguente</a:t>
            </a:r>
            <a:endParaRPr/>
          </a:p>
          <a:p>
            <a:pPr marL="914400" lvl="1" indent="-317500" algn="l" rtl="0">
              <a:spcBef>
                <a:spcPts val="0"/>
              </a:spcBef>
              <a:spcAft>
                <a:spcPts val="0"/>
              </a:spcAft>
              <a:buSzPts val="1400"/>
              <a:buFont typeface="Consolas"/>
              <a:buChar char="○"/>
            </a:pPr>
            <a:r>
              <a:rPr lang="it" b="1">
                <a:solidFill>
                  <a:srgbClr val="0B5394"/>
                </a:solidFill>
                <a:latin typeface="Consolas"/>
                <a:ea typeface="Consolas"/>
                <a:cs typeface="Consolas"/>
                <a:sym typeface="Consolas"/>
              </a:rPr>
              <a:t>impl</a:t>
            </a:r>
            <a:r>
              <a:rPr lang="it" b="1">
                <a:latin typeface="Consolas"/>
                <a:ea typeface="Consolas"/>
                <a:cs typeface="Consolas"/>
                <a:sym typeface="Consolas"/>
              </a:rPr>
              <a:t> </a:t>
            </a:r>
            <a:r>
              <a:rPr lang="it" b="1" i="1">
                <a:latin typeface="Consolas"/>
                <a:ea typeface="Consolas"/>
                <a:cs typeface="Consolas"/>
                <a:sym typeface="Consolas"/>
              </a:rPr>
              <a:t>SomeTrait</a:t>
            </a:r>
            <a:r>
              <a:rPr lang="it" b="1">
                <a:latin typeface="Consolas"/>
                <a:ea typeface="Consolas"/>
                <a:cs typeface="Consolas"/>
                <a:sym typeface="Consolas"/>
              </a:rPr>
              <a:t> </a:t>
            </a:r>
            <a:r>
              <a:rPr lang="it" b="1">
                <a:solidFill>
                  <a:srgbClr val="0B5394"/>
                </a:solidFill>
                <a:latin typeface="Consolas"/>
                <a:ea typeface="Consolas"/>
                <a:cs typeface="Consolas"/>
                <a:sym typeface="Consolas"/>
              </a:rPr>
              <a:t>for</a:t>
            </a:r>
            <a:r>
              <a:rPr lang="it" b="1">
                <a:latin typeface="Consolas"/>
                <a:ea typeface="Consolas"/>
                <a:cs typeface="Consolas"/>
                <a:sym typeface="Consolas"/>
              </a:rPr>
              <a:t> </a:t>
            </a:r>
            <a:r>
              <a:rPr lang="it" b="1" i="1">
                <a:latin typeface="Consolas"/>
                <a:ea typeface="Consolas"/>
                <a:cs typeface="Consolas"/>
                <a:sym typeface="Consolas"/>
              </a:rPr>
              <a:t>SomeType</a:t>
            </a:r>
            <a:r>
              <a:rPr lang="it" b="1">
                <a:solidFill>
                  <a:srgbClr val="0B5394"/>
                </a:solidFill>
                <a:latin typeface="Consolas"/>
                <a:ea typeface="Consolas"/>
                <a:cs typeface="Consolas"/>
                <a:sym typeface="Consolas"/>
              </a:rPr>
              <a:t> {</a:t>
            </a:r>
            <a:r>
              <a:rPr lang="it" b="1">
                <a:latin typeface="Consolas"/>
                <a:ea typeface="Consolas"/>
                <a:cs typeface="Consolas"/>
                <a:sym typeface="Consolas"/>
              </a:rPr>
              <a:t> … </a:t>
            </a:r>
            <a:r>
              <a:rPr lang="it" b="1">
                <a:solidFill>
                  <a:srgbClr val="0B5394"/>
                </a:solidFill>
                <a:latin typeface="Consolas"/>
                <a:ea typeface="Consolas"/>
                <a:cs typeface="Consolas"/>
                <a:sym typeface="Consolas"/>
              </a:rPr>
              <a:t>}</a:t>
            </a:r>
            <a:r>
              <a:rPr lang="it">
                <a:latin typeface="Consolas"/>
                <a:ea typeface="Consolas"/>
                <a:cs typeface="Consolas"/>
                <a:sym typeface="Consolas"/>
              </a:rPr>
              <a:t> </a:t>
            </a:r>
            <a:endParaRPr>
              <a:latin typeface="Consolas"/>
              <a:ea typeface="Consolas"/>
              <a:cs typeface="Consolas"/>
              <a:sym typeface="Consolas"/>
            </a:endParaRPr>
          </a:p>
          <a:p>
            <a:pPr marL="457200" lvl="0" indent="-342900" algn="l" rtl="0">
              <a:spcBef>
                <a:spcPts val="0"/>
              </a:spcBef>
              <a:spcAft>
                <a:spcPts val="0"/>
              </a:spcAft>
              <a:buSzPts val="1800"/>
              <a:buChar char="●"/>
            </a:pPr>
            <a:r>
              <a:rPr lang="it"/>
              <a:t>Dato un valore il cui tipo implementa un tratto, è possibile invocare su tale valore i metodi del tratto, con la normale sintassi basata sul ‘.’</a:t>
            </a:r>
            <a:endParaRPr/>
          </a:p>
          <a:p>
            <a:pPr marL="914400" lvl="1" indent="-317500" algn="l" rtl="0">
              <a:spcBef>
                <a:spcPts val="0"/>
              </a:spcBef>
              <a:spcAft>
                <a:spcPts val="0"/>
              </a:spcAft>
              <a:buSzPts val="1400"/>
              <a:buChar char="○"/>
            </a:pPr>
            <a:r>
              <a:rPr lang="it"/>
              <a:t>A condizione che il tratto sia stato dichiarato nello stesso crate o che sia stata importato attraverso il costrutto</a:t>
            </a:r>
            <a:br>
              <a:rPr lang="it"/>
            </a:br>
            <a:r>
              <a:rPr lang="it" b="1">
                <a:solidFill>
                  <a:srgbClr val="0B5394"/>
                </a:solidFill>
                <a:latin typeface="Consolas"/>
                <a:ea typeface="Consolas"/>
                <a:cs typeface="Consolas"/>
                <a:sym typeface="Consolas"/>
              </a:rPr>
              <a:t>use </a:t>
            </a:r>
            <a:r>
              <a:rPr lang="it" b="1" i="1">
                <a:latin typeface="Consolas"/>
                <a:ea typeface="Consolas"/>
                <a:cs typeface="Consolas"/>
                <a:sym typeface="Consolas"/>
              </a:rPr>
              <a:t>SomeNamespace</a:t>
            </a:r>
            <a:r>
              <a:rPr lang="it" b="1">
                <a:solidFill>
                  <a:srgbClr val="0B5394"/>
                </a:solidFill>
                <a:latin typeface="Consolas"/>
                <a:ea typeface="Consolas"/>
                <a:cs typeface="Consolas"/>
                <a:sym typeface="Consolas"/>
              </a:rPr>
              <a:t>::</a:t>
            </a:r>
            <a:r>
              <a:rPr lang="it" b="1" i="1">
                <a:latin typeface="Consolas"/>
                <a:ea typeface="Consolas"/>
                <a:cs typeface="Consolas"/>
                <a:sym typeface="Consolas"/>
              </a:rPr>
              <a:t>SomeTrait</a:t>
            </a:r>
            <a:r>
              <a:rPr lang="it" b="1">
                <a:solidFill>
                  <a:srgbClr val="0B5394"/>
                </a:solidFill>
                <a:latin typeface="Consolas"/>
                <a:ea typeface="Consolas"/>
                <a:cs typeface="Consolas"/>
                <a:sym typeface="Consolas"/>
              </a:rPr>
              <a:t>;</a:t>
            </a:r>
            <a:endParaRPr/>
          </a:p>
          <a:p>
            <a:pPr marL="914400" lvl="1" indent="-317500" algn="l" rtl="0">
              <a:spcBef>
                <a:spcPts val="0"/>
              </a:spcBef>
              <a:spcAft>
                <a:spcPts val="0"/>
              </a:spcAft>
              <a:buSzPts val="1400"/>
              <a:buChar char="○"/>
            </a:pPr>
            <a:r>
              <a:rPr lang="it"/>
              <a:t>Alcuni tratti (come Clone e Iter) non necessitano di essere importati esplicitamente in quanto fanno parte di una porzione di codice della libreria standard (il cosiddetto preludio) che viene importato automaticamente in ogni crate</a:t>
            </a:r>
            <a:endParaRPr/>
          </a:p>
        </p:txBody>
      </p:sp>
      <p:sp>
        <p:nvSpPr>
          <p:cNvPr id="152" name="Google Shape;152;p22"/>
          <p:cNvSpPr txBox="1">
            <a:spLocks noGrp="1"/>
          </p:cNvSpPr>
          <p:nvPr>
            <p:ph type="sldNum" idx="12"/>
          </p:nvPr>
        </p:nvSpPr>
        <p:spPr>
          <a:xfrm>
            <a:off x="8472458" y="5298339"/>
            <a:ext cx="548700" cy="4374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it"/>
              <a:t>9</a:t>
            </a:fld>
            <a:endParaRPr/>
          </a:p>
        </p:txBody>
      </p:sp>
    </p:spTree>
  </p:cSld>
  <p:clrMapOvr>
    <a:masterClrMapping/>
  </p:clrMapOvr>
</p:sld>
</file>

<file path=ppt/theme/theme1.xml><?xml version="1.0" encoding="utf-8"?>
<a:theme xmlns:a="http://schemas.openxmlformats.org/drawingml/2006/main" name="Polito">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6536</Words>
  <Application>Microsoft Macintosh PowerPoint</Application>
  <PresentationFormat>On-screen Show (16:10)</PresentationFormat>
  <Paragraphs>713</Paragraphs>
  <Slides>47</Slides>
  <Notes>47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47</vt:i4>
      </vt:variant>
    </vt:vector>
  </HeadingPairs>
  <TitlesOfParts>
    <vt:vector size="52" baseType="lpstr">
      <vt:lpstr>Consolas</vt:lpstr>
      <vt:lpstr>Gill Sans</vt:lpstr>
      <vt:lpstr>Arial</vt:lpstr>
      <vt:lpstr>Times New Roman</vt:lpstr>
      <vt:lpstr>Polito</vt:lpstr>
      <vt:lpstr>Polimorfismo</vt:lpstr>
      <vt:lpstr>Polimorfismo</vt:lpstr>
      <vt:lpstr>Polimorfismo in C e C++</vt:lpstr>
      <vt:lpstr>Polimorfismo in C++</vt:lpstr>
      <vt:lpstr>Polimorfismo in C++</vt:lpstr>
      <vt:lpstr>Polimorfismo in C++</vt:lpstr>
      <vt:lpstr>Polimorfismo in C++</vt:lpstr>
      <vt:lpstr>Tratti</vt:lpstr>
      <vt:lpstr>Definire e usare un tratto</vt:lpstr>
      <vt:lpstr>Definire ed usare un tratto</vt:lpstr>
      <vt:lpstr>Definire ed usare un tratto</vt:lpstr>
      <vt:lpstr>Definire ed usare un tratto</vt:lpstr>
      <vt:lpstr>Definire ed usare un tratto</vt:lpstr>
      <vt:lpstr>Definire ed usare un tratto</vt:lpstr>
      <vt:lpstr>Sotto-tratti e super-tratti</vt:lpstr>
      <vt:lpstr>Invocare un tratto</vt:lpstr>
      <vt:lpstr>Oggetti-tratto</vt:lpstr>
      <vt:lpstr>Tratti nella libreria standard</vt:lpstr>
      <vt:lpstr>Gestire i confronti di uguaglianza</vt:lpstr>
      <vt:lpstr>Gestire i confronti di ordine</vt:lpstr>
      <vt:lpstr>Visualizzare i contenuti</vt:lpstr>
      <vt:lpstr>Copia e duplicazione</vt:lpstr>
      <vt:lpstr>Rilasciare le risorse</vt:lpstr>
      <vt:lpstr>Indicizzare una struttura dati</vt:lpstr>
      <vt:lpstr>Indicizzare una struttura dati</vt:lpstr>
      <vt:lpstr>Dereferenziare un valore</vt:lpstr>
      <vt:lpstr>Dereferenziare un valore</vt:lpstr>
      <vt:lpstr>Dereferenziare un valore</vt:lpstr>
      <vt:lpstr>Definire un intervallo</vt:lpstr>
      <vt:lpstr>Conversione tra tipi</vt:lpstr>
      <vt:lpstr>Conversione tra tipi</vt:lpstr>
      <vt:lpstr>Conversione tra tipi</vt:lpstr>
      <vt:lpstr>Conversione tra tipi</vt:lpstr>
      <vt:lpstr>Descrivere un errore</vt:lpstr>
      <vt:lpstr>Descrivere un errore</vt:lpstr>
      <vt:lpstr>Derivare metodi automaticamente</vt:lpstr>
      <vt:lpstr>Tipi generici</vt:lpstr>
      <vt:lpstr>Funzioni generiche</vt:lpstr>
      <vt:lpstr>Funzioni generiche</vt:lpstr>
      <vt:lpstr>Template C++</vt:lpstr>
      <vt:lpstr>Concetti in C++</vt:lpstr>
      <vt:lpstr>Tipi generici in Rust</vt:lpstr>
      <vt:lpstr>Tipi generici (in generale)</vt:lpstr>
      <vt:lpstr>Sintassi dei tipi generici</vt:lpstr>
      <vt:lpstr>Tratti e tipi generici</vt:lpstr>
      <vt:lpstr>Tratti e tipi generici</vt:lpstr>
      <vt:lpstr>Per saperne di più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Polimorfismo</dc:title>
  <cp:lastModifiedBy>Giovanni Malnati</cp:lastModifiedBy>
  <cp:revision>1</cp:revision>
  <dcterms:modified xsi:type="dcterms:W3CDTF">2023-02-26T21:06:03Z</dcterms:modified>
</cp:coreProperties>
</file>