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24" d="100"/>
          <a:sy n="124" d="100"/>
        </p:scale>
        <p:origin x="1184" y="16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e0041dfa_0_12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6e0041df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6e0041dfa_0_14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6e0041df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6e0041dfa_0_15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6e0041df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775b5e78c_0_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775b5e78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ccfbd80_0_1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ccfbd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09ccfbd80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09ccfb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09ccfbd80_0_1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09ccfbd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5dc23f9c8_0_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5dc23f9c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5dc23f9c8_0_1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5dc23f9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6e0041dfa_0_19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6e0041df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09ccfbd80_0_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09ccfbd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7345ca205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07345ca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06e0041dfa_0_19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06e0041df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6e0041dfa_0_20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6e0041df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6e0041dfa_0_21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6e0041df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f62e81bdf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f62e81b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f62e81bdf_0_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f62e81b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f62e81bdf_0_1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f62e81bd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0f62e81bdf_0_2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0f62e81bd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f62e81bdf_0_2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0f62e81bd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c49daf4f36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c49daf4f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e0041dfa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e0041d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c49daf4f36_0_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c49daf4f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c49daf4f36_0_1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c49daf4f3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c49daf4f36_0_2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c49daf4f3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6e0041dfa_0_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6e0041d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6e0041dfa_0_1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6e0041df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dc23f9c8_0_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25dc23f9c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6e0041dfa_0_10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6e0041df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6e0041dfa_0_6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6e0041df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6e0041dfa_0_8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6e0041df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95308" y="5298339"/>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5319075"/>
            <a:ext cx="9144000" cy="395925"/>
          </a:xfrm>
          <a:prstGeom prst="rect">
            <a:avLst/>
          </a:prstGeom>
          <a:noFill/>
          <a:ln>
            <a:noFill/>
          </a:ln>
        </p:spPr>
      </p:pic>
      <p:sp>
        <p:nvSpPr>
          <p:cNvPr id="7" name="Google Shape;7;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5298339"/>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i="1">
                <a:solidFill>
                  <a:schemeClr val="lt1"/>
                </a:solidFill>
              </a:rPr>
              <a:t>© G. Malnati, G. Liaci, 2021-23</a:t>
            </a:r>
            <a:endParaRPr sz="1100" i="1">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BFE"/>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Gestione degli errori</a:t>
            </a:r>
            <a:endParaRPr/>
          </a:p>
        </p:txBody>
      </p:sp>
      <p:sp>
        <p:nvSpPr>
          <p:cNvPr id="57" name="Google Shape;57;p13"/>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Computazioni invalide</a:t>
            </a:r>
            <a:endParaRPr/>
          </a:p>
        </p:txBody>
      </p:sp>
      <p:pic>
        <p:nvPicPr>
          <p:cNvPr id="58" name="Google Shape;58;p13"/>
          <p:cNvPicPr preferRelativeResize="0"/>
          <p:nvPr/>
        </p:nvPicPr>
        <p:blipFill>
          <a:blip r:embed="rId3">
            <a:alphaModFix/>
          </a:blip>
          <a:stretch>
            <a:fillRect/>
          </a:stretch>
        </p:blipFill>
        <p:spPr>
          <a:xfrm>
            <a:off x="2889075" y="103075"/>
            <a:ext cx="3113250" cy="206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49" name="Google Shape;149;p2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50" name="Google Shape;150;p22"/>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a:t>
            </a:r>
            <a:r>
              <a:rPr lang="it" sz="1600" b="1">
                <a:solidFill>
                  <a:srgbClr val="980000"/>
                </a:solidFill>
                <a:latin typeface="Consolas"/>
                <a:ea typeface="Consolas"/>
                <a:cs typeface="Consolas"/>
                <a:sym typeface="Consolas"/>
              </a:rPr>
              <a:t> </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r>
              <a:rPr lang="it" sz="1600" b="1">
                <a:solidFill>
                  <a:srgbClr val="980000"/>
                </a:solidFill>
                <a:highlight>
                  <a:schemeClr val="accent6"/>
                </a:highlight>
                <a:latin typeface="Consolas"/>
                <a:ea typeface="Consolas"/>
                <a:cs typeface="Consolas"/>
                <a:sym typeface="Consolas"/>
              </a:rPr>
              <a:t>int i = 1;</a:t>
            </a:r>
            <a:endParaRPr sz="1600" b="1">
              <a:solidFill>
                <a:srgbClr val="980000"/>
              </a:solidFill>
              <a:highlight>
                <a:schemeClr val="accent6"/>
              </a:highlight>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51" name="Google Shape;151;p22"/>
          <p:cNvSpPr/>
          <p:nvPr/>
        </p:nvSpPr>
        <p:spPr>
          <a:xfrm>
            <a:off x="6079525" y="2903755"/>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n+1</a:t>
            </a:r>
            <a:endParaRPr baseline="-25000"/>
          </a:p>
        </p:txBody>
      </p:sp>
      <p:sp>
        <p:nvSpPr>
          <p:cNvPr id="152" name="Google Shape;152;p22"/>
          <p:cNvSpPr/>
          <p:nvPr/>
        </p:nvSpPr>
        <p:spPr>
          <a:xfrm>
            <a:off x="6079525" y="3381090"/>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f2&gt;</a:t>
            </a:r>
            <a:endParaRPr/>
          </a:p>
        </p:txBody>
      </p:sp>
      <p:sp>
        <p:nvSpPr>
          <p:cNvPr id="153" name="Google Shape;153;p22"/>
          <p:cNvSpPr/>
          <p:nvPr/>
        </p:nvSpPr>
        <p:spPr>
          <a:xfrm>
            <a:off x="6079525" y="2426420"/>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54" name="Google Shape;154;p22"/>
          <p:cNvSpPr/>
          <p:nvPr/>
        </p:nvSpPr>
        <p:spPr>
          <a:xfrm>
            <a:off x="6079525" y="1949085"/>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55" name="Google Shape;155;p22"/>
          <p:cNvSpPr/>
          <p:nvPr/>
        </p:nvSpPr>
        <p:spPr>
          <a:xfrm>
            <a:off x="6079525" y="3858425"/>
            <a:ext cx="2434500" cy="351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local_variabile i</a:t>
            </a:r>
            <a:endParaRPr/>
          </a:p>
        </p:txBody>
      </p:sp>
      <p:sp>
        <p:nvSpPr>
          <p:cNvPr id="156" name="Google Shape;156;p22"/>
          <p:cNvSpPr/>
          <p:nvPr/>
        </p:nvSpPr>
        <p:spPr>
          <a:xfrm>
            <a:off x="1485975" y="3248825"/>
            <a:ext cx="572700" cy="2994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2"/>
          <p:cNvCxnSpPr>
            <a:stCxn id="152" idx="1"/>
            <a:endCxn id="156" idx="3"/>
          </p:cNvCxnSpPr>
          <p:nvPr/>
        </p:nvCxnSpPr>
        <p:spPr>
          <a:xfrm rot="10800000">
            <a:off x="2058625" y="3398490"/>
            <a:ext cx="4020900" cy="158400"/>
          </a:xfrm>
          <a:prstGeom prst="curvedConnector3">
            <a:avLst>
              <a:gd name="adj1" fmla="val 49999"/>
            </a:avLst>
          </a:prstGeom>
          <a:noFill/>
          <a:ln w="9525" cap="flat" cmpd="sng">
            <a:solidFill>
              <a:schemeClr val="dk2"/>
            </a:solidFill>
            <a:prstDash val="dash"/>
            <a:round/>
            <a:headEnd type="none" w="med" len="med"/>
            <a:tailEnd type="stealth" w="med" len="med"/>
          </a:ln>
        </p:spPr>
      </p:cxnSp>
      <p:sp>
        <p:nvSpPr>
          <p:cNvPr id="158" name="Google Shape;158;p22"/>
          <p:cNvSpPr/>
          <p:nvPr/>
        </p:nvSpPr>
        <p:spPr>
          <a:xfrm>
            <a:off x="489300" y="3736200"/>
            <a:ext cx="3046200" cy="8853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9" name="Google Shape;159;p22"/>
          <p:cNvCxnSpPr>
            <a:stCxn id="151" idx="1"/>
            <a:endCxn id="158" idx="3"/>
          </p:cNvCxnSpPr>
          <p:nvPr/>
        </p:nvCxnSpPr>
        <p:spPr>
          <a:xfrm flipH="1">
            <a:off x="3535525" y="3079555"/>
            <a:ext cx="2544000" cy="109920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160" name="Google Shape;160;p22"/>
          <p:cNvSpPr/>
          <p:nvPr/>
        </p:nvSpPr>
        <p:spPr>
          <a:xfrm>
            <a:off x="939225" y="1588225"/>
            <a:ext cx="258600" cy="2271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22"/>
          <p:cNvCxnSpPr>
            <a:stCxn id="155" idx="1"/>
            <a:endCxn id="160" idx="3"/>
          </p:cNvCxnSpPr>
          <p:nvPr/>
        </p:nvCxnSpPr>
        <p:spPr>
          <a:xfrm rot="10800000">
            <a:off x="1197925" y="1701725"/>
            <a:ext cx="4881600" cy="2332500"/>
          </a:xfrm>
          <a:prstGeom prst="curvedConnector3">
            <a:avLst>
              <a:gd name="adj1" fmla="val 50001"/>
            </a:avLst>
          </a:prstGeom>
          <a:noFill/>
          <a:ln w="9525" cap="flat" cmpd="sng">
            <a:solidFill>
              <a:schemeClr val="dk2"/>
            </a:solidFill>
            <a:prstDash val="dash"/>
            <a:round/>
            <a:headEnd type="none" w="med" len="med"/>
            <a:tailEnd type="stealth" w="med" len="med"/>
          </a:ln>
        </p:spPr>
      </p:cxnSp>
      <p:sp>
        <p:nvSpPr>
          <p:cNvPr id="162" name="Google Shape;162;p22"/>
          <p:cNvSpPr/>
          <p:nvPr/>
        </p:nvSpPr>
        <p:spPr>
          <a:xfrm>
            <a:off x="7049475" y="4269900"/>
            <a:ext cx="468600" cy="35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
        <p:nvSpPr>
          <p:cNvPr id="164" name="Google Shape;164;p22"/>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cxnSp>
        <p:nvCxnSpPr>
          <p:cNvPr id="165" name="Google Shape;165;p22"/>
          <p:cNvCxnSpPr>
            <a:stCxn id="151" idx="3"/>
            <a:endCxn id="164" idx="3"/>
          </p:cNvCxnSpPr>
          <p:nvPr/>
        </p:nvCxnSpPr>
        <p:spPr>
          <a:xfrm rot="10800000" flipH="1">
            <a:off x="8514025" y="1647655"/>
            <a:ext cx="600" cy="1431900"/>
          </a:xfrm>
          <a:prstGeom prst="curvedConnector3">
            <a:avLst>
              <a:gd name="adj1" fmla="val 39687500"/>
            </a:avLst>
          </a:prstGeom>
          <a:noFill/>
          <a:ln w="19050" cap="flat" cmpd="sng">
            <a:solidFill>
              <a:schemeClr val="dk2"/>
            </a:solidFill>
            <a:prstDash val="dash"/>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71" name="Google Shape;171;p2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72" name="Google Shape;172;p23"/>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a:t>
            </a:r>
            <a:r>
              <a:rPr lang="it" sz="1600" b="1">
                <a:solidFill>
                  <a:srgbClr val="980000"/>
                </a:solidFill>
                <a:highlight>
                  <a:schemeClr val="accent6"/>
                </a:highlight>
                <a:latin typeface="Consolas"/>
                <a:ea typeface="Consolas"/>
                <a:cs typeface="Consolas"/>
                <a:sym typeface="Consolas"/>
              </a:rPr>
              <a:t>throw std::logic_error(“err”);</a:t>
            </a:r>
            <a:endParaRPr sz="1600" b="1">
              <a:solidFill>
                <a:srgbClr val="980000"/>
              </a:solidFill>
              <a:highlight>
                <a:schemeClr val="accent6"/>
              </a:highlight>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73" name="Google Shape;173;p23"/>
          <p:cNvSpPr/>
          <p:nvPr/>
        </p:nvSpPr>
        <p:spPr>
          <a:xfrm>
            <a:off x="1485975" y="3248825"/>
            <a:ext cx="572700" cy="2994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3"/>
          <p:cNvCxnSpPr>
            <a:stCxn id="175" idx="1"/>
            <a:endCxn id="173" idx="3"/>
          </p:cNvCxnSpPr>
          <p:nvPr/>
        </p:nvCxnSpPr>
        <p:spPr>
          <a:xfrm rot="10800000">
            <a:off x="2058625" y="3398490"/>
            <a:ext cx="4020900" cy="158400"/>
          </a:xfrm>
          <a:prstGeom prst="curvedConnector3">
            <a:avLst>
              <a:gd name="adj1" fmla="val 49999"/>
            </a:avLst>
          </a:prstGeom>
          <a:noFill/>
          <a:ln w="9525" cap="flat" cmpd="sng">
            <a:solidFill>
              <a:schemeClr val="dk2"/>
            </a:solidFill>
            <a:prstDash val="dash"/>
            <a:round/>
            <a:headEnd type="none" w="med" len="med"/>
            <a:tailEnd type="stealth" w="med" len="med"/>
          </a:ln>
        </p:spPr>
      </p:cxnSp>
      <p:sp>
        <p:nvSpPr>
          <p:cNvPr id="176" name="Google Shape;176;p23"/>
          <p:cNvSpPr/>
          <p:nvPr/>
        </p:nvSpPr>
        <p:spPr>
          <a:xfrm>
            <a:off x="489300" y="3736200"/>
            <a:ext cx="3046200" cy="8853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3"/>
          <p:cNvCxnSpPr>
            <a:stCxn id="178" idx="1"/>
            <a:endCxn id="176" idx="3"/>
          </p:cNvCxnSpPr>
          <p:nvPr/>
        </p:nvCxnSpPr>
        <p:spPr>
          <a:xfrm flipH="1">
            <a:off x="3535525" y="3079555"/>
            <a:ext cx="2544000" cy="109920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179" name="Google Shape;179;p23"/>
          <p:cNvSpPr/>
          <p:nvPr/>
        </p:nvSpPr>
        <p:spPr>
          <a:xfrm>
            <a:off x="989375" y="1588225"/>
            <a:ext cx="182400" cy="2271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23"/>
          <p:cNvCxnSpPr>
            <a:stCxn id="181" idx="1"/>
            <a:endCxn id="179" idx="3"/>
          </p:cNvCxnSpPr>
          <p:nvPr/>
        </p:nvCxnSpPr>
        <p:spPr>
          <a:xfrm rot="10800000">
            <a:off x="1171825" y="1701725"/>
            <a:ext cx="4907700" cy="2332500"/>
          </a:xfrm>
          <a:prstGeom prst="curvedConnector3">
            <a:avLst>
              <a:gd name="adj1" fmla="val 50001"/>
            </a:avLst>
          </a:prstGeom>
          <a:noFill/>
          <a:ln w="9525" cap="flat" cmpd="sng">
            <a:solidFill>
              <a:schemeClr val="dk2"/>
            </a:solidFill>
            <a:prstDash val="dash"/>
            <a:round/>
            <a:headEnd type="none" w="med" len="med"/>
            <a:tailEnd type="stealth" w="med" len="med"/>
          </a:ln>
        </p:spPr>
      </p:cxnSp>
      <p:sp>
        <p:nvSpPr>
          <p:cNvPr id="182" name="Google Shape;182;p2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
        <p:nvSpPr>
          <p:cNvPr id="178" name="Google Shape;178;p23"/>
          <p:cNvSpPr/>
          <p:nvPr/>
        </p:nvSpPr>
        <p:spPr>
          <a:xfrm>
            <a:off x="6079525" y="2903755"/>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n+1</a:t>
            </a:r>
            <a:endParaRPr baseline="-25000"/>
          </a:p>
        </p:txBody>
      </p:sp>
      <p:sp>
        <p:nvSpPr>
          <p:cNvPr id="175" name="Google Shape;175;p23"/>
          <p:cNvSpPr/>
          <p:nvPr/>
        </p:nvSpPr>
        <p:spPr>
          <a:xfrm>
            <a:off x="6079525" y="3381090"/>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f2&gt;</a:t>
            </a:r>
            <a:endParaRPr/>
          </a:p>
        </p:txBody>
      </p:sp>
      <p:sp>
        <p:nvSpPr>
          <p:cNvPr id="183" name="Google Shape;183;p23"/>
          <p:cNvSpPr/>
          <p:nvPr/>
        </p:nvSpPr>
        <p:spPr>
          <a:xfrm>
            <a:off x="6079525" y="2426420"/>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84" name="Google Shape;184;p23"/>
          <p:cNvSpPr/>
          <p:nvPr/>
        </p:nvSpPr>
        <p:spPr>
          <a:xfrm>
            <a:off x="6079525" y="1949085"/>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81" name="Google Shape;181;p23"/>
          <p:cNvSpPr/>
          <p:nvPr/>
        </p:nvSpPr>
        <p:spPr>
          <a:xfrm>
            <a:off x="6079525" y="3858425"/>
            <a:ext cx="2434500" cy="3516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local_variabile i</a:t>
            </a:r>
            <a:endParaRPr/>
          </a:p>
        </p:txBody>
      </p:sp>
      <p:sp>
        <p:nvSpPr>
          <p:cNvPr id="185" name="Google Shape;185;p23"/>
          <p:cNvSpPr/>
          <p:nvPr/>
        </p:nvSpPr>
        <p:spPr>
          <a:xfrm>
            <a:off x="7049475" y="4269900"/>
            <a:ext cx="468600" cy="351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cxnSp>
        <p:nvCxnSpPr>
          <p:cNvPr id="187" name="Google Shape;187;p23"/>
          <p:cNvCxnSpPr>
            <a:stCxn id="178" idx="3"/>
            <a:endCxn id="186" idx="3"/>
          </p:cNvCxnSpPr>
          <p:nvPr/>
        </p:nvCxnSpPr>
        <p:spPr>
          <a:xfrm rot="10800000" flipH="1">
            <a:off x="8514025" y="1647655"/>
            <a:ext cx="600" cy="1431900"/>
          </a:xfrm>
          <a:prstGeom prst="curvedConnector3">
            <a:avLst>
              <a:gd name="adj1" fmla="val 39687500"/>
            </a:avLst>
          </a:prstGeom>
          <a:noFill/>
          <a:ln w="19050" cap="flat" cmpd="sng">
            <a:solidFill>
              <a:schemeClr val="dk2"/>
            </a:solidFill>
            <a:prstDash val="dash"/>
            <a:round/>
            <a:headEnd type="none" w="med" len="med"/>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93" name="Google Shape;193;p2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94" name="Google Shape;194;p24"/>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r>
              <a:rPr lang="it" sz="1600" b="1">
                <a:solidFill>
                  <a:srgbClr val="980000"/>
                </a:solidFill>
                <a:highlight>
                  <a:schemeClr val="accent6"/>
                </a:highlight>
                <a:latin typeface="Consolas"/>
                <a:ea typeface="Consolas"/>
                <a:cs typeface="Consolas"/>
                <a:sym typeface="Consolas"/>
              </a:rPr>
              <a:t>catch (std::logic_error e) {</a:t>
            </a:r>
            <a:endParaRPr sz="1600" b="1">
              <a:solidFill>
                <a:srgbClr val="980000"/>
              </a:solidFill>
              <a:highlight>
                <a:schemeClr val="accent6"/>
              </a:highlight>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95" name="Google Shape;195;p24"/>
          <p:cNvSpPr/>
          <p:nvPr/>
        </p:nvSpPr>
        <p:spPr>
          <a:xfrm>
            <a:off x="6079525" y="2476533"/>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96" name="Google Shape;196;p24"/>
          <p:cNvSpPr/>
          <p:nvPr/>
        </p:nvSpPr>
        <p:spPr>
          <a:xfrm>
            <a:off x="6079525" y="1974142"/>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97" name="Google Shape;197;p24"/>
          <p:cNvSpPr/>
          <p:nvPr/>
        </p:nvSpPr>
        <p:spPr>
          <a:xfrm rot="10800000">
            <a:off x="7127600" y="3514625"/>
            <a:ext cx="468600" cy="54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sp>
        <p:nvSpPr>
          <p:cNvPr id="199" name="Google Shape;199;p24"/>
          <p:cNvSpPr/>
          <p:nvPr/>
        </p:nvSpPr>
        <p:spPr>
          <a:xfrm>
            <a:off x="6079525" y="2978925"/>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n+1</a:t>
            </a:r>
            <a:endParaRPr baseline="-25000"/>
          </a:p>
        </p:txBody>
      </p:sp>
      <p:sp>
        <p:nvSpPr>
          <p:cNvPr id="200" name="Google Shape;200;p24"/>
          <p:cNvSpPr/>
          <p:nvPr/>
        </p:nvSpPr>
        <p:spPr>
          <a:xfrm>
            <a:off x="489300" y="3736200"/>
            <a:ext cx="3046200" cy="8853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24"/>
          <p:cNvCxnSpPr>
            <a:stCxn id="199" idx="1"/>
            <a:endCxn id="200" idx="3"/>
          </p:cNvCxnSpPr>
          <p:nvPr/>
        </p:nvCxnSpPr>
        <p:spPr>
          <a:xfrm flipH="1">
            <a:off x="3535525" y="3154725"/>
            <a:ext cx="2544000" cy="102420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202" name="Google Shape;202;p24"/>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cxnSp>
        <p:nvCxnSpPr>
          <p:cNvPr id="203" name="Google Shape;203;p24"/>
          <p:cNvCxnSpPr>
            <a:stCxn id="199" idx="3"/>
            <a:endCxn id="202" idx="3"/>
          </p:cNvCxnSpPr>
          <p:nvPr/>
        </p:nvCxnSpPr>
        <p:spPr>
          <a:xfrm rot="10800000" flipH="1">
            <a:off x="8514025" y="1647525"/>
            <a:ext cx="600" cy="1507200"/>
          </a:xfrm>
          <a:prstGeom prst="curvedConnector3">
            <a:avLst>
              <a:gd name="adj1" fmla="val 39687500"/>
            </a:avLst>
          </a:prstGeom>
          <a:noFill/>
          <a:ln w="19050" cap="flat" cmpd="sng">
            <a:solidFill>
              <a:schemeClr val="dk2"/>
            </a:solidFill>
            <a:prstDash val="dash"/>
            <a:round/>
            <a:headEnd type="none" w="med" len="med"/>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209" name="Google Shape;209;p2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210" name="Google Shape;210;p25"/>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solidFill>
                  <a:srgbClr val="980000"/>
                </a:solidFill>
                <a:highlight>
                  <a:schemeClr val="accent6"/>
                </a:highlight>
                <a:latin typeface="Consolas"/>
                <a:ea typeface="Consolas"/>
                <a:cs typeface="Consolas"/>
                <a:sym typeface="Consolas"/>
              </a:rPr>
              <a:t>}</a:t>
            </a:r>
            <a:endParaRPr sz="1600" b="1">
              <a:solidFill>
                <a:srgbClr val="980000"/>
              </a:solidFill>
              <a:highlight>
                <a:schemeClr val="accent6"/>
              </a:highlight>
              <a:latin typeface="Consolas"/>
              <a:ea typeface="Consolas"/>
              <a:cs typeface="Consolas"/>
              <a:sym typeface="Consolas"/>
            </a:endParaRPr>
          </a:p>
        </p:txBody>
      </p:sp>
      <p:sp>
        <p:nvSpPr>
          <p:cNvPr id="211" name="Google Shape;211;p25"/>
          <p:cNvSpPr/>
          <p:nvPr/>
        </p:nvSpPr>
        <p:spPr>
          <a:xfrm>
            <a:off x="6079525" y="2501075"/>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212" name="Google Shape;212;p25"/>
          <p:cNvSpPr/>
          <p:nvPr/>
        </p:nvSpPr>
        <p:spPr>
          <a:xfrm>
            <a:off x="6079525" y="1986413"/>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213" name="Google Shape;213;p25"/>
          <p:cNvSpPr/>
          <p:nvPr/>
        </p:nvSpPr>
        <p:spPr>
          <a:xfrm rot="10800000">
            <a:off x="7049475" y="2967675"/>
            <a:ext cx="468600" cy="54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sp>
        <p:nvSpPr>
          <p:cNvPr id="215" name="Google Shape;215;p25"/>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221" name="Google Shape;221;p2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fontScale="85000"/>
          </a:bodyPr>
          <a:lstStyle/>
          <a:p>
            <a:pPr marL="457200" lvl="0" indent="-325755" algn="l" rtl="0">
              <a:spcBef>
                <a:spcPts val="0"/>
              </a:spcBef>
              <a:spcAft>
                <a:spcPts val="0"/>
              </a:spcAft>
              <a:buSzPct val="100000"/>
              <a:buChar char="●"/>
            </a:pPr>
            <a:r>
              <a:rPr lang="it"/>
              <a:t>Sebbene il C++ non ponga né vincoli sintattici né semantici sul tipo di dato utilizzato per descrivere un’eccezione, è uso comune usare classi derivate da </a:t>
            </a:r>
            <a:r>
              <a:rPr lang="it" b="1">
                <a:solidFill>
                  <a:srgbClr val="0B5394"/>
                </a:solidFill>
                <a:latin typeface="Consolas"/>
                <a:ea typeface="Consolas"/>
                <a:cs typeface="Consolas"/>
                <a:sym typeface="Consolas"/>
              </a:rPr>
              <a:t>std::exception</a:t>
            </a:r>
            <a:endParaRPr b="1">
              <a:solidFill>
                <a:srgbClr val="0B5394"/>
              </a:solidFill>
              <a:latin typeface="Consolas"/>
              <a:ea typeface="Consolas"/>
              <a:cs typeface="Consolas"/>
              <a:sym typeface="Consolas"/>
            </a:endParaRPr>
          </a:p>
          <a:p>
            <a:pPr marL="914400" lvl="1" indent="-304165" algn="l" rtl="0">
              <a:spcBef>
                <a:spcPts val="0"/>
              </a:spcBef>
              <a:spcAft>
                <a:spcPts val="0"/>
              </a:spcAft>
              <a:buSzPct val="100000"/>
              <a:buChar char="○"/>
            </a:pPr>
            <a:r>
              <a:rPr lang="it"/>
              <a:t>Volte ad introdurre una serie di tipi distinti, così da abilitare il supporto che il compilatore è in grado di fornire al programmatore </a:t>
            </a:r>
            <a:endParaRPr/>
          </a:p>
          <a:p>
            <a:pPr marL="914400" lvl="1" indent="-304165" algn="l" rtl="0">
              <a:spcBef>
                <a:spcPts val="0"/>
              </a:spcBef>
              <a:spcAft>
                <a:spcPts val="0"/>
              </a:spcAft>
              <a:buSzPct val="100000"/>
              <a:buChar char="○"/>
            </a:pPr>
            <a:r>
              <a:rPr lang="it"/>
              <a:t>E a contenere, nelle proprie variabili istanza, maggiori dettagli sul malfunzionamento verificatosi</a:t>
            </a:r>
            <a:endParaRPr/>
          </a:p>
          <a:p>
            <a:pPr marL="457200" lvl="0" indent="-325755" algn="l" rtl="0">
              <a:spcBef>
                <a:spcPts val="0"/>
              </a:spcBef>
              <a:spcAft>
                <a:spcPts val="0"/>
              </a:spcAft>
              <a:buSzPct val="100000"/>
              <a:buChar char="●"/>
            </a:pPr>
            <a:r>
              <a:rPr lang="it"/>
              <a:t>Poiché il lancio di un’eccezione comporta l’immediata interruzione della funzione corrente (causando un ritorno anticipato, senza peraltro inizializzare il valore di ritorno), è anche comune gestire una parte del problema legato al comportamento inatteso con il pattern RAII</a:t>
            </a:r>
            <a:endParaRPr/>
          </a:p>
          <a:p>
            <a:pPr marL="914400" lvl="1" indent="-304165" algn="l" rtl="0">
              <a:spcBef>
                <a:spcPts val="0"/>
              </a:spcBef>
              <a:spcAft>
                <a:spcPts val="0"/>
              </a:spcAft>
              <a:buClr>
                <a:srgbClr val="0B5394"/>
              </a:buClr>
              <a:buSzPct val="100000"/>
              <a:buChar char="○"/>
            </a:pPr>
            <a:r>
              <a:rPr lang="it" b="1">
                <a:solidFill>
                  <a:srgbClr val="0B5394"/>
                </a:solidFill>
              </a:rPr>
              <a:t>Resource Acquisition Is Initialization</a:t>
            </a:r>
            <a:endParaRPr b="1">
              <a:solidFill>
                <a:srgbClr val="0B5394"/>
              </a:solidFill>
            </a:endParaRPr>
          </a:p>
          <a:p>
            <a:pPr marL="914400" lvl="1" indent="-304165" algn="l" rtl="0">
              <a:spcBef>
                <a:spcPts val="0"/>
              </a:spcBef>
              <a:spcAft>
                <a:spcPts val="0"/>
              </a:spcAft>
              <a:buSzPct val="100000"/>
              <a:buChar char="○"/>
            </a:pPr>
            <a:r>
              <a:rPr lang="it"/>
              <a:t>Il ritorno comporta infatti la contrazione dello stack, con il conseguente rilascio di tutte la variabili locali e l’esecuzione dei relativi distruttori</a:t>
            </a:r>
            <a:endParaRPr/>
          </a:p>
          <a:p>
            <a:pPr marL="914400" lvl="1" indent="-304165" algn="l" rtl="0">
              <a:spcBef>
                <a:spcPts val="0"/>
              </a:spcBef>
              <a:spcAft>
                <a:spcPts val="0"/>
              </a:spcAft>
              <a:buSzPct val="100000"/>
              <a:buChar char="○"/>
            </a:pPr>
            <a:r>
              <a:rPr lang="it"/>
              <a:t>Questi ultimi possono essere usati per liberare risorse acquisite o disfare effetti collaterali avviati dal costruttore, contando sul fatto che verranno eseguiti sempre e comunque, anche in caso di eccezioni</a:t>
            </a:r>
            <a:endParaRPr/>
          </a:p>
          <a:p>
            <a:pPr marL="457200" lvl="0" indent="-325755" algn="l" rtl="0">
              <a:spcBef>
                <a:spcPts val="0"/>
              </a:spcBef>
              <a:spcAft>
                <a:spcPts val="0"/>
              </a:spcAft>
              <a:buSzPct val="100000"/>
              <a:buChar char="●"/>
            </a:pPr>
            <a:r>
              <a:rPr lang="it"/>
              <a:t>Rust riprende questa idea, appoggiandosi su strutture che implementano il tratto </a:t>
            </a:r>
            <a:r>
              <a:rPr lang="it" b="1">
                <a:solidFill>
                  <a:srgbClr val="0B5394"/>
                </a:solidFill>
                <a:latin typeface="Consolas"/>
                <a:ea typeface="Consolas"/>
                <a:cs typeface="Consolas"/>
                <a:sym typeface="Consolas"/>
              </a:rPr>
              <a:t>Drop</a:t>
            </a:r>
            <a:endParaRPr/>
          </a:p>
        </p:txBody>
      </p:sp>
      <p:sp>
        <p:nvSpPr>
          <p:cNvPr id="222" name="Google Shape;222;p2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 limiti della gestione delle eccezioni in C++</a:t>
            </a:r>
            <a:endParaRPr/>
          </a:p>
        </p:txBody>
      </p:sp>
      <p:sp>
        <p:nvSpPr>
          <p:cNvPr id="228" name="Google Shape;228;p27"/>
          <p:cNvSpPr txBox="1">
            <a:spLocks noGrp="1"/>
          </p:cNvSpPr>
          <p:nvPr>
            <p:ph type="body" idx="1"/>
          </p:nvPr>
        </p:nvSpPr>
        <p:spPr>
          <a:xfrm>
            <a:off x="311700" y="1280525"/>
            <a:ext cx="8520600" cy="39267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it"/>
              <a:t>Il compilatore non è in grado di identificare dove vengano restituite eccezioni </a:t>
            </a:r>
            <a:endParaRPr/>
          </a:p>
          <a:p>
            <a:pPr marL="914400" lvl="1" indent="-310832" algn="l" rtl="0">
              <a:spcBef>
                <a:spcPts val="0"/>
              </a:spcBef>
              <a:spcAft>
                <a:spcPts val="0"/>
              </a:spcAft>
              <a:buSzPct val="100000"/>
              <a:buChar char="○"/>
            </a:pPr>
            <a:r>
              <a:rPr lang="it"/>
              <a:t>Conseguentemente, non forza l’utilizzo di costrutti in grado di gestirle</a:t>
            </a:r>
            <a:endParaRPr/>
          </a:p>
          <a:p>
            <a:pPr marL="457200" lvl="0" indent="-334327" algn="l" rtl="0">
              <a:spcBef>
                <a:spcPts val="0"/>
              </a:spcBef>
              <a:spcAft>
                <a:spcPts val="0"/>
              </a:spcAft>
              <a:buSzPct val="100000"/>
              <a:buChar char="●"/>
            </a:pPr>
            <a:r>
              <a:rPr lang="it"/>
              <a:t>La generazione di un’eccezione blocca l’esecuzione del codice seguente e riporta tipicamente un singolo tipo di errore</a:t>
            </a:r>
            <a:endParaRPr/>
          </a:p>
          <a:p>
            <a:pPr marL="914400" lvl="1" indent="-310832" algn="l" rtl="0">
              <a:spcBef>
                <a:spcPts val="0"/>
              </a:spcBef>
              <a:spcAft>
                <a:spcPts val="0"/>
              </a:spcAft>
              <a:buSzPct val="100000"/>
              <a:buChar char="○"/>
            </a:pPr>
            <a:r>
              <a:rPr lang="it"/>
              <a:t>Rendendo, ad esempio, onerosa la validazione contemporanea di più criteri </a:t>
            </a:r>
            <a:endParaRPr/>
          </a:p>
          <a:p>
            <a:pPr marL="457200" lvl="0" indent="-334327" algn="l" rtl="0">
              <a:spcBef>
                <a:spcPts val="0"/>
              </a:spcBef>
              <a:spcAft>
                <a:spcPts val="0"/>
              </a:spcAft>
              <a:buSzPct val="100000"/>
              <a:buChar char="●"/>
            </a:pPr>
            <a:r>
              <a:rPr lang="it"/>
              <a:t>La possibilità che un’eccezione dello stesso tipo possa essere generata in parti diverse della computazione, ma gestita in un unico punto a monte, rende complessa la scelta delle contromisure da applicare</a:t>
            </a:r>
            <a:endParaRPr/>
          </a:p>
          <a:p>
            <a:pPr marL="914400" lvl="1" indent="-310832" algn="l" rtl="0">
              <a:spcBef>
                <a:spcPts val="0"/>
              </a:spcBef>
              <a:spcAft>
                <a:spcPts val="0"/>
              </a:spcAft>
              <a:buSzPct val="100000"/>
              <a:buChar char="○"/>
            </a:pPr>
            <a:r>
              <a:rPr lang="it"/>
              <a:t>Richiedendo l’ispezione (manuale) della catena delle chiamate fallite per identificare il punto di rottura</a:t>
            </a:r>
            <a:endParaRPr/>
          </a:p>
          <a:p>
            <a:pPr marL="457200" lvl="0" indent="-334327" algn="l" rtl="0">
              <a:spcBef>
                <a:spcPts val="0"/>
              </a:spcBef>
              <a:spcAft>
                <a:spcPts val="0"/>
              </a:spcAft>
              <a:buSzPct val="100000"/>
              <a:buChar char="●"/>
            </a:pPr>
            <a:r>
              <a:rPr lang="it"/>
              <a:t>Per permettere la corretta contrazione dello stack e il ritorno al blocco </a:t>
            </a:r>
            <a:r>
              <a:rPr lang="it" b="1">
                <a:solidFill>
                  <a:srgbClr val="0B5394"/>
                </a:solidFill>
                <a:latin typeface="Consolas"/>
                <a:ea typeface="Consolas"/>
                <a:cs typeface="Consolas"/>
                <a:sym typeface="Consolas"/>
              </a:rPr>
              <a:t>try {...}</a:t>
            </a:r>
            <a:r>
              <a:rPr lang="it"/>
              <a:t> più recente occorre imporre una certa sovrastruttura allo stack ed al contesto di esecuzione</a:t>
            </a:r>
            <a:endParaRPr/>
          </a:p>
          <a:p>
            <a:pPr marL="914400" lvl="1" indent="-310832" algn="l" rtl="0">
              <a:spcBef>
                <a:spcPts val="0"/>
              </a:spcBef>
              <a:spcAft>
                <a:spcPts val="0"/>
              </a:spcAft>
              <a:buSzPct val="100000"/>
              <a:buChar char="○"/>
            </a:pPr>
            <a:r>
              <a:rPr lang="it"/>
              <a:t>Tale sovrastruttura non si adatta particolarmente alle assunzioni che vengono fatte nel kernel di Linux e questo è uno dei principali motivi per cui non è possibile scrivere moduli kernel in C++ per quel sistema operativo</a:t>
            </a:r>
            <a:endParaRPr/>
          </a:p>
        </p:txBody>
      </p:sp>
      <p:sp>
        <p:nvSpPr>
          <p:cNvPr id="229" name="Google Shape;229;p2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Gestioni delle eccezioni in Rust</a:t>
            </a:r>
            <a:endParaRPr/>
          </a:p>
        </p:txBody>
      </p:sp>
      <p:sp>
        <p:nvSpPr>
          <p:cNvPr id="235" name="Google Shape;235;p2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offre una risposta funzionale al problema della modellazione degli errori basata sul tipo algebrico generico </a:t>
            </a:r>
            <a:r>
              <a:rPr lang="it" b="1">
                <a:solidFill>
                  <a:srgbClr val="0B5394"/>
                </a:solidFill>
                <a:latin typeface="Consolas"/>
                <a:ea typeface="Consolas"/>
                <a:cs typeface="Consolas"/>
                <a:sym typeface="Consolas"/>
              </a:rPr>
              <a:t>Result&lt;T,E&gt;</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Modella l’unione di tutti i possibili risultati con successo </a:t>
            </a:r>
            <a:r>
              <a:rPr lang="it" b="1">
                <a:solidFill>
                  <a:srgbClr val="0B5394"/>
                </a:solidFill>
                <a:latin typeface="Consolas"/>
                <a:ea typeface="Consolas"/>
                <a:cs typeface="Consolas"/>
                <a:sym typeface="Consolas"/>
              </a:rPr>
              <a:t>T</a:t>
            </a:r>
            <a:r>
              <a:rPr lang="it"/>
              <a:t> e tutti gli errori </a:t>
            </a:r>
            <a:r>
              <a:rPr lang="it" b="1">
                <a:solidFill>
                  <a:srgbClr val="0B5394"/>
                </a:solidFill>
                <a:latin typeface="Consolas"/>
                <a:ea typeface="Consolas"/>
                <a:cs typeface="Consolas"/>
                <a:sym typeface="Consolas"/>
              </a:rPr>
              <a:t>E</a:t>
            </a:r>
            <a:r>
              <a:rPr lang="it"/>
              <a:t> che possono verificarsi nell’esecuzione di una funzione</a:t>
            </a:r>
            <a:endParaRPr/>
          </a:p>
          <a:p>
            <a:pPr marL="0" lvl="0" indent="0" algn="l" rtl="0">
              <a:spcBef>
                <a:spcPts val="1200"/>
              </a:spcBef>
              <a:spcAft>
                <a:spcPts val="1200"/>
              </a:spcAft>
              <a:buNone/>
            </a:pPr>
            <a:endParaRPr/>
          </a:p>
        </p:txBody>
      </p:sp>
      <p:sp>
        <p:nvSpPr>
          <p:cNvPr id="236" name="Google Shape;236;p2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sp>
        <p:nvSpPr>
          <p:cNvPr id="237" name="Google Shape;237;p28"/>
          <p:cNvSpPr txBox="1"/>
          <p:nvPr/>
        </p:nvSpPr>
        <p:spPr>
          <a:xfrm>
            <a:off x="572825" y="2618975"/>
            <a:ext cx="2564700" cy="12315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700">
                <a:latin typeface="Consolas"/>
                <a:ea typeface="Consolas"/>
                <a:cs typeface="Consolas"/>
                <a:sym typeface="Consolas"/>
              </a:rPr>
              <a:t>enum Result&lt;T, E&gt; {</a:t>
            </a:r>
            <a:endParaRPr sz="1700">
              <a:latin typeface="Consolas"/>
              <a:ea typeface="Consolas"/>
              <a:cs typeface="Consolas"/>
              <a:sym typeface="Consolas"/>
            </a:endParaRPr>
          </a:p>
          <a:p>
            <a:pPr marL="0" lvl="0" indent="0" algn="l" rtl="0">
              <a:spcBef>
                <a:spcPts val="0"/>
              </a:spcBef>
              <a:spcAft>
                <a:spcPts val="0"/>
              </a:spcAft>
              <a:buNone/>
            </a:pPr>
            <a:r>
              <a:rPr lang="it" sz="1700">
                <a:latin typeface="Consolas"/>
                <a:ea typeface="Consolas"/>
                <a:cs typeface="Consolas"/>
                <a:sym typeface="Consolas"/>
              </a:rPr>
              <a:t>  Ok(T),</a:t>
            </a:r>
            <a:endParaRPr sz="1700">
              <a:latin typeface="Consolas"/>
              <a:ea typeface="Consolas"/>
              <a:cs typeface="Consolas"/>
              <a:sym typeface="Consolas"/>
            </a:endParaRPr>
          </a:p>
          <a:p>
            <a:pPr marL="0" lvl="0" indent="0" algn="l" rtl="0">
              <a:spcBef>
                <a:spcPts val="0"/>
              </a:spcBef>
              <a:spcAft>
                <a:spcPts val="0"/>
              </a:spcAft>
              <a:buNone/>
            </a:pPr>
            <a:r>
              <a:rPr lang="it" sz="1700">
                <a:latin typeface="Consolas"/>
                <a:ea typeface="Consolas"/>
                <a:cs typeface="Consolas"/>
                <a:sym typeface="Consolas"/>
              </a:rPr>
              <a:t>  Err(E),</a:t>
            </a:r>
            <a:endParaRPr sz="1700">
              <a:latin typeface="Consolas"/>
              <a:ea typeface="Consolas"/>
              <a:cs typeface="Consolas"/>
              <a:sym typeface="Consolas"/>
            </a:endParaRPr>
          </a:p>
          <a:p>
            <a:pPr marL="0" lvl="0" indent="0" algn="l" rtl="0">
              <a:spcBef>
                <a:spcPts val="0"/>
              </a:spcBef>
              <a:spcAft>
                <a:spcPts val="0"/>
              </a:spcAft>
              <a:buNone/>
            </a:pPr>
            <a:r>
              <a:rPr lang="it" sz="1700">
                <a:latin typeface="Consolas"/>
                <a:ea typeface="Consolas"/>
                <a:cs typeface="Consolas"/>
                <a:sym typeface="Consolas"/>
              </a:rPr>
              <a:t>}</a:t>
            </a:r>
            <a:endParaRPr sz="1700">
              <a:latin typeface="Consolas"/>
              <a:ea typeface="Consolas"/>
              <a:cs typeface="Consolas"/>
              <a:sym typeface="Consolas"/>
            </a:endParaRPr>
          </a:p>
        </p:txBody>
      </p:sp>
      <p:sp>
        <p:nvSpPr>
          <p:cNvPr id="238" name="Google Shape;238;p28"/>
          <p:cNvSpPr txBox="1"/>
          <p:nvPr/>
        </p:nvSpPr>
        <p:spPr>
          <a:xfrm>
            <a:off x="3345675" y="2618975"/>
            <a:ext cx="5298600" cy="2586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200" b="1">
                <a:latin typeface="Consolas"/>
                <a:ea typeface="Consolas"/>
                <a:cs typeface="Consolas"/>
                <a:sym typeface="Consolas"/>
              </a:rPr>
              <a:t>fn read_file(name: &amp;str)-&gt; Result&lt;String,io::Error&gt;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r1 = File::open(name);</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file = match r1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Err(why) =&gt; return Err(why),</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Ok(file) =&gt; file,</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s = String::new();</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r2 = file.read_to_string(&amp;mut s);</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match (r2)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Err(why) =&gt; Err(why),</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Ok(_) =&gt; Ok(s),</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Elaborare i risultati</a:t>
            </a:r>
            <a:endParaRPr/>
          </a:p>
        </p:txBody>
      </p:sp>
      <p:sp>
        <p:nvSpPr>
          <p:cNvPr id="244" name="Google Shape;244;p2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Result&lt;T,E&gt; mette a disposizione svariati metodi che consentono di accedere ai dati contenuti al suo interno</a:t>
            </a:r>
            <a:endParaRPr/>
          </a:p>
          <a:p>
            <a:pPr marL="914400" lvl="1" indent="-317500" algn="l" rtl="0">
              <a:spcBef>
                <a:spcPts val="0"/>
              </a:spcBef>
              <a:spcAft>
                <a:spcPts val="0"/>
              </a:spcAft>
              <a:buSzPts val="1400"/>
              <a:buChar char="○"/>
            </a:pPr>
            <a:r>
              <a:rPr lang="it"/>
              <a:t>I metodi  </a:t>
            </a:r>
            <a:r>
              <a:rPr lang="it" b="1">
                <a:solidFill>
                  <a:srgbClr val="0B5394"/>
                </a:solidFill>
                <a:latin typeface="Consolas"/>
                <a:ea typeface="Consolas"/>
                <a:cs typeface="Consolas"/>
                <a:sym typeface="Consolas"/>
              </a:rPr>
              <a:t>is_ok(&amp;self)</a:t>
            </a:r>
            <a:r>
              <a:rPr lang="it"/>
              <a:t> e </a:t>
            </a:r>
            <a:r>
              <a:rPr lang="it" b="1">
                <a:solidFill>
                  <a:srgbClr val="0B5394"/>
                </a:solidFill>
                <a:latin typeface="Consolas"/>
                <a:ea typeface="Consolas"/>
                <a:cs typeface="Consolas"/>
                <a:sym typeface="Consolas"/>
              </a:rPr>
              <a:t>is_err(&amp;self</a:t>
            </a:r>
            <a:r>
              <a:rPr lang="it"/>
              <a:t>) permettono, rispettivamente, di determinare se l'esito di un'operazione ha avuto successo o meno</a:t>
            </a:r>
            <a:endParaRPr/>
          </a:p>
          <a:p>
            <a:pPr marL="914400" lvl="1" indent="-317500" algn="l" rtl="0">
              <a:spcBef>
                <a:spcPts val="0"/>
              </a:spcBef>
              <a:spcAft>
                <a:spcPts val="0"/>
              </a:spcAft>
              <a:buSzPts val="1400"/>
              <a:buChar char="○"/>
            </a:pPr>
            <a:r>
              <a:rPr lang="it"/>
              <a:t>I metodi </a:t>
            </a:r>
            <a:r>
              <a:rPr lang="it" b="1">
                <a:solidFill>
                  <a:srgbClr val="0B5394"/>
                </a:solidFill>
                <a:latin typeface="Consolas"/>
                <a:ea typeface="Consolas"/>
                <a:cs typeface="Consolas"/>
                <a:sym typeface="Consolas"/>
              </a:rPr>
              <a:t>ok(self)</a:t>
            </a:r>
            <a:r>
              <a:rPr lang="it"/>
              <a:t> e </a:t>
            </a:r>
            <a:r>
              <a:rPr lang="it" b="1">
                <a:solidFill>
                  <a:srgbClr val="0B5394"/>
                </a:solidFill>
                <a:latin typeface="Consolas"/>
                <a:ea typeface="Consolas"/>
                <a:cs typeface="Consolas"/>
                <a:sym typeface="Consolas"/>
              </a:rPr>
              <a:t>err(self)</a:t>
            </a:r>
            <a:r>
              <a:rPr lang="it"/>
              <a:t> consumano il risultato trasformandolo in un oggetto di tipo </a:t>
            </a:r>
            <a:r>
              <a:rPr lang="it" b="1">
                <a:solidFill>
                  <a:srgbClr val="0B5394"/>
                </a:solidFill>
                <a:latin typeface="Consolas"/>
                <a:ea typeface="Consolas"/>
                <a:cs typeface="Consolas"/>
                <a:sym typeface="Consolas"/>
              </a:rPr>
              <a:t>Option&lt;T&gt;</a:t>
            </a:r>
            <a:r>
              <a:rPr lang="it"/>
              <a:t> piuttosto che </a:t>
            </a:r>
            <a:r>
              <a:rPr lang="it" b="1">
                <a:solidFill>
                  <a:srgbClr val="0B5394"/>
                </a:solidFill>
                <a:latin typeface="Consolas"/>
                <a:ea typeface="Consolas"/>
                <a:cs typeface="Consolas"/>
                <a:sym typeface="Consolas"/>
              </a:rPr>
              <a:t>Option&lt;E&gt;</a:t>
            </a:r>
            <a:endParaRPr/>
          </a:p>
          <a:p>
            <a:pPr marL="914400" lvl="1" indent="-317500" algn="l" rtl="0">
              <a:spcBef>
                <a:spcPts val="0"/>
              </a:spcBef>
              <a:spcAft>
                <a:spcPts val="0"/>
              </a:spcAft>
              <a:buSzPts val="1400"/>
              <a:buChar char="○"/>
            </a:pPr>
            <a:r>
              <a:rPr lang="it"/>
              <a:t>Il metodo </a:t>
            </a:r>
            <a:r>
              <a:rPr lang="it" b="1">
                <a:solidFill>
                  <a:srgbClr val="0B5394"/>
                </a:solidFill>
                <a:latin typeface="Consolas"/>
                <a:ea typeface="Consolas"/>
                <a:cs typeface="Consolas"/>
                <a:sym typeface="Consolas"/>
              </a:rPr>
              <a:t>map(self, op: F)-&gt;Result&lt;U,E&gt;</a:t>
            </a:r>
            <a:r>
              <a:rPr lang="it"/>
              <a:t> applica la funzione al valore contenuto nel risultato, se questo è ok, altrimenti lascia l'errore invariato</a:t>
            </a:r>
            <a:endParaRPr/>
          </a:p>
          <a:p>
            <a:pPr marL="914400" lvl="1" indent="-317500" algn="l" rtl="0">
              <a:spcBef>
                <a:spcPts val="0"/>
              </a:spcBef>
              <a:spcAft>
                <a:spcPts val="0"/>
              </a:spcAft>
              <a:buSzPts val="1400"/>
              <a:buChar char="○"/>
            </a:pPr>
            <a:r>
              <a:rPr lang="it"/>
              <a:t>Il metodo </a:t>
            </a:r>
            <a:r>
              <a:rPr lang="it" b="1">
                <a:solidFill>
                  <a:srgbClr val="0B5394"/>
                </a:solidFill>
                <a:latin typeface="Consolas"/>
                <a:ea typeface="Consolas"/>
                <a:cs typeface="Consolas"/>
                <a:sym typeface="Consolas"/>
              </a:rPr>
              <a:t>contains(&amp;self, x: &amp;U)</a:t>
            </a:r>
            <a:r>
              <a:rPr lang="it"/>
              <a:t> restituisce vero se il risultato è valido e contiene un valore che equivale all'argomento</a:t>
            </a:r>
            <a:endParaRPr/>
          </a:p>
          <a:p>
            <a:pPr marL="914400" lvl="1" indent="-317500" algn="l" rtl="0">
              <a:spcBef>
                <a:spcPts val="0"/>
              </a:spcBef>
              <a:spcAft>
                <a:spcPts val="0"/>
              </a:spcAft>
              <a:buSzPts val="1400"/>
              <a:buChar char="○"/>
            </a:pPr>
            <a:r>
              <a:rPr lang="it"/>
              <a:t>Il metodo </a:t>
            </a:r>
            <a:r>
              <a:rPr lang="it" b="1">
                <a:solidFill>
                  <a:srgbClr val="0B5394"/>
                </a:solidFill>
                <a:latin typeface="Consolas"/>
                <a:ea typeface="Consolas"/>
                <a:cs typeface="Consolas"/>
                <a:sym typeface="Consolas"/>
              </a:rPr>
              <a:t>unwrap(self)-&gt;T</a:t>
            </a:r>
            <a:r>
              <a:rPr lang="it"/>
              <a:t> restituisce il valore contenuto, se è valido, ma invoca la macro </a:t>
            </a:r>
            <a:r>
              <a:rPr lang="it" b="1">
                <a:solidFill>
                  <a:srgbClr val="0B5394"/>
                </a:solidFill>
                <a:latin typeface="Consolas"/>
                <a:ea typeface="Consolas"/>
                <a:cs typeface="Consolas"/>
                <a:sym typeface="Consolas"/>
              </a:rPr>
              <a:t>panic!(...)</a:t>
            </a:r>
            <a:r>
              <a:rPr lang="it"/>
              <a:t> se il risultato contiene un errore </a:t>
            </a:r>
            <a:endParaRPr/>
          </a:p>
        </p:txBody>
      </p:sp>
      <p:sp>
        <p:nvSpPr>
          <p:cNvPr id="245" name="Google Shape;245;p2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Gestire gli errori</a:t>
            </a:r>
            <a:endParaRPr/>
          </a:p>
        </p:txBody>
      </p:sp>
      <p:sp>
        <p:nvSpPr>
          <p:cNvPr id="251" name="Google Shape;251;p3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Se l'invocazione di una funzione restituisce un valore di tipo Result contenente un errore, occorre mettere in atto una strategia di gestione</a:t>
            </a:r>
            <a:endParaRPr/>
          </a:p>
          <a:p>
            <a:pPr marL="914400" lvl="1" indent="-317500" algn="l" rtl="0">
              <a:spcBef>
                <a:spcPts val="0"/>
              </a:spcBef>
              <a:spcAft>
                <a:spcPts val="0"/>
              </a:spcAft>
              <a:buSzPts val="1400"/>
              <a:buChar char="○"/>
            </a:pPr>
            <a:r>
              <a:rPr lang="it"/>
              <a:t>Terminare, in modo ordinato, il programma</a:t>
            </a:r>
            <a:endParaRPr/>
          </a:p>
          <a:p>
            <a:pPr marL="914400" lvl="1" indent="-317500" algn="l" rtl="0">
              <a:spcBef>
                <a:spcPts val="0"/>
              </a:spcBef>
              <a:spcAft>
                <a:spcPts val="0"/>
              </a:spcAft>
              <a:buSzPts val="1400"/>
              <a:buChar char="○"/>
            </a:pPr>
            <a:r>
              <a:rPr lang="it"/>
              <a:t>Ritentare l’esecuzione, evitando di entrare in un loop infinito</a:t>
            </a:r>
            <a:endParaRPr/>
          </a:p>
          <a:p>
            <a:pPr marL="914400" lvl="1" indent="-317500" algn="l" rtl="0">
              <a:spcBef>
                <a:spcPts val="0"/>
              </a:spcBef>
              <a:spcAft>
                <a:spcPts val="0"/>
              </a:spcAft>
              <a:buSzPts val="1400"/>
              <a:buChar char="○"/>
            </a:pPr>
            <a:r>
              <a:rPr lang="it"/>
              <a:t>Registrare un messaggio nel log e propagare l’errore al chiamante</a:t>
            </a:r>
            <a:endParaRPr/>
          </a:p>
          <a:p>
            <a:pPr marL="914400" lvl="1" indent="-317500" algn="l" rtl="0">
              <a:spcBef>
                <a:spcPts val="0"/>
              </a:spcBef>
              <a:spcAft>
                <a:spcPts val="0"/>
              </a:spcAft>
              <a:buSzPts val="1400"/>
              <a:buChar char="○"/>
            </a:pPr>
            <a:r>
              <a:rPr lang="it"/>
              <a:t>Propagare </a:t>
            </a:r>
            <a:r>
              <a:rPr lang="it" i="1"/>
              <a:t>tout court </a:t>
            </a:r>
            <a:r>
              <a:rPr lang="it"/>
              <a:t>l'errore al chiamante, delegando ad esso la corrispondente responsabilità </a:t>
            </a:r>
            <a:endParaRPr/>
          </a:p>
          <a:p>
            <a:pPr marL="914400" lvl="1" indent="-317500" algn="l" rtl="0">
              <a:spcBef>
                <a:spcPts val="0"/>
              </a:spcBef>
              <a:spcAft>
                <a:spcPts val="0"/>
              </a:spcAft>
              <a:buSzPts val="1400"/>
              <a:buChar char="○"/>
            </a:pPr>
            <a:r>
              <a:rPr lang="it"/>
              <a:t>Altro…</a:t>
            </a:r>
            <a:endParaRPr/>
          </a:p>
          <a:p>
            <a:pPr marL="457200" lvl="0" indent="-342900" algn="l" rtl="0">
              <a:spcBef>
                <a:spcPts val="0"/>
              </a:spcBef>
              <a:spcAft>
                <a:spcPts val="0"/>
              </a:spcAft>
              <a:buSzPts val="1800"/>
              <a:buChar char="●"/>
            </a:pPr>
            <a:r>
              <a:rPr lang="it"/>
              <a:t>Sebbene terminare il programma possa apparire facile (è sufficiente invocare la funzione </a:t>
            </a:r>
            <a:r>
              <a:rPr lang="it" b="1">
                <a:solidFill>
                  <a:srgbClr val="0B5394"/>
                </a:solidFill>
                <a:latin typeface="Consolas"/>
                <a:ea typeface="Consolas"/>
                <a:cs typeface="Consolas"/>
                <a:sym typeface="Consolas"/>
              </a:rPr>
              <a:t>std::process::exit(code: i32) -&gt; !</a:t>
            </a:r>
            <a:r>
              <a:rPr lang="it"/>
              <a:t>), farlo in modo pulito può essere complesso</a:t>
            </a:r>
            <a:endParaRPr/>
          </a:p>
          <a:p>
            <a:pPr marL="914400" lvl="1" indent="-317500" algn="l" rtl="0">
              <a:spcBef>
                <a:spcPts val="0"/>
              </a:spcBef>
              <a:spcAft>
                <a:spcPts val="0"/>
              </a:spcAft>
              <a:buSzPts val="1400"/>
              <a:buChar char="○"/>
            </a:pPr>
            <a:r>
              <a:rPr lang="it"/>
              <a:t>Occorre infatti garantire che non vengano lasciati oggetti persistenti (come file o altre risorse di sistema) in stati non coerenti</a:t>
            </a:r>
            <a:endParaRPr/>
          </a:p>
          <a:p>
            <a:pPr marL="914400" lvl="1" indent="-317500" algn="l" rtl="0">
              <a:spcBef>
                <a:spcPts val="0"/>
              </a:spcBef>
              <a:spcAft>
                <a:spcPts val="0"/>
              </a:spcAft>
              <a:buSzPts val="1400"/>
              <a:buChar char="○"/>
            </a:pPr>
            <a:r>
              <a:rPr lang="it"/>
              <a:t>Per questo motivo, Rust offre la macro </a:t>
            </a:r>
            <a:r>
              <a:rPr lang="it" b="1">
                <a:solidFill>
                  <a:srgbClr val="0B5394"/>
                </a:solidFill>
                <a:latin typeface="Consolas"/>
                <a:ea typeface="Consolas"/>
                <a:cs typeface="Consolas"/>
                <a:sym typeface="Consolas"/>
              </a:rPr>
              <a:t>panic!(...)</a:t>
            </a:r>
            <a:endParaRPr/>
          </a:p>
        </p:txBody>
      </p:sp>
      <p:sp>
        <p:nvSpPr>
          <p:cNvPr id="252" name="Google Shape;252;p3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Panic</a:t>
            </a:r>
            <a:endParaRPr/>
          </a:p>
        </p:txBody>
      </p:sp>
      <p:sp>
        <p:nvSpPr>
          <p:cNvPr id="258" name="Google Shape;258;p3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In alcune situazioni, lo stato del programma risulta così compromesso che non è pensabile eseguire azioni di ripristino: questo spesso è dovuto alla presenza di errori logici nel programma stesso</a:t>
            </a:r>
            <a:endParaRPr/>
          </a:p>
          <a:p>
            <a:pPr marL="914400" lvl="1" indent="-317500" algn="l" rtl="0">
              <a:spcBef>
                <a:spcPts val="0"/>
              </a:spcBef>
              <a:spcAft>
                <a:spcPts val="0"/>
              </a:spcAft>
              <a:buSzPts val="1400"/>
              <a:buChar char="○"/>
            </a:pPr>
            <a:r>
              <a:rPr lang="it"/>
              <a:t>Accesso ad array al di fuori dei relativi limiti</a:t>
            </a:r>
            <a:endParaRPr/>
          </a:p>
          <a:p>
            <a:pPr marL="914400" lvl="1" indent="-317500" algn="l" rtl="0">
              <a:spcBef>
                <a:spcPts val="0"/>
              </a:spcBef>
              <a:spcAft>
                <a:spcPts val="0"/>
              </a:spcAft>
              <a:buSzPts val="1400"/>
              <a:buChar char="○"/>
            </a:pPr>
            <a:r>
              <a:rPr lang="it"/>
              <a:t>Divisioni di interi per zero</a:t>
            </a:r>
            <a:endParaRPr/>
          </a:p>
          <a:p>
            <a:pPr marL="914400" lvl="1" indent="-317500" algn="l" rtl="0">
              <a:spcBef>
                <a:spcPts val="0"/>
              </a:spcBef>
              <a:spcAft>
                <a:spcPts val="0"/>
              </a:spcAft>
              <a:buSzPts val="1400"/>
              <a:buChar char="○"/>
            </a:pPr>
            <a:r>
              <a:rPr lang="it"/>
              <a:t>Fallimenti di asserzioni</a:t>
            </a:r>
            <a:endParaRPr/>
          </a:p>
          <a:p>
            <a:pPr marL="457200" lvl="0" indent="-342900" algn="l" rtl="0">
              <a:spcBef>
                <a:spcPts val="0"/>
              </a:spcBef>
              <a:spcAft>
                <a:spcPts val="0"/>
              </a:spcAft>
              <a:buSzPts val="1800"/>
              <a:buChar char="●"/>
            </a:pPr>
            <a:r>
              <a:rPr lang="it"/>
              <a:t>In queste situazioni, Rust offre la macro </a:t>
            </a:r>
            <a:r>
              <a:rPr lang="it" b="1">
                <a:solidFill>
                  <a:srgbClr val="0B5394"/>
                </a:solidFill>
                <a:latin typeface="Consolas"/>
                <a:ea typeface="Consolas"/>
                <a:cs typeface="Consolas"/>
                <a:sym typeface="Consolas"/>
              </a:rPr>
              <a:t>panic!(...)</a:t>
            </a:r>
            <a:r>
              <a:rPr lang="it"/>
              <a:t> che accetta argomenti simili a quelli offerti dalla macro </a:t>
            </a:r>
            <a:r>
              <a:rPr lang="it" b="1">
                <a:solidFill>
                  <a:srgbClr val="0B5394"/>
                </a:solidFill>
                <a:latin typeface="Consolas"/>
                <a:ea typeface="Consolas"/>
                <a:cs typeface="Consolas"/>
                <a:sym typeface="Consolas"/>
              </a:rPr>
              <a:t>println!(...)</a:t>
            </a:r>
            <a:r>
              <a:rPr lang="it"/>
              <a:t> per formulare un messaggio di errore</a:t>
            </a:r>
            <a:endParaRPr/>
          </a:p>
          <a:p>
            <a:pPr marL="914400" lvl="1" indent="-317500" algn="l" rtl="0">
              <a:spcBef>
                <a:spcPts val="0"/>
              </a:spcBef>
              <a:spcAft>
                <a:spcPts val="0"/>
              </a:spcAft>
              <a:buSzPts val="1400"/>
              <a:buChar char="○"/>
            </a:pPr>
            <a:r>
              <a:rPr lang="it"/>
              <a:t>L’effetto dell’invocazione di questa macro è la contrazione dello stack (come nel caso delle eccezioni C++), la distruzione (via </a:t>
            </a:r>
            <a:r>
              <a:rPr lang="it" b="1">
                <a:solidFill>
                  <a:srgbClr val="0B5394"/>
                </a:solidFill>
                <a:latin typeface="Consolas"/>
                <a:ea typeface="Consolas"/>
                <a:cs typeface="Consolas"/>
                <a:sym typeface="Consolas"/>
              </a:rPr>
              <a:t>.drop()</a:t>
            </a:r>
            <a:r>
              <a:rPr lang="it"/>
              <a:t>) delle variabili che implementano il tratto </a:t>
            </a:r>
            <a:r>
              <a:rPr lang="it" b="1">
                <a:solidFill>
                  <a:srgbClr val="0B5394"/>
                </a:solidFill>
                <a:latin typeface="Consolas"/>
                <a:ea typeface="Consolas"/>
                <a:cs typeface="Consolas"/>
                <a:sym typeface="Consolas"/>
              </a:rPr>
              <a:t>Drop</a:t>
            </a:r>
            <a:r>
              <a:rPr lang="it"/>
              <a:t> fino alla terminazione del thread corrente</a:t>
            </a:r>
            <a:endParaRPr/>
          </a:p>
          <a:p>
            <a:pPr marL="914400" lvl="1" indent="-317500" algn="l" rtl="0">
              <a:spcBef>
                <a:spcPts val="0"/>
              </a:spcBef>
              <a:spcAft>
                <a:spcPts val="0"/>
              </a:spcAft>
              <a:buSzPts val="1400"/>
              <a:buChar char="○"/>
            </a:pPr>
            <a:r>
              <a:rPr lang="it"/>
              <a:t>Se il thread in cui è stato invocato </a:t>
            </a:r>
            <a:r>
              <a:rPr lang="it" b="1">
                <a:solidFill>
                  <a:srgbClr val="0B5394"/>
                </a:solidFill>
                <a:latin typeface="Consolas"/>
                <a:ea typeface="Consolas"/>
                <a:cs typeface="Consolas"/>
                <a:sym typeface="Consolas"/>
              </a:rPr>
              <a:t>panic!(...)</a:t>
            </a:r>
            <a:r>
              <a:rPr lang="it"/>
              <a:t> è il thread principale dell’applicazione, il processo termina con un codice di errore non nullo, altrimenti </a:t>
            </a:r>
            <a:r>
              <a:rPr lang="it" b="1">
                <a:solidFill>
                  <a:srgbClr val="0B5394"/>
                </a:solidFill>
              </a:rPr>
              <a:t>continua</a:t>
            </a:r>
            <a:endParaRPr b="1">
              <a:solidFill>
                <a:srgbClr val="0B5394"/>
              </a:solidFill>
            </a:endParaRPr>
          </a:p>
        </p:txBody>
      </p:sp>
      <p:sp>
        <p:nvSpPr>
          <p:cNvPr id="259" name="Google Shape;259;p3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Errori ed eccezioni</a:t>
            </a:r>
            <a:endParaRPr/>
          </a:p>
        </p:txBody>
      </p:sp>
      <p:sp>
        <p:nvSpPr>
          <p:cNvPr id="65" name="Google Shape;65;p1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Tutte le computazioni possono fallire prematuramente</a:t>
            </a:r>
            <a:endParaRPr/>
          </a:p>
          <a:p>
            <a:pPr marL="914400" lvl="1" indent="-317500" algn="l" rtl="0">
              <a:spcBef>
                <a:spcPts val="0"/>
              </a:spcBef>
              <a:spcAft>
                <a:spcPts val="0"/>
              </a:spcAft>
              <a:buSzPts val="1400"/>
              <a:buChar char="○"/>
            </a:pPr>
            <a:r>
              <a:rPr lang="it"/>
              <a:t>Impedendo che possa essere restituito il valore atteso o che vengano eseguiti tutti gli effetti collaterali richiesti</a:t>
            </a:r>
            <a:endParaRPr/>
          </a:p>
          <a:p>
            <a:pPr marL="457200" lvl="0" indent="-342900" algn="l" rtl="0">
              <a:spcBef>
                <a:spcPts val="0"/>
              </a:spcBef>
              <a:spcAft>
                <a:spcPts val="0"/>
              </a:spcAft>
              <a:buSzPts val="1800"/>
              <a:buChar char="●"/>
            </a:pPr>
            <a:r>
              <a:rPr lang="it"/>
              <a:t>Questi fallimenti possono essere dovuti a cause differenti</a:t>
            </a:r>
            <a:endParaRPr/>
          </a:p>
          <a:p>
            <a:pPr marL="914400" lvl="1" indent="-317500" algn="l" rtl="0">
              <a:spcBef>
                <a:spcPts val="0"/>
              </a:spcBef>
              <a:spcAft>
                <a:spcPts val="0"/>
              </a:spcAft>
              <a:buSzPts val="1400"/>
              <a:buChar char="○"/>
            </a:pPr>
            <a:r>
              <a:rPr lang="it"/>
              <a:t>Alcune facilmente prevedibili (argomenti illeciti, conversione da testo a numero, …)</a:t>
            </a:r>
            <a:endParaRPr/>
          </a:p>
          <a:p>
            <a:pPr marL="914400" lvl="1" indent="-317500" algn="l" rtl="0">
              <a:spcBef>
                <a:spcPts val="0"/>
              </a:spcBef>
              <a:spcAft>
                <a:spcPts val="0"/>
              </a:spcAft>
              <a:buSzPts val="1400"/>
              <a:buChar char="○"/>
            </a:pPr>
            <a:r>
              <a:rPr lang="it"/>
              <a:t>Altre dovute a limiti del sistema di elaborazione (memoria/spazio su disco esauriti, malfunzionamento della rete o di altre periferiche, …) </a:t>
            </a:r>
            <a:endParaRPr/>
          </a:p>
          <a:p>
            <a:pPr marL="457200" lvl="0" indent="-342900" algn="l" rtl="0">
              <a:spcBef>
                <a:spcPts val="0"/>
              </a:spcBef>
              <a:spcAft>
                <a:spcPts val="0"/>
              </a:spcAft>
              <a:buSzPts val="1800"/>
              <a:buChar char="●"/>
            </a:pPr>
            <a:r>
              <a:rPr lang="it"/>
              <a:t>Indipendentemente dalle cause che li hanno prodotti, i fallimenti possono essere catalogati in due gruppi principali</a:t>
            </a:r>
            <a:endParaRPr/>
          </a:p>
          <a:p>
            <a:pPr marL="914400" lvl="1" indent="-317500" algn="l" rtl="0">
              <a:spcBef>
                <a:spcPts val="0"/>
              </a:spcBef>
              <a:spcAft>
                <a:spcPts val="0"/>
              </a:spcAft>
              <a:buSzPts val="1400"/>
              <a:buChar char="○"/>
            </a:pPr>
            <a:r>
              <a:rPr lang="it"/>
              <a:t>Malfunzionamenti </a:t>
            </a:r>
            <a:r>
              <a:rPr lang="it" b="1">
                <a:solidFill>
                  <a:srgbClr val="0B5394"/>
                </a:solidFill>
              </a:rPr>
              <a:t>recuperabili</a:t>
            </a:r>
            <a:r>
              <a:rPr lang="it"/>
              <a:t> - quelli che non hanno compromesso lo stato del programma, per cui è possibile attivare una strategia di ripristino</a:t>
            </a:r>
            <a:endParaRPr/>
          </a:p>
          <a:p>
            <a:pPr marL="914400" lvl="1" indent="-317500" algn="l" rtl="0">
              <a:spcBef>
                <a:spcPts val="0"/>
              </a:spcBef>
              <a:spcAft>
                <a:spcPts val="0"/>
              </a:spcAft>
              <a:buSzPts val="1400"/>
              <a:buChar char="○"/>
            </a:pPr>
            <a:r>
              <a:rPr lang="it"/>
              <a:t>Malfunzionamenti </a:t>
            </a:r>
            <a:r>
              <a:rPr lang="it" b="1">
                <a:solidFill>
                  <a:srgbClr val="0B5394"/>
                </a:solidFill>
              </a:rPr>
              <a:t>non recuperabili</a:t>
            </a:r>
            <a:r>
              <a:rPr lang="it" b="1">
                <a:solidFill>
                  <a:srgbClr val="4A86E8"/>
                </a:solidFill>
              </a:rPr>
              <a:t> </a:t>
            </a:r>
            <a:r>
              <a:rPr lang="it"/>
              <a:t>- quelli che causano un’alterazione impredicibile dello stato o che indicano l’impossibilità di procedere ulteriormente nella computazione</a:t>
            </a:r>
            <a:endParaRPr/>
          </a:p>
        </p:txBody>
      </p:sp>
      <p:sp>
        <p:nvSpPr>
          <p:cNvPr id="66" name="Google Shape;66;p1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pic>
        <p:nvPicPr>
          <p:cNvPr id="67" name="Google Shape;67;p14"/>
          <p:cNvPicPr preferRelativeResize="0"/>
          <p:nvPr/>
        </p:nvPicPr>
        <p:blipFill>
          <a:blip r:embed="rId3">
            <a:alphaModFix/>
          </a:blip>
          <a:stretch>
            <a:fillRect/>
          </a:stretch>
        </p:blipFill>
        <p:spPr>
          <a:xfrm>
            <a:off x="7597325" y="324325"/>
            <a:ext cx="1074950" cy="107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Ignorare gli errori</a:t>
            </a:r>
            <a:endParaRPr/>
          </a:p>
        </p:txBody>
      </p:sp>
      <p:sp>
        <p:nvSpPr>
          <p:cNvPr id="265" name="Google Shape;265;p3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alcune situazioni, può capitare che l’errore che potenzialmente viene restituito da una funzione non possa di fatto succedere, a conseguenza di quanto si è appena verificato nel corso dell’esecuzione</a:t>
            </a:r>
            <a:endParaRPr/>
          </a:p>
          <a:p>
            <a:pPr marL="914400" lvl="1" indent="-317500" algn="l" rtl="0">
              <a:spcBef>
                <a:spcPts val="0"/>
              </a:spcBef>
              <a:spcAft>
                <a:spcPts val="0"/>
              </a:spcAft>
              <a:buSzPts val="1400"/>
              <a:buChar char="○"/>
            </a:pPr>
            <a:r>
              <a:rPr lang="it"/>
              <a:t>Oppure che il programmatore assuma che non sia necessario mettere in atto una strategia di contenimento e gestione dell’errore, lasciando semplicemente terminare il processo</a:t>
            </a:r>
            <a:endParaRPr/>
          </a:p>
          <a:p>
            <a:pPr marL="457200" lvl="0" indent="-342900" algn="l" rtl="0">
              <a:spcBef>
                <a:spcPts val="0"/>
              </a:spcBef>
              <a:spcAft>
                <a:spcPts val="0"/>
              </a:spcAft>
              <a:buSzPts val="1800"/>
              <a:buChar char="●"/>
            </a:pPr>
            <a:r>
              <a:rPr lang="it"/>
              <a:t>Il tipo </a:t>
            </a:r>
            <a:r>
              <a:rPr lang="it" b="1">
                <a:solidFill>
                  <a:srgbClr val="0B5394"/>
                </a:solidFill>
                <a:latin typeface="Consolas"/>
                <a:ea typeface="Consolas"/>
                <a:cs typeface="Consolas"/>
                <a:sym typeface="Consolas"/>
              </a:rPr>
              <a:t>Result&lt;T,E&gt;</a:t>
            </a:r>
            <a:r>
              <a:rPr lang="it"/>
              <a:t> mette a disposizione i metodi </a:t>
            </a:r>
            <a:r>
              <a:rPr lang="it" b="1">
                <a:solidFill>
                  <a:srgbClr val="0B5394"/>
                </a:solidFill>
                <a:latin typeface="Consolas"/>
                <a:ea typeface="Consolas"/>
                <a:cs typeface="Consolas"/>
                <a:sym typeface="Consolas"/>
              </a:rPr>
              <a:t>unwrap()</a:t>
            </a:r>
            <a:r>
              <a:rPr lang="it"/>
              <a:t> e </a:t>
            </a:r>
            <a:r>
              <a:rPr lang="it" b="1">
                <a:solidFill>
                  <a:srgbClr val="0B5394"/>
                </a:solidFill>
                <a:latin typeface="Consolas"/>
                <a:ea typeface="Consolas"/>
                <a:cs typeface="Consolas"/>
                <a:sym typeface="Consolas"/>
              </a:rPr>
              <a:t>expect(...)</a:t>
            </a:r>
            <a:r>
              <a:rPr lang="it"/>
              <a:t> che restituiscono il valore di tipo </a:t>
            </a:r>
            <a:r>
              <a:rPr lang="it" b="1">
                <a:solidFill>
                  <a:srgbClr val="0B5394"/>
                </a:solidFill>
                <a:latin typeface="Consolas"/>
                <a:ea typeface="Consolas"/>
                <a:cs typeface="Consolas"/>
                <a:sym typeface="Consolas"/>
              </a:rPr>
              <a:t>T</a:t>
            </a:r>
            <a:r>
              <a:rPr lang="it"/>
              <a:t>, se presente</a:t>
            </a:r>
            <a:endParaRPr/>
          </a:p>
          <a:p>
            <a:pPr marL="914400" lvl="1" indent="-317500" algn="l" rtl="0">
              <a:spcBef>
                <a:spcPts val="0"/>
              </a:spcBef>
              <a:spcAft>
                <a:spcPts val="0"/>
              </a:spcAft>
              <a:buSzPts val="1400"/>
              <a:buChar char="○"/>
            </a:pPr>
            <a:r>
              <a:rPr lang="it"/>
              <a:t>Ed invocano la macro </a:t>
            </a:r>
            <a:r>
              <a:rPr lang="it" b="1">
                <a:solidFill>
                  <a:srgbClr val="0B5394"/>
                </a:solidFill>
                <a:latin typeface="Consolas"/>
                <a:ea typeface="Consolas"/>
                <a:cs typeface="Consolas"/>
                <a:sym typeface="Consolas"/>
              </a:rPr>
              <a:t>panic!(...)</a:t>
            </a:r>
            <a:r>
              <a:rPr lang="it"/>
              <a:t> in caso di errore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expect(...)</a:t>
            </a:r>
            <a:r>
              <a:rPr lang="it"/>
              <a:t> permette di indicare una stringa che sarà usata al posto del messaggio standard generato da </a:t>
            </a:r>
            <a:r>
              <a:rPr lang="it" b="1">
                <a:solidFill>
                  <a:srgbClr val="0B5394"/>
                </a:solidFill>
                <a:latin typeface="Consolas"/>
                <a:ea typeface="Consolas"/>
                <a:cs typeface="Consolas"/>
                <a:sym typeface="Consolas"/>
              </a:rPr>
              <a:t>unwrap(</a:t>
            </a:r>
            <a:r>
              <a:rPr lang="it"/>
              <a:t>), nel caso si sia verificato un errore</a:t>
            </a:r>
            <a:endParaRPr/>
          </a:p>
        </p:txBody>
      </p:sp>
      <p:sp>
        <p:nvSpPr>
          <p:cNvPr id="266" name="Google Shape;266;p3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gli errori</a:t>
            </a:r>
            <a:endParaRPr/>
          </a:p>
        </p:txBody>
      </p:sp>
      <p:sp>
        <p:nvSpPr>
          <p:cNvPr id="272" name="Google Shape;272;p3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Nella maggior parte delle funzioni in cui si verifica un errore, non si sa quale strategia mettere in atto per ripristinare lo stato del programma</a:t>
            </a:r>
            <a:endParaRPr/>
          </a:p>
          <a:p>
            <a:pPr marL="914400" lvl="1" indent="-317500" algn="l" rtl="0">
              <a:spcBef>
                <a:spcPts val="0"/>
              </a:spcBef>
              <a:spcAft>
                <a:spcPts val="0"/>
              </a:spcAft>
              <a:buSzPts val="1400"/>
              <a:buChar char="○"/>
            </a:pPr>
            <a:r>
              <a:rPr lang="it"/>
              <a:t>Si può facilmente ovviare a questo problema restituendo, a propria volta, un oggetto di tipo </a:t>
            </a:r>
            <a:r>
              <a:rPr lang="it" b="1">
                <a:solidFill>
                  <a:srgbClr val="0B5394"/>
                </a:solidFill>
                <a:latin typeface="Consolas"/>
                <a:ea typeface="Consolas"/>
                <a:cs typeface="Consolas"/>
                <a:sym typeface="Consolas"/>
              </a:rPr>
              <a:t>Result&lt;T,E&gt;</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Questo porta, tuttavia, a costrutti alquanto complessi, con espressioni di controllo difficili da decodificare</a:t>
            </a:r>
            <a:endParaRPr/>
          </a:p>
          <a:p>
            <a:pPr marL="457200" lvl="0" indent="-342900" algn="l" rtl="0">
              <a:spcBef>
                <a:spcPts val="0"/>
              </a:spcBef>
              <a:spcAft>
                <a:spcPts val="0"/>
              </a:spcAft>
              <a:buSzPts val="1800"/>
              <a:buChar char="●"/>
            </a:pPr>
            <a:r>
              <a:rPr lang="it"/>
              <a:t>Per semplificare la sintassi, Rust offre l’operatore </a:t>
            </a:r>
            <a:r>
              <a:rPr lang="it" b="1">
                <a:solidFill>
                  <a:srgbClr val="0B5394"/>
                </a:solidFill>
              </a:rPr>
              <a:t>?</a:t>
            </a:r>
            <a:r>
              <a:rPr lang="it">
                <a:solidFill>
                  <a:srgbClr val="0B5394"/>
                </a:solidFill>
              </a:rPr>
              <a:t> </a:t>
            </a:r>
            <a:r>
              <a:rPr lang="it"/>
              <a:t>che può essere applicato a qualunque espressione che produce un valore di tipo </a:t>
            </a:r>
            <a:r>
              <a:rPr lang="it" b="1">
                <a:solidFill>
                  <a:srgbClr val="0B5394"/>
                </a:solidFill>
                <a:latin typeface="Consolas"/>
                <a:ea typeface="Consolas"/>
                <a:cs typeface="Consolas"/>
                <a:sym typeface="Consolas"/>
              </a:rPr>
              <a:t>Result&lt;T,E&gt;</a:t>
            </a:r>
            <a:endParaRPr/>
          </a:p>
          <a:p>
            <a:pPr marL="914400" lvl="1" indent="-317500" algn="l" rtl="0">
              <a:spcBef>
                <a:spcPts val="0"/>
              </a:spcBef>
              <a:spcAft>
                <a:spcPts val="0"/>
              </a:spcAft>
              <a:buSzPts val="1400"/>
              <a:buChar char="○"/>
            </a:pPr>
            <a:r>
              <a:rPr lang="it"/>
              <a:t>Se il valore risulta essere </a:t>
            </a:r>
            <a:r>
              <a:rPr lang="it" b="1">
                <a:solidFill>
                  <a:srgbClr val="0B5394"/>
                </a:solidFill>
                <a:latin typeface="Consolas"/>
                <a:ea typeface="Consolas"/>
                <a:cs typeface="Consolas"/>
                <a:sym typeface="Consolas"/>
              </a:rPr>
              <a:t>Ok(v)</a:t>
            </a:r>
            <a:r>
              <a:rPr lang="it"/>
              <a:t>, l’operatore restituisce il valore </a:t>
            </a:r>
            <a:r>
              <a:rPr lang="it" b="1">
                <a:solidFill>
                  <a:srgbClr val="0B5394"/>
                </a:solidFill>
                <a:latin typeface="Consolas"/>
                <a:ea typeface="Consolas"/>
                <a:cs typeface="Consolas"/>
                <a:sym typeface="Consolas"/>
              </a:rPr>
              <a:t>v</a:t>
            </a:r>
            <a:r>
              <a:rPr lang="it"/>
              <a:t> racchiuso nell’enum</a:t>
            </a:r>
            <a:endParaRPr/>
          </a:p>
          <a:p>
            <a:pPr marL="914400" lvl="1" indent="-317500" algn="l" rtl="0">
              <a:spcBef>
                <a:spcPts val="0"/>
              </a:spcBef>
              <a:spcAft>
                <a:spcPts val="0"/>
              </a:spcAft>
              <a:buSzPts val="1400"/>
              <a:buChar char="○"/>
            </a:pPr>
            <a:r>
              <a:rPr lang="it"/>
              <a:t>Se, invece, risulta essere </a:t>
            </a:r>
            <a:r>
              <a:rPr lang="it" b="1">
                <a:solidFill>
                  <a:srgbClr val="0B5394"/>
                </a:solidFill>
                <a:latin typeface="Consolas"/>
                <a:ea typeface="Consolas"/>
                <a:cs typeface="Consolas"/>
                <a:sym typeface="Consolas"/>
              </a:rPr>
              <a:t>Err(e)</a:t>
            </a:r>
            <a:r>
              <a:rPr lang="it"/>
              <a:t>, la funzione corrente termina, ritornando il valore che incapsula l’errore</a:t>
            </a:r>
            <a:endParaRPr/>
          </a:p>
          <a:p>
            <a:pPr marL="457200" lvl="0" indent="-342900" algn="l" rtl="0">
              <a:spcBef>
                <a:spcPts val="0"/>
              </a:spcBef>
              <a:spcAft>
                <a:spcPts val="0"/>
              </a:spcAft>
              <a:buSzPts val="1800"/>
              <a:buChar char="●"/>
            </a:pPr>
            <a:r>
              <a:rPr lang="it"/>
              <a:t>Perché questo comportamento possa funzionare, occorre che la funzione in cui è usato l’operatore </a:t>
            </a:r>
            <a:r>
              <a:rPr lang="it" b="1">
                <a:solidFill>
                  <a:srgbClr val="0B5394"/>
                </a:solidFill>
                <a:latin typeface="Consolas"/>
                <a:ea typeface="Consolas"/>
                <a:cs typeface="Consolas"/>
                <a:sym typeface="Consolas"/>
              </a:rPr>
              <a:t>?</a:t>
            </a:r>
            <a:r>
              <a:rPr lang="it"/>
              <a:t> ritorni un oggetto di tipo </a:t>
            </a:r>
            <a:r>
              <a:rPr lang="it" b="1">
                <a:solidFill>
                  <a:srgbClr val="0B5394"/>
                </a:solidFill>
                <a:latin typeface="Consolas"/>
                <a:ea typeface="Consolas"/>
                <a:cs typeface="Consolas"/>
                <a:sym typeface="Consolas"/>
              </a:rPr>
              <a:t>Result&lt;U,E&gt;</a:t>
            </a:r>
            <a:endParaRPr/>
          </a:p>
          <a:p>
            <a:pPr marL="914400" lvl="1" indent="-317500" algn="l" rtl="0">
              <a:spcBef>
                <a:spcPts val="0"/>
              </a:spcBef>
              <a:spcAft>
                <a:spcPts val="0"/>
              </a:spcAft>
              <a:buSzPts val="1400"/>
              <a:buChar char="○"/>
            </a:pPr>
            <a:r>
              <a:rPr lang="it"/>
              <a:t>E che Il tipo dell’errore ritornato sia compatibile con l’errore </a:t>
            </a:r>
            <a:r>
              <a:rPr lang="it" b="1">
                <a:solidFill>
                  <a:srgbClr val="0B5394"/>
                </a:solidFill>
                <a:latin typeface="Consolas"/>
                <a:ea typeface="Consolas"/>
                <a:cs typeface="Consolas"/>
                <a:sym typeface="Consolas"/>
              </a:rPr>
              <a:t>E</a:t>
            </a:r>
            <a:r>
              <a:rPr lang="it"/>
              <a:t> che proviene dalla funzione chiamata</a:t>
            </a:r>
            <a:endParaRPr/>
          </a:p>
        </p:txBody>
      </p:sp>
      <p:sp>
        <p:nvSpPr>
          <p:cNvPr id="273" name="Google Shape;273;p3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gli errori</a:t>
            </a:r>
            <a:endParaRPr/>
          </a:p>
        </p:txBody>
      </p:sp>
      <p:sp>
        <p:nvSpPr>
          <p:cNvPr id="279" name="Google Shape;279;p3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sp>
        <p:nvSpPr>
          <p:cNvPr id="280" name="Google Shape;280;p34"/>
          <p:cNvSpPr txBox="1"/>
          <p:nvPr/>
        </p:nvSpPr>
        <p:spPr>
          <a:xfrm>
            <a:off x="311700" y="3348000"/>
            <a:ext cx="8520600" cy="1662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a:latin typeface="Consolas"/>
                <a:ea typeface="Consolas"/>
                <a:cs typeface="Consolas"/>
                <a:sym typeface="Consolas"/>
              </a:rPr>
              <a:t>fn read_file(name: &amp;str) -&gt; </a:t>
            </a:r>
            <a:r>
              <a:rPr lang="it" sz="1600" b="1">
                <a:solidFill>
                  <a:srgbClr val="0B5394"/>
                </a:solidFill>
                <a:latin typeface="Consolas"/>
                <a:ea typeface="Consolas"/>
                <a:cs typeface="Consolas"/>
                <a:sym typeface="Consolas"/>
              </a:rPr>
              <a:t>Result&lt;String,io::Error&gt;</a:t>
            </a:r>
            <a:r>
              <a:rPr lang="it" sz="1600">
                <a:latin typeface="Consolas"/>
                <a:ea typeface="Consolas"/>
                <a:cs typeface="Consolas"/>
                <a:sym typeface="Consolas"/>
              </a:rPr>
              <a:t> {</a:t>
            </a:r>
            <a:endParaRPr sz="1600">
              <a:latin typeface="Consolas"/>
              <a:ea typeface="Consolas"/>
              <a:cs typeface="Consolas"/>
              <a:sym typeface="Consolas"/>
            </a:endParaRPr>
          </a:p>
          <a:p>
            <a:pPr marL="0" lvl="0" indent="0" algn="l" rtl="0">
              <a:spcBef>
                <a:spcPts val="0"/>
              </a:spcBef>
              <a:spcAft>
                <a:spcPts val="0"/>
              </a:spcAft>
              <a:buNone/>
            </a:pPr>
            <a:r>
              <a:rPr lang="it" sz="1600">
                <a:latin typeface="Consolas"/>
                <a:ea typeface="Consolas"/>
                <a:cs typeface="Consolas"/>
                <a:sym typeface="Consolas"/>
              </a:rPr>
              <a:t>  let mut file = File::open(name)</a:t>
            </a:r>
            <a:r>
              <a:rPr lang="it" sz="1600" b="1">
                <a:solidFill>
                  <a:srgbClr val="0B5394"/>
                </a:solidFill>
                <a:latin typeface="Consolas"/>
                <a:ea typeface="Consolas"/>
                <a:cs typeface="Consolas"/>
                <a:sym typeface="Consolas"/>
              </a:rPr>
              <a:t>?</a:t>
            </a:r>
            <a:r>
              <a:rPr lang="it"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0"/>
              </a:spcBef>
              <a:spcAft>
                <a:spcPts val="0"/>
              </a:spcAft>
              <a:buNone/>
            </a:pPr>
            <a:r>
              <a:rPr lang="it" sz="1600">
                <a:latin typeface="Consolas"/>
                <a:ea typeface="Consolas"/>
                <a:cs typeface="Consolas"/>
                <a:sym typeface="Consolas"/>
              </a:rPr>
              <a:t>  let mut s = String::new();</a:t>
            </a:r>
            <a:endParaRPr sz="1600">
              <a:latin typeface="Consolas"/>
              <a:ea typeface="Consolas"/>
              <a:cs typeface="Consolas"/>
              <a:sym typeface="Consolas"/>
            </a:endParaRPr>
          </a:p>
          <a:p>
            <a:pPr marL="0" lvl="0" indent="0" algn="l" rtl="0">
              <a:spcBef>
                <a:spcPts val="0"/>
              </a:spcBef>
              <a:spcAft>
                <a:spcPts val="0"/>
              </a:spcAft>
              <a:buNone/>
            </a:pPr>
            <a:r>
              <a:rPr lang="it" sz="1600">
                <a:latin typeface="Consolas"/>
                <a:ea typeface="Consolas"/>
                <a:cs typeface="Consolas"/>
                <a:sym typeface="Consolas"/>
              </a:rPr>
              <a:t>  file.read_to_string(&amp;mut s)</a:t>
            </a:r>
            <a:r>
              <a:rPr lang="it" sz="1600" b="1">
                <a:solidFill>
                  <a:srgbClr val="0B5394"/>
                </a:solidFill>
                <a:latin typeface="Consolas"/>
                <a:ea typeface="Consolas"/>
                <a:cs typeface="Consolas"/>
                <a:sym typeface="Consolas"/>
              </a:rPr>
              <a:t>?</a:t>
            </a:r>
            <a:r>
              <a:rPr lang="it" sz="1600">
                <a:latin typeface="Consolas"/>
                <a:ea typeface="Consolas"/>
                <a:cs typeface="Consolas"/>
                <a:sym typeface="Consolas"/>
              </a:rPr>
              <a:t>;</a:t>
            </a:r>
            <a:endParaRPr sz="1600">
              <a:latin typeface="Consolas"/>
              <a:ea typeface="Consolas"/>
              <a:cs typeface="Consolas"/>
              <a:sym typeface="Consolas"/>
            </a:endParaRPr>
          </a:p>
          <a:p>
            <a:pPr marL="0" lvl="0" indent="0" algn="l" rtl="0">
              <a:spcBef>
                <a:spcPts val="0"/>
              </a:spcBef>
              <a:spcAft>
                <a:spcPts val="0"/>
              </a:spcAft>
              <a:buNone/>
            </a:pPr>
            <a:r>
              <a:rPr lang="it" sz="1600">
                <a:latin typeface="Consolas"/>
                <a:ea typeface="Consolas"/>
                <a:cs typeface="Consolas"/>
                <a:sym typeface="Consolas"/>
              </a:rPr>
              <a:t>  Ok(s)</a:t>
            </a:r>
            <a:endParaRPr sz="1600">
              <a:latin typeface="Consolas"/>
              <a:ea typeface="Consolas"/>
              <a:cs typeface="Consolas"/>
              <a:sym typeface="Consolas"/>
            </a:endParaRPr>
          </a:p>
          <a:p>
            <a:pPr marL="0" lvl="0" indent="0" algn="l" rtl="0">
              <a:spcBef>
                <a:spcPts val="0"/>
              </a:spcBef>
              <a:spcAft>
                <a:spcPts val="0"/>
              </a:spcAft>
              <a:buNone/>
            </a:pPr>
            <a:r>
              <a:rPr lang="it" sz="1600">
                <a:latin typeface="Consolas"/>
                <a:ea typeface="Consolas"/>
                <a:cs typeface="Consolas"/>
                <a:sym typeface="Consolas"/>
              </a:rPr>
              <a:t>}</a:t>
            </a:r>
            <a:endParaRPr sz="1600">
              <a:latin typeface="Consolas"/>
              <a:ea typeface="Consolas"/>
              <a:cs typeface="Consolas"/>
              <a:sym typeface="Consolas"/>
            </a:endParaRPr>
          </a:p>
        </p:txBody>
      </p:sp>
      <p:sp>
        <p:nvSpPr>
          <p:cNvPr id="281" name="Google Shape;281;p34"/>
          <p:cNvSpPr txBox="1">
            <a:spLocks noGrp="1"/>
          </p:cNvSpPr>
          <p:nvPr>
            <p:ph type="body" idx="1"/>
          </p:nvPr>
        </p:nvSpPr>
        <p:spPr>
          <a:xfrm>
            <a:off x="311700" y="1280526"/>
            <a:ext cx="8520600" cy="176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L’utilizzo dell’operatore </a:t>
            </a:r>
            <a:r>
              <a:rPr lang="it" b="1">
                <a:solidFill>
                  <a:srgbClr val="0B5394"/>
                </a:solidFill>
                <a:latin typeface="Consolas"/>
                <a:ea typeface="Consolas"/>
                <a:cs typeface="Consolas"/>
                <a:sym typeface="Consolas"/>
              </a:rPr>
              <a:t>?</a:t>
            </a:r>
            <a:r>
              <a:rPr lang="it"/>
              <a:t> permette di ottenere una sintassi molto più compatta, evidenziando il comportamento della funzione lungo il cammino principale</a:t>
            </a:r>
            <a:endParaRPr/>
          </a:p>
          <a:p>
            <a:pPr marL="914400" lvl="1" indent="-317500" algn="l" rtl="0">
              <a:spcBef>
                <a:spcPts val="0"/>
              </a:spcBef>
              <a:spcAft>
                <a:spcPts val="0"/>
              </a:spcAft>
              <a:buSzPts val="1400"/>
              <a:buChar char="○"/>
            </a:pPr>
            <a:r>
              <a:rPr lang="it"/>
              <a:t>E demandando al compilatore la scrittura delle clausole if / match necessarie a valutare il comportamento da adottare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Altri modi di esprimere il fallimento</a:t>
            </a:r>
            <a:endParaRPr/>
          </a:p>
        </p:txBody>
      </p:sp>
      <p:sp>
        <p:nvSpPr>
          <p:cNvPr id="287" name="Google Shape;287;p3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In alcune situazioni, può essere sufficiente distinguere se la computazione ha prodotto il proprio risultato, oppure indicare che non è stato possibile completarla</a:t>
            </a:r>
            <a:endParaRPr/>
          </a:p>
          <a:p>
            <a:pPr marL="914400" lvl="1" indent="-317500" algn="l" rtl="0">
              <a:spcBef>
                <a:spcPts val="0"/>
              </a:spcBef>
              <a:spcAft>
                <a:spcPts val="0"/>
              </a:spcAft>
              <a:buSzPts val="1400"/>
              <a:buChar char="○"/>
            </a:pPr>
            <a:r>
              <a:rPr lang="it"/>
              <a:t>Per questi casi esiste il tipo </a:t>
            </a:r>
            <a:r>
              <a:rPr lang="it" b="1">
                <a:solidFill>
                  <a:srgbClr val="0B5394"/>
                </a:solidFill>
                <a:latin typeface="Consolas"/>
                <a:ea typeface="Consolas"/>
                <a:cs typeface="Consolas"/>
                <a:sym typeface="Consolas"/>
              </a:rPr>
              <a:t>Option&lt;T&gt;</a:t>
            </a:r>
            <a:r>
              <a:rPr lang="it"/>
              <a:t> che racchiude due alternative: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Some&lt;T&gt;</a:t>
            </a:r>
            <a:r>
              <a:rPr lang="it"/>
              <a:t>, usata per descrivere il risultato atteso</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None</a:t>
            </a:r>
            <a:r>
              <a:rPr lang="it"/>
              <a:t>, che indica l’assenza di risultato, senza descriverne le ragioni</a:t>
            </a:r>
            <a:endParaRPr/>
          </a:p>
          <a:p>
            <a:pPr marL="457200" lvl="0" indent="-342900" algn="l" rtl="0">
              <a:spcBef>
                <a:spcPts val="0"/>
              </a:spcBef>
              <a:spcAft>
                <a:spcPts val="0"/>
              </a:spcAft>
              <a:buSzPts val="1800"/>
              <a:buChar char="●"/>
            </a:pPr>
            <a:r>
              <a:rPr lang="it"/>
              <a:t>L’operatore </a:t>
            </a:r>
            <a:r>
              <a:rPr lang="it" b="1">
                <a:solidFill>
                  <a:srgbClr val="0B5394"/>
                </a:solidFill>
                <a:latin typeface="Consolas"/>
                <a:ea typeface="Consolas"/>
                <a:cs typeface="Consolas"/>
                <a:sym typeface="Consolas"/>
              </a:rPr>
              <a:t>?</a:t>
            </a:r>
            <a:r>
              <a:rPr lang="it"/>
              <a:t> può essere applicato anche al tipo </a:t>
            </a:r>
            <a:r>
              <a:rPr lang="it" b="1">
                <a:solidFill>
                  <a:srgbClr val="0B5394"/>
                </a:solidFill>
                <a:latin typeface="Consolas"/>
                <a:ea typeface="Consolas"/>
                <a:cs typeface="Consolas"/>
                <a:sym typeface="Consolas"/>
              </a:rPr>
              <a:t>Option&lt;T&gt;</a:t>
            </a:r>
            <a:endParaRPr/>
          </a:p>
          <a:p>
            <a:pPr marL="914400" lvl="1" indent="-317500" algn="l" rtl="0">
              <a:spcBef>
                <a:spcPts val="0"/>
              </a:spcBef>
              <a:spcAft>
                <a:spcPts val="0"/>
              </a:spcAft>
              <a:buSzPts val="1400"/>
              <a:buChar char="○"/>
            </a:pPr>
            <a:r>
              <a:rPr lang="it"/>
              <a:t>A condizione che la funzione in cui viene adottato abbia tipo di ritorno </a:t>
            </a:r>
            <a:r>
              <a:rPr lang="it" b="1">
                <a:solidFill>
                  <a:srgbClr val="0B5394"/>
                </a:solidFill>
                <a:latin typeface="Consolas"/>
                <a:ea typeface="Consolas"/>
                <a:cs typeface="Consolas"/>
                <a:sym typeface="Consolas"/>
              </a:rPr>
              <a:t>Option&lt;U&gt;</a:t>
            </a:r>
            <a:r>
              <a:rPr lang="it"/>
              <a:t>, con </a:t>
            </a:r>
            <a:r>
              <a:rPr lang="it" b="1">
                <a:solidFill>
                  <a:srgbClr val="0B5394"/>
                </a:solidFill>
                <a:latin typeface="Consolas"/>
                <a:ea typeface="Consolas"/>
                <a:cs typeface="Consolas"/>
                <a:sym typeface="Consolas"/>
              </a:rPr>
              <a:t>U</a:t>
            </a:r>
            <a:r>
              <a:rPr lang="it"/>
              <a:t> qualsiasi</a:t>
            </a:r>
            <a:endParaRPr/>
          </a:p>
          <a:p>
            <a:pPr marL="457200" lvl="0" indent="-342900" algn="l" rtl="0">
              <a:spcBef>
                <a:spcPts val="0"/>
              </a:spcBef>
              <a:spcAft>
                <a:spcPts val="0"/>
              </a:spcAft>
              <a:buSzPts val="1800"/>
              <a:buChar char="●"/>
            </a:pPr>
            <a:r>
              <a:rPr lang="it" b="1">
                <a:solidFill>
                  <a:srgbClr val="0B5394"/>
                </a:solidFill>
                <a:latin typeface="Consolas"/>
                <a:ea typeface="Consolas"/>
                <a:cs typeface="Consolas"/>
                <a:sym typeface="Consolas"/>
              </a:rPr>
              <a:t>Result&lt;T,E&gt;</a:t>
            </a:r>
            <a:r>
              <a:rPr lang="it"/>
              <a:t> e </a:t>
            </a:r>
            <a:r>
              <a:rPr lang="it" b="1">
                <a:solidFill>
                  <a:srgbClr val="0B5394"/>
                </a:solidFill>
                <a:latin typeface="Consolas"/>
                <a:ea typeface="Consolas"/>
                <a:cs typeface="Consolas"/>
                <a:sym typeface="Consolas"/>
              </a:rPr>
              <a:t>Option&lt;U&gt;</a:t>
            </a:r>
            <a:r>
              <a:rPr lang="it"/>
              <a:t> sono correlati</a:t>
            </a:r>
            <a:endParaRPr/>
          </a:p>
          <a:p>
            <a:pPr marL="914400" lvl="1" indent="-317500" algn="l" rtl="0">
              <a:spcBef>
                <a:spcPts val="0"/>
              </a:spcBef>
              <a:spcAft>
                <a:spcPts val="0"/>
              </a:spcAft>
              <a:buSzPts val="1400"/>
              <a:buChar char="○"/>
            </a:pPr>
            <a:r>
              <a:rPr lang="it"/>
              <a:t>Result offre il metodo </a:t>
            </a:r>
            <a:r>
              <a:rPr lang="it" b="1">
                <a:solidFill>
                  <a:srgbClr val="0B5394"/>
                </a:solidFill>
              </a:rPr>
              <a:t>ok(self)</a:t>
            </a:r>
            <a:r>
              <a:rPr lang="it"/>
              <a:t> che restituisce Option&lt;T&gt;, valorizzato con il dato in caso di successo (il dato risulta mosso da Result, che quindi diventa inaccessibile)</a:t>
            </a:r>
            <a:endParaRPr/>
          </a:p>
          <a:p>
            <a:pPr marL="914400" lvl="1" indent="-317500" algn="l" rtl="0">
              <a:spcBef>
                <a:spcPts val="0"/>
              </a:spcBef>
              <a:spcAft>
                <a:spcPts val="0"/>
              </a:spcAft>
              <a:buSzPts val="1400"/>
              <a:buChar char="○"/>
            </a:pPr>
            <a:r>
              <a:rPr lang="it"/>
              <a:t>Offre anche il metodo </a:t>
            </a:r>
            <a:r>
              <a:rPr lang="it" b="1">
                <a:solidFill>
                  <a:srgbClr val="0B5394"/>
                </a:solidFill>
              </a:rPr>
              <a:t>err(self)</a:t>
            </a:r>
            <a:r>
              <a:rPr lang="it"/>
              <a:t> che restituisce Option&lt;E&gt;, valorizzato con l’errore in caso di fallimento (anche in questo caso, con movimento)</a:t>
            </a:r>
            <a:endParaRPr/>
          </a:p>
        </p:txBody>
      </p:sp>
      <p:sp>
        <p:nvSpPr>
          <p:cNvPr id="288" name="Google Shape;288;p3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294" name="Google Shape;294;p3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Quando una funzione produce diverse tipologie di errore, è necessario propagare i diversi errori così da poter specializzare le contromisure</a:t>
            </a:r>
            <a:endParaRPr/>
          </a:p>
          <a:p>
            <a:pPr marL="914400" lvl="1" indent="-317500" algn="l" rtl="0">
              <a:spcBef>
                <a:spcPts val="0"/>
              </a:spcBef>
              <a:spcAft>
                <a:spcPts val="0"/>
              </a:spcAft>
              <a:buSzPts val="1400"/>
              <a:buChar char="○"/>
            </a:pPr>
            <a:r>
              <a:rPr lang="it"/>
              <a:t>Rust offre diversi modi per propagare errori eterogenei, la scelta spetta al programmatore sulla base delle sue esigenze</a:t>
            </a:r>
            <a:endParaRPr/>
          </a:p>
          <a:p>
            <a:pPr marL="457200" lvl="0" indent="-342900" algn="l" rtl="0">
              <a:spcBef>
                <a:spcPts val="0"/>
              </a:spcBef>
              <a:spcAft>
                <a:spcPts val="0"/>
              </a:spcAft>
              <a:buSzPts val="1800"/>
              <a:buChar char="●"/>
            </a:pPr>
            <a:r>
              <a:rPr lang="it"/>
              <a:t>La libreria standard mette a disposizione l’implementazione generica del tratto </a:t>
            </a:r>
            <a:r>
              <a:rPr lang="it" b="1">
                <a:solidFill>
                  <a:srgbClr val="0B5394"/>
                </a:solidFill>
                <a:latin typeface="Consolas"/>
                <a:ea typeface="Consolas"/>
                <a:cs typeface="Consolas"/>
                <a:sym typeface="Consolas"/>
              </a:rPr>
              <a:t>From</a:t>
            </a:r>
            <a:r>
              <a:rPr lang="it"/>
              <a:t>, che converte qualsiasi valore che implementi il tratto </a:t>
            </a:r>
            <a:r>
              <a:rPr lang="it" b="1">
                <a:solidFill>
                  <a:srgbClr val="0B5394"/>
                </a:solidFill>
                <a:latin typeface="Consolas"/>
                <a:ea typeface="Consolas"/>
                <a:cs typeface="Consolas"/>
                <a:sym typeface="Consolas"/>
              </a:rPr>
              <a:t>Error</a:t>
            </a:r>
            <a:r>
              <a:rPr lang="it"/>
              <a:t> in </a:t>
            </a:r>
            <a:r>
              <a:rPr lang="it" b="1">
                <a:solidFill>
                  <a:srgbClr val="0B5394"/>
                </a:solidFill>
                <a:latin typeface="Consolas"/>
                <a:ea typeface="Consolas"/>
                <a:cs typeface="Consolas"/>
                <a:sym typeface="Consolas"/>
              </a:rPr>
              <a:t>Box&lt;dyn error::Error&gt;</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Gli oggetti-tratto richiedono l’utilizzo di fat pointer e vtable con il conseguente costo in termini di memoria</a:t>
            </a:r>
            <a:endParaRPr/>
          </a:p>
          <a:p>
            <a:pPr marL="914400" lvl="1" indent="-317500" algn="l" rtl="0">
              <a:spcBef>
                <a:spcPts val="0"/>
              </a:spcBef>
              <a:spcAft>
                <a:spcPts val="0"/>
              </a:spcAft>
              <a:buSzPts val="1400"/>
              <a:buChar char="○"/>
            </a:pPr>
            <a:r>
              <a:rPr lang="it"/>
              <a:t>Durante la conversione vengono perse le informazione sul tipo dell’errore</a:t>
            </a:r>
            <a:endParaRPr/>
          </a:p>
          <a:p>
            <a:pPr marL="914400" lvl="1" indent="-317500" algn="l" rtl="0">
              <a:spcBef>
                <a:spcPts val="0"/>
              </a:spcBef>
              <a:spcAft>
                <a:spcPts val="0"/>
              </a:spcAft>
              <a:buSzPts val="1400"/>
              <a:buChar char="○"/>
            </a:pPr>
            <a:r>
              <a:rPr lang="it"/>
              <a:t>Si può risalire allo specifico errore tramite l’utilizzo del </a:t>
            </a:r>
            <a:r>
              <a:rPr lang="it" b="1">
                <a:solidFill>
                  <a:srgbClr val="0B5394"/>
                </a:solidFill>
                <a:latin typeface="Consolas"/>
                <a:ea typeface="Consolas"/>
                <a:cs typeface="Consolas"/>
                <a:sym typeface="Consolas"/>
              </a:rPr>
              <a:t>downcast_ref()</a:t>
            </a:r>
            <a:r>
              <a:rPr lang="it"/>
              <a:t> a patto che si conosca l’implementazione della funzione che genera gli errori</a:t>
            </a:r>
            <a:endParaRPr/>
          </a:p>
          <a:p>
            <a:pPr marL="914400" lvl="1" indent="-317500" algn="l" rtl="0">
              <a:spcBef>
                <a:spcPts val="0"/>
              </a:spcBef>
              <a:spcAft>
                <a:spcPts val="0"/>
              </a:spcAft>
              <a:buSzPts val="1400"/>
              <a:buChar char="○"/>
            </a:pPr>
            <a:r>
              <a:rPr lang="it"/>
              <a:t>La conversione può avvenire in maniera implicita attraverso l’utilizzo dell’operatore </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295" name="Google Shape;295;p3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sp>
        <p:nvSpPr>
          <p:cNvPr id="296" name="Google Shape;296;p36"/>
          <p:cNvSpPr txBox="1"/>
          <p:nvPr/>
        </p:nvSpPr>
        <p:spPr>
          <a:xfrm>
            <a:off x="1938300" y="4913450"/>
            <a:ext cx="5267400" cy="3849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300" b="1">
                <a:latin typeface="Consolas"/>
                <a:ea typeface="Consolas"/>
                <a:cs typeface="Consolas"/>
                <a:sym typeface="Consolas"/>
              </a:rPr>
              <a:t>impl&lt;E: error::Error&gt; From&lt;E&gt; for Box&lt;dyn error::Error&gt;;</a:t>
            </a:r>
            <a:endParaRPr sz="1300" b="1">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02" name="Google Shape;302;p3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
        <p:nvSpPr>
          <p:cNvPr id="303" name="Google Shape;303;p37"/>
          <p:cNvSpPr txBox="1"/>
          <p:nvPr/>
        </p:nvSpPr>
        <p:spPr>
          <a:xfrm>
            <a:off x="552900" y="1275050"/>
            <a:ext cx="8038200" cy="38790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200" b="1">
                <a:latin typeface="Consolas"/>
                <a:ea typeface="Consolas"/>
                <a:cs typeface="Consolas"/>
                <a:sym typeface="Consolas"/>
              </a:rPr>
              <a:t>fn sum_file(path: &amp;Path) -&gt; Result&lt;i32, </a:t>
            </a:r>
            <a:r>
              <a:rPr lang="it" sz="1200" b="1">
                <a:solidFill>
                  <a:srgbClr val="0B5394"/>
                </a:solidFill>
                <a:latin typeface="Consolas"/>
                <a:ea typeface="Consolas"/>
                <a:cs typeface="Consolas"/>
                <a:sym typeface="Consolas"/>
              </a:rPr>
              <a:t>Box&lt;dyn error::Error&gt;</a:t>
            </a:r>
            <a:r>
              <a:rPr lang="it" sz="1200" b="1">
                <a:latin typeface="Consolas"/>
                <a:ea typeface="Consolas"/>
                <a:cs typeface="Consolas"/>
                <a:sym typeface="Consolas"/>
              </a:rPr>
              <a:t>&gt;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file = File::open(path)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 </a:t>
            </a:r>
            <a:r>
              <a:rPr lang="it" sz="1200" b="1">
                <a:solidFill>
                  <a:srgbClr val="0B5394"/>
                </a:solidFill>
                <a:latin typeface="Consolas"/>
                <a:ea typeface="Consolas"/>
                <a:cs typeface="Consolas"/>
                <a:sym typeface="Consolas"/>
              </a:rPr>
              <a:t>io::Error -&gt; Box&lt;dyn error::Error&gt;</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contents = String::new();</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file.read_to_string(&amp;mut contents)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 </a:t>
            </a:r>
            <a:r>
              <a:rPr lang="it" sz="1200" b="1">
                <a:solidFill>
                  <a:srgbClr val="0B5394"/>
                </a:solidFill>
                <a:latin typeface="Consolas"/>
                <a:ea typeface="Consolas"/>
                <a:cs typeface="Consolas"/>
                <a:sym typeface="Consolas"/>
              </a:rPr>
              <a:t>io::Error -&gt; Box&lt;dyn error::Error&gt;</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sum = 0;</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for line in contents.lines()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sum += line.parse::&lt;i32&gt;()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 </a:t>
            </a:r>
            <a:r>
              <a:rPr lang="it" sz="1200" b="1">
                <a:solidFill>
                  <a:srgbClr val="0B5394"/>
                </a:solidFill>
                <a:latin typeface="Consolas"/>
                <a:ea typeface="Consolas"/>
                <a:cs typeface="Consolas"/>
                <a:sym typeface="Consolas"/>
              </a:rPr>
              <a:t>ParseIntError -&gt; Box&lt;dyn error::Error&gt;</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fn handle_</a:t>
            </a:r>
            <a:r>
              <a:rPr lang="it" sz="1200" b="1">
                <a:solidFill>
                  <a:schemeClr val="dk1"/>
                </a:solidFill>
                <a:latin typeface="Consolas"/>
                <a:ea typeface="Consolas"/>
                <a:cs typeface="Consolas"/>
                <a:sym typeface="Consolas"/>
              </a:rPr>
              <a:t>sum_file</a:t>
            </a:r>
            <a:r>
              <a:rPr lang="it" sz="1200" b="1">
                <a:latin typeface="Consolas"/>
                <a:ea typeface="Consolas"/>
                <a:cs typeface="Consolas"/>
                <a:sym typeface="Consolas"/>
              </a:rPr>
              <a:t>_errors(path: &amp;Path)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match </a:t>
            </a:r>
            <a:r>
              <a:rPr lang="it" sz="1200" b="1">
                <a:solidFill>
                  <a:schemeClr val="dk1"/>
                </a:solidFill>
                <a:latin typeface="Consolas"/>
                <a:ea typeface="Consolas"/>
                <a:cs typeface="Consolas"/>
                <a:sym typeface="Consolas"/>
              </a:rPr>
              <a:t>sum_file</a:t>
            </a:r>
            <a:r>
              <a:rPr lang="it" sz="1200" b="1">
                <a:latin typeface="Consolas"/>
                <a:ea typeface="Consolas"/>
                <a:cs typeface="Consolas"/>
                <a:sym typeface="Consolas"/>
              </a:rPr>
              <a:t>(path)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 =&gt; println!("sum is {}", 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Err(err) =&gt;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if let Some(e) = </a:t>
            </a:r>
            <a:r>
              <a:rPr lang="it" sz="1200" b="1">
                <a:solidFill>
                  <a:srgbClr val="0B5394"/>
                </a:solidFill>
                <a:latin typeface="Consolas"/>
                <a:ea typeface="Consolas"/>
                <a:cs typeface="Consolas"/>
                <a:sym typeface="Consolas"/>
              </a:rPr>
              <a:t>err.downcast_ref::&lt;io::Error&gt;()</a:t>
            </a:r>
            <a:r>
              <a:rPr lang="it" sz="1200" b="1">
                <a:latin typeface="Consolas"/>
                <a:ea typeface="Consolas"/>
                <a:cs typeface="Consolas"/>
                <a:sym typeface="Consolas"/>
              </a:rPr>
              <a:t> {...}  //tratto io::Error</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else if let Some(e) = </a:t>
            </a:r>
            <a:r>
              <a:rPr lang="it" sz="1200" b="1">
                <a:solidFill>
                  <a:srgbClr val="0B5394"/>
                </a:solidFill>
                <a:latin typeface="Consolas"/>
                <a:ea typeface="Consolas"/>
                <a:cs typeface="Consolas"/>
                <a:sym typeface="Consolas"/>
              </a:rPr>
              <a:t>err.downcast_ref::&lt;ParseIntError&gt;</a:t>
            </a:r>
            <a:r>
              <a:rPr lang="it" sz="1200" b="1">
                <a:latin typeface="Consolas"/>
                <a:ea typeface="Consolas"/>
                <a:cs typeface="Consolas"/>
                <a:sym typeface="Consolas"/>
              </a:rPr>
              <a:t>() {...}  //tratto ParseIntError</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else { unreachable!(); }  //non può capitare</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09" name="Google Shape;309;p3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
        <p:nvSpPr>
          <p:cNvPr id="310" name="Google Shape;310;p3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Per propagare errori eterogenei senza forzare il sistema dei tipi è possibile implementare degli errori custom</a:t>
            </a:r>
            <a:endParaRPr/>
          </a:p>
          <a:p>
            <a:pPr marL="914400" lvl="1" indent="-317500" algn="l" rtl="0">
              <a:spcBef>
                <a:spcPts val="0"/>
              </a:spcBef>
              <a:spcAft>
                <a:spcPts val="0"/>
              </a:spcAft>
              <a:buSzPts val="1400"/>
              <a:buChar char="○"/>
            </a:pPr>
            <a:r>
              <a:rPr lang="it"/>
              <a:t>Tutti gli errori custom devono implementare il tratto </a:t>
            </a:r>
            <a:r>
              <a:rPr lang="it" b="1">
                <a:solidFill>
                  <a:srgbClr val="0B5394"/>
                </a:solidFill>
                <a:latin typeface="Consolas"/>
                <a:ea typeface="Consolas"/>
                <a:cs typeface="Consolas"/>
                <a:sym typeface="Consolas"/>
              </a:rPr>
              <a:t>Error</a:t>
            </a:r>
            <a:r>
              <a:rPr lang="it"/>
              <a:t> e conseguentemente anche i tratti </a:t>
            </a:r>
            <a:r>
              <a:rPr lang="it" b="1">
                <a:solidFill>
                  <a:srgbClr val="0B5394"/>
                </a:solidFill>
                <a:latin typeface="Consolas"/>
                <a:ea typeface="Consolas"/>
                <a:cs typeface="Consolas"/>
                <a:sym typeface="Consolas"/>
              </a:rPr>
              <a:t>Debug</a:t>
            </a:r>
            <a:r>
              <a:rPr lang="it"/>
              <a:t> e </a:t>
            </a:r>
            <a:r>
              <a:rPr lang="it" b="1">
                <a:solidFill>
                  <a:srgbClr val="0B5394"/>
                </a:solidFill>
                <a:latin typeface="Consolas"/>
                <a:ea typeface="Consolas"/>
                <a:cs typeface="Consolas"/>
                <a:sym typeface="Consolas"/>
              </a:rPr>
              <a:t>Display</a:t>
            </a:r>
            <a:endParaRPr>
              <a:solidFill>
                <a:srgbClr val="4A86E8"/>
              </a:solidFill>
              <a:latin typeface="Consolas"/>
              <a:ea typeface="Consolas"/>
              <a:cs typeface="Consolas"/>
              <a:sym typeface="Consolas"/>
            </a:endParaRPr>
          </a:p>
          <a:p>
            <a:pPr marL="914400" lvl="1" indent="-317500" algn="l" rtl="0">
              <a:spcBef>
                <a:spcPts val="0"/>
              </a:spcBef>
              <a:spcAft>
                <a:spcPts val="0"/>
              </a:spcAft>
              <a:buSzPts val="1400"/>
              <a:buChar char="○"/>
            </a:pPr>
            <a:r>
              <a:rPr lang="it"/>
              <a:t>L’utilizzo di un </a:t>
            </a:r>
            <a:r>
              <a:rPr lang="it" b="1">
                <a:solidFill>
                  <a:srgbClr val="0B5394"/>
                </a:solidFill>
                <a:latin typeface="Consolas"/>
                <a:ea typeface="Consolas"/>
                <a:cs typeface="Consolas"/>
                <a:sym typeface="Consolas"/>
              </a:rPr>
              <a:t>enum</a:t>
            </a:r>
            <a:r>
              <a:rPr lang="it"/>
              <a:t> permette di racchiudere i diversi tipi di errore da gestire successivamente tramite l’utilizzo del costrutto </a:t>
            </a:r>
            <a:r>
              <a:rPr lang="it" b="1">
                <a:solidFill>
                  <a:srgbClr val="0B5394"/>
                </a:solidFill>
                <a:latin typeface="Consolas"/>
                <a:ea typeface="Consolas"/>
                <a:cs typeface="Consolas"/>
                <a:sym typeface="Consolas"/>
              </a:rPr>
              <a:t>match</a:t>
            </a:r>
            <a:endParaRPr>
              <a:solidFill>
                <a:srgbClr val="4A86E8"/>
              </a:solidFill>
              <a:latin typeface="Consolas"/>
              <a:ea typeface="Consolas"/>
              <a:cs typeface="Consolas"/>
              <a:sym typeface="Consolas"/>
            </a:endParaRPr>
          </a:p>
          <a:p>
            <a:pPr marL="914400" lvl="1" indent="-317500" algn="l" rtl="0">
              <a:spcBef>
                <a:spcPts val="0"/>
              </a:spcBef>
              <a:spcAft>
                <a:spcPts val="0"/>
              </a:spcAft>
              <a:buSzPts val="1400"/>
              <a:buChar char="○"/>
            </a:pPr>
            <a:r>
              <a:rPr lang="it"/>
              <a:t>E’ necessario implementare il tratto </a:t>
            </a:r>
            <a:r>
              <a:rPr lang="it" b="1">
                <a:solidFill>
                  <a:srgbClr val="0B5394"/>
                </a:solidFill>
                <a:latin typeface="Consolas"/>
                <a:ea typeface="Consolas"/>
                <a:cs typeface="Consolas"/>
                <a:sym typeface="Consolas"/>
              </a:rPr>
              <a:t>From</a:t>
            </a:r>
            <a:r>
              <a:rPr lang="it"/>
              <a:t> per convertire i diversi errori nel tipo custom da propagare</a:t>
            </a:r>
            <a:endParaRPr/>
          </a:p>
          <a:p>
            <a:pPr marL="0" lvl="0" indent="0" algn="l" rtl="0">
              <a:spcBef>
                <a:spcPts val="1200"/>
              </a:spcBef>
              <a:spcAft>
                <a:spcPts val="1200"/>
              </a:spcAft>
              <a:buNone/>
            </a:pPr>
            <a:endParaRPr/>
          </a:p>
        </p:txBody>
      </p:sp>
      <p:sp>
        <p:nvSpPr>
          <p:cNvPr id="311" name="Google Shape;311;p38"/>
          <p:cNvSpPr txBox="1"/>
          <p:nvPr/>
        </p:nvSpPr>
        <p:spPr>
          <a:xfrm>
            <a:off x="3227925" y="3770000"/>
            <a:ext cx="2556000" cy="11853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300" b="1">
                <a:latin typeface="Consolas"/>
                <a:ea typeface="Consolas"/>
                <a:cs typeface="Consolas"/>
                <a:sym typeface="Consolas"/>
              </a:rPr>
              <a:t>#[derive(Debug)]</a:t>
            </a:r>
            <a:endParaRPr sz="1300" b="1">
              <a:latin typeface="Consolas"/>
              <a:ea typeface="Consolas"/>
              <a:cs typeface="Consolas"/>
              <a:sym typeface="Consolas"/>
            </a:endParaRPr>
          </a:p>
          <a:p>
            <a:pPr marL="0" lvl="0" indent="0" algn="l" rtl="0">
              <a:spcBef>
                <a:spcPts val="0"/>
              </a:spcBef>
              <a:spcAft>
                <a:spcPts val="0"/>
              </a:spcAft>
              <a:buNone/>
            </a:pPr>
            <a:r>
              <a:rPr lang="it" sz="1300" b="1">
                <a:latin typeface="Consolas"/>
                <a:ea typeface="Consolas"/>
                <a:cs typeface="Consolas"/>
                <a:sym typeface="Consolas"/>
              </a:rPr>
              <a:t>enum SumFileError {</a:t>
            </a:r>
            <a:endParaRPr sz="1300" b="1">
              <a:latin typeface="Consolas"/>
              <a:ea typeface="Consolas"/>
              <a:cs typeface="Consolas"/>
              <a:sym typeface="Consolas"/>
            </a:endParaRPr>
          </a:p>
          <a:p>
            <a:pPr marL="0" lvl="0" indent="0" algn="l" rtl="0">
              <a:spcBef>
                <a:spcPts val="0"/>
              </a:spcBef>
              <a:spcAft>
                <a:spcPts val="0"/>
              </a:spcAft>
              <a:buNone/>
            </a:pPr>
            <a:r>
              <a:rPr lang="it" sz="1300" b="1">
                <a:latin typeface="Consolas"/>
                <a:ea typeface="Consolas"/>
                <a:cs typeface="Consolas"/>
                <a:sym typeface="Consolas"/>
              </a:rPr>
              <a:t>  Io(io::Error),</a:t>
            </a:r>
            <a:endParaRPr sz="1300" b="1">
              <a:latin typeface="Consolas"/>
              <a:ea typeface="Consolas"/>
              <a:cs typeface="Consolas"/>
              <a:sym typeface="Consolas"/>
            </a:endParaRPr>
          </a:p>
          <a:p>
            <a:pPr marL="0" lvl="0" indent="0" algn="l" rtl="0">
              <a:spcBef>
                <a:spcPts val="0"/>
              </a:spcBef>
              <a:spcAft>
                <a:spcPts val="0"/>
              </a:spcAft>
              <a:buNone/>
            </a:pPr>
            <a:r>
              <a:rPr lang="it" sz="1300" b="1">
                <a:latin typeface="Consolas"/>
                <a:ea typeface="Consolas"/>
                <a:cs typeface="Consolas"/>
                <a:sym typeface="Consolas"/>
              </a:rPr>
              <a:t>  Parse(ParseIntError),</a:t>
            </a:r>
            <a:endParaRPr sz="1300" b="1">
              <a:latin typeface="Consolas"/>
              <a:ea typeface="Consolas"/>
              <a:cs typeface="Consolas"/>
              <a:sym typeface="Consolas"/>
            </a:endParaRPr>
          </a:p>
          <a:p>
            <a:pPr marL="0" lvl="0" indent="0" algn="l" rtl="0">
              <a:spcBef>
                <a:spcPts val="0"/>
              </a:spcBef>
              <a:spcAft>
                <a:spcPts val="0"/>
              </a:spcAft>
              <a:buNone/>
            </a:pPr>
            <a:r>
              <a:rPr lang="it" sz="1300" b="1">
                <a:latin typeface="Consolas"/>
                <a:ea typeface="Consolas"/>
                <a:cs typeface="Consolas"/>
                <a:sym typeface="Consolas"/>
              </a:rPr>
              <a:t>}</a:t>
            </a:r>
            <a:endParaRPr sz="1300" b="1">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17" name="Google Shape;317;p3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sp>
        <p:nvSpPr>
          <p:cNvPr id="318" name="Google Shape;318;p39"/>
          <p:cNvSpPr txBox="1"/>
          <p:nvPr/>
        </p:nvSpPr>
        <p:spPr>
          <a:xfrm>
            <a:off x="552900" y="1259750"/>
            <a:ext cx="8038200" cy="39096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100" b="1">
                <a:latin typeface="Consolas"/>
                <a:ea typeface="Consolas"/>
                <a:cs typeface="Consolas"/>
                <a:sym typeface="Consolas"/>
              </a:rPr>
              <a:t>impl From&lt;io::Error&gt; for </a:t>
            </a:r>
            <a:r>
              <a:rPr lang="it" sz="1100" b="1">
                <a:solidFill>
                  <a:schemeClr val="dk1"/>
                </a:solidFill>
                <a:latin typeface="Consolas"/>
                <a:ea typeface="Consolas"/>
                <a:cs typeface="Consolas"/>
                <a:sym typeface="Consolas"/>
              </a:rPr>
              <a:t>SumFileError </a:t>
            </a: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fn from(err: io::Error) -&gt; Self { </a:t>
            </a:r>
            <a:r>
              <a:rPr lang="it" sz="1100" b="1">
                <a:solidFill>
                  <a:schemeClr val="dk1"/>
                </a:solidFill>
                <a:latin typeface="Consolas"/>
                <a:ea typeface="Consolas"/>
                <a:cs typeface="Consolas"/>
                <a:sym typeface="Consolas"/>
              </a:rPr>
              <a:t>SumFileError</a:t>
            </a:r>
            <a:r>
              <a:rPr lang="it" sz="1100" b="1">
                <a:latin typeface="Consolas"/>
                <a:ea typeface="Consolas"/>
                <a:cs typeface="Consolas"/>
                <a:sym typeface="Consolas"/>
              </a:rPr>
              <a:t>::Io(err)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impl From&lt;ParseIntError&gt; for </a:t>
            </a:r>
            <a:r>
              <a:rPr lang="it" sz="1100" b="1">
                <a:solidFill>
                  <a:schemeClr val="dk1"/>
                </a:solidFill>
                <a:latin typeface="Consolas"/>
                <a:ea typeface="Consolas"/>
                <a:cs typeface="Consolas"/>
                <a:sym typeface="Consolas"/>
              </a:rPr>
              <a:t>SumFileError </a:t>
            </a: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fn from(err: ParseIntError) -&gt; Self { </a:t>
            </a:r>
            <a:r>
              <a:rPr lang="it" sz="1100" b="1">
                <a:solidFill>
                  <a:schemeClr val="dk1"/>
                </a:solidFill>
                <a:latin typeface="Consolas"/>
                <a:ea typeface="Consolas"/>
                <a:cs typeface="Consolas"/>
                <a:sym typeface="Consolas"/>
              </a:rPr>
              <a:t>SumFileError</a:t>
            </a:r>
            <a:r>
              <a:rPr lang="it" sz="1100" b="1">
                <a:latin typeface="Consolas"/>
                <a:ea typeface="Consolas"/>
                <a:cs typeface="Consolas"/>
                <a:sym typeface="Consolas"/>
              </a:rPr>
              <a:t>::Parse(err)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impl fmt::Display for </a:t>
            </a:r>
            <a:r>
              <a:rPr lang="it" sz="1100" b="1">
                <a:solidFill>
                  <a:schemeClr val="dk1"/>
                </a:solidFill>
                <a:latin typeface="Consolas"/>
                <a:ea typeface="Consolas"/>
                <a:cs typeface="Consolas"/>
                <a:sym typeface="Consolas"/>
              </a:rPr>
              <a:t>SumFileError </a:t>
            </a: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fn fmt(&amp;self, f: &amp;mut fmt::Formatter&lt;'_&gt;) -&gt; fmt::Result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match self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a:t>
            </a:r>
            <a:r>
              <a:rPr lang="it" sz="1100" b="1">
                <a:solidFill>
                  <a:schemeClr val="dk1"/>
                </a:solidFill>
                <a:latin typeface="Consolas"/>
                <a:ea typeface="Consolas"/>
                <a:cs typeface="Consolas"/>
                <a:sym typeface="Consolas"/>
              </a:rPr>
              <a:t>SumFileError</a:t>
            </a:r>
            <a:r>
              <a:rPr lang="it" sz="1100" b="1">
                <a:latin typeface="Consolas"/>
                <a:ea typeface="Consolas"/>
                <a:cs typeface="Consolas"/>
                <a:sym typeface="Consolas"/>
              </a:rPr>
              <a:t>::Io(err) =&gt; write!(f, "IO error: {}", err),</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a:t>
            </a:r>
            <a:r>
              <a:rPr lang="it" sz="1100" b="1">
                <a:solidFill>
                  <a:schemeClr val="dk1"/>
                </a:solidFill>
                <a:latin typeface="Consolas"/>
                <a:ea typeface="Consolas"/>
                <a:cs typeface="Consolas"/>
                <a:sym typeface="Consolas"/>
              </a:rPr>
              <a:t>SumFileError</a:t>
            </a:r>
            <a:r>
              <a:rPr lang="it" sz="1100" b="1">
                <a:latin typeface="Consolas"/>
                <a:ea typeface="Consolas"/>
                <a:cs typeface="Consolas"/>
                <a:sym typeface="Consolas"/>
              </a:rPr>
              <a:t>::Parse(err) =&gt; write!(f, "</a:t>
            </a:r>
            <a:r>
              <a:rPr lang="it" sz="1100" b="1">
                <a:solidFill>
                  <a:schemeClr val="dk1"/>
                </a:solidFill>
                <a:latin typeface="Consolas"/>
                <a:ea typeface="Consolas"/>
                <a:cs typeface="Consolas"/>
                <a:sym typeface="Consolas"/>
              </a:rPr>
              <a:t>Parse </a:t>
            </a:r>
            <a:r>
              <a:rPr lang="it" sz="1100" b="1">
                <a:latin typeface="Consolas"/>
                <a:ea typeface="Consolas"/>
                <a:cs typeface="Consolas"/>
                <a:sym typeface="Consolas"/>
              </a:rPr>
              <a:t>error: {}", err),</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  }</a:t>
            </a:r>
            <a:endParaRPr sz="1100" b="1">
              <a:latin typeface="Consolas"/>
              <a:ea typeface="Consolas"/>
              <a:cs typeface="Consolas"/>
              <a:sym typeface="Consolas"/>
            </a:endParaRPr>
          </a:p>
          <a:p>
            <a:pPr marL="0" lvl="0" indent="0" algn="l" rtl="0">
              <a:spcBef>
                <a:spcPts val="0"/>
              </a:spcBef>
              <a:spcAft>
                <a:spcPts val="0"/>
              </a:spcAft>
              <a:buNone/>
            </a:pPr>
            <a:r>
              <a:rPr lang="it" sz="1100" b="1">
                <a:latin typeface="Consolas"/>
                <a:ea typeface="Consolas"/>
                <a:cs typeface="Consolas"/>
                <a:sym typeface="Consolas"/>
              </a:rPr>
              <a:t>}</a:t>
            </a:r>
            <a:endParaRPr sz="1100" b="1">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impl error::Error for SumFileError {</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fn source(&amp;self) -&gt; Option&lt;&amp;(dyn error::Error + 'static)&gt; {</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Some(match self {</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SumFileError::Io(err) =&gt; err,</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SumFileError::Parse(err) =&gt; err,</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  }</a:t>
            </a:r>
            <a:endParaRPr sz="1100" b="1">
              <a:solidFill>
                <a:schemeClr val="dk1"/>
              </a:solidFill>
              <a:latin typeface="Consolas"/>
              <a:ea typeface="Consolas"/>
              <a:cs typeface="Consolas"/>
              <a:sym typeface="Consolas"/>
            </a:endParaRPr>
          </a:p>
          <a:p>
            <a:pPr marL="0" lvl="0" indent="0" algn="l" rtl="0">
              <a:spcBef>
                <a:spcPts val="0"/>
              </a:spcBef>
              <a:spcAft>
                <a:spcPts val="0"/>
              </a:spcAft>
              <a:buNone/>
            </a:pPr>
            <a:r>
              <a:rPr lang="it" sz="1100" b="1">
                <a:solidFill>
                  <a:schemeClr val="dk1"/>
                </a:solidFill>
                <a:latin typeface="Consolas"/>
                <a:ea typeface="Consolas"/>
                <a:cs typeface="Consolas"/>
                <a:sym typeface="Consolas"/>
              </a:rPr>
              <a:t>}</a:t>
            </a:r>
            <a:endParaRPr sz="1100" b="1">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24" name="Google Shape;324;p4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
        <p:nvSpPr>
          <p:cNvPr id="325" name="Google Shape;325;p40"/>
          <p:cNvSpPr txBox="1"/>
          <p:nvPr/>
        </p:nvSpPr>
        <p:spPr>
          <a:xfrm>
            <a:off x="552900" y="1375113"/>
            <a:ext cx="8038200" cy="36789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200" b="1">
                <a:latin typeface="Consolas"/>
                <a:ea typeface="Consolas"/>
                <a:cs typeface="Consolas"/>
                <a:sym typeface="Consolas"/>
              </a:rPr>
              <a:t>fn sum_file(path: &amp;Path) -&gt; Result&lt;i32, SumFileError&gt;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file = File::open(path)?;</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contents = String::new();</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file.read_to_string(&amp;mut contents)?;</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sum = 0;</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for line in contents.lines() {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sum += line.parse::&lt;i32&gt;()?;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a:p>
            <a:pPr marL="0" lvl="0" indent="0" algn="l" rtl="0">
              <a:spcBef>
                <a:spcPts val="0"/>
              </a:spcBef>
              <a:spcAft>
                <a:spcPts val="0"/>
              </a:spcAft>
              <a:buNone/>
            </a:pP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fn handle_sum_file_errors(path: &amp;Path)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match sum_file(path)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 =&gt; println!("the sum is {}", 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Err(SumFileError::Io(err)) =&gt;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Err(SumFileError::Parse(err)) =&gt;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a:p>
            <a:pPr marL="0" lvl="0" indent="0" algn="l" rtl="0">
              <a:spcBef>
                <a:spcPts val="0"/>
              </a:spcBef>
              <a:spcAft>
                <a:spcPts val="0"/>
              </a:spcAft>
              <a:buNone/>
            </a:pPr>
            <a:endParaRPr sz="1100"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31" name="Google Shape;331;p4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grosso aiuto all’implementazione di tipi che implementano il tratto Error viene dal crate </a:t>
            </a:r>
            <a:r>
              <a:rPr lang="it" b="1">
                <a:solidFill>
                  <a:srgbClr val="0B5394"/>
                </a:solidFill>
                <a:latin typeface="Consolas"/>
                <a:ea typeface="Consolas"/>
                <a:cs typeface="Consolas"/>
                <a:sym typeface="Consolas"/>
              </a:rPr>
              <a:t>thiserror</a:t>
            </a:r>
            <a:endParaRPr b="1">
              <a:solidFill>
                <a:srgbClr val="0B5394"/>
              </a:solidFill>
              <a:latin typeface="Consolas"/>
              <a:ea typeface="Consolas"/>
              <a:cs typeface="Consolas"/>
              <a:sym typeface="Consolas"/>
            </a:endParaRPr>
          </a:p>
          <a:p>
            <a:pPr marL="914400" marR="0" lvl="1" indent="-317500" algn="l" rtl="0">
              <a:lnSpc>
                <a:spcPct val="115000"/>
              </a:lnSpc>
              <a:spcBef>
                <a:spcPts val="0"/>
              </a:spcBef>
              <a:spcAft>
                <a:spcPts val="0"/>
              </a:spcAft>
              <a:buSzPts val="1400"/>
              <a:buChar char="○"/>
            </a:pPr>
            <a:r>
              <a:rPr lang="it"/>
              <a:t>Esso offre una implementazione della macro </a:t>
            </a:r>
            <a:r>
              <a:rPr lang="it" b="1">
                <a:solidFill>
                  <a:srgbClr val="0B5394"/>
                </a:solidFill>
                <a:latin typeface="Consolas"/>
                <a:ea typeface="Consolas"/>
                <a:cs typeface="Consolas"/>
                <a:sym typeface="Consolas"/>
              </a:rPr>
              <a:t>derive</a:t>
            </a:r>
            <a:r>
              <a:rPr lang="it"/>
              <a:t> specializzata per il tratto </a:t>
            </a:r>
            <a:r>
              <a:rPr lang="it" b="1">
                <a:solidFill>
                  <a:srgbClr val="0B5394"/>
                </a:solidFill>
                <a:latin typeface="Consolas"/>
                <a:ea typeface="Consolas"/>
                <a:cs typeface="Consolas"/>
                <a:sym typeface="Consolas"/>
              </a:rPr>
              <a:t>Error</a:t>
            </a:r>
            <a:endParaRPr/>
          </a:p>
          <a:p>
            <a:pPr marL="457200" lvl="0" indent="-342900" algn="l" rtl="0">
              <a:spcBef>
                <a:spcPts val="0"/>
              </a:spcBef>
              <a:spcAft>
                <a:spcPts val="0"/>
              </a:spcAft>
              <a:buSzPts val="1800"/>
              <a:buChar char="●"/>
            </a:pPr>
            <a:r>
              <a:rPr lang="it"/>
              <a:t>Definendo un tipo (enum, struct, unit) preceduto dall’attributo </a:t>
            </a:r>
            <a:r>
              <a:rPr lang="it" b="1">
                <a:solidFill>
                  <a:srgbClr val="0B5394"/>
                </a:solidFill>
                <a:latin typeface="Consolas"/>
                <a:ea typeface="Consolas"/>
                <a:cs typeface="Consolas"/>
                <a:sym typeface="Consolas"/>
              </a:rPr>
              <a:t>#[derive(Error, Debug)]</a:t>
            </a:r>
            <a:r>
              <a:rPr lang="it"/>
              <a:t> si ottiene l’implementazione automatica di questi due tratti</a:t>
            </a:r>
            <a:endParaRPr/>
          </a:p>
          <a:p>
            <a:pPr marL="914400" marR="0" lvl="1" indent="-317500" algn="l" rtl="0">
              <a:lnSpc>
                <a:spcPct val="115000"/>
              </a:lnSpc>
              <a:spcBef>
                <a:spcPts val="0"/>
              </a:spcBef>
              <a:spcAft>
                <a:spcPts val="0"/>
              </a:spcAft>
              <a:buSzPts val="1400"/>
              <a:buChar char="○"/>
            </a:pPr>
            <a:r>
              <a:rPr lang="it"/>
              <a:t>L’attributo </a:t>
            </a:r>
            <a:r>
              <a:rPr lang="it" b="1">
                <a:solidFill>
                  <a:srgbClr val="0B5394"/>
                </a:solidFill>
                <a:latin typeface="Consolas"/>
                <a:ea typeface="Consolas"/>
                <a:cs typeface="Consolas"/>
                <a:sym typeface="Consolas"/>
              </a:rPr>
              <a:t>#[error(“Messaggio con formato”)]</a:t>
            </a:r>
            <a:r>
              <a:rPr lang="it"/>
              <a:t> posta di fronte alle singole voci enumerative o all’intera struct genera l’implementazione del tratto </a:t>
            </a:r>
            <a:r>
              <a:rPr lang="it" b="1">
                <a:solidFill>
                  <a:srgbClr val="0B5394"/>
                </a:solidFill>
                <a:latin typeface="Consolas"/>
                <a:ea typeface="Consolas"/>
                <a:cs typeface="Consolas"/>
                <a:sym typeface="Consolas"/>
              </a:rPr>
              <a:t>Display</a:t>
            </a:r>
            <a:endParaRPr/>
          </a:p>
          <a:p>
            <a:pPr marL="914400" marR="0" lvl="1" indent="-317500" algn="l" rtl="0">
              <a:lnSpc>
                <a:spcPct val="115000"/>
              </a:lnSpc>
              <a:spcBef>
                <a:spcPts val="0"/>
              </a:spcBef>
              <a:spcAft>
                <a:spcPts val="0"/>
              </a:spcAft>
              <a:buSzPts val="1400"/>
              <a:buChar char="○"/>
            </a:pPr>
            <a:r>
              <a:rPr lang="it"/>
              <a:t>L’attributo </a:t>
            </a:r>
            <a:r>
              <a:rPr lang="it" b="1">
                <a:solidFill>
                  <a:srgbClr val="0B5394"/>
                </a:solidFill>
                <a:latin typeface="Consolas"/>
                <a:ea typeface="Consolas"/>
                <a:cs typeface="Consolas"/>
                <a:sym typeface="Consolas"/>
              </a:rPr>
              <a:t>#[from]</a:t>
            </a:r>
            <a:r>
              <a:rPr lang="it"/>
              <a:t> posto di fronte ad un campo il cui tipo implementa il tratto </a:t>
            </a:r>
            <a:r>
              <a:rPr lang="it" b="1">
                <a:solidFill>
                  <a:srgbClr val="0B5394"/>
                </a:solidFill>
                <a:latin typeface="Consolas"/>
                <a:ea typeface="Consolas"/>
                <a:cs typeface="Consolas"/>
                <a:sym typeface="Consolas"/>
              </a:rPr>
              <a:t>Error</a:t>
            </a:r>
            <a:r>
              <a:rPr lang="it"/>
              <a:t> genera l’implementazione del tratto </a:t>
            </a:r>
            <a:r>
              <a:rPr lang="it" b="1">
                <a:solidFill>
                  <a:srgbClr val="0B5394"/>
                </a:solidFill>
                <a:latin typeface="Consolas"/>
                <a:ea typeface="Consolas"/>
                <a:cs typeface="Consolas"/>
                <a:sym typeface="Consolas"/>
              </a:rPr>
              <a:t>From</a:t>
            </a:r>
            <a:r>
              <a:rPr lang="it"/>
              <a:t> a partire dal tipo del campo</a:t>
            </a:r>
            <a:endParaRPr/>
          </a:p>
          <a:p>
            <a:pPr marL="457200" marR="0" lvl="0" indent="-342900" algn="l" rtl="0">
              <a:lnSpc>
                <a:spcPct val="115000"/>
              </a:lnSpc>
              <a:spcBef>
                <a:spcPts val="0"/>
              </a:spcBef>
              <a:spcAft>
                <a:spcPts val="0"/>
              </a:spcAft>
              <a:buSzPts val="1800"/>
              <a:buChar char="●"/>
            </a:pPr>
            <a:r>
              <a:rPr lang="it"/>
              <a:t>Questo approccio è particolarmente adatto nella creazione di librerie, dove si vogliono rendere i possibili errori parte della definizione del contratto (API)</a:t>
            </a:r>
            <a:endParaRPr/>
          </a:p>
        </p:txBody>
      </p:sp>
      <p:sp>
        <p:nvSpPr>
          <p:cNvPr id="332" name="Google Shape;332;p4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Errori ed eccezioni</a:t>
            </a:r>
            <a:endParaRPr/>
          </a:p>
        </p:txBody>
      </p:sp>
      <p:sp>
        <p:nvSpPr>
          <p:cNvPr id="73" name="Google Shape;73;p1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Nei casi irrecuperabili, occorre terminare il processo</a:t>
            </a:r>
            <a:endParaRPr/>
          </a:p>
          <a:p>
            <a:pPr marL="914400" lvl="1" indent="-317500" algn="l" rtl="0">
              <a:spcBef>
                <a:spcPts val="0"/>
              </a:spcBef>
              <a:spcAft>
                <a:spcPts val="0"/>
              </a:spcAft>
              <a:buSzPts val="1400"/>
              <a:buChar char="○"/>
            </a:pPr>
            <a:r>
              <a:rPr lang="it"/>
              <a:t>Eventualmente eseguendo qualche operazione di pulizia sull’ambiente esterno</a:t>
            </a:r>
            <a:endParaRPr/>
          </a:p>
          <a:p>
            <a:pPr marL="457200" lvl="0" indent="-342900" algn="l" rtl="0">
              <a:spcBef>
                <a:spcPts val="0"/>
              </a:spcBef>
              <a:spcAft>
                <a:spcPts val="0"/>
              </a:spcAft>
              <a:buSzPts val="1800"/>
              <a:buChar char="●"/>
            </a:pPr>
            <a:r>
              <a:rPr lang="it"/>
              <a:t>Negli altri, occorre mettere in atto una strategia di ripristino dello stato</a:t>
            </a:r>
            <a:endParaRPr/>
          </a:p>
          <a:p>
            <a:pPr marL="914400" lvl="1" indent="-317500" algn="l" rtl="0">
              <a:spcBef>
                <a:spcPts val="0"/>
              </a:spcBef>
              <a:spcAft>
                <a:spcPts val="0"/>
              </a:spcAft>
              <a:buSzPts val="1400"/>
              <a:buChar char="○"/>
            </a:pPr>
            <a:r>
              <a:rPr lang="it"/>
              <a:t>Ritentare l’operazione, richiedere l’intervento dell’utente/amministratore, utilizzare una strategia alternativa, …</a:t>
            </a:r>
            <a:endParaRPr/>
          </a:p>
          <a:p>
            <a:pPr marL="457200" lvl="0" indent="-342900" algn="l" rtl="0">
              <a:spcBef>
                <a:spcPts val="0"/>
              </a:spcBef>
              <a:spcAft>
                <a:spcPts val="0"/>
              </a:spcAft>
              <a:buSzPts val="1800"/>
              <a:buChar char="●"/>
            </a:pPr>
            <a:r>
              <a:rPr lang="it"/>
              <a:t>Non è detto che il punto in cui si verifica il fallimento possegga abbastanza contesto per discriminare come comportarsi 	</a:t>
            </a:r>
            <a:endParaRPr/>
          </a:p>
          <a:p>
            <a:pPr marL="914400" lvl="1" indent="-317500" algn="l" rtl="0">
              <a:spcBef>
                <a:spcPts val="0"/>
              </a:spcBef>
              <a:spcAft>
                <a:spcPts val="0"/>
              </a:spcAft>
              <a:buSzPts val="1400"/>
              <a:buChar char="○"/>
            </a:pPr>
            <a:r>
              <a:rPr lang="it"/>
              <a:t>Occorre fare in modo che, in caso di fallimento della computazione all’interno di una funzione, il controllo torni al suo chiamante, corredato di una opportuna descrizione di quanto successo</a:t>
            </a:r>
            <a:endParaRPr/>
          </a:p>
          <a:p>
            <a:pPr marL="457200" lvl="0" indent="-342900" algn="l" rtl="0">
              <a:spcBef>
                <a:spcPts val="0"/>
              </a:spcBef>
              <a:spcAft>
                <a:spcPts val="0"/>
              </a:spcAft>
              <a:buSzPts val="1800"/>
              <a:buChar char="●"/>
            </a:pPr>
            <a:r>
              <a:rPr lang="it"/>
              <a:t>Questo requisito tende ad aumentare la complessità del codice, introducendo rami diversi (if/else, switch/case, match…) lungo i quali la computazione può procedere, favorendo l’introduzione di errori logici legati alla quantità di dettagli cui occorre badare</a:t>
            </a:r>
            <a:endParaRPr/>
          </a:p>
          <a:p>
            <a:pPr marL="914400" lvl="1" indent="-317500" algn="l" rtl="0">
              <a:spcBef>
                <a:spcPts val="0"/>
              </a:spcBef>
              <a:spcAft>
                <a:spcPts val="0"/>
              </a:spcAft>
              <a:buSzPts val="1400"/>
              <a:buChar char="○"/>
            </a:pPr>
            <a:r>
              <a:rPr lang="it"/>
              <a:t>Per questo motivo, i linguaggi “moderni” includono particolari costrutti a supporto della gestione delle eccezioni</a:t>
            </a:r>
            <a:endParaRPr/>
          </a:p>
        </p:txBody>
      </p:sp>
      <p:sp>
        <p:nvSpPr>
          <p:cNvPr id="74" name="Google Shape;74;p1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38" name="Google Shape;338;p4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sp>
        <p:nvSpPr>
          <p:cNvPr id="339" name="Google Shape;339;p42"/>
          <p:cNvSpPr txBox="1"/>
          <p:nvPr/>
        </p:nvSpPr>
        <p:spPr>
          <a:xfrm>
            <a:off x="1957200" y="2389075"/>
            <a:ext cx="5229600" cy="21240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#[derive(</a:t>
            </a:r>
            <a:r>
              <a:rPr lang="it" b="1">
                <a:solidFill>
                  <a:srgbClr val="0B5394"/>
                </a:solidFill>
                <a:highlight>
                  <a:schemeClr val="accent6"/>
                </a:highlight>
                <a:latin typeface="Consolas"/>
                <a:ea typeface="Consolas"/>
                <a:cs typeface="Consolas"/>
                <a:sym typeface="Consolas"/>
              </a:rPr>
              <a:t>Error</a:t>
            </a:r>
            <a:r>
              <a:rPr lang="it" b="1">
                <a:latin typeface="Consolas"/>
                <a:ea typeface="Consolas"/>
                <a:cs typeface="Consolas"/>
                <a:sym typeface="Consolas"/>
              </a:rPr>
              <a:t>, Debug)]</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enum SumFileError {</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#[error("IO error {0}"]</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Io(</a:t>
            </a:r>
            <a:r>
              <a:rPr lang="it" b="1">
                <a:solidFill>
                  <a:srgbClr val="0B5394"/>
                </a:solidFill>
                <a:highlight>
                  <a:schemeClr val="accent6"/>
                </a:highlight>
                <a:latin typeface="Consolas"/>
                <a:ea typeface="Consolas"/>
                <a:cs typeface="Consolas"/>
                <a:sym typeface="Consolas"/>
              </a:rPr>
              <a:t>#[from]</a:t>
            </a:r>
            <a:r>
              <a:rPr lang="it" b="1">
                <a:latin typeface="Consolas"/>
                <a:ea typeface="Consolas"/>
                <a:cs typeface="Consolas"/>
                <a:sym typeface="Consolas"/>
              </a:rPr>
              <a:t> io::Error),</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#[error("Parse error {0}"]</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Parse(</a:t>
            </a:r>
            <a:r>
              <a:rPr lang="it" b="1">
                <a:solidFill>
                  <a:srgbClr val="0B5394"/>
                </a:solidFill>
                <a:highlight>
                  <a:schemeClr val="accent6"/>
                </a:highlight>
                <a:latin typeface="Consolas"/>
                <a:ea typeface="Consolas"/>
                <a:cs typeface="Consolas"/>
                <a:sym typeface="Consolas"/>
              </a:rPr>
              <a:t>#[from] </a:t>
            </a:r>
            <a:r>
              <a:rPr lang="it" b="1">
                <a:latin typeface="Consolas"/>
                <a:ea typeface="Consolas"/>
                <a:cs typeface="Consolas"/>
                <a:sym typeface="Consolas"/>
              </a:rPr>
              <a:t>ParseIntError),</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340" name="Google Shape;340;p42"/>
          <p:cNvSpPr txBox="1"/>
          <p:nvPr/>
        </p:nvSpPr>
        <p:spPr>
          <a:xfrm>
            <a:off x="1957200" y="1467413"/>
            <a:ext cx="5229600" cy="6156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[dependencies]</a:t>
            </a:r>
            <a:endParaRPr b="1">
              <a:latin typeface="Consolas"/>
              <a:ea typeface="Consolas"/>
              <a:cs typeface="Consolas"/>
              <a:sym typeface="Consolas"/>
            </a:endParaRPr>
          </a:p>
          <a:p>
            <a:pPr marL="0" lvl="0" indent="0" algn="l" rtl="0">
              <a:spcBef>
                <a:spcPts val="0"/>
              </a:spcBef>
              <a:spcAft>
                <a:spcPts val="0"/>
              </a:spcAft>
              <a:buNone/>
            </a:pPr>
            <a:r>
              <a:rPr lang="it" b="1">
                <a:solidFill>
                  <a:srgbClr val="0B5394"/>
                </a:solidFill>
                <a:highlight>
                  <a:schemeClr val="accent6"/>
                </a:highlight>
                <a:latin typeface="Consolas"/>
                <a:ea typeface="Consolas"/>
                <a:cs typeface="Consolas"/>
                <a:sym typeface="Consolas"/>
              </a:rPr>
              <a:t>thiserror = "1.0"</a:t>
            </a:r>
            <a:endParaRPr b="1">
              <a:solidFill>
                <a:srgbClr val="0B5394"/>
              </a:solidFill>
              <a:highlight>
                <a:schemeClr val="accent6"/>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46" name="Google Shape;346;p43"/>
          <p:cNvSpPr txBox="1">
            <a:spLocks noGrp="1"/>
          </p:cNvSpPr>
          <p:nvPr>
            <p:ph type="body" idx="1"/>
          </p:nvPr>
        </p:nvSpPr>
        <p:spPr>
          <a:xfrm>
            <a:off x="311700" y="1280525"/>
            <a:ext cx="8520600" cy="4017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Il crate </a:t>
            </a:r>
            <a:r>
              <a:rPr lang="it" b="1">
                <a:solidFill>
                  <a:srgbClr val="0B5394"/>
                </a:solidFill>
                <a:latin typeface="Consolas"/>
                <a:ea typeface="Consolas"/>
                <a:cs typeface="Consolas"/>
                <a:sym typeface="Consolas"/>
              </a:rPr>
              <a:t>anyhow</a:t>
            </a:r>
            <a:r>
              <a:rPr lang="it"/>
              <a:t> definisce l’oggetto-tratto </a:t>
            </a:r>
            <a:r>
              <a:rPr lang="it" b="1">
                <a:solidFill>
                  <a:srgbClr val="0B5394"/>
                </a:solidFill>
                <a:latin typeface="Consolas"/>
                <a:ea typeface="Consolas"/>
                <a:cs typeface="Consolas"/>
                <a:sym typeface="Consolas"/>
              </a:rPr>
              <a:t>anyhow::Error</a:t>
            </a:r>
            <a:r>
              <a:rPr lang="it"/>
              <a:t> che semplifica la gestione idiomatica degli errori</a:t>
            </a:r>
            <a:endParaRPr/>
          </a:p>
          <a:p>
            <a:pPr marL="914400" lvl="1" indent="-317500" algn="l" rtl="0">
              <a:spcBef>
                <a:spcPts val="0"/>
              </a:spcBef>
              <a:spcAft>
                <a:spcPts val="0"/>
              </a:spcAft>
              <a:buSzPts val="1400"/>
              <a:buChar char="○"/>
            </a:pPr>
            <a:r>
              <a:rPr lang="it"/>
              <a:t>Si può usare il tipo </a:t>
            </a:r>
            <a:r>
              <a:rPr lang="it" b="1">
                <a:solidFill>
                  <a:srgbClr val="0B5394"/>
                </a:solidFill>
                <a:latin typeface="Consolas"/>
                <a:ea typeface="Consolas"/>
                <a:cs typeface="Consolas"/>
                <a:sym typeface="Consolas"/>
              </a:rPr>
              <a:t>anyhow::Result&lt;T&gt;</a:t>
            </a:r>
            <a:r>
              <a:rPr lang="it"/>
              <a:t> per incapsulare il valore di ritorno di una funzione che può fallire</a:t>
            </a:r>
            <a:endParaRPr/>
          </a:p>
          <a:p>
            <a:pPr marL="457200" lvl="0" indent="-342900" algn="l" rtl="0">
              <a:spcBef>
                <a:spcPts val="0"/>
              </a:spcBef>
              <a:spcAft>
                <a:spcPts val="0"/>
              </a:spcAft>
              <a:buSzPts val="1800"/>
              <a:buChar char="●"/>
            </a:pPr>
            <a:r>
              <a:rPr lang="it"/>
              <a:t>Questo tipo offre un’implementazione automatica del tratto </a:t>
            </a:r>
            <a:r>
              <a:rPr lang="it" b="1">
                <a:solidFill>
                  <a:srgbClr val="0B5394"/>
                </a:solidFill>
                <a:latin typeface="Consolas"/>
                <a:ea typeface="Consolas"/>
                <a:cs typeface="Consolas"/>
                <a:sym typeface="Consolas"/>
              </a:rPr>
              <a:t>From&lt;T: Error&gt;</a:t>
            </a:r>
            <a:r>
              <a:rPr lang="it"/>
              <a:t>, il che permette di utilizzare la notazione basata sull’operatore </a:t>
            </a:r>
            <a:r>
              <a:rPr lang="it" b="1">
                <a:solidFill>
                  <a:srgbClr val="0B5394"/>
                </a:solidFill>
                <a:latin typeface="Consolas"/>
                <a:ea typeface="Consolas"/>
                <a:cs typeface="Consolas"/>
                <a:sym typeface="Consolas"/>
              </a:rPr>
              <a:t>?</a:t>
            </a:r>
            <a:r>
              <a:rPr lang="it"/>
              <a:t> per propagare l’errore ritornato </a:t>
            </a:r>
            <a:endParaRPr/>
          </a:p>
          <a:p>
            <a:pPr marL="914400" lvl="1" indent="-317500" algn="l" rtl="0">
              <a:spcBef>
                <a:spcPts val="0"/>
              </a:spcBef>
              <a:spcAft>
                <a:spcPts val="0"/>
              </a:spcAft>
              <a:buSzPts val="1400"/>
              <a:buChar char="○"/>
            </a:pPr>
            <a:r>
              <a:rPr lang="it"/>
              <a:t>Quando viene generato un errore è possibile aggiungere una descrizione che contestualizza ciò che è successo tramite i metodi </a:t>
            </a:r>
            <a:r>
              <a:rPr lang="it" b="1">
                <a:solidFill>
                  <a:srgbClr val="0B5394"/>
                </a:solidFill>
                <a:latin typeface="Consolas"/>
                <a:ea typeface="Consolas"/>
                <a:cs typeface="Consolas"/>
                <a:sym typeface="Consolas"/>
              </a:rPr>
              <a:t>context(...)</a:t>
            </a:r>
            <a:r>
              <a:rPr lang="it"/>
              <a:t> e </a:t>
            </a:r>
            <a:r>
              <a:rPr lang="it" b="1">
                <a:solidFill>
                  <a:srgbClr val="0B5394"/>
                </a:solidFill>
                <a:latin typeface="Consolas"/>
                <a:ea typeface="Consolas"/>
                <a:cs typeface="Consolas"/>
                <a:sym typeface="Consolas"/>
              </a:rPr>
              <a:t>with_context(...)</a:t>
            </a:r>
            <a:endParaRPr b="1">
              <a:solidFill>
                <a:srgbClr val="0B5394"/>
              </a:solidFill>
              <a:latin typeface="Consolas"/>
              <a:ea typeface="Consolas"/>
              <a:cs typeface="Consolas"/>
              <a:sym typeface="Consolas"/>
            </a:endParaRPr>
          </a:p>
          <a:p>
            <a:pPr marL="914400" lvl="1" indent="-317500" algn="l" rtl="0">
              <a:spcBef>
                <a:spcPts val="0"/>
              </a:spcBef>
              <a:spcAft>
                <a:spcPts val="0"/>
              </a:spcAft>
              <a:buClr>
                <a:srgbClr val="0B5394"/>
              </a:buClr>
              <a:buSzPts val="1400"/>
              <a:buFont typeface="Consolas"/>
              <a:buChar char="○"/>
            </a:pPr>
            <a:r>
              <a:rPr lang="it"/>
              <a:t>Il messaggio di errore associato verrà sostituito dalla stringa indicata seguita dalla causa originale</a:t>
            </a:r>
            <a:endParaRPr b="1">
              <a:solidFill>
                <a:srgbClr val="0B5394"/>
              </a:solidFill>
              <a:latin typeface="Consolas"/>
              <a:ea typeface="Consolas"/>
              <a:cs typeface="Consolas"/>
              <a:sym typeface="Consolas"/>
            </a:endParaRPr>
          </a:p>
          <a:p>
            <a:pPr marL="457200" marR="0" lvl="0" indent="-342900" algn="l" rtl="0">
              <a:lnSpc>
                <a:spcPct val="115000"/>
              </a:lnSpc>
              <a:spcBef>
                <a:spcPts val="0"/>
              </a:spcBef>
              <a:spcAft>
                <a:spcPts val="0"/>
              </a:spcAft>
              <a:buSzPts val="1800"/>
              <a:buChar char="●"/>
            </a:pPr>
            <a:r>
              <a:rPr lang="it"/>
              <a:t>Questo crate interopera correttamente con </a:t>
            </a:r>
            <a:r>
              <a:rPr lang="it" b="1">
                <a:solidFill>
                  <a:srgbClr val="0B5394"/>
                </a:solidFill>
                <a:latin typeface="Consolas"/>
                <a:ea typeface="Consolas"/>
                <a:cs typeface="Consolas"/>
                <a:sym typeface="Consolas"/>
              </a:rPr>
              <a:t>thiserror</a:t>
            </a:r>
            <a:r>
              <a:rPr lang="it"/>
              <a:t> e risulta adatto nella scrittura di codice applicativo, piuttosto che di librerie</a:t>
            </a:r>
            <a:endParaRPr/>
          </a:p>
          <a:p>
            <a:pPr marL="914400" marR="0" lvl="1" indent="-317500" algn="l" rtl="0">
              <a:lnSpc>
                <a:spcPct val="115000"/>
              </a:lnSpc>
              <a:spcBef>
                <a:spcPts val="0"/>
              </a:spcBef>
              <a:spcAft>
                <a:spcPts val="0"/>
              </a:spcAft>
              <a:buSzPts val="1400"/>
              <a:buChar char="○"/>
            </a:pPr>
            <a:r>
              <a:rPr lang="it"/>
              <a:t>In questo caso, la semplicità di scrittura del codice domina rispetto al controllo dell’informazione contenuta nell’errore generato, tenuto conto che sarà interpretato da persone </a:t>
            </a:r>
            <a:endParaRPr/>
          </a:p>
        </p:txBody>
      </p:sp>
      <p:sp>
        <p:nvSpPr>
          <p:cNvPr id="347" name="Google Shape;347;p4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Propagare errori eterogenei</a:t>
            </a:r>
            <a:endParaRPr/>
          </a:p>
        </p:txBody>
      </p:sp>
      <p:sp>
        <p:nvSpPr>
          <p:cNvPr id="353" name="Google Shape;353;p4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32</a:t>
            </a:fld>
            <a:endParaRPr/>
          </a:p>
        </p:txBody>
      </p:sp>
      <p:sp>
        <p:nvSpPr>
          <p:cNvPr id="354" name="Google Shape;354;p44"/>
          <p:cNvSpPr txBox="1"/>
          <p:nvPr/>
        </p:nvSpPr>
        <p:spPr>
          <a:xfrm>
            <a:off x="552900" y="1275050"/>
            <a:ext cx="8038200" cy="38790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200" b="1">
                <a:latin typeface="Consolas"/>
                <a:ea typeface="Consolas"/>
                <a:cs typeface="Consolas"/>
                <a:sym typeface="Consolas"/>
              </a:rPr>
              <a:t>fn sum_file(path: &amp;Path) -&gt; </a:t>
            </a:r>
            <a:r>
              <a:rPr lang="it" sz="1200" b="1">
                <a:solidFill>
                  <a:srgbClr val="0B5394"/>
                </a:solidFill>
                <a:highlight>
                  <a:schemeClr val="accent6"/>
                </a:highlight>
                <a:latin typeface="Consolas"/>
                <a:ea typeface="Consolas"/>
                <a:cs typeface="Consolas"/>
                <a:sym typeface="Consolas"/>
              </a:rPr>
              <a:t>anyhow::Result&lt;i32&gt;</a:t>
            </a: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file = File::open(path)</a:t>
            </a:r>
            <a:r>
              <a:rPr lang="it" sz="1200" b="1">
                <a:solidFill>
                  <a:srgbClr val="0B5394"/>
                </a:solidFill>
                <a:highlight>
                  <a:schemeClr val="accent6"/>
                </a:highlight>
                <a:latin typeface="Consolas"/>
                <a:ea typeface="Consolas"/>
                <a:cs typeface="Consolas"/>
                <a:sym typeface="Consolas"/>
              </a:rPr>
              <a:t>.with_context(|| format!("Missing path {}", path))</a:t>
            </a:r>
            <a:r>
              <a:rPr lang="it" sz="1200" b="1">
                <a:latin typeface="Consolas"/>
                <a:ea typeface="Consolas"/>
                <a:cs typeface="Consolas"/>
                <a:sym typeface="Consolas"/>
              </a:rPr>
              <a:t>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contents = String::new();</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file.read_to_string(&amp;mut contents)</a:t>
            </a:r>
            <a:r>
              <a:rPr lang="it" sz="1200" b="1">
                <a:solidFill>
                  <a:srgbClr val="0B5394"/>
                </a:solidFill>
                <a:highlight>
                  <a:schemeClr val="accent6"/>
                </a:highlight>
                <a:latin typeface="Consolas"/>
                <a:ea typeface="Consolas"/>
                <a:cs typeface="Consolas"/>
                <a:sym typeface="Consolas"/>
              </a:rPr>
              <a:t>.context("File read error")</a:t>
            </a:r>
            <a:r>
              <a:rPr lang="it" sz="1200" b="1">
                <a:latin typeface="Consolas"/>
                <a:ea typeface="Consolas"/>
                <a:cs typeface="Consolas"/>
                <a:sym typeface="Consolas"/>
              </a:rPr>
              <a:t>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let mut sum = 0;</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for line in contents.lines()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sum += line.parse::&lt;i32&gt;()</a:t>
            </a:r>
            <a:r>
              <a:rPr lang="it" sz="1200" b="1">
                <a:solidFill>
                  <a:srgbClr val="0B5394"/>
                </a:solidFill>
                <a:highlight>
                  <a:schemeClr val="accent6"/>
                </a:highlight>
                <a:latin typeface="Consolas"/>
                <a:ea typeface="Consolas"/>
                <a:cs typeface="Consolas"/>
                <a:sym typeface="Consolas"/>
              </a:rPr>
              <a:t>.with_context(|| format!("Not a number: {}", line))</a:t>
            </a:r>
            <a:r>
              <a:rPr lang="it" sz="1200" b="1">
                <a:latin typeface="Consolas"/>
                <a:ea typeface="Consolas"/>
                <a:cs typeface="Consolas"/>
                <a:sym typeface="Consolas"/>
              </a:rPr>
              <a:t> </a:t>
            </a:r>
            <a:r>
              <a:rPr lang="it" sz="1200" b="1">
                <a:solidFill>
                  <a:srgbClr val="0B5394"/>
                </a:solidFill>
                <a:latin typeface="Consolas"/>
                <a:ea typeface="Consolas"/>
                <a:cs typeface="Consolas"/>
                <a:sym typeface="Consolas"/>
              </a:rPr>
              <a:t>?</a:t>
            </a:r>
            <a:r>
              <a:rPr lang="it" sz="1200" b="1">
                <a:latin typeface="Consolas"/>
                <a:ea typeface="Consolas"/>
                <a:cs typeface="Consolas"/>
                <a:sym typeface="Consolas"/>
              </a:rPr>
              <a:t> ;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fn handle_</a:t>
            </a:r>
            <a:r>
              <a:rPr lang="it" sz="1200" b="1">
                <a:solidFill>
                  <a:schemeClr val="dk1"/>
                </a:solidFill>
                <a:latin typeface="Consolas"/>
                <a:ea typeface="Consolas"/>
                <a:cs typeface="Consolas"/>
                <a:sym typeface="Consolas"/>
              </a:rPr>
              <a:t>sum_file</a:t>
            </a:r>
            <a:r>
              <a:rPr lang="it" sz="1200" b="1">
                <a:latin typeface="Consolas"/>
                <a:ea typeface="Consolas"/>
                <a:cs typeface="Consolas"/>
                <a:sym typeface="Consolas"/>
              </a:rPr>
              <a:t>_errors(path: &amp;Path)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match </a:t>
            </a:r>
            <a:r>
              <a:rPr lang="it" sz="1200" b="1">
                <a:solidFill>
                  <a:schemeClr val="dk1"/>
                </a:solidFill>
                <a:latin typeface="Consolas"/>
                <a:ea typeface="Consolas"/>
                <a:cs typeface="Consolas"/>
                <a:sym typeface="Consolas"/>
              </a:rPr>
              <a:t>sum_file</a:t>
            </a:r>
            <a:r>
              <a:rPr lang="it" sz="1200" b="1">
                <a:latin typeface="Consolas"/>
                <a:ea typeface="Consolas"/>
                <a:cs typeface="Consolas"/>
                <a:sym typeface="Consolas"/>
              </a:rPr>
              <a:t>(path)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Ok(sum) =&gt; println!("sum is {}", sum),</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Err(err) =&gt;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if let Some(e) = </a:t>
            </a:r>
            <a:r>
              <a:rPr lang="it" sz="1200" b="1">
                <a:solidFill>
                  <a:srgbClr val="0B5394"/>
                </a:solidFill>
                <a:latin typeface="Consolas"/>
                <a:ea typeface="Consolas"/>
                <a:cs typeface="Consolas"/>
                <a:sym typeface="Consolas"/>
              </a:rPr>
              <a:t>err.downcast_ref::&lt;io::Error&gt;()</a:t>
            </a:r>
            <a:r>
              <a:rPr lang="it" sz="1200" b="1">
                <a:latin typeface="Consolas"/>
                <a:ea typeface="Consolas"/>
                <a:cs typeface="Consolas"/>
                <a:sym typeface="Consolas"/>
              </a:rPr>
              <a:t> {...}  //tratto io::Error</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else if let Some(e) = </a:t>
            </a:r>
            <a:r>
              <a:rPr lang="it" sz="1200" b="1">
                <a:solidFill>
                  <a:srgbClr val="0B5394"/>
                </a:solidFill>
                <a:latin typeface="Consolas"/>
                <a:ea typeface="Consolas"/>
                <a:cs typeface="Consolas"/>
                <a:sym typeface="Consolas"/>
              </a:rPr>
              <a:t>err.downcast_ref::&lt;ParseIntError&gt;</a:t>
            </a:r>
            <a:r>
              <a:rPr lang="it" sz="1200" b="1">
                <a:latin typeface="Consolas"/>
                <a:ea typeface="Consolas"/>
                <a:cs typeface="Consolas"/>
                <a:sym typeface="Consolas"/>
              </a:rPr>
              <a:t>() {...}  //tratto ParseIntError</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else { unreachable!(); }  //non può capitare</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  }</a:t>
            </a:r>
            <a:endParaRPr sz="1200" b="1">
              <a:latin typeface="Consolas"/>
              <a:ea typeface="Consolas"/>
              <a:cs typeface="Consolas"/>
              <a:sym typeface="Consolas"/>
            </a:endParaRPr>
          </a:p>
          <a:p>
            <a:pPr marL="0" lvl="0" indent="0" algn="l" rtl="0">
              <a:spcBef>
                <a:spcPts val="0"/>
              </a:spcBef>
              <a:spcAft>
                <a:spcPts val="0"/>
              </a:spcAft>
              <a:buNone/>
            </a:pPr>
            <a:r>
              <a:rPr lang="it" sz="1200" b="1">
                <a:latin typeface="Consolas"/>
                <a:ea typeface="Consolas"/>
                <a:cs typeface="Consolas"/>
                <a:sym typeface="Consolas"/>
              </a:rPr>
              <a:t>}</a:t>
            </a:r>
            <a:endParaRPr sz="1200" b="1">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Supporto sintattico alla gestione degli errori</a:t>
            </a:r>
            <a:endParaRPr/>
          </a:p>
        </p:txBody>
      </p:sp>
      <p:sp>
        <p:nvSpPr>
          <p:cNvPr id="80" name="Google Shape;80;p1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linguaggio C non fornisce alcun supporto sintattico alla modellazione degli errori</a:t>
            </a:r>
            <a:endParaRPr/>
          </a:p>
          <a:p>
            <a:pPr marL="914400" lvl="1" indent="-317500" algn="l" rtl="0">
              <a:spcBef>
                <a:spcPts val="0"/>
              </a:spcBef>
              <a:spcAft>
                <a:spcPts val="0"/>
              </a:spcAft>
              <a:buSzPts val="1400"/>
              <a:buChar char="○"/>
            </a:pPr>
            <a:r>
              <a:rPr lang="it"/>
              <a:t>Lasciando completamente al programmatore la responsabilità di gestire la situazione</a:t>
            </a:r>
            <a:endParaRPr/>
          </a:p>
          <a:p>
            <a:pPr marL="457200" lvl="0" indent="-342900" algn="l" rtl="0">
              <a:spcBef>
                <a:spcPts val="0"/>
              </a:spcBef>
              <a:spcAft>
                <a:spcPts val="0"/>
              </a:spcAft>
              <a:buSzPts val="1800"/>
              <a:buChar char="●"/>
            </a:pPr>
            <a:r>
              <a:rPr lang="it"/>
              <a:t>Il linguaggio C++ (come molti altri linguaggi, come Java, C#, JavaScript, …) introduce il concetto di eccezione </a:t>
            </a:r>
            <a:endParaRPr/>
          </a:p>
          <a:p>
            <a:pPr marL="914400" lvl="1" indent="-317500" algn="l" rtl="0">
              <a:spcBef>
                <a:spcPts val="0"/>
              </a:spcBef>
              <a:spcAft>
                <a:spcPts val="0"/>
              </a:spcAft>
              <a:buSzPts val="1400"/>
              <a:buChar char="○"/>
            </a:pPr>
            <a:r>
              <a:rPr lang="it"/>
              <a:t>Offre le parole-chiave </a:t>
            </a:r>
            <a:r>
              <a:rPr lang="it" b="1">
                <a:solidFill>
                  <a:srgbClr val="0B5394"/>
                </a:solidFill>
                <a:latin typeface="Consolas"/>
                <a:ea typeface="Consolas"/>
                <a:cs typeface="Consolas"/>
                <a:sym typeface="Consolas"/>
              </a:rPr>
              <a:t>try/catch/throw</a:t>
            </a:r>
            <a:r>
              <a:rPr lang="it" b="1"/>
              <a:t> </a:t>
            </a:r>
            <a:r>
              <a:rPr lang="it"/>
              <a:t>per esprimere la logica di notifica e gestione</a:t>
            </a:r>
            <a:endParaRPr/>
          </a:p>
          <a:p>
            <a:pPr marL="914400" lvl="1" indent="-317500" algn="l" rtl="0">
              <a:spcBef>
                <a:spcPts val="0"/>
              </a:spcBef>
              <a:spcAft>
                <a:spcPts val="0"/>
              </a:spcAft>
              <a:buSzPts val="1400"/>
              <a:buChar char="○"/>
            </a:pPr>
            <a:r>
              <a:rPr lang="it"/>
              <a:t>Impone una particolare struttura del contesto di esecuzione per supportare tale genere di astrazione </a:t>
            </a:r>
            <a:endParaRPr/>
          </a:p>
          <a:p>
            <a:pPr marL="457200" lvl="0" indent="-342900" algn="l" rtl="0">
              <a:spcBef>
                <a:spcPts val="0"/>
              </a:spcBef>
              <a:spcAft>
                <a:spcPts val="0"/>
              </a:spcAft>
              <a:buSzPts val="1800"/>
              <a:buChar char="●"/>
            </a:pPr>
            <a:r>
              <a:rPr lang="it"/>
              <a:t>Rust non utilizza il concetto di eccezione, ma offre i tipi algebrici </a:t>
            </a:r>
            <a:r>
              <a:rPr lang="it" b="1">
                <a:solidFill>
                  <a:srgbClr val="0B5394"/>
                </a:solidFill>
                <a:latin typeface="Consolas"/>
                <a:ea typeface="Consolas"/>
                <a:cs typeface="Consolas"/>
                <a:sym typeface="Consolas"/>
              </a:rPr>
              <a:t>Result&lt;T,E&gt;</a:t>
            </a:r>
            <a:r>
              <a:rPr lang="it"/>
              <a:t> e </a:t>
            </a:r>
            <a:r>
              <a:rPr lang="it" b="1">
                <a:solidFill>
                  <a:srgbClr val="0B5394"/>
                </a:solidFill>
                <a:latin typeface="Consolas"/>
                <a:ea typeface="Consolas"/>
                <a:cs typeface="Consolas"/>
                <a:sym typeface="Consolas"/>
              </a:rPr>
              <a:t>Option&lt;T&gt;</a:t>
            </a:r>
            <a:r>
              <a:rPr lang="it"/>
              <a:t> per esprimere gli esiti delle computazioni</a:t>
            </a:r>
            <a:endParaRPr/>
          </a:p>
          <a:p>
            <a:pPr marL="914400" lvl="1" indent="-317500" algn="l" rtl="0">
              <a:spcBef>
                <a:spcPts val="0"/>
              </a:spcBef>
              <a:spcAft>
                <a:spcPts val="0"/>
              </a:spcAft>
              <a:buSzPts val="1400"/>
              <a:buChar char="○"/>
            </a:pPr>
            <a:r>
              <a:rPr lang="it"/>
              <a:t>Offre inoltre la macro </a:t>
            </a:r>
            <a:r>
              <a:rPr lang="it" b="1">
                <a:solidFill>
                  <a:srgbClr val="0B5394"/>
                </a:solidFill>
                <a:latin typeface="Consolas"/>
                <a:ea typeface="Consolas"/>
                <a:cs typeface="Consolas"/>
                <a:sym typeface="Consolas"/>
              </a:rPr>
              <a:t>panic!(...)</a:t>
            </a:r>
            <a:r>
              <a:rPr lang="it"/>
              <a:t> per forzare l’interruzione del thread corrente producendo una descrizione testuale di quanto successo</a:t>
            </a:r>
            <a:endParaRPr/>
          </a:p>
        </p:txBody>
      </p:sp>
      <p:sp>
        <p:nvSpPr>
          <p:cNvPr id="81" name="Google Shape;81;p1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87" name="Google Shape;87;p17"/>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C++, qualsiasi computazione può arrestarsi invocando l’istruzione </a:t>
            </a:r>
            <a:r>
              <a:rPr lang="it" b="1">
                <a:solidFill>
                  <a:srgbClr val="0B5394"/>
                </a:solidFill>
                <a:latin typeface="Consolas"/>
                <a:ea typeface="Consolas"/>
                <a:cs typeface="Consolas"/>
                <a:sym typeface="Consolas"/>
              </a:rPr>
              <a:t>throw</a:t>
            </a:r>
            <a:r>
              <a:rPr lang="it"/>
              <a:t> seguita da un valore di qualsiasi tipo che descrive il tipo di malfunzionamento verificatosi</a:t>
            </a:r>
            <a:endParaRPr/>
          </a:p>
          <a:p>
            <a:pPr marL="914400" lvl="1" indent="-317500" algn="l" rtl="0">
              <a:spcBef>
                <a:spcPts val="0"/>
              </a:spcBef>
              <a:spcAft>
                <a:spcPts val="0"/>
              </a:spcAft>
              <a:buSzPts val="1400"/>
              <a:buChar char="○"/>
            </a:pPr>
            <a:r>
              <a:rPr lang="it"/>
              <a:t>L’esecuzione di tale istruzione comporta il ritorno forzato della funzione corrente al suo chiamante e, eventualmente, al chiamante del chiamante, …, arretrando progressivamente nella storia della computazione, fino a raggiungere un’invocazione racchiusa all’interno di un blocco </a:t>
            </a:r>
            <a:r>
              <a:rPr lang="it" b="1">
                <a:solidFill>
                  <a:srgbClr val="0B5394"/>
                </a:solidFill>
                <a:latin typeface="Consolas"/>
                <a:ea typeface="Consolas"/>
                <a:cs typeface="Consolas"/>
                <a:sym typeface="Consolas"/>
              </a:rPr>
              <a:t>try { … } </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Oppure fino alla totale contrazione dello stack</a:t>
            </a:r>
            <a:endParaRPr/>
          </a:p>
          <a:p>
            <a:pPr marL="457200" lvl="0" indent="-342900" algn="l" rtl="0">
              <a:spcBef>
                <a:spcPts val="0"/>
              </a:spcBef>
              <a:spcAft>
                <a:spcPts val="0"/>
              </a:spcAft>
              <a:buSzPts val="1800"/>
              <a:buChar char="●"/>
            </a:pPr>
            <a:r>
              <a:rPr lang="it"/>
              <a:t>Un blocco try ha la seguente sintassi</a:t>
            </a:r>
            <a:endParaRPr/>
          </a:p>
        </p:txBody>
      </p:sp>
      <p:sp>
        <p:nvSpPr>
          <p:cNvPr id="88" name="Google Shape;88;p1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
        <p:nvSpPr>
          <p:cNvPr id="89" name="Google Shape;89;p17"/>
          <p:cNvSpPr txBox="1"/>
          <p:nvPr/>
        </p:nvSpPr>
        <p:spPr>
          <a:xfrm>
            <a:off x="1133925" y="3934725"/>
            <a:ext cx="5975700" cy="12621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try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//codice che può fallire direttamente o indirettamente</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catch (ExceptionType1 e1)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//…istruzioni di ricupero</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catch (ExceptionType2 e2) { … }</a:t>
            </a:r>
            <a:endParaRPr b="1">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95" name="Google Shape;95;p1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nella storia delle chiamate è stato localizzato un blocco try, il tipo del valore che è stato lanciato viene confrontato, in sequenza, con i tipi indicati nei successivi blocchi </a:t>
            </a:r>
            <a:r>
              <a:rPr lang="it" b="1">
                <a:solidFill>
                  <a:srgbClr val="0B5394"/>
                </a:solidFill>
                <a:latin typeface="Consolas"/>
                <a:ea typeface="Consolas"/>
                <a:cs typeface="Consolas"/>
                <a:sym typeface="Consolas"/>
              </a:rPr>
              <a:t>catch</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In caso di corrispondenza, viene eseguito il blocco di codice che segue il costrutto catch appropriato allo scopo di ricuperare lo stato del sistema, dopodiché la computazione riprende dall’istruzione successiva all’ultimo blocco catch</a:t>
            </a:r>
            <a:endParaRPr/>
          </a:p>
          <a:p>
            <a:pPr marL="914400" lvl="1" indent="-317500" algn="l" rtl="0">
              <a:spcBef>
                <a:spcPts val="0"/>
              </a:spcBef>
              <a:spcAft>
                <a:spcPts val="0"/>
              </a:spcAft>
              <a:buSzPts val="1400"/>
              <a:buChar char="○"/>
            </a:pPr>
            <a:r>
              <a:rPr lang="it"/>
              <a:t>Se nessun blocco è adatto a gestire il tipo di errore verificatosi, il processo si ripete tornando ad un blocco try più esterno, se esistente</a:t>
            </a:r>
            <a:endParaRPr/>
          </a:p>
          <a:p>
            <a:pPr marL="457200" lvl="0" indent="-342900" algn="l" rtl="0">
              <a:spcBef>
                <a:spcPts val="0"/>
              </a:spcBef>
              <a:spcAft>
                <a:spcPts val="0"/>
              </a:spcAft>
              <a:buSzPts val="1800"/>
              <a:buChar char="●"/>
            </a:pPr>
            <a:r>
              <a:rPr lang="it"/>
              <a:t>Altrimenti, il processo si arresta e viene indicato un codice di errore diverso da 0</a:t>
            </a:r>
            <a:endParaRPr/>
          </a:p>
          <a:p>
            <a:pPr marL="0" lvl="0" indent="0" algn="l" rtl="0">
              <a:spcBef>
                <a:spcPts val="1200"/>
              </a:spcBef>
              <a:spcAft>
                <a:spcPts val="1200"/>
              </a:spcAft>
              <a:buNone/>
            </a:pPr>
            <a:endParaRPr/>
          </a:p>
        </p:txBody>
      </p:sp>
      <p:sp>
        <p:nvSpPr>
          <p:cNvPr id="96" name="Google Shape;96;p1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02" name="Google Shape;102;p1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03" name="Google Shape;103;p19"/>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solidFill>
                  <a:srgbClr val="980000"/>
                </a:solidFill>
                <a:highlight>
                  <a:schemeClr val="accent6"/>
                </a:highlight>
                <a:latin typeface="Consolas"/>
                <a:ea typeface="Consolas"/>
                <a:cs typeface="Consolas"/>
                <a:sym typeface="Consolas"/>
              </a:rPr>
              <a:t>int f1()</a:t>
            </a: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04" name="Google Shape;104;p19"/>
          <p:cNvSpPr/>
          <p:nvPr/>
        </p:nvSpPr>
        <p:spPr>
          <a:xfrm>
            <a:off x="6066525" y="2584050"/>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05" name="Google Shape;105;p19"/>
          <p:cNvSpPr/>
          <p:nvPr/>
        </p:nvSpPr>
        <p:spPr>
          <a:xfrm>
            <a:off x="6066525" y="2027900"/>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06" name="Google Shape;106;p19"/>
          <p:cNvSpPr/>
          <p:nvPr/>
        </p:nvSpPr>
        <p:spPr>
          <a:xfrm>
            <a:off x="7023475" y="3140200"/>
            <a:ext cx="468600" cy="54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
        <p:nvSpPr>
          <p:cNvPr id="108" name="Google Shape;108;p19"/>
          <p:cNvSpPr/>
          <p:nvPr/>
        </p:nvSpPr>
        <p:spPr>
          <a:xfrm>
            <a:off x="6066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14" name="Google Shape;114;p2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15" name="Google Shape;115;p20"/>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latin typeface="Consolas"/>
                <a:ea typeface="Consolas"/>
                <a:cs typeface="Consolas"/>
                <a:sym typeface="Consolas"/>
              </a:rPr>
              <a:t>int f2()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r>
              <a:rPr lang="it" sz="1600" b="1">
                <a:solidFill>
                  <a:srgbClr val="980000"/>
                </a:solidFill>
                <a:highlight>
                  <a:schemeClr val="accent6"/>
                </a:highlight>
                <a:latin typeface="Consolas"/>
                <a:ea typeface="Consolas"/>
                <a:cs typeface="Consolas"/>
                <a:sym typeface="Consolas"/>
              </a:rPr>
              <a:t>try {</a:t>
            </a:r>
            <a:endParaRPr sz="1600" b="1">
              <a:solidFill>
                <a:srgbClr val="980000"/>
              </a:solidFill>
              <a:highlight>
                <a:schemeClr val="accent6"/>
              </a:highlight>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16" name="Google Shape;116;p20"/>
          <p:cNvSpPr/>
          <p:nvPr/>
        </p:nvSpPr>
        <p:spPr>
          <a:xfrm>
            <a:off x="6079525" y="3131325"/>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n+1</a:t>
            </a:r>
            <a:endParaRPr baseline="-25000"/>
          </a:p>
        </p:txBody>
      </p:sp>
      <p:sp>
        <p:nvSpPr>
          <p:cNvPr id="117" name="Google Shape;117;p20"/>
          <p:cNvSpPr/>
          <p:nvPr/>
        </p:nvSpPr>
        <p:spPr>
          <a:xfrm>
            <a:off x="489300" y="3736200"/>
            <a:ext cx="3046200" cy="8853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20"/>
          <p:cNvCxnSpPr>
            <a:stCxn id="116" idx="1"/>
            <a:endCxn id="117" idx="3"/>
          </p:cNvCxnSpPr>
          <p:nvPr/>
        </p:nvCxnSpPr>
        <p:spPr>
          <a:xfrm flipH="1">
            <a:off x="3535525" y="3307125"/>
            <a:ext cx="2544000" cy="87180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119" name="Google Shape;119;p20"/>
          <p:cNvSpPr/>
          <p:nvPr/>
        </p:nvSpPr>
        <p:spPr>
          <a:xfrm>
            <a:off x="7049475" y="3609175"/>
            <a:ext cx="468600" cy="54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
        <p:nvSpPr>
          <p:cNvPr id="121" name="Google Shape;121;p20"/>
          <p:cNvSpPr/>
          <p:nvPr/>
        </p:nvSpPr>
        <p:spPr>
          <a:xfrm>
            <a:off x="6079525" y="2578133"/>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22" name="Google Shape;122;p20"/>
          <p:cNvSpPr/>
          <p:nvPr/>
        </p:nvSpPr>
        <p:spPr>
          <a:xfrm>
            <a:off x="6079525" y="2024942"/>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23" name="Google Shape;123;p20"/>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cxnSp>
        <p:nvCxnSpPr>
          <p:cNvPr id="124" name="Google Shape;124;p20"/>
          <p:cNvCxnSpPr>
            <a:stCxn id="116" idx="3"/>
            <a:endCxn id="123" idx="3"/>
          </p:cNvCxnSpPr>
          <p:nvPr/>
        </p:nvCxnSpPr>
        <p:spPr>
          <a:xfrm rot="10800000" flipH="1">
            <a:off x="8514025" y="1647525"/>
            <a:ext cx="600" cy="1659600"/>
          </a:xfrm>
          <a:prstGeom prst="curvedConnector3">
            <a:avLst>
              <a:gd name="adj1" fmla="val 39687500"/>
            </a:avLst>
          </a:prstGeom>
          <a:noFill/>
          <a:ln w="19050" cap="flat" cmpd="sng">
            <a:solidFill>
              <a:schemeClr val="dk2"/>
            </a:solidFill>
            <a:prstDash val="dash"/>
            <a:round/>
            <a:headEnd type="none"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p:nvPr/>
        </p:nvSpPr>
        <p:spPr>
          <a:xfrm>
            <a:off x="5871225" y="1145600"/>
            <a:ext cx="2825100" cy="3930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it" b="1"/>
              <a:t>Stack</a:t>
            </a:r>
            <a:endParaRPr b="1"/>
          </a:p>
        </p:txBody>
      </p:sp>
      <p:sp>
        <p:nvSpPr>
          <p:cNvPr id="130" name="Google Shape;130;p2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Eccezioni in C++</a:t>
            </a:r>
            <a:endParaRPr/>
          </a:p>
        </p:txBody>
      </p:sp>
      <p:sp>
        <p:nvSpPr>
          <p:cNvPr id="131" name="Google Shape;131;p21"/>
          <p:cNvSpPr txBox="1">
            <a:spLocks noGrp="1"/>
          </p:cNvSpPr>
          <p:nvPr>
            <p:ph type="body" idx="1"/>
          </p:nvPr>
        </p:nvSpPr>
        <p:spPr>
          <a:xfrm>
            <a:off x="311700" y="1280525"/>
            <a:ext cx="4260300" cy="37959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None/>
            </a:pPr>
            <a:r>
              <a:rPr lang="it" sz="1600" b="1">
                <a:solidFill>
                  <a:srgbClr val="980000"/>
                </a:solidFill>
                <a:highlight>
                  <a:schemeClr val="accent6"/>
                </a:highlight>
                <a:latin typeface="Consolas"/>
                <a:ea typeface="Consolas"/>
                <a:cs typeface="Consolas"/>
                <a:sym typeface="Consolas"/>
              </a:rPr>
              <a:t>int f2()</a:t>
            </a: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int i =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if (some_condition) </a:t>
            </a:r>
            <a:br>
              <a:rPr lang="it" sz="1600" b="1">
                <a:latin typeface="Consolas"/>
                <a:ea typeface="Consolas"/>
                <a:cs typeface="Consolas"/>
                <a:sym typeface="Consolas"/>
              </a:rPr>
            </a:br>
            <a:r>
              <a:rPr lang="it" sz="1600" b="1">
                <a:latin typeface="Consolas"/>
                <a:ea typeface="Consolas"/>
                <a:cs typeface="Consolas"/>
                <a:sym typeface="Consolas"/>
              </a:rPr>
              <a:t>    throw std::logic_error(“err”);</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i;</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lnSpc>
                <a:spcPct val="115000"/>
              </a:lnSpc>
              <a:spcBef>
                <a:spcPts val="0"/>
              </a:spcBef>
              <a:spcAft>
                <a:spcPts val="0"/>
              </a:spcAft>
              <a:buNone/>
            </a:pP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int f1()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try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f2();</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catch (std::logic_error e)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//restore state</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return -1;</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132" name="Google Shape;132;p21"/>
          <p:cNvSpPr/>
          <p:nvPr/>
        </p:nvSpPr>
        <p:spPr>
          <a:xfrm>
            <a:off x="6079525" y="3017669"/>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n+1</a:t>
            </a:r>
            <a:endParaRPr baseline="-25000"/>
          </a:p>
        </p:txBody>
      </p:sp>
      <p:sp>
        <p:nvSpPr>
          <p:cNvPr id="133" name="Google Shape;133;p21"/>
          <p:cNvSpPr/>
          <p:nvPr/>
        </p:nvSpPr>
        <p:spPr>
          <a:xfrm>
            <a:off x="6079525" y="3532975"/>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f2&gt;</a:t>
            </a:r>
            <a:endParaRPr/>
          </a:p>
        </p:txBody>
      </p:sp>
      <p:sp>
        <p:nvSpPr>
          <p:cNvPr id="134" name="Google Shape;134;p21"/>
          <p:cNvSpPr/>
          <p:nvPr/>
        </p:nvSpPr>
        <p:spPr>
          <a:xfrm>
            <a:off x="6079525" y="2502363"/>
            <a:ext cx="2434500" cy="351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&lt;address inside caller of f1&gt;</a:t>
            </a:r>
            <a:endParaRPr/>
          </a:p>
        </p:txBody>
      </p:sp>
      <p:sp>
        <p:nvSpPr>
          <p:cNvPr id="135" name="Google Shape;135;p21"/>
          <p:cNvSpPr/>
          <p:nvPr/>
        </p:nvSpPr>
        <p:spPr>
          <a:xfrm>
            <a:off x="6079525" y="1987056"/>
            <a:ext cx="2434500" cy="35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…previous stack frames…</a:t>
            </a:r>
            <a:endParaRPr/>
          </a:p>
        </p:txBody>
      </p:sp>
      <p:sp>
        <p:nvSpPr>
          <p:cNvPr id="136" name="Google Shape;136;p21"/>
          <p:cNvSpPr/>
          <p:nvPr/>
        </p:nvSpPr>
        <p:spPr>
          <a:xfrm>
            <a:off x="1485975" y="3248825"/>
            <a:ext cx="572700" cy="2994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21"/>
          <p:cNvCxnSpPr>
            <a:stCxn id="133" idx="1"/>
            <a:endCxn id="136" idx="3"/>
          </p:cNvCxnSpPr>
          <p:nvPr/>
        </p:nvCxnSpPr>
        <p:spPr>
          <a:xfrm rot="10800000">
            <a:off x="2058625" y="3398575"/>
            <a:ext cx="4020900" cy="310200"/>
          </a:xfrm>
          <a:prstGeom prst="curvedConnector3">
            <a:avLst>
              <a:gd name="adj1" fmla="val 49999"/>
            </a:avLst>
          </a:prstGeom>
          <a:noFill/>
          <a:ln w="9525" cap="flat" cmpd="sng">
            <a:solidFill>
              <a:schemeClr val="dk2"/>
            </a:solidFill>
            <a:prstDash val="dash"/>
            <a:round/>
            <a:headEnd type="none" w="med" len="med"/>
            <a:tailEnd type="stealth" w="med" len="med"/>
          </a:ln>
        </p:spPr>
      </p:cxnSp>
      <p:sp>
        <p:nvSpPr>
          <p:cNvPr id="138" name="Google Shape;138;p21"/>
          <p:cNvSpPr/>
          <p:nvPr/>
        </p:nvSpPr>
        <p:spPr>
          <a:xfrm>
            <a:off x="489300" y="3736200"/>
            <a:ext cx="3046200" cy="885300"/>
          </a:xfrm>
          <a:prstGeom prst="roundRect">
            <a:avLst>
              <a:gd name="adj" fmla="val 16667"/>
            </a:avLst>
          </a:prstGeom>
          <a:noFill/>
          <a:ln w="19050"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 name="Google Shape;139;p21"/>
          <p:cNvCxnSpPr>
            <a:stCxn id="132" idx="1"/>
            <a:endCxn id="138" idx="3"/>
          </p:cNvCxnSpPr>
          <p:nvPr/>
        </p:nvCxnSpPr>
        <p:spPr>
          <a:xfrm flipH="1">
            <a:off x="3535525" y="3193469"/>
            <a:ext cx="2544000" cy="98550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140" name="Google Shape;140;p21"/>
          <p:cNvSpPr/>
          <p:nvPr/>
        </p:nvSpPr>
        <p:spPr>
          <a:xfrm>
            <a:off x="6990775" y="4010825"/>
            <a:ext cx="468600" cy="54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
        <p:nvSpPr>
          <p:cNvPr id="142" name="Google Shape;142;p21"/>
          <p:cNvSpPr/>
          <p:nvPr/>
        </p:nvSpPr>
        <p:spPr>
          <a:xfrm>
            <a:off x="6079525" y="1471750"/>
            <a:ext cx="2434500" cy="35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a:t>Exception Context </a:t>
            </a:r>
            <a:r>
              <a:rPr lang="it" baseline="-25000"/>
              <a:t>n</a:t>
            </a:r>
            <a:endParaRPr baseline="-25000"/>
          </a:p>
        </p:txBody>
      </p:sp>
      <p:cxnSp>
        <p:nvCxnSpPr>
          <p:cNvPr id="143" name="Google Shape;143;p21"/>
          <p:cNvCxnSpPr>
            <a:stCxn id="132" idx="3"/>
            <a:endCxn id="142" idx="3"/>
          </p:cNvCxnSpPr>
          <p:nvPr/>
        </p:nvCxnSpPr>
        <p:spPr>
          <a:xfrm rot="10800000" flipH="1">
            <a:off x="8514025" y="1647569"/>
            <a:ext cx="600" cy="1545900"/>
          </a:xfrm>
          <a:prstGeom prst="curvedConnector3">
            <a:avLst>
              <a:gd name="adj1" fmla="val 39687500"/>
            </a:avLst>
          </a:prstGeom>
          <a:noFill/>
          <a:ln w="19050" cap="flat" cmpd="sng">
            <a:solidFill>
              <a:schemeClr val="dk2"/>
            </a:solidFill>
            <a:prstDash val="dash"/>
            <a:round/>
            <a:headEnd type="none" w="med" len="med"/>
            <a:tailEnd type="stealth" w="med" len="med"/>
          </a:ln>
        </p:spPr>
      </p:cxnSp>
    </p:spTree>
  </p:cSld>
  <p:clrMapOvr>
    <a:masterClrMapping/>
  </p:clrMapOvr>
</p:sld>
</file>

<file path=ppt/theme/theme1.xml><?xml version="1.0" encoding="utf-8"?>
<a:theme xmlns:a="http://schemas.openxmlformats.org/drawingml/2006/main"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4329</Words>
  <Application>Microsoft Macintosh PowerPoint</Application>
  <PresentationFormat>On-screen Show (16:10)</PresentationFormat>
  <Paragraphs>451</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Consolas</vt:lpstr>
      <vt:lpstr>Polito</vt:lpstr>
      <vt:lpstr>Gestione degli errori</vt:lpstr>
      <vt:lpstr>Errori ed eccezioni</vt:lpstr>
      <vt:lpstr>Errori ed eccezioni</vt:lpstr>
      <vt:lpstr>Supporto sintattico alla gestione degli errori</vt:lpstr>
      <vt:lpstr>Eccezioni in C++</vt:lpstr>
      <vt:lpstr>Eccezioni in C++</vt:lpstr>
      <vt:lpstr>Eccezioni in C++</vt:lpstr>
      <vt:lpstr>Eccezioni in C++</vt:lpstr>
      <vt:lpstr>Eccezioni in C++</vt:lpstr>
      <vt:lpstr>Eccezioni in C++</vt:lpstr>
      <vt:lpstr>Eccezioni in C++</vt:lpstr>
      <vt:lpstr>Eccezioni in C++</vt:lpstr>
      <vt:lpstr>Eccezioni in C++</vt:lpstr>
      <vt:lpstr>Eccezioni in C++</vt:lpstr>
      <vt:lpstr>I limiti della gestione delle eccezioni in C++</vt:lpstr>
      <vt:lpstr>Gestioni delle eccezioni in Rust</vt:lpstr>
      <vt:lpstr>Elaborare i risultati</vt:lpstr>
      <vt:lpstr>Gestire gli errori</vt:lpstr>
      <vt:lpstr>Panic</vt:lpstr>
      <vt:lpstr>Ignorare gli errori</vt:lpstr>
      <vt:lpstr>Propagare gli errori</vt:lpstr>
      <vt:lpstr>Propagare gli errori</vt:lpstr>
      <vt:lpstr>Altri modi di esprimere il fallimento</vt:lpstr>
      <vt:lpstr>Propagare errori eterogenei</vt:lpstr>
      <vt:lpstr>Propagare errori eterogenei</vt:lpstr>
      <vt:lpstr>Propagare errori eterogenei</vt:lpstr>
      <vt:lpstr>Propagare errori eterogenei</vt:lpstr>
      <vt:lpstr>Propagare errori eterogenei</vt:lpstr>
      <vt:lpstr>Propagare errori eterogenei</vt:lpstr>
      <vt:lpstr>Propagare errori eterogenei</vt:lpstr>
      <vt:lpstr>Propagare errori eterogenei</vt:lpstr>
      <vt:lpstr>Propagare errori eterogenei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degli errori</dc:title>
  <cp:lastModifiedBy>Giovanni Malnati</cp:lastModifiedBy>
  <cp:revision>1</cp:revision>
  <dcterms:modified xsi:type="dcterms:W3CDTF">2023-02-26T21:07:51Z</dcterms:modified>
</cp:coreProperties>
</file>