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ab265b867_0_15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0ab265b86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1ab9ff0a5_0_7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1ab9ff0a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1ab9ff0a5_0_8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1ab9ff0a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1ab9ff0a5_0_8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1ab9ff0a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1ab9ff0a5_0_9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1ab9ff0a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eac42f22f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eac42f2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eac42f22f_0_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eac42f2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eac42f22f_0_1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eac42f22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f0ab675e4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f0ab675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f0ab675e4_0_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f0ab675e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f0ab675e4_0_1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f0ab675e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ab265b867_0_17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ab265b86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f0ab675e4_0_1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f0ab675e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824ea1f52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824ea1f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1ab9ff0a5_0_2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1ab9ff0a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1ab9ff0a5_0_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1ab9ff0a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24d0d4366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24d0d43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1ab9ff0a5_0_3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1ab9ff0a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1ab9ff0a5_0_5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1ab9ff0a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1ab9ff0a5_0_6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1ab9ff0a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1ab9ff0a5_0_4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1ab9ff0a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9530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5319075"/>
            <a:ext cx="9144000" cy="3959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</a:defRPr>
            </a:lvl1pPr>
            <a:lvl2pPr lvl="1" algn="r">
              <a:buNone/>
              <a:defRPr sz="1000">
                <a:solidFill>
                  <a:schemeClr val="lt1"/>
                </a:solidFill>
              </a:defRPr>
            </a:lvl2pPr>
            <a:lvl3pPr lvl="2" algn="r">
              <a:buNone/>
              <a:defRPr sz="1000">
                <a:solidFill>
                  <a:schemeClr val="lt1"/>
                </a:solidFill>
              </a:defRPr>
            </a:lvl3pPr>
            <a:lvl4pPr lvl="3" algn="r">
              <a:buNone/>
              <a:defRPr sz="1000">
                <a:solidFill>
                  <a:schemeClr val="lt1"/>
                </a:solidFill>
              </a:defRPr>
            </a:lvl4pPr>
            <a:lvl5pPr lvl="4" algn="r">
              <a:buNone/>
              <a:defRPr sz="1000">
                <a:solidFill>
                  <a:schemeClr val="lt1"/>
                </a:solidFill>
              </a:defRPr>
            </a:lvl5pPr>
            <a:lvl6pPr lvl="5" algn="r">
              <a:buNone/>
              <a:defRPr sz="1000">
                <a:solidFill>
                  <a:schemeClr val="lt1"/>
                </a:solidFill>
              </a:defRPr>
            </a:lvl6pPr>
            <a:lvl7pPr lvl="6" algn="r">
              <a:buNone/>
              <a:defRPr sz="1000">
                <a:solidFill>
                  <a:schemeClr val="lt1"/>
                </a:solidFill>
              </a:defRPr>
            </a:lvl7pPr>
            <a:lvl8pPr lvl="7" algn="r">
              <a:buNone/>
              <a:defRPr sz="1000">
                <a:solidFill>
                  <a:schemeClr val="lt1"/>
                </a:solidFill>
              </a:defRPr>
            </a:lvl8pPr>
            <a:lvl9pPr lvl="8" algn="r"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1019175" y="5340050"/>
            <a:ext cx="6677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100">
                <a:solidFill>
                  <a:schemeClr val="lt1"/>
                </a:solidFill>
              </a:rPr>
              <a:t>© G. Malnati, G. Liaci 2021-23</a:t>
            </a:r>
            <a:endParaRPr i="1" sz="1100">
              <a:solidFill>
                <a:schemeClr val="lt1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Iteratori</a:t>
            </a:r>
            <a:endParaRPr/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59530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0" y="484825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idx="4294967295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Accedere in modo indiretto ad una sequenza di valori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Iteratori e possesso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 contenitori presenti nella libreria standard mettono normalmente a disposizione tre metodi per ricavare un iteratore ai dati contenuti al loro interno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iter()</a:t>
            </a:r>
            <a:r>
              <a:rPr lang="it"/>
              <a:t>, che restituisce oggetti di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&amp;Item</a:t>
            </a:r>
            <a:r>
              <a:rPr lang="it"/>
              <a:t> e non consuma il contenuto del contenitore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iter_mut()</a:t>
            </a:r>
            <a:r>
              <a:rPr lang="it"/>
              <a:t>, che restituisce oggetti di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&amp;mut Item </a:t>
            </a:r>
            <a:r>
              <a:rPr lang="it"/>
              <a:t>e permette di modificare gli elementi all’interno del contenitore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into_iter()</a:t>
            </a:r>
            <a:r>
              <a:rPr lang="it"/>
              <a:t>, che prende possesso del contenitore e restituisce oggetti di tipo Item estraendoli dal contenitore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E’ comune, per tali contenitori, dichiarare tre implementazioni distinte del tratto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IntoIterator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Una per il tipo </a:t>
            </a:r>
            <a:r>
              <a:rPr b="1" i="1" lang="it"/>
              <a:t>Container</a:t>
            </a:r>
            <a:r>
              <a:rPr lang="it"/>
              <a:t> vero e proprio, che richiama il metodo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into_iter()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Una per il tipo </a:t>
            </a:r>
            <a:r>
              <a:rPr b="1" i="1" lang="it"/>
              <a:t>&amp;Container</a:t>
            </a:r>
            <a:r>
              <a:rPr lang="it"/>
              <a:t>, che richiama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iter()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Una per il tipo </a:t>
            </a:r>
            <a:r>
              <a:rPr b="1" i="1" lang="it"/>
              <a:t>&amp;mut Container</a:t>
            </a:r>
            <a:r>
              <a:rPr lang="it"/>
              <a:t>, che richiama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iter_mut()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 alcuni casi (HashSet&lt;T&gt;, HashMap&lt;T&gt;, …) la terza implementazione non è fornita perché romperebbe le astrazioni 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Iteratori e possesso</a:t>
            </a:r>
            <a:endParaRPr/>
          </a:p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51" name="Google Shape;151;p23"/>
          <p:cNvSpPr txBox="1"/>
          <p:nvPr/>
        </p:nvSpPr>
        <p:spPr>
          <a:xfrm>
            <a:off x="445325" y="1311225"/>
            <a:ext cx="8263200" cy="3186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let mut v = vec![String::from(“a”), String::from(“b”), String::from(“c”)];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for s in </a:t>
            </a:r>
            <a:r>
              <a:rPr b="1" lang="it" sz="1500">
                <a:solidFill>
                  <a:srgbClr val="0B5394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&amp;v</a:t>
            </a: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    println!(“{}”, s);	// s: &amp;String 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for s in </a:t>
            </a:r>
            <a:r>
              <a:rPr b="1" lang="it" sz="1500">
                <a:solidFill>
                  <a:srgbClr val="0B5394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&amp;mut v</a:t>
            </a: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    s.push_str(“1”) ;	// s: &amp;mut String - Modifico il contenuto del vettore 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for s in </a:t>
            </a:r>
            <a:r>
              <a:rPr b="1" lang="it" sz="1500">
                <a:solidFill>
                  <a:srgbClr val="0B5394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	println!(“{}”, s); // s: String - invalido il contenuto del vettore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Derivare un iteratore 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1280525"/>
            <a:ext cx="8520600" cy="14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Tra i metodi dotati di un’implementazione di default del tratto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it"/>
              <a:t> c’è anche il metodo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into_iter() </a:t>
            </a:r>
            <a:r>
              <a:rPr lang="it"/>
              <a:t>che si limita a restituire l’iteratore stesso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Questo significa che è possibile utilizzare la sintassi del ciclo for … indicando  direttamente un iteratore</a:t>
            </a:r>
            <a:endParaRPr/>
          </a:p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915400" y="2746325"/>
            <a:ext cx="7063500" cy="1693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let v = vec![String::new(“a”), String::new(“b”), String::new(“c”)];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let it = v.iter_mut();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for (s in it) { // it.into_iter() -&gt; it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// qui s ha tipo &amp;mut String e opera sui valori contenuti in v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Adattatori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1280526"/>
            <a:ext cx="8520600" cy="17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tratto Iterator definisce un nutrito gruppo di metodi che consumano un iteratore e ne derivano uno differente, in grado di offrire funzionalità ulteriori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Possono essere combinati in catene più o meno lunghe al termine delle quali occorre porre un consumatore finale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Tutti gli adattatori sono infatti pigri (lazy) di natura e non invocano il metodo next() dell’oggetto a monte se non a seguito di una richiesta proveniente da un loro consumatore</a:t>
            </a:r>
            <a:endParaRPr/>
          </a:p>
        </p:txBody>
      </p:sp>
      <p:sp>
        <p:nvSpPr>
          <p:cNvPr id="166" name="Google Shape;166;p25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67" name="Google Shape;167;p25"/>
          <p:cNvSpPr txBox="1"/>
          <p:nvPr/>
        </p:nvSpPr>
        <p:spPr>
          <a:xfrm>
            <a:off x="311700" y="3316575"/>
            <a:ext cx="2709000" cy="1262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let v: Vec&lt;String&gt; = … 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v.iter()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.filter(|x| x.len()&lt;4)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.map(|x|x.len())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.sum();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68" name="Google Shape;168;p25"/>
          <p:cNvGrpSpPr/>
          <p:nvPr/>
        </p:nvGrpSpPr>
        <p:grpSpPr>
          <a:xfrm>
            <a:off x="3142024" y="3154325"/>
            <a:ext cx="5879329" cy="1785300"/>
            <a:chOff x="789525" y="3154325"/>
            <a:chExt cx="5851825" cy="1785300"/>
          </a:xfrm>
        </p:grpSpPr>
        <p:sp>
          <p:nvSpPr>
            <p:cNvPr id="169" name="Google Shape;169;p25"/>
            <p:cNvSpPr/>
            <p:nvPr/>
          </p:nvSpPr>
          <p:spPr>
            <a:xfrm rot="-5400000">
              <a:off x="115575" y="3828275"/>
              <a:ext cx="1785300" cy="437400"/>
            </a:xfrm>
            <a:prstGeom prst="roundRect">
              <a:avLst>
                <a:gd fmla="val 16667" name="adj"/>
              </a:avLst>
            </a:prstGeom>
            <a:solidFill>
              <a:srgbClr val="EA9999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Vec&lt;String&gt;</a:t>
              </a:r>
              <a:endParaRPr/>
            </a:p>
          </p:txBody>
        </p:sp>
        <p:sp>
          <p:nvSpPr>
            <p:cNvPr id="170" name="Google Shape;170;p25"/>
            <p:cNvSpPr/>
            <p:nvPr/>
          </p:nvSpPr>
          <p:spPr>
            <a:xfrm rot="-5400000">
              <a:off x="1469181" y="3828275"/>
              <a:ext cx="1785300" cy="4374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Iterator</a:t>
              </a:r>
              <a:r>
                <a:rPr lang="it"/>
                <a:t>&lt;&amp;String&gt;</a:t>
              </a:r>
              <a:endParaRPr/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1316928" y="3828275"/>
              <a:ext cx="736200" cy="43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5"/>
            <p:cNvSpPr txBox="1"/>
            <p:nvPr/>
          </p:nvSpPr>
          <p:spPr>
            <a:xfrm>
              <a:off x="1225872" y="3474275"/>
              <a:ext cx="903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100"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1" lang="it" sz="1100">
                  <a:latin typeface="Consolas"/>
                  <a:ea typeface="Consolas"/>
                  <a:cs typeface="Consolas"/>
                  <a:sym typeface="Consolas"/>
                </a:rPr>
                <a:t>iter()</a:t>
              </a:r>
              <a:endParaRPr b="1" sz="11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3" name="Google Shape;173;p25"/>
            <p:cNvSpPr/>
            <p:nvPr/>
          </p:nvSpPr>
          <p:spPr>
            <a:xfrm rot="-5400000">
              <a:off x="2822788" y="3828275"/>
              <a:ext cx="1785300" cy="4374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Iterator&lt;&amp;String&gt;</a:t>
              </a:r>
              <a:endParaRPr/>
            </a:p>
          </p:txBody>
        </p:sp>
        <p:sp>
          <p:nvSpPr>
            <p:cNvPr id="174" name="Google Shape;174;p25"/>
            <p:cNvSpPr txBox="1"/>
            <p:nvPr/>
          </p:nvSpPr>
          <p:spPr>
            <a:xfrm>
              <a:off x="2448900" y="3474275"/>
              <a:ext cx="1179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100">
                  <a:latin typeface="Consolas"/>
                  <a:ea typeface="Consolas"/>
                  <a:cs typeface="Consolas"/>
                  <a:sym typeface="Consolas"/>
                </a:rPr>
                <a:t>.filter</a:t>
              </a:r>
              <a:r>
                <a:rPr b="1" lang="it" sz="1100">
                  <a:latin typeface="Consolas"/>
                  <a:ea typeface="Consolas"/>
                  <a:cs typeface="Consolas"/>
                  <a:sym typeface="Consolas"/>
                </a:rPr>
                <a:t>(...)</a:t>
              </a:r>
              <a:endParaRPr b="1" sz="11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5" name="Google Shape;175;p25"/>
            <p:cNvSpPr/>
            <p:nvPr/>
          </p:nvSpPr>
          <p:spPr>
            <a:xfrm rot="-5400000">
              <a:off x="4176394" y="3828275"/>
              <a:ext cx="1785300" cy="4374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Iterator&lt;usize&gt;</a:t>
              </a:r>
              <a:endParaRPr/>
            </a:p>
          </p:txBody>
        </p:sp>
        <p:sp>
          <p:nvSpPr>
            <p:cNvPr id="176" name="Google Shape;176;p25"/>
            <p:cNvSpPr txBox="1"/>
            <p:nvPr/>
          </p:nvSpPr>
          <p:spPr>
            <a:xfrm>
              <a:off x="3856199" y="3474275"/>
              <a:ext cx="1013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100">
                  <a:latin typeface="Consolas"/>
                  <a:ea typeface="Consolas"/>
                  <a:cs typeface="Consolas"/>
                  <a:sym typeface="Consolas"/>
                </a:rPr>
                <a:t>.map</a:t>
              </a:r>
              <a:r>
                <a:rPr b="1" lang="it" sz="1100">
                  <a:latin typeface="Consolas"/>
                  <a:ea typeface="Consolas"/>
                  <a:cs typeface="Consolas"/>
                  <a:sym typeface="Consolas"/>
                </a:rPr>
                <a:t>(...)</a:t>
              </a:r>
              <a:endParaRPr b="1" sz="11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7" name="Google Shape;177;p25"/>
            <p:cNvSpPr txBox="1"/>
            <p:nvPr/>
          </p:nvSpPr>
          <p:spPr>
            <a:xfrm>
              <a:off x="5265223" y="3474275"/>
              <a:ext cx="736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100">
                  <a:latin typeface="Consolas"/>
                  <a:ea typeface="Consolas"/>
                  <a:cs typeface="Consolas"/>
                  <a:sym typeface="Consolas"/>
                </a:rPr>
                <a:t>.sum</a:t>
              </a:r>
              <a:r>
                <a:rPr b="1" lang="it" sz="1100"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 b="1" sz="11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8" name="Google Shape;178;p25"/>
            <p:cNvSpPr/>
            <p:nvPr/>
          </p:nvSpPr>
          <p:spPr>
            <a:xfrm rot="-5400000">
              <a:off x="5530000" y="3828275"/>
              <a:ext cx="1785300" cy="437400"/>
            </a:xfrm>
            <a:prstGeom prst="roundRect">
              <a:avLst>
                <a:gd fmla="val 16667" name="adj"/>
              </a:avLst>
            </a:prstGeom>
            <a:solidFill>
              <a:srgbClr val="A2C4C9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usize</a:t>
              </a: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2670534" y="3828275"/>
              <a:ext cx="736200" cy="43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4024141" y="3828275"/>
              <a:ext cx="736200" cy="43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5377747" y="3828275"/>
              <a:ext cx="736200" cy="43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25"/>
          <p:cNvSpPr txBox="1"/>
          <p:nvPr/>
        </p:nvSpPr>
        <p:spPr>
          <a:xfrm>
            <a:off x="3505750" y="4787225"/>
            <a:ext cx="105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/>
              <a:t>iteratore</a:t>
            </a:r>
            <a:br>
              <a:rPr i="1" lang="it"/>
            </a:br>
            <a:r>
              <a:rPr i="1" lang="it"/>
              <a:t>iniziale</a:t>
            </a:r>
            <a:endParaRPr i="1"/>
          </a:p>
        </p:txBody>
      </p:sp>
      <p:sp>
        <p:nvSpPr>
          <p:cNvPr id="183" name="Google Shape;183;p25"/>
          <p:cNvSpPr txBox="1"/>
          <p:nvPr/>
        </p:nvSpPr>
        <p:spPr>
          <a:xfrm>
            <a:off x="5552025" y="5002625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/>
              <a:t>adattatori</a:t>
            </a:r>
            <a:endParaRPr i="1"/>
          </a:p>
        </p:txBody>
      </p:sp>
      <p:sp>
        <p:nvSpPr>
          <p:cNvPr id="184" name="Google Shape;184;p25"/>
          <p:cNvSpPr/>
          <p:nvPr/>
        </p:nvSpPr>
        <p:spPr>
          <a:xfrm rot="-5400000">
            <a:off x="6015897" y="4046975"/>
            <a:ext cx="141900" cy="1927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7421775" y="5002625"/>
            <a:ext cx="136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/>
              <a:t>consumatore</a:t>
            </a:r>
            <a:endParaRPr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Adattatori</a:t>
            </a:r>
            <a:endParaRPr/>
          </a:p>
        </p:txBody>
      </p:sp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b="1" lang="it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map&lt;B, F&gt;(self, f: F) -&gt; Map&lt;Self, F&gt;</a:t>
            </a:r>
            <a:endParaRPr b="1"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Esegue la chiusura ricevuta come argomento su ogni elemento dell’iteratore ritornato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b="1" lang="it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filter&lt;P&gt;(self, predicate: P) -&gt; Filter&lt;Self, P&gt;</a:t>
            </a:r>
            <a:endParaRPr b="1"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Ritorna un iteratore che restituisce solo gli elementi per i quali l’esecuzione della chiusura ricevuta come argomento ritorna true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b="1" lang="it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filter_map&lt;B, F&gt;(self, f: F) -&gt; FilterMap&lt;Self, F&gt;</a:t>
            </a:r>
            <a:endParaRPr b="1"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Concatena in maniera concisa filter e map, l’iteratore risultante conterrà solo elementi per i quali la chiusura ritorna Some(B)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b="1" lang="it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flatten(self) -&gt; Flatten&lt;Self&gt;</a:t>
            </a:r>
            <a:endParaRPr b="1"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Ritorna un iteratore dal quale sono state rimosse le strutture annidate</a:t>
            </a:r>
            <a:endParaRPr/>
          </a:p>
          <a:p>
            <a:pPr indent="-30448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○"/>
            </a:pPr>
            <a:r>
              <a:rPr lang="it" sz="129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vec![vec![1,2,3,4],vec![5,6]].into_iter().flatten().collect::&lt;Vec&lt;u8&gt;&gt;()==&amp;[1,2,3,4,5,6]</a:t>
            </a:r>
            <a:endParaRPr sz="129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b="1" lang="it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flat_map&lt;U, F&gt;(self, f: F) -&gt; FlatMap&lt;Self, U, F&gt;</a:t>
            </a:r>
            <a:endParaRPr b="1"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Concatena in maniera concisa map e flatten, esegue la chiusura ricevuta e rimuove le strutture annidate 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b="1" lang="it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take(self, n: usize) -&gt; Take&lt;Self&gt;</a:t>
            </a:r>
            <a:endParaRPr b="1"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Ritorna un iteratore che contiene al più i primi n elementi dell’iteratore su cui viene eseguito (meno, se l’iteratore originale non contiene abbastanza elementi)</a:t>
            </a:r>
            <a:endParaRPr sz="1400"/>
          </a:p>
        </p:txBody>
      </p:sp>
      <p:sp>
        <p:nvSpPr>
          <p:cNvPr id="192" name="Google Shape;192;p26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Adattatori</a:t>
            </a:r>
            <a:endParaRPr/>
          </a:p>
        </p:txBody>
      </p:sp>
      <p:sp>
        <p:nvSpPr>
          <p:cNvPr id="198" name="Google Shape;198;p27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b="1" lang="it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take_while&lt;P&gt;(self, predicate: P) -&gt; TakeWhile&lt;Self, P&gt;</a:t>
            </a:r>
            <a:endParaRPr b="1"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Esegue la funzione ricevuta su tutti gli elementi dell’iteratore originale, conserva tutti gli elementi fino a quando la funzione ritorna true; dal momento in cui diventa false, scarta tutti i valori rimanenti</a:t>
            </a:r>
            <a:endParaRPr b="1"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b="1" lang="it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skip(self, n: usize) -&gt; Skip&lt;Self&gt;</a:t>
            </a:r>
            <a:endParaRPr b="1"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Ritorna un iteratore che esclude i primi n elementi dell’iteratore su cui viene eseguito, se si raggiunge la fine ritorna un iteratore vuoto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b="1" lang="it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skip_while&lt;P&gt;(self, predicate: P) -&gt; SkipWhile&lt;Self, P&gt;</a:t>
            </a:r>
            <a:endParaRPr b="1"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Esegue la funzione ricevuta su tutti gli elementi dell’iteratore originale, esclude tutti gli elementi fino a quando la funzione ritorna false, dal momento in cui diventa true conserva tutti i valori rimanenti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b="1" lang="it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peekable(self) -&gt; Peekable&lt;Self&gt;</a:t>
            </a:r>
            <a:endParaRPr b="1"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Ritorna un iteratore sul quale è possibile chiamare i metodi 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peek()</a:t>
            </a:r>
            <a:r>
              <a:rPr lang="it"/>
              <a:t> e 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peek_mut()</a:t>
            </a:r>
            <a:r>
              <a:rPr lang="it"/>
              <a:t> per accedere al valore successivo senza consumarlo.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b="1" lang="it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fuse(self) -&gt; Fuse&lt;Self&gt;</a:t>
            </a:r>
            <a:endParaRPr b="1"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Ritorna un iteratore che termina dopo il primo None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b="1" lang="it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rev(self) -&gt; Rev&lt;Self&gt;</a:t>
            </a:r>
            <a:endParaRPr b="1"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Ritorna un iteratore con la direzione invertita</a:t>
            </a:r>
            <a:endParaRPr sz="1400"/>
          </a:p>
        </p:txBody>
      </p:sp>
      <p:sp>
        <p:nvSpPr>
          <p:cNvPr id="199" name="Google Shape;199;p27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Adattatori</a:t>
            </a:r>
            <a:endParaRPr/>
          </a:p>
        </p:txBody>
      </p:sp>
      <p:sp>
        <p:nvSpPr>
          <p:cNvPr id="205" name="Google Shape;205;p28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b="1" lang="it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inspect&lt;F&gt;(self, f: F) -&gt; Inspect&lt;Self, F&gt;</a:t>
            </a:r>
            <a:endParaRPr b="1"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Ogni volta che riceve una richiesta, preleva un elemento dall’iteratore a monte e la passa sia alla funzione, che ha possibilità di ispezionarlo, che al consumatore a valle</a:t>
            </a:r>
            <a:endParaRPr b="1"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b="1" lang="it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chain&lt;U&gt;(self, other: U) -&gt; Chain&lt;Self, &lt;U as IntoIterator&gt;::IntoIter&gt;</a:t>
            </a:r>
            <a:endParaRPr b="1"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Prende come argomento un iteratore e lo concatena all’originale, ritorna uno nuovo iteratore</a:t>
            </a:r>
            <a:endParaRPr b="1"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b="1" lang="it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enumerate(self) -&gt; Enumerate&lt;Self&gt;</a:t>
            </a:r>
            <a:endParaRPr b="1"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Ritorna un iteratore che restituisce una tupla formata dall’indice dell’iterazione e dal valore </a:t>
            </a:r>
            <a:r>
              <a:rPr lang="it">
                <a:solidFill>
                  <a:srgbClr val="0B5394"/>
                </a:solidFill>
              </a:rPr>
              <a:t>(i,val)</a:t>
            </a:r>
            <a:endParaRPr>
              <a:solidFill>
                <a:srgbClr val="0B5394"/>
              </a:solidFill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b="1" lang="it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zip&lt;U&gt;(self, other: U) -&gt; Zip&lt;Self, &lt;U as IntoIterator&gt;::IntoIter&gt;</a:t>
            </a:r>
            <a:endParaRPr b="1"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Combina due iteratori per ritornare un nuovo iteratore che ha come elementi le coppie composte dai valori dei primi due iteratori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b="1" lang="it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by_ref(&amp;mut self) -&gt; &amp;mut Self</a:t>
            </a:r>
            <a:endParaRPr b="1"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Prende in prestito un iteratore senza consumarlo, lasciando intatto il possesso dell’originale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b="1" lang="it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copied&lt;'a, T&gt;(self) -&gt; Copied&lt;Self&gt;</a:t>
            </a:r>
            <a:endParaRPr b="1"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Ritorna un nuovo iteratore, tutti gli elementi dell’iteratore originale vengono </a:t>
            </a:r>
            <a:r>
              <a:rPr b="1" lang="it"/>
              <a:t>copiati</a:t>
            </a:r>
            <a:endParaRPr b="1"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b="1" lang="it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cloned&lt;'a, T&gt;(self) -&gt; Cloned&lt;Self&gt;</a:t>
            </a:r>
            <a:endParaRPr b="1"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Ritorna un nuovo iteratore, tutti gli elementi dell’iteratore originale vengono </a:t>
            </a:r>
            <a:r>
              <a:rPr b="1" lang="it"/>
              <a:t>clonati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b="1" lang="it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cycle(self) -&gt; Cycle&lt;Self&gt;</a:t>
            </a:r>
            <a:endParaRPr b="1"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Raggiunta la fine di un iteratore riparte dall’inizio, ciclando all’infinito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b="1" lang="it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/>
          </a:p>
        </p:txBody>
      </p:sp>
      <p:sp>
        <p:nvSpPr>
          <p:cNvPr id="206" name="Google Shape;206;p28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Consumatori</a:t>
            </a:r>
            <a:endParaRPr/>
          </a:p>
        </p:txBody>
      </p:sp>
      <p:sp>
        <p:nvSpPr>
          <p:cNvPr id="212" name="Google Shape;212;p29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7895" lvl="0" marL="457200" rtl="0" algn="l">
              <a:spcBef>
                <a:spcPts val="0"/>
              </a:spcBef>
              <a:spcAft>
                <a:spcPts val="0"/>
              </a:spcAft>
              <a:buSzPct val="96428"/>
              <a:buFont typeface="Consolas"/>
              <a:buChar char="●"/>
            </a:pPr>
            <a:r>
              <a:rPr b="1" lang="it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for_each&lt;F&gt;(self, f: F)</a:t>
            </a:r>
            <a:endParaRPr b="1"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Esegue la chiusura ricevuta su tutti gli elementi dell’iteratore</a:t>
            </a:r>
            <a:endParaRPr/>
          </a:p>
          <a:p>
            <a:pPr indent="-307335" lvl="0" marL="457200" rtl="0" algn="l">
              <a:spcBef>
                <a:spcPts val="0"/>
              </a:spcBef>
              <a:spcAft>
                <a:spcPts val="0"/>
              </a:spcAft>
              <a:buSzPct val="98706"/>
              <a:buFont typeface="Consolas"/>
              <a:buChar char="●"/>
            </a:pPr>
            <a:r>
              <a:rPr b="1" lang="it" sz="1358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try_for_each&lt;F, R&gt;(&amp;mut self, f: F) -&gt; R</a:t>
            </a:r>
            <a:endParaRPr b="1" sz="1358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8367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○"/>
            </a:pPr>
            <a:r>
              <a:rPr lang="it"/>
              <a:t>Esegue una chiusura che può fallire su tutti gli elementi dell’iteratore, si ferma dopo il primo fallimento</a:t>
            </a:r>
            <a:endParaRPr b="1" sz="1358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7895" lvl="0" marL="457200" rtl="0" algn="l">
              <a:spcBef>
                <a:spcPts val="0"/>
              </a:spcBef>
              <a:spcAft>
                <a:spcPts val="0"/>
              </a:spcAft>
              <a:buSzPct val="96428"/>
              <a:buFont typeface="Consolas"/>
              <a:buChar char="●"/>
            </a:pPr>
            <a:r>
              <a:rPr b="1" lang="it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collect&lt;B&gt;(self) -&gt; B</a:t>
            </a:r>
            <a:endParaRPr b="1"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Trasforma un iteratore in una collezione</a:t>
            </a:r>
            <a:endParaRPr sz="1400"/>
          </a:p>
          <a:p>
            <a:pPr indent="-307895" lvl="0" marL="457200" rtl="0" algn="l">
              <a:spcBef>
                <a:spcPts val="0"/>
              </a:spcBef>
              <a:spcAft>
                <a:spcPts val="0"/>
              </a:spcAft>
              <a:buSzPct val="96428"/>
              <a:buFont typeface="Consolas"/>
              <a:buChar char="●"/>
            </a:pPr>
            <a:r>
              <a:rPr b="1" lang="it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nth(&amp;mut self, n: usize) -&gt; Option&lt;Self::Item&gt;</a:t>
            </a:r>
            <a:endParaRPr b="1"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Ritorna l’ennesimo elemento dell’iteratore</a:t>
            </a:r>
            <a:endParaRPr b="1"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7895" lvl="0" marL="457200" rtl="0" algn="l">
              <a:spcBef>
                <a:spcPts val="0"/>
              </a:spcBef>
              <a:spcAft>
                <a:spcPts val="0"/>
              </a:spcAft>
              <a:buSzPct val="96428"/>
              <a:buFont typeface="Consolas"/>
              <a:buChar char="●"/>
            </a:pPr>
            <a:r>
              <a:rPr b="1" lang="it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all&lt;F&gt;(&amp;mut self, f: F) -&gt; bool</a:t>
            </a:r>
            <a:endParaRPr b="1"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Verifica che la chiusura ricevuta restituisca true per </a:t>
            </a:r>
            <a:r>
              <a:rPr lang="it"/>
              <a:t>tutti gli elementi restituiti dall’iteratore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7895" lvl="0" marL="457200" rtl="0" algn="l">
              <a:spcBef>
                <a:spcPts val="0"/>
              </a:spcBef>
              <a:spcAft>
                <a:spcPts val="0"/>
              </a:spcAft>
              <a:buSzPct val="96428"/>
              <a:buFont typeface="Consolas"/>
              <a:buChar char="●"/>
            </a:pPr>
            <a:r>
              <a:rPr b="1" lang="it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any&lt;F&gt;(&amp;mut self, f: F) -&gt; bool</a:t>
            </a:r>
            <a:endParaRPr b="1"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Verifica che la chiusura ricevuta restituisca true per almeno un elemento restituito dall’iteratore</a:t>
            </a:r>
            <a:endParaRPr/>
          </a:p>
          <a:p>
            <a:pPr indent="-307895" lvl="0" marL="457200" rtl="0" algn="l">
              <a:spcBef>
                <a:spcPts val="0"/>
              </a:spcBef>
              <a:spcAft>
                <a:spcPts val="0"/>
              </a:spcAft>
              <a:buSzPct val="96428"/>
              <a:buFont typeface="Consolas"/>
              <a:buChar char="●"/>
            </a:pPr>
            <a:r>
              <a:rPr b="1" lang="it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find&lt;P&gt;(&amp;mut self, predicate: P) -&gt; Option&lt;Self::Item&gt;</a:t>
            </a:r>
            <a:endParaRPr b="1"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Cerca un elemento sulla base della chiusura ricevuta come argomento e lo ritorna</a:t>
            </a:r>
            <a:endParaRPr/>
          </a:p>
          <a:p>
            <a:pPr indent="-307895" lvl="0" marL="457200" rtl="0" algn="l">
              <a:spcBef>
                <a:spcPts val="0"/>
              </a:spcBef>
              <a:spcAft>
                <a:spcPts val="0"/>
              </a:spcAft>
              <a:buSzPct val="96428"/>
              <a:buFont typeface="Consolas"/>
              <a:buChar char="●"/>
            </a:pPr>
            <a:r>
              <a:rPr b="1" lang="it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count(self) -&gt; usize</a:t>
            </a:r>
            <a:endParaRPr b="1"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Ritorna il numero di elementi dell’iteratore</a:t>
            </a:r>
            <a:endParaRPr/>
          </a:p>
          <a:p>
            <a:pPr indent="-307895" lvl="0" marL="457200" rtl="0" algn="l">
              <a:spcBef>
                <a:spcPts val="0"/>
              </a:spcBef>
              <a:spcAft>
                <a:spcPts val="0"/>
              </a:spcAft>
              <a:buSzPct val="96428"/>
              <a:buFont typeface="Consolas"/>
              <a:buChar char="●"/>
            </a:pPr>
            <a:r>
              <a:rPr b="1" lang="it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sum&lt;S&gt;(self) -&gt; S</a:t>
            </a:r>
            <a:endParaRPr b="1"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Somma tutti gli elementi di un iteratore e ritorna il valore ottenuto</a:t>
            </a:r>
            <a:endParaRPr/>
          </a:p>
        </p:txBody>
      </p:sp>
      <p:sp>
        <p:nvSpPr>
          <p:cNvPr id="213" name="Google Shape;213;p29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Consumatori</a:t>
            </a:r>
            <a:endParaRPr/>
          </a:p>
        </p:txBody>
      </p:sp>
      <p:sp>
        <p:nvSpPr>
          <p:cNvPr id="219" name="Google Shape;219;p30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01466" lvl="0" marL="457200" rtl="0" algn="l">
              <a:spcBef>
                <a:spcPts val="0"/>
              </a:spcBef>
              <a:spcAft>
                <a:spcPts val="0"/>
              </a:spcAft>
              <a:buSzPct val="96428"/>
              <a:buFont typeface="Consolas"/>
              <a:buChar char="●"/>
            </a:pPr>
            <a:r>
              <a:rPr b="1" lang="it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product&lt;P&gt;(self) -&gt; P</a:t>
            </a:r>
            <a:endParaRPr b="1"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92247"/>
              <a:buChar char="○"/>
            </a:pPr>
            <a:r>
              <a:rPr lang="it"/>
              <a:t>Moltiplica tutti gli elementi di un iteratore e ritorna il valore ottenuto</a:t>
            </a:r>
            <a:endParaRPr b="1" sz="1517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051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b="1" lang="it" sz="1517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max(self) -&gt; Option&lt;Self::Item&gt;</a:t>
            </a:r>
            <a:endParaRPr b="1" sz="1517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Ritorna il massimo tra gli elementi dell’iteratore, se trova due massimi equivalenti torna l’ultimo, se l’iteratore è vuoto viene ritornato None </a:t>
            </a:r>
            <a:endParaRPr b="1"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051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b="1" lang="it" sz="1517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max_by&lt;F&gt;(self, compare: F) -&gt; Option&lt;Self::Item&gt;</a:t>
            </a:r>
            <a:endParaRPr b="1" sz="1517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Ritorna il massimo tra gli elementi dell’iteratore sulla base della chiusura di confronto ricevuta come argomento</a:t>
            </a:r>
            <a:endParaRPr/>
          </a:p>
          <a:p>
            <a:pPr indent="-31051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b="1" lang="it" sz="1517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max_by_key&lt;B, F&gt;(self, f: F) -&gt; Option&lt;Self::Item&gt;</a:t>
            </a:r>
            <a:endParaRPr b="1" sz="1517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Esegue la chiusura ricevuta come argomento su tutti gli elementi e ritorna quello che produce il risultato massimo</a:t>
            </a:r>
            <a:endParaRPr b="1"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051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b="1" lang="it" sz="1517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min(self) -&gt; Option&lt;Self::Item&gt;</a:t>
            </a:r>
            <a:endParaRPr b="1" sz="1517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Ritorna il minimo tra gli elementi dell’iteratore, se trova due minimi equivalenti torna l’ultimo, se l’iteratore è vuoto viene ritornato None </a:t>
            </a:r>
            <a:endParaRPr b="1"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051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b="1" lang="it" sz="1517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min_by&lt;F&gt;(self, compare: F) -&gt; Option&lt;Self::Item&gt;</a:t>
            </a:r>
            <a:endParaRPr b="1" sz="1517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Ritorna il minimo tra gli elementi dell’iteratore sulla base della chiusura di confronto ricevuta come argomento</a:t>
            </a:r>
            <a:endParaRPr sz="1400"/>
          </a:p>
          <a:p>
            <a:pPr indent="-31051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b="1" lang="it" sz="1517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min_by_key&lt;B, F&gt;(self, f: F) -&gt; Option&lt;Self::Item&gt;</a:t>
            </a:r>
            <a:endParaRPr b="1" sz="1517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Esegue la chiusura ricevuta come argomento su tutti gli elementi e ritorna quello che produce il risultato minimo</a:t>
            </a:r>
            <a:endParaRPr/>
          </a:p>
        </p:txBody>
      </p:sp>
      <p:sp>
        <p:nvSpPr>
          <p:cNvPr id="220" name="Google Shape;220;p30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Consumatori</a:t>
            </a:r>
            <a:endParaRPr/>
          </a:p>
        </p:txBody>
      </p:sp>
      <p:sp>
        <p:nvSpPr>
          <p:cNvPr id="226" name="Google Shape;226;p3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774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b="1" lang="it" sz="1517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position&lt;P&gt;(&amp;mut self, predicate: P) -&gt; Option&lt;usize&gt;</a:t>
            </a:r>
            <a:endParaRPr b="1" sz="1517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92247"/>
              <a:buChar char="○"/>
            </a:pPr>
            <a:r>
              <a:rPr lang="it"/>
              <a:t>Cerca un elemento sulla base della chiusura ricevuta come argomento e ritorna la posizione</a:t>
            </a:r>
            <a:endParaRPr b="1" sz="1517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74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b="1" lang="it" sz="1517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rposition&lt;P&gt;(&amp;mut self, predicate: P) -&gt; Option&lt;usize&gt;</a:t>
            </a:r>
            <a:endParaRPr b="1" sz="1517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Cerca un elemento sulla base della chiusura ricevuta come argomento, partendo da destra e ritornando la posizione</a:t>
            </a:r>
            <a:endParaRPr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74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b="1" lang="it" sz="1517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fold&lt;B, F&gt;(self, init: B, f: F) -&gt; B</a:t>
            </a:r>
            <a:endParaRPr b="1" sz="1517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Esegue la chiusura ricevuta accumulando i risultati sul primo argomento ricevuto</a:t>
            </a:r>
            <a:endParaRPr b="1"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74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b="1" lang="it" sz="1517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try_fold&lt;B, F, R&gt;(&amp;mut self, init: B, f: F) -&gt; R</a:t>
            </a:r>
            <a:endParaRPr b="1" sz="1517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Esegue la chiusura ricevuta fino a quando ritorna con successo, accumulando i risultati sul primo argomento ricevuto</a:t>
            </a:r>
            <a:endParaRPr b="1"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74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b="1" lang="it" sz="1517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last(self) -&gt; Option&lt;Self::Item&gt;</a:t>
            </a:r>
            <a:endParaRPr b="1" sz="1517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Ritorna l’ultimo elemento dell’iteratore</a:t>
            </a:r>
            <a:endParaRPr/>
          </a:p>
          <a:p>
            <a:pPr indent="-31774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b="1" lang="it" sz="1517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find_map&lt;B, F&gt;(&amp;mut self, f: F) -&gt; Option&lt;B&gt;</a:t>
            </a:r>
            <a:endParaRPr b="1" sz="1517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Esegue la chiusura ricevuta su tutti gli elementi e ritorna il primo risultato valido</a:t>
            </a:r>
            <a:endParaRPr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b="1" lang="it" sz="15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partition&lt;B, F&gt;(self, f: F) -&gt; (B, B)</a:t>
            </a:r>
            <a:endParaRPr b="1" sz="15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979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 sz="1382"/>
              <a:t>Consuma un iteratore e ritorna due collezioni sulla base del predicato ricevuto</a:t>
            </a:r>
            <a:endParaRPr sz="1382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b="1" lang="it" sz="15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reduce&lt;F&gt;(self, f: F) -&gt; Option&lt;Self::Item&gt;</a:t>
            </a:r>
            <a:endParaRPr b="1" sz="15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979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○"/>
            </a:pPr>
            <a:r>
              <a:rPr lang="it" sz="1382"/>
              <a:t>Riduce l’iteratore ad un singolo elemento eseguendo la funzione ricevuta</a:t>
            </a:r>
            <a:endParaRPr sz="1382"/>
          </a:p>
        </p:txBody>
      </p:sp>
      <p:sp>
        <p:nvSpPr>
          <p:cNvPr id="227" name="Google Shape;227;p31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Iteratori</a:t>
            </a:r>
            <a:endParaRPr/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 iteratore è una struttura dati </a:t>
            </a:r>
            <a:r>
              <a:rPr lang="it"/>
              <a:t>dotata di stato, i</a:t>
            </a:r>
            <a:r>
              <a:rPr lang="it"/>
              <a:t>n grado di generare una sequenza di valori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 valori possono essere estratti da un contenitore, di cui l’iteratore detiene un riferimento, o generati programmaticamente, come nel caso di un intervallo di valori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Pressoché tutti i linguaggi “moderni” offrono il concetto di iteratore come parte della propria libreria standard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Essi permettono di accedere ai valori contenuti all’interno di collezioni come liste, insiemi, mappe, scorrere i caratteri presenti all’interno di una stringa o leggere il contenuto di un file di testo estraendo una riga alla volta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 C++, un iteratore è definito in modo “implicito”, senza assegnargli  un tipo specifico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Tecnica del “duck typing”: </a:t>
            </a:r>
            <a:r>
              <a:rPr i="1" lang="it"/>
              <a:t>if it walks like a duck and it quacks like a duck, then it must be a duck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 iteratore, nel caso più semplice, è un o</a:t>
            </a:r>
            <a:r>
              <a:rPr lang="it"/>
              <a:t>ggetto che può essere dereferenziato (per accedere al valore corrente), incrementato (per passare al successivo) e confrontato con un’istanza della stessa classe (per sapere se si è raggiunto il fondo)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Consumatori</a:t>
            </a:r>
            <a:endParaRPr/>
          </a:p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9637" lvl="0" marL="457200" rtl="0" algn="l">
              <a:spcBef>
                <a:spcPts val="0"/>
              </a:spcBef>
              <a:spcAft>
                <a:spcPts val="0"/>
              </a:spcAft>
              <a:buSzPts val="1276"/>
              <a:buFont typeface="Consolas"/>
              <a:buChar char="●"/>
            </a:pPr>
            <a:r>
              <a:rPr b="1" lang="it" sz="1276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cmp&lt;I&gt;(self, other: I) -&gt; Ordering</a:t>
            </a:r>
            <a:endParaRPr b="1" sz="1276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3847" lvl="1" marL="914400" rtl="0" algn="l">
              <a:spcBef>
                <a:spcPts val="0"/>
              </a:spcBef>
              <a:spcAft>
                <a:spcPts val="0"/>
              </a:spcAft>
              <a:buSzPts val="1185"/>
              <a:buChar char="○"/>
            </a:pPr>
            <a:r>
              <a:rPr lang="it" sz="1185"/>
              <a:t>Confronta</a:t>
            </a:r>
            <a:r>
              <a:rPr lang="it" sz="1185"/>
              <a:t> gli elementi di due iteratori</a:t>
            </a:r>
            <a:endParaRPr sz="1185"/>
          </a:p>
          <a:p>
            <a:pPr indent="-309637" lvl="0" marL="457200" rtl="0" algn="l">
              <a:spcBef>
                <a:spcPts val="0"/>
              </a:spcBef>
              <a:spcAft>
                <a:spcPts val="0"/>
              </a:spcAft>
              <a:buSzPts val="1276"/>
              <a:buFont typeface="Consolas"/>
              <a:buChar char="●"/>
            </a:pPr>
            <a:r>
              <a:rPr b="1" lang="it" sz="1276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eq&lt;I&gt;(self, other: I) -&gt; bool</a:t>
            </a:r>
            <a:endParaRPr b="1" sz="1276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3847" lvl="1" marL="914400" rtl="0" algn="l">
              <a:spcBef>
                <a:spcPts val="0"/>
              </a:spcBef>
              <a:spcAft>
                <a:spcPts val="0"/>
              </a:spcAft>
              <a:buSzPts val="1185"/>
              <a:buChar char="○"/>
            </a:pPr>
            <a:r>
              <a:rPr lang="it" sz="1185"/>
              <a:t>Verifica se gli elementi di due iteratori sono uguali</a:t>
            </a:r>
            <a:endParaRPr b="1" sz="1185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9637" lvl="0" marL="457200" rtl="0" algn="l">
              <a:spcBef>
                <a:spcPts val="0"/>
              </a:spcBef>
              <a:spcAft>
                <a:spcPts val="0"/>
              </a:spcAft>
              <a:buSzPts val="1276"/>
              <a:buFont typeface="Consolas"/>
              <a:buChar char="●"/>
            </a:pPr>
            <a:r>
              <a:rPr b="1" lang="it" sz="1276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ne&lt;I&gt;(self, other: I) -&gt; bool</a:t>
            </a:r>
            <a:endParaRPr b="1" sz="1276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3847" lvl="1" marL="914400" rtl="0" algn="l">
              <a:spcBef>
                <a:spcPts val="0"/>
              </a:spcBef>
              <a:spcAft>
                <a:spcPts val="0"/>
              </a:spcAft>
              <a:buSzPts val="1185"/>
              <a:buChar char="○"/>
            </a:pPr>
            <a:r>
              <a:rPr lang="it" sz="1185"/>
              <a:t>Verifica se gli elementi di due iteratori sono diversi</a:t>
            </a:r>
            <a:endParaRPr b="1" sz="1185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9637" lvl="0" marL="457200" rtl="0" algn="l">
              <a:spcBef>
                <a:spcPts val="0"/>
              </a:spcBef>
              <a:spcAft>
                <a:spcPts val="0"/>
              </a:spcAft>
              <a:buSzPts val="1276"/>
              <a:buFont typeface="Consolas"/>
              <a:buChar char="●"/>
            </a:pPr>
            <a:r>
              <a:rPr b="1" lang="it" sz="1276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lt&lt;I&gt;(self, other: I) -&gt; bool</a:t>
            </a:r>
            <a:endParaRPr b="1" sz="1276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3847" lvl="1" marL="914400" rtl="0" algn="l">
              <a:spcBef>
                <a:spcPts val="0"/>
              </a:spcBef>
              <a:spcAft>
                <a:spcPts val="0"/>
              </a:spcAft>
              <a:buSzPts val="1185"/>
              <a:buChar char="○"/>
            </a:pPr>
            <a:r>
              <a:rPr lang="it" sz="1185"/>
              <a:t>Verifica se gli elementi di un iteratore sono minori rispetto a quelli di un secondo iteratore</a:t>
            </a:r>
            <a:endParaRPr sz="1185"/>
          </a:p>
          <a:p>
            <a:pPr indent="-309637" lvl="0" marL="457200" rtl="0" algn="l">
              <a:spcBef>
                <a:spcPts val="0"/>
              </a:spcBef>
              <a:spcAft>
                <a:spcPts val="0"/>
              </a:spcAft>
              <a:buSzPts val="1276"/>
              <a:buFont typeface="Consolas"/>
              <a:buChar char="●"/>
            </a:pPr>
            <a:r>
              <a:rPr b="1" lang="it" sz="1276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le&lt;I&gt;(self, other: I) -&gt; bool</a:t>
            </a:r>
            <a:endParaRPr b="1" sz="1276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3847" lvl="1" marL="914400" rtl="0" algn="l">
              <a:spcBef>
                <a:spcPts val="0"/>
              </a:spcBef>
              <a:spcAft>
                <a:spcPts val="0"/>
              </a:spcAft>
              <a:buSzPts val="1185"/>
              <a:buChar char="○"/>
            </a:pPr>
            <a:r>
              <a:rPr lang="it" sz="1185"/>
              <a:t>Verifica se gli elementi di un iteratore sono minori o uguali rispetto a quelli di un secondo iteratore</a:t>
            </a:r>
            <a:endParaRPr sz="1185"/>
          </a:p>
          <a:p>
            <a:pPr indent="-309637" lvl="0" marL="457200" rtl="0" algn="l">
              <a:spcBef>
                <a:spcPts val="0"/>
              </a:spcBef>
              <a:spcAft>
                <a:spcPts val="0"/>
              </a:spcAft>
              <a:buSzPts val="1276"/>
              <a:buFont typeface="Consolas"/>
              <a:buChar char="●"/>
            </a:pPr>
            <a:r>
              <a:rPr b="1" lang="it" sz="1276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gt&lt;I&gt;(self, other: I) -&gt; bool</a:t>
            </a:r>
            <a:endParaRPr b="1" sz="1276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3847" lvl="1" marL="914400" rtl="0" algn="l">
              <a:spcBef>
                <a:spcPts val="0"/>
              </a:spcBef>
              <a:spcAft>
                <a:spcPts val="0"/>
              </a:spcAft>
              <a:buSzPts val="1185"/>
              <a:buChar char="○"/>
            </a:pPr>
            <a:r>
              <a:rPr lang="it" sz="1185"/>
              <a:t>Verifica se gli elementi di un iteratore sono maggiori  rispetto a quelli di un secondo iteratore</a:t>
            </a:r>
            <a:endParaRPr sz="1185"/>
          </a:p>
          <a:p>
            <a:pPr indent="-309637" lvl="0" marL="457200" rtl="0" algn="l">
              <a:spcBef>
                <a:spcPts val="0"/>
              </a:spcBef>
              <a:spcAft>
                <a:spcPts val="0"/>
              </a:spcAft>
              <a:buSzPts val="1276"/>
              <a:buFont typeface="Consolas"/>
              <a:buChar char="●"/>
            </a:pPr>
            <a:r>
              <a:rPr b="1" lang="it" sz="1276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ge&lt;I&gt;(self, other: I) -&gt; bool</a:t>
            </a:r>
            <a:endParaRPr b="1" sz="1276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3847" lvl="1" marL="914400" rtl="0" algn="l">
              <a:spcBef>
                <a:spcPts val="0"/>
              </a:spcBef>
              <a:spcAft>
                <a:spcPts val="0"/>
              </a:spcAft>
              <a:buSzPts val="1185"/>
              <a:buChar char="○"/>
            </a:pPr>
            <a:r>
              <a:rPr lang="it" sz="1185"/>
              <a:t>Verifica se gli elementi di un iteratore sono maggiori o uguali rispetto a quelli di un secondo iteratore</a:t>
            </a:r>
            <a:endParaRPr sz="1382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Font typeface="Consolas"/>
              <a:buChar char="●"/>
            </a:pPr>
            <a:r>
              <a:rPr b="1" lang="it" sz="125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50"/>
          </a:p>
        </p:txBody>
      </p:sp>
      <p:sp>
        <p:nvSpPr>
          <p:cNvPr id="234" name="Google Shape;234;p32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Risorse utili</a:t>
            </a:r>
            <a:endParaRPr/>
          </a:p>
        </p:txBody>
      </p:sp>
      <p:sp>
        <p:nvSpPr>
          <p:cNvPr id="240" name="Google Shape;240;p33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Rust Iterator Cheat Sheet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https://danielkeep.github.io/itercheat_baked.html</a:t>
            </a:r>
            <a:endParaRPr/>
          </a:p>
        </p:txBody>
      </p:sp>
      <p:sp>
        <p:nvSpPr>
          <p:cNvPr id="241" name="Google Shape;241;p33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445325" y="74225"/>
            <a:ext cx="8374500" cy="514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template&lt;long FROM, long TO&gt;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MyRange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 { // rappresenta l’intervallo di valori tra FROM e TO (escluso)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class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using </a:t>
            </a: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iterator_category = std::input_iterator_tag;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using value_type = long;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using difference_type = long;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using pointer = const long*;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using reference = long;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                          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long num = FROM; //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STATO DELL’ITERATORE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public: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explicit 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(long _num) : num(_num) {}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iterator&amp; </a:t>
            </a: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operator++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() {num = TO &gt;= FROM ? num + 1: num - 1; return *this;}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iterator 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operator++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(int) {iterator retval = *this; ++(*this); </a:t>
            </a:r>
            <a:br>
              <a:rPr lang="it">
                <a:latin typeface="Consolas"/>
                <a:ea typeface="Consolas"/>
                <a:cs typeface="Consolas"/>
                <a:sym typeface="Consolas"/>
              </a:rPr>
            </a:b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                          return retval;}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bool 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operator==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(iterator other) const {return num == other.num;}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bool 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operator!=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(iterator other) const {return !(*this == other);}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reference 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operator*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() const {return num;}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iterator begin() {return iterator(FROM);}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iterator end() {return iterator(TO &gt;= FROM? TO+1 : TO-1);}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7817835" y="74215"/>
            <a:ext cx="1002000" cy="55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980000"/>
                </a:solidFill>
              </a:rPr>
              <a:t>C++</a:t>
            </a:r>
            <a:endParaRPr sz="24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4334400" y="1175738"/>
            <a:ext cx="4497900" cy="38421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50265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Iteratori in C++20</a:t>
            </a:r>
            <a:endParaRPr/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6467559" y="2690827"/>
            <a:ext cx="1620600" cy="336000"/>
          </a:xfrm>
          <a:prstGeom prst="rect">
            <a:avLst/>
          </a:prstGeom>
          <a:solidFill>
            <a:srgbClr val="DEE8EF"/>
          </a:solidFill>
          <a:ln cap="flat" cmpd="sng" w="12700">
            <a:solidFill>
              <a:srgbClr val="2A495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forward_iterator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6587784" y="2106964"/>
            <a:ext cx="1380300" cy="336000"/>
          </a:xfrm>
          <a:prstGeom prst="rect">
            <a:avLst/>
          </a:prstGeom>
          <a:solidFill>
            <a:srgbClr val="DEE8EF"/>
          </a:solidFill>
          <a:ln cap="flat" cmpd="sng" w="12700">
            <a:solidFill>
              <a:srgbClr val="2A495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input_iterator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6263977" y="3274690"/>
            <a:ext cx="2027700" cy="336000"/>
          </a:xfrm>
          <a:prstGeom prst="rect">
            <a:avLst/>
          </a:prstGeom>
          <a:solidFill>
            <a:srgbClr val="DEE8EF"/>
          </a:solidFill>
          <a:ln cap="flat" cmpd="sng" w="12700">
            <a:solidFill>
              <a:srgbClr val="2A495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bidirectional_iterator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6086044" y="3858553"/>
            <a:ext cx="2383800" cy="336000"/>
          </a:xfrm>
          <a:prstGeom prst="rect">
            <a:avLst/>
          </a:prstGeom>
          <a:solidFill>
            <a:srgbClr val="DEE8EF"/>
          </a:solidFill>
          <a:ln cap="flat" cmpd="sng" w="12700">
            <a:solidFill>
              <a:srgbClr val="2A495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random_access_iterator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6314472" y="4442416"/>
            <a:ext cx="1926900" cy="336000"/>
          </a:xfrm>
          <a:prstGeom prst="rect">
            <a:avLst/>
          </a:prstGeom>
          <a:solidFill>
            <a:srgbClr val="DEE8EF"/>
          </a:solidFill>
          <a:ln cap="flat" cmpd="sng" w="12700">
            <a:solidFill>
              <a:srgbClr val="2A495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contiguous_iterator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4571996" y="2106967"/>
            <a:ext cx="1506900" cy="336000"/>
          </a:xfrm>
          <a:prstGeom prst="rect">
            <a:avLst/>
          </a:prstGeom>
          <a:solidFill>
            <a:srgbClr val="DEE8EF"/>
          </a:solidFill>
          <a:ln cap="flat" cmpd="sng" w="12700">
            <a:solidFill>
              <a:srgbClr val="2A495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output_iterator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16"/>
          <p:cNvCxnSpPr>
            <a:stCxn id="81" idx="0"/>
            <a:endCxn id="82" idx="2"/>
          </p:cNvCxnSpPr>
          <p:nvPr/>
        </p:nvCxnSpPr>
        <p:spPr>
          <a:xfrm rot="10800000">
            <a:off x="7277859" y="2443027"/>
            <a:ext cx="0" cy="247800"/>
          </a:xfrm>
          <a:prstGeom prst="straightConnector1">
            <a:avLst/>
          </a:prstGeom>
          <a:noFill/>
          <a:ln cap="flat" cmpd="sng" w="9525">
            <a:solidFill>
              <a:srgbClr val="53548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8" name="Google Shape;88;p16"/>
          <p:cNvCxnSpPr>
            <a:stCxn id="83" idx="0"/>
            <a:endCxn id="81" idx="2"/>
          </p:cNvCxnSpPr>
          <p:nvPr/>
        </p:nvCxnSpPr>
        <p:spPr>
          <a:xfrm rot="10800000">
            <a:off x="7277827" y="3026890"/>
            <a:ext cx="0" cy="247800"/>
          </a:xfrm>
          <a:prstGeom prst="straightConnector1">
            <a:avLst/>
          </a:prstGeom>
          <a:noFill/>
          <a:ln cap="flat" cmpd="sng" w="9525">
            <a:solidFill>
              <a:srgbClr val="53548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9" name="Google Shape;89;p16"/>
          <p:cNvCxnSpPr>
            <a:stCxn id="84" idx="0"/>
            <a:endCxn id="83" idx="2"/>
          </p:cNvCxnSpPr>
          <p:nvPr/>
        </p:nvCxnSpPr>
        <p:spPr>
          <a:xfrm rot="10800000">
            <a:off x="7277944" y="3610753"/>
            <a:ext cx="0" cy="247800"/>
          </a:xfrm>
          <a:prstGeom prst="straightConnector1">
            <a:avLst/>
          </a:prstGeom>
          <a:noFill/>
          <a:ln cap="flat" cmpd="sng" w="9525">
            <a:solidFill>
              <a:srgbClr val="53548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0" name="Google Shape;90;p16"/>
          <p:cNvCxnSpPr>
            <a:stCxn id="85" idx="0"/>
            <a:endCxn id="84" idx="2"/>
          </p:cNvCxnSpPr>
          <p:nvPr/>
        </p:nvCxnSpPr>
        <p:spPr>
          <a:xfrm rot="10800000">
            <a:off x="7277922" y="4194616"/>
            <a:ext cx="0" cy="247800"/>
          </a:xfrm>
          <a:prstGeom prst="straightConnector1">
            <a:avLst/>
          </a:prstGeom>
          <a:noFill/>
          <a:ln cap="flat" cmpd="sng" w="9525">
            <a:solidFill>
              <a:srgbClr val="53548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1" name="Google Shape;91;p16"/>
          <p:cNvSpPr/>
          <p:nvPr/>
        </p:nvSpPr>
        <p:spPr>
          <a:xfrm>
            <a:off x="6927758" y="4881682"/>
            <a:ext cx="1093500" cy="371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400">
            <a:solidFill>
              <a:srgbClr val="C465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&lt;iterator&gt;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A partire dalla versione C++20, è stata introdotta una tassonomia di concept, volta a descrivere requisiti via via più stringenti su cosa possa essere considerato un iteratore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Il caso più generico richiede l’incrementabilità (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it++</a:t>
            </a:r>
            <a:r>
              <a:rPr lang="it"/>
              <a:t>) e la dereferenziabilità </a:t>
            </a:r>
            <a:r>
              <a:rPr lang="it"/>
              <a:t>(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*it</a:t>
            </a:r>
            <a:r>
              <a:rPr lang="it"/>
              <a:t>) 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input_iterator</a:t>
            </a:r>
            <a:r>
              <a:rPr lang="it"/>
              <a:t> si distingue da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output_iterator</a:t>
            </a:r>
            <a:r>
              <a:rPr lang="it"/>
              <a:t> perché il valore dereferenziato (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T v= *it;</a:t>
            </a:r>
            <a:r>
              <a:rPr lang="it"/>
              <a:t>) </a:t>
            </a:r>
            <a:r>
              <a:rPr lang="it"/>
              <a:t>può essere letto piuttosto che assegnato ( 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*it = v;</a:t>
            </a:r>
            <a:r>
              <a:rPr lang="it"/>
              <a:t>) 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forward_iterator</a:t>
            </a:r>
            <a:r>
              <a:rPr lang="it"/>
              <a:t> aggiunge la confrontabilità tra iteratori della stessa classe (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it1==it2</a:t>
            </a:r>
            <a:r>
              <a:rPr lang="it"/>
              <a:t>)</a:t>
            </a:r>
            <a:endParaRPr/>
          </a:p>
          <a:p>
            <a:pPr indent="-29908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bidirectional_iterator</a:t>
            </a:r>
            <a:r>
              <a:rPr lang="it"/>
              <a:t> aggiunge la decrementabilità (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it--</a:t>
            </a:r>
            <a:r>
              <a:rPr lang="it"/>
              <a:t>) 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random_access_iterator</a:t>
            </a:r>
            <a:r>
              <a:rPr lang="it"/>
              <a:t> permette di far avanzare e retrocedere (in un tempo costante)  la poszione dell’iteratore di più unità  (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it+=n;</a:t>
            </a:r>
            <a:r>
              <a:rPr lang="it"/>
              <a:t>)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4933349" y="1450875"/>
            <a:ext cx="3087900" cy="336000"/>
          </a:xfrm>
          <a:prstGeom prst="rect">
            <a:avLst/>
          </a:prstGeom>
          <a:solidFill>
            <a:srgbClr val="DEE8EF"/>
          </a:solidFill>
          <a:ln cap="flat" cmpd="sng" w="12700">
            <a:solidFill>
              <a:srgbClr val="2A495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" sz="1600"/>
              <a:t>input_or_ </a:t>
            </a:r>
            <a:r>
              <a:rPr b="0" i="0" lang="i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output_iterator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16"/>
          <p:cNvCxnSpPr>
            <a:stCxn id="86" idx="0"/>
            <a:endCxn id="93" idx="2"/>
          </p:cNvCxnSpPr>
          <p:nvPr/>
        </p:nvCxnSpPr>
        <p:spPr>
          <a:xfrm rot="-5400000">
            <a:off x="5741396" y="1370917"/>
            <a:ext cx="320100" cy="11520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53548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5" name="Google Shape;95;p16"/>
          <p:cNvCxnSpPr>
            <a:stCxn id="82" idx="0"/>
            <a:endCxn id="93" idx="2"/>
          </p:cNvCxnSpPr>
          <p:nvPr/>
        </p:nvCxnSpPr>
        <p:spPr>
          <a:xfrm flipH="1" rot="5400000">
            <a:off x="6717534" y="1546564"/>
            <a:ext cx="320100" cy="8007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53548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Iteratori nella libreria standard C++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La libreria standard offre molteplici classi contenitore (std::array&lt;T&gt;, std::list&lt;T&gt;, std::vector&lt;T&gt;, …) ciascuna caratterizzata da una diversa strategia di implementazione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Ed in grado di offrire differenti compromessi / prestazioni nelle funzionalità di accesso e modifica dei dati contenuti al loro interno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Nonostante l’esistenza di profonde differenze implementative, tali classi sono </a:t>
            </a:r>
            <a:r>
              <a:rPr lang="it"/>
              <a:t>accomunate</a:t>
            </a:r>
            <a:r>
              <a:rPr lang="it"/>
              <a:t> da un uso coerente dei relativi iteratori, mediante i quali è possibile scrivere funzionalità facilmente portabili e interscambiabili a livello di codice sorgente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Un’intera sezione della libreria standard, descritta nel file intestazione &lt;algorithms&gt;, offre funzionalità indipendenti dal tipo di contenitore proprio grazie all’uso degli iteratori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Al suo interno </a:t>
            </a:r>
            <a:r>
              <a:rPr lang="it"/>
              <a:t>sono raccolti algoritmi per ricerca e ricerca binaria, trasformazione dei dati, partizionamento, ordinamento, merge, operazioni insiemistiche, operazioni su heap, comparazioni lessicografiche…</a:t>
            </a:r>
            <a:endParaRPr/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Iteratori in Rust</a:t>
            </a:r>
            <a:endParaRPr/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280526"/>
            <a:ext cx="85206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 Rust, un iteratore è una qualsiasi struttura dati che implementa il tratto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std::iter::Iterator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1108800" y="3933725"/>
            <a:ext cx="6926400" cy="1262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trait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IntoIterator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 where Self::IntoIter: Iterator&lt;Item=Self::Item&gt;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type Item;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type IntoIter: Iterator;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fn into_iter(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) -&gt; Self::IntoIter;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11700" y="3214576"/>
            <a:ext cx="85206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 tipo </a:t>
            </a:r>
            <a:r>
              <a:rPr b="1" lang="it">
                <a:solidFill>
                  <a:srgbClr val="0B5394"/>
                </a:solidFill>
              </a:rPr>
              <a:t>può</a:t>
            </a:r>
            <a:r>
              <a:rPr lang="it"/>
              <a:t> segnalare la capacità di essere esplorato tramite un iteratore, implementando il tratto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std::iter::IntoIterator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1108800" y="1990665"/>
            <a:ext cx="6926400" cy="1262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trait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type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fn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&amp;mut self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) -&gt; Option&lt;Self::Item&gt;;</a:t>
            </a:r>
            <a:br>
              <a:rPr lang="it">
                <a:latin typeface="Consolas"/>
                <a:ea typeface="Consolas"/>
                <a:cs typeface="Consolas"/>
                <a:sym typeface="Consolas"/>
              </a:rPr>
            </a:br>
            <a:r>
              <a:rPr lang="it">
                <a:latin typeface="Consolas"/>
                <a:ea typeface="Consolas"/>
                <a:cs typeface="Consolas"/>
                <a:sym typeface="Consolas"/>
              </a:rPr>
              <a:t>  …// altri metodi con implementazione di default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311700" y="1130775"/>
            <a:ext cx="8448900" cy="4063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struct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MyRange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&lt;const FROM: isize, const TO: isize&gt; {}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impl&lt;const FROM: isize, const TO: isize&gt;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IntoIterator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 for MyRange&lt;FROM, TO&gt;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type Item = isize;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type IntoIter = MyRangeIterator&lt;FROM, TO&gt;;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fn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into_iter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(self) -&gt; Self::IntoIter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MyRangeIterator::&lt;FROM,TO&gt;::new()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struct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MyRangeIterator</a:t>
            </a: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&lt;const FROM: isize, const TO: isize&gt; { </a:t>
            </a:r>
            <a:r>
              <a:rPr lang="it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val: isize</a:t>
            </a: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impl&lt;const FROM:isize, const TO:isize&gt;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MyRangeIterator</a:t>
            </a: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&lt;FROM, TO&gt;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fn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-&gt; Self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MyRangeIterator{ val: FROM 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Implementare un iteratore in Rust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311700" y="1182813"/>
            <a:ext cx="8448900" cy="4063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impl&lt;const FROM:isize, const TO:isize&gt;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 for MyRangeIterator&lt;FROM,TO&gt;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type Item = isize;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fn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(&amp;mut self) -&gt; Option&lt;Self::Item&gt;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if FROM &lt; TO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    if self.val &lt; TO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        let ret = self.val;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        self.val += 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        Some(ret)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    } else { None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} else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    if self.val &gt; TO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        let ret = self.val;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        self.val -= 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        Some(ret)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    } else { None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Implementare un iteratore in Rust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Iteratori e cicli for</a:t>
            </a:r>
            <a:endParaRPr/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816425" y="1130775"/>
            <a:ext cx="4008000" cy="615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let values = vec![1, 2, 3, 4, 5];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>
                <a:highlight>
                  <a:srgbClr val="FF9900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{ println!("{}", x); }</a:t>
            </a:r>
            <a:endParaRPr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3018300" y="1813863"/>
            <a:ext cx="5727300" cy="3417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let values = vec![1, 2, 3, 4, 5];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   let result = match IntoIterator::</a:t>
            </a:r>
            <a:r>
              <a:rPr b="1"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into_iter(</a:t>
            </a:r>
            <a:r>
              <a:rPr lang="it">
                <a:solidFill>
                  <a:schemeClr val="dk1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b="1"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       mut iter =&gt; loop {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           let next;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           match iter.</a:t>
            </a:r>
            <a:r>
              <a:rPr b="1"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next()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               Some(val) =&gt; next = val,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               None =&gt; break,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           };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           let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it">
                <a:highlight>
                  <a:srgbClr val="FF9900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= next;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           let () =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{ println!("{}", x); }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   };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   result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21"/>
          <p:cNvSpPr/>
          <p:nvPr/>
        </p:nvSpPr>
        <p:spPr>
          <a:xfrm rot="5400000">
            <a:off x="1756550" y="1857225"/>
            <a:ext cx="1249500" cy="1162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3D85C6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395900" y="3130875"/>
            <a:ext cx="2566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Il compilatore trasforma i cicli for in  codice basato sugli iteratori </a:t>
            </a:r>
            <a:endParaRPr sz="1800"/>
          </a:p>
        </p:txBody>
      </p:sp>
      <p:sp>
        <p:nvSpPr>
          <p:cNvPr id="137" name="Google Shape;137;p21"/>
          <p:cNvSpPr/>
          <p:nvPr/>
        </p:nvSpPr>
        <p:spPr>
          <a:xfrm>
            <a:off x="5282025" y="4651150"/>
            <a:ext cx="3352200" cy="277500"/>
          </a:xfrm>
          <a:prstGeom prst="wedgeRoundRectCallout">
            <a:avLst>
              <a:gd fmla="val -61070" name="adj1"/>
              <a:gd fmla="val -183721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">
                <a:solidFill>
                  <a:schemeClr val="dk1"/>
                </a:solidFill>
              </a:rPr>
              <a:t>http://xion.io/post/code/rust-let-unit.html</a:t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lit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