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DD9820-CC90-467B-9216-FF29FE0843DF}">
  <a:tblStyle styleId="{ACDD9820-CC90-467B-9216-FF29FE0843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40243e3fb_0_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40243e3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c842a5ccd_0_1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c842a5cc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ff450cac3_0_11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ff450cac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c9a2116ec_1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c9a2116e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ff450cac3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ff450ca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c9a2116ec_1_6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c9a2116ec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ff450cac3_0_5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ff450cac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1e6ea3034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1e6ea30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ca489dfb5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ca489df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f74541bd6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f74541b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ca489dfb5_0_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ca489df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dd7d1a669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dd7d1a6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1180b84f6_2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1180b84f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c842a5ccd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c842a5c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40243e3fb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40243e3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c842a5ccd_0_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c842a5c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9530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5319075"/>
            <a:ext cx="9144000" cy="3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</a:defRPr>
            </a:lvl1pPr>
            <a:lvl2pPr lvl="1" algn="r">
              <a:buNone/>
              <a:defRPr sz="1000">
                <a:solidFill>
                  <a:schemeClr val="lt1"/>
                </a:solidFill>
              </a:defRPr>
            </a:lvl2pPr>
            <a:lvl3pPr lvl="2" algn="r">
              <a:buNone/>
              <a:defRPr sz="1000">
                <a:solidFill>
                  <a:schemeClr val="lt1"/>
                </a:solidFill>
              </a:defRPr>
            </a:lvl3pPr>
            <a:lvl4pPr lvl="3" algn="r">
              <a:buNone/>
              <a:defRPr sz="1000">
                <a:solidFill>
                  <a:schemeClr val="lt1"/>
                </a:solidFill>
              </a:defRPr>
            </a:lvl4pPr>
            <a:lvl5pPr lvl="4" algn="r">
              <a:buNone/>
              <a:defRPr sz="1000">
                <a:solidFill>
                  <a:schemeClr val="lt1"/>
                </a:solidFill>
              </a:defRPr>
            </a:lvl5pPr>
            <a:lvl6pPr lvl="5" algn="r">
              <a:buNone/>
              <a:defRPr sz="1000">
                <a:solidFill>
                  <a:schemeClr val="lt1"/>
                </a:solidFill>
              </a:defRPr>
            </a:lvl6pPr>
            <a:lvl7pPr lvl="6" algn="r">
              <a:buNone/>
              <a:defRPr sz="1000">
                <a:solidFill>
                  <a:schemeClr val="lt1"/>
                </a:solidFill>
              </a:defRPr>
            </a:lvl7pPr>
            <a:lvl8pPr lvl="7" algn="r">
              <a:buNone/>
              <a:defRPr sz="1000">
                <a:solidFill>
                  <a:schemeClr val="lt1"/>
                </a:solidFill>
              </a:defRPr>
            </a:lvl8pPr>
            <a:lvl9pPr lvl="8" algn="r"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1019175" y="5340050"/>
            <a:ext cx="6677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solidFill>
                  <a:schemeClr val="lt1"/>
                </a:solidFill>
              </a:rPr>
              <a:t>© G. Malnati, G. Liaci, A. Savino, 2021-23</a:t>
            </a:r>
            <a:endParaRPr i="1" sz="1100">
              <a:solidFill>
                <a:schemeClr val="lt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medium.com/@tzutoo/rust-collections-56359d50df28" TargetMode="External"/><Relationship Id="rId4" Type="http://schemas.openxmlformats.org/officeDocument/2006/relationships/hyperlink" Target="https://doc.rust-lang.org/book/ch08-00-common-collections.html" TargetMode="External"/><Relationship Id="rId5" Type="http://schemas.openxmlformats.org/officeDocument/2006/relationships/hyperlink" Target="https://doc.rust-lang.org/std/collections/inde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Collezioni di dati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Algoritmi e contenitori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2298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Vec&lt;T&gt;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 dati contenuti in un vettore devono essere omogenei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 occorre memorizzare dati di tipo differente, è possibile utilizzare un tipo enumerativo come busta per tali elementi</a:t>
            </a:r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772300" y="2391025"/>
            <a:ext cx="7758600" cy="2555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enum SpreadsheetCell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Int(i32),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Float(f64),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Text(String),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let row = vec![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SpreadsheetCell::Int(3),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SpreadsheetCell::Text(String::from("blue")),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SpreadsheetCell::Float(10.12),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VecDeque&lt;T&gt;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VecDeque&lt;T&gt;</a:t>
            </a:r>
            <a:r>
              <a:rPr lang="it"/>
              <a:t> modella una coda a doppia entrata: esso alloca sullo heap una serie di elementi di tipo 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 differenza di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Vec&lt;T&gt;</a:t>
            </a:r>
            <a:r>
              <a:rPr lang="it"/>
              <a:t> permette l’inserimento e la rimozione, con costo unitario, sia all’inizio che alla fine del vettore, tramite i metodi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push_back()</a:t>
            </a:r>
            <a:r>
              <a:rPr lang="it"/>
              <a:t>,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push_front()</a:t>
            </a:r>
            <a:r>
              <a:rPr lang="it"/>
              <a:t>,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pop_back()</a:t>
            </a:r>
            <a:r>
              <a:rPr lang="it"/>
              <a:t>,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pop_front()</a:t>
            </a:r>
            <a:endParaRPr b="1"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VecDeque&lt;T&gt;</a:t>
            </a:r>
            <a:r>
              <a:rPr lang="it"/>
              <a:t> risulta più veloce di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Vec&lt;T&gt;</a:t>
            </a:r>
            <a:r>
              <a:rPr lang="it"/>
              <a:t> se si eseguono molte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pop_front()</a:t>
            </a:r>
            <a:r>
              <a:rPr lang="it"/>
              <a:t>; in tutti gli altri casi è preferibile utilizzare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Vec&lt;T&gt;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Viene implementato come un buffer circolare e non garantisce che gli elementi siano contigui in memoria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E’ possibile rendere gli elementi contigui in memoria utilizzando il metodo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make_contiguous()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LinkedList&lt;T&gt;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LinkedList&lt;T&gt;</a:t>
            </a:r>
            <a:r>
              <a:rPr lang="it"/>
              <a:t> permette di rappresentare in memoria una lista doppiamente collegata, il tempo di accesso è costante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Come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VecDeque&lt;T&gt;</a:t>
            </a:r>
            <a:r>
              <a:rPr lang="it"/>
              <a:t> permette di inserire e rimuovere elementi da entrambe le estremità della lista </a:t>
            </a:r>
            <a:endParaRPr b="1"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E’ possibile inizializzare una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LinkedList&lt;T&gt;</a:t>
            </a:r>
            <a:r>
              <a:rPr lang="it"/>
              <a:t> a partire da un array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LinkedList::From([0,1,2])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 metodi attualmente offerti da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LinkedList&lt;T&gt;</a:t>
            </a:r>
            <a:r>
              <a:rPr lang="it"/>
              <a:t> sono un ristretto sottoinsieme dei metodi di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VecDeque&lt;T&gt;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Tuttavia, è</a:t>
            </a:r>
            <a:r>
              <a:rPr lang="it"/>
              <a:t> quasi sempre preferibile utilizzare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Vec&lt;T&gt;</a:t>
            </a:r>
            <a:r>
              <a:rPr lang="it"/>
              <a:t> 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VecDeque&lt;T&gt;</a:t>
            </a:r>
            <a:r>
              <a:rPr lang="it"/>
              <a:t> poiché superiori in termini di prestazioni ed uso della memoria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Mappe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HashMap&lt;K,V&gt;</a:t>
            </a:r>
            <a:r>
              <a:rPr lang="it"/>
              <a:t> è una collezione di coppie composte da una chiave di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it"/>
              <a:t> ed un valore di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it"/>
              <a:t>:</a:t>
            </a:r>
            <a:r>
              <a:rPr lang="it"/>
              <a:t> i valori sono salvati nello heap come una singola hash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E’ preferibile utilizzare una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HashMap&lt;K,V&gt;</a:t>
            </a:r>
            <a:r>
              <a:rPr lang="it"/>
              <a:t> quando le chiavi </a:t>
            </a:r>
            <a:r>
              <a:rPr b="1" lang="it"/>
              <a:t>non </a:t>
            </a:r>
            <a:r>
              <a:rPr lang="it"/>
              <a:t>hanno un ordine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L’inserimento di una nuova entry nella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HashMap&lt;K,V&gt;</a:t>
            </a:r>
            <a:r>
              <a:rPr lang="it"/>
              <a:t> può causare la riallocazione ed il movimento dei dati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La chiave deve essere univoca ed il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it"/>
              <a:t> deve implementare i tatti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Eq</a:t>
            </a:r>
            <a:r>
              <a:rPr lang="it"/>
              <a:t> ed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Hash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BTreeMap&lt;K,V&gt;</a:t>
            </a:r>
            <a:r>
              <a:rPr lang="it"/>
              <a:t> è una collezione di coppie composte da una chiave di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it"/>
              <a:t> ed un valore di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it"/>
              <a:t>, i valori sono salvati nello heap come un singolo albero dove ogni entry rappresenta un nodo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E’ preferibile utilizzare una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BtreeMap&lt;K,V&gt;</a:t>
            </a:r>
            <a:r>
              <a:rPr lang="it"/>
              <a:t>  quando le chiavi hanno un ordine, per migliorare l’efficienza di accesso ai nodi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L’inserimento di una nuova entry nella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BTreeMap&lt;K,V&gt;</a:t>
            </a:r>
            <a:r>
              <a:rPr lang="it"/>
              <a:t> può causare la riallocazione ed il movimento dei dati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La chiave deve essere univoca ed il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it"/>
              <a:t> deve implementare il tatto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Ord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Entry&lt;’a,K,V&gt;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280525"/>
            <a:ext cx="8520600" cy="28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Rust offre la possibilità di ottimizzare l’utilizzo delle mappe: in particolare attraverso il metodo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entry</a:t>
            </a:r>
            <a:r>
              <a:rPr lang="it"/>
              <a:t> che permette di cercare una chiave all’interno di una mappa e ritorna un enum in base al risultato della ricerca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nsolas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entry(&amp;mut self, key: K) -&gt; Entry&lt;'a, K, V&gt;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L’enum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Entry&lt;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a, K, V&gt;</a:t>
            </a:r>
            <a:r>
              <a:rPr lang="it"/>
              <a:t> a sua volta mette a disposizione diversi metodi per la gestione del risultato, permettendo di ridurre il numero di spostamenti in memoria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and_modify&lt;F&gt;(self, f: F)</a:t>
            </a:r>
            <a:r>
              <a:rPr lang="it"/>
              <a:t> in caso di successo permette di eseguire delle azioni aggiuntive sul risultato ottenuto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nsolas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or_insert(self, default: V)</a:t>
            </a:r>
            <a:r>
              <a:rPr lang="it"/>
              <a:t> in caso di fallimento è possibile inserire una nuova entry senza costi aggiuntivi poiché il puntatore sarà già indirizzato verso una zona di memoria libera</a:t>
            </a:r>
            <a:endParaRPr/>
          </a:p>
        </p:txBody>
      </p:sp>
      <p:sp>
        <p:nvSpPr>
          <p:cNvPr id="137" name="Google Shape;137;p26"/>
          <p:cNvSpPr txBox="1"/>
          <p:nvPr/>
        </p:nvSpPr>
        <p:spPr>
          <a:xfrm>
            <a:off x="1833150" y="4018250"/>
            <a:ext cx="5477700" cy="1185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mut animals: HashMap&lt;&amp;str, u32&gt; = HashMap::new();</a:t>
            </a:r>
            <a:endParaRPr b="1"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animals.entry("dog")</a:t>
            </a:r>
            <a:endParaRPr b="1"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.and_modify(|e| { *e += 1 })</a:t>
            </a:r>
            <a:endParaRPr b="1"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.or_insert(1);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Insiemi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HashSet&lt;T&gt;</a:t>
            </a:r>
            <a:r>
              <a:rPr lang="it"/>
              <a:t> è un insieme di elementi univoci di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/>
              <a:t> i valori sono salvati nello heap come una singola hash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L’inserimento di una nuova entry nell’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HashSet&lt;T&gt;</a:t>
            </a:r>
            <a:r>
              <a:rPr lang="it"/>
              <a:t> può causare la riallocazione ed il movimento dei dati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HashSet&lt;T&gt;</a:t>
            </a:r>
            <a:r>
              <a:rPr lang="it"/>
              <a:t> è implementato come un wrapper attorno al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HashMap&lt;T,()&gt;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BTreeSet&lt;T&gt;</a:t>
            </a:r>
            <a:r>
              <a:rPr lang="it"/>
              <a:t> è un insieme di elementi univoci di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/>
              <a:t>, i valori sono salvati nello heap come un singolo albero dove ogni entry rappresenta un nodo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L’inserimento di una nuova entry nella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BtreeSet&lt;T&gt;</a:t>
            </a:r>
            <a:r>
              <a:rPr lang="it"/>
              <a:t> può causare la riallocazione ed il movimento dei dati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BtreeSet&lt;T&gt;</a:t>
            </a:r>
            <a:r>
              <a:rPr lang="it"/>
              <a:t> è implementato come un wrapper attorno al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BtreeMap&lt;T,()&gt;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BinaryHeap&lt;T&gt;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BinaryHeap&lt;T&gt;</a:t>
            </a:r>
            <a:r>
              <a:rPr lang="it"/>
              <a:t> è una collezione di elementi di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/>
              <a:t>, i valori sono salvati nello heap e l’elemento più grande si trova sempre nella prima posizione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/>
              <a:t> deve implementare il tratto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Ord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metodo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peek()</a:t>
            </a:r>
            <a:r>
              <a:rPr lang="it"/>
              <a:t> permette di ritornare l’elemento più grande con complessità O(1)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Nel caso peggiore, se si modifica l’elemento attraverso il metodo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peek_mut()</a:t>
            </a:r>
            <a:r>
              <a:rPr lang="it"/>
              <a:t>, la complessità diventa O(log(n))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saperne di più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Rust Collections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u="sng">
                <a:solidFill>
                  <a:schemeClr val="hlink"/>
                </a:solidFill>
                <a:hlinkClick r:id="rId3"/>
              </a:rPr>
              <a:t>https://medium.com/@tzutoo/rust-collections-56359d50df28</a:t>
            </a:r>
            <a:r>
              <a:rPr lang="it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Presentazione dettagliata delle diverse strutture dati offerte da Rust per gestire collezioni di dati, corredate di consigli operativi per la creazione di algoritmi corretti ed efficienti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Rust Programming Language: Chapter 8 — Common Collections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u="sng">
                <a:solidFill>
                  <a:schemeClr val="hlink"/>
                </a:solidFill>
                <a:hlinkClick r:id="rId4"/>
              </a:rPr>
              <a:t>https://doc.rust-lang.org/book/ch08-00-common-collections.html</a:t>
            </a:r>
            <a:r>
              <a:rPr lang="it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Tutorial del linguaggio con esempi pratici sull'uso di Vec&lt;T&gt; e Map&lt;K,V&gt;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Module std::collections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u="sng">
                <a:solidFill>
                  <a:schemeClr val="hlink"/>
                </a:solidFill>
                <a:hlinkClick r:id="rId5"/>
              </a:rPr>
              <a:t>https://doc.rust-lang.org/std/collections/index.html</a:t>
            </a:r>
            <a:r>
              <a:rPr lang="it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Documentazione ufficiale delle classi con dettagli sul loro utilizzo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Collezioni di dati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Tutti i linguaggi offrono, nella propria libreria standard, un insieme di strutture dati volte a semplificare la vita ai programmatori implementando quelli che sono i migliori algoritmi noti per gestire problemi comuni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Liste ordinate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Insiemi di elementi univoci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Mappe chiave-valore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Se esistono strategie diverse di implementazione, spesso sono presenti versioni alternative con diverse caratteristiche in termini di prestazioni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E’ responsabilità del programmatore conoscere le proprietà di complessità delle diverse strutture dati e riconoscere in quale occasione sia opportuno utilizzare l’una piuttosto che l’altra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Google Shape;69;p15"/>
          <p:cNvGraphicFramePr/>
          <p:nvPr/>
        </p:nvGraphicFramePr>
        <p:xfrm>
          <a:off x="407425" y="10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{ACDD9820-CC90-467B-9216-FF29FE0843DF}</a:tableStyleId>
              </a:tblPr>
              <a:tblGrid>
                <a:gridCol w="1732325"/>
                <a:gridCol w="1815350"/>
                <a:gridCol w="1957850"/>
                <a:gridCol w="1664925"/>
                <a:gridCol w="11586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Descrizione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Rust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C++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Java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Python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Array dinamico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std::</a:t>
                      </a:r>
                      <a:r>
                        <a:rPr lang="it"/>
                        <a:t>Vec&lt;T&gt;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std::</a:t>
                      </a:r>
                      <a:r>
                        <a:rPr lang="it"/>
                        <a:t>vector&lt;T&gt;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java.util.</a:t>
                      </a:r>
                      <a:br>
                        <a:rPr lang="it" sz="1100"/>
                      </a:br>
                      <a:r>
                        <a:rPr lang="it"/>
                        <a:t>ArrayList&lt;T&gt;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list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Coda a doppia entrata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std::</a:t>
                      </a:r>
                      <a:r>
                        <a:rPr lang="it"/>
                        <a:t>VecDeque&lt;T&gt;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std::</a:t>
                      </a:r>
                      <a:r>
                        <a:rPr lang="it">
                          <a:solidFill>
                            <a:schemeClr val="dk1"/>
                          </a:solidFill>
                        </a:rPr>
                        <a:t>deque&lt;T&gt;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java.util.</a:t>
                      </a:r>
                      <a:br>
                        <a:rPr lang="it" sz="1100">
                          <a:solidFill>
                            <a:schemeClr val="dk1"/>
                          </a:solidFill>
                        </a:rPr>
                      </a:br>
                      <a:r>
                        <a:rPr lang="it">
                          <a:solidFill>
                            <a:schemeClr val="dk1"/>
                          </a:solidFill>
                        </a:rPr>
                        <a:t>ArrayDeque&lt;T&gt;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collections.</a:t>
                      </a:r>
                      <a:br>
                        <a:rPr lang="it"/>
                      </a:br>
                      <a:r>
                        <a:rPr lang="it"/>
                        <a:t>deque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Lista </a:t>
                      </a:r>
                      <a:r>
                        <a:rPr lang="it"/>
                        <a:t>doppiamente </a:t>
                      </a:r>
                      <a:r>
                        <a:rPr lang="it"/>
                        <a:t>collegata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std::</a:t>
                      </a:r>
                      <a:r>
                        <a:rPr lang="it">
                          <a:solidFill>
                            <a:schemeClr val="dk1"/>
                          </a:solidFill>
                        </a:rPr>
                        <a:t>LinkedList&lt;T&gt;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std::</a:t>
                      </a:r>
                      <a:r>
                        <a:rPr lang="it">
                          <a:solidFill>
                            <a:schemeClr val="dk1"/>
                          </a:solidFill>
                        </a:rPr>
                        <a:t>list&lt;T&gt;*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000">
                          <a:solidFill>
                            <a:schemeClr val="dk1"/>
                          </a:solidFill>
                        </a:rPr>
                        <a:t>*esiste anche collegata solo in avanti (forward_list)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java.util.</a:t>
                      </a:r>
                      <a:br>
                        <a:rPr lang="it" sz="1100">
                          <a:solidFill>
                            <a:schemeClr val="dk1"/>
                          </a:solidFill>
                        </a:rPr>
                      </a:br>
                      <a:r>
                        <a:rPr lang="it">
                          <a:solidFill>
                            <a:schemeClr val="dk1"/>
                          </a:solidFill>
                        </a:rPr>
                        <a:t>LinkedList&lt;T&gt;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_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Coda a priorità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std::</a:t>
                      </a:r>
                      <a:r>
                        <a:rPr lang="it">
                          <a:solidFill>
                            <a:schemeClr val="dk1"/>
                          </a:solidFill>
                        </a:rPr>
                        <a:t>BinaryHeap&lt;T&gt;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std::</a:t>
                      </a:r>
                      <a:br>
                        <a:rPr lang="it" sz="1100">
                          <a:solidFill>
                            <a:schemeClr val="dk1"/>
                          </a:solidFill>
                        </a:rPr>
                      </a:br>
                      <a:r>
                        <a:rPr lang="it">
                          <a:solidFill>
                            <a:schemeClr val="dk1"/>
                          </a:solidFill>
                        </a:rPr>
                        <a:t>priority_queue&lt;T&gt;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java.util.</a:t>
                      </a:r>
                      <a:br>
                        <a:rPr lang="it" sz="1100">
                          <a:solidFill>
                            <a:schemeClr val="dk1"/>
                          </a:solidFill>
                        </a:rPr>
                      </a:br>
                      <a:r>
                        <a:rPr lang="it">
                          <a:solidFill>
                            <a:schemeClr val="dk1"/>
                          </a:solidFill>
                        </a:rPr>
                        <a:t>PriorityQueue&lt;T&gt;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heapq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Tabella hash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std::</a:t>
                      </a:r>
                      <a:r>
                        <a:rPr lang="it">
                          <a:solidFill>
                            <a:schemeClr val="dk1"/>
                          </a:solidFill>
                        </a:rPr>
                        <a:t>HashMap&lt;K,V&gt;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std::</a:t>
                      </a:r>
                      <a:r>
                        <a:rPr lang="it">
                          <a:solidFill>
                            <a:schemeClr val="dk1"/>
                          </a:solidFill>
                        </a:rPr>
                        <a:t>unordered</a:t>
                      </a:r>
                      <a:br>
                        <a:rPr lang="it">
                          <a:solidFill>
                            <a:schemeClr val="dk1"/>
                          </a:solidFill>
                        </a:rPr>
                      </a:br>
                      <a:r>
                        <a:rPr lang="it">
                          <a:solidFill>
                            <a:schemeClr val="dk1"/>
                          </a:solidFill>
                        </a:rPr>
                        <a:t>_map&lt;K,V&gt;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java.util.</a:t>
                      </a:r>
                      <a:br>
                        <a:rPr lang="it" sz="1100">
                          <a:solidFill>
                            <a:schemeClr val="dk1"/>
                          </a:solidFill>
                        </a:rPr>
                      </a:br>
                      <a:r>
                        <a:rPr lang="it">
                          <a:solidFill>
                            <a:schemeClr val="dk1"/>
                          </a:solidFill>
                        </a:rPr>
                        <a:t>HashMap&lt;K,V&gt;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dict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Mappa ordinata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std::</a:t>
                      </a:r>
                      <a:r>
                        <a:rPr lang="it">
                          <a:solidFill>
                            <a:schemeClr val="dk1"/>
                          </a:solidFill>
                        </a:rPr>
                        <a:t>BTreeMap&lt;K,V&gt;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std::</a:t>
                      </a:r>
                      <a:r>
                        <a:rPr lang="it">
                          <a:solidFill>
                            <a:schemeClr val="dk1"/>
                          </a:solidFill>
                        </a:rPr>
                        <a:t>map&lt;K,V&gt;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java.util.</a:t>
                      </a:r>
                      <a:br>
                        <a:rPr lang="it" sz="1100">
                          <a:solidFill>
                            <a:schemeClr val="dk1"/>
                          </a:solidFill>
                        </a:rPr>
                      </a:br>
                      <a:r>
                        <a:rPr lang="it">
                          <a:solidFill>
                            <a:schemeClr val="dk1"/>
                          </a:solidFill>
                        </a:rPr>
                        <a:t>TreeMap&lt;K,V&gt;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_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Insieme Hash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std::</a:t>
                      </a:r>
                      <a:r>
                        <a:rPr lang="it">
                          <a:solidFill>
                            <a:schemeClr val="dk1"/>
                          </a:solidFill>
                        </a:rPr>
                        <a:t>HashSet&lt;T&gt;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std::</a:t>
                      </a:r>
                      <a:r>
                        <a:rPr lang="it">
                          <a:solidFill>
                            <a:schemeClr val="dk1"/>
                          </a:solidFill>
                        </a:rPr>
                        <a:t>unordered</a:t>
                      </a:r>
                      <a:br>
                        <a:rPr lang="it">
                          <a:solidFill>
                            <a:schemeClr val="dk1"/>
                          </a:solidFill>
                        </a:rPr>
                      </a:br>
                      <a:r>
                        <a:rPr lang="it">
                          <a:solidFill>
                            <a:schemeClr val="dk1"/>
                          </a:solidFill>
                        </a:rPr>
                        <a:t>_set&lt;T&gt;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java.util.</a:t>
                      </a:r>
                      <a:br>
                        <a:rPr lang="it" sz="1100">
                          <a:solidFill>
                            <a:schemeClr val="dk1"/>
                          </a:solidFill>
                        </a:rPr>
                      </a:br>
                      <a:r>
                        <a:rPr lang="it">
                          <a:solidFill>
                            <a:schemeClr val="dk1"/>
                          </a:solidFill>
                        </a:rPr>
                        <a:t>HashSet&lt;T&gt;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Insieme ordinato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std::</a:t>
                      </a:r>
                      <a:r>
                        <a:rPr lang="it">
                          <a:solidFill>
                            <a:schemeClr val="dk1"/>
                          </a:solidFill>
                        </a:rPr>
                        <a:t>BTreeSet&lt;T&gt;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std::</a:t>
                      </a:r>
                      <a:r>
                        <a:rPr lang="it">
                          <a:solidFill>
                            <a:schemeClr val="dk1"/>
                          </a:solidFill>
                        </a:rPr>
                        <a:t>set&lt;T&gt;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java.util.</a:t>
                      </a:r>
                      <a:br>
                        <a:rPr lang="it" sz="1100">
                          <a:solidFill>
                            <a:schemeClr val="dk1"/>
                          </a:solidFill>
                        </a:rPr>
                      </a:br>
                      <a:r>
                        <a:rPr lang="it">
                          <a:solidFill>
                            <a:schemeClr val="dk1"/>
                          </a:solidFill>
                        </a:rPr>
                        <a:t>TreeSet&lt;T&gt;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_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Complessità nel tempo</a:t>
            </a:r>
            <a:endParaRPr/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407438" y="113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{ACDD9820-CC90-467B-9216-FF29FE0843DF}</a:tableStyleId>
              </a:tblPr>
              <a:tblGrid>
                <a:gridCol w="1985125"/>
                <a:gridCol w="1643825"/>
                <a:gridCol w="1632800"/>
                <a:gridCol w="1610750"/>
                <a:gridCol w="1456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Descrizione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Accesso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Ricerca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Inserimento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Cancellazione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Array dinamico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4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Coda a doppia entrata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O(n)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4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Lista doppiamente collegata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Coda a priorità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O(log(n))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O(log(n))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Tabella hash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Mappa ordinata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O(log(n))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O(log(n))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O(log(n))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O(log(n))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Insieme Hash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Insieme ordinato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O(log(n))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O(log(n))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O(log(n))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Complessità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300" y="1016122"/>
            <a:ext cx="7501390" cy="4279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Metodi comuni a tutte le collezioni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Tutte le collezioni, messe a disposizione della standard library di Rust, offrono una serie di metodi comuni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new()</a:t>
            </a:r>
            <a:r>
              <a:rPr lang="it"/>
              <a:t> alloca una nuova collezione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len()</a:t>
            </a:r>
            <a:r>
              <a:rPr lang="it"/>
              <a:t> permette di conoscere l’attuale dimensione della collezione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clear()</a:t>
            </a:r>
            <a:r>
              <a:rPr lang="it"/>
              <a:t> rimuove tutti gli elementi della collezione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is_empty()</a:t>
            </a:r>
            <a:r>
              <a:rPr lang="it"/>
              <a:t> ritorna true se la collezione è vuota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iter()</a:t>
            </a:r>
            <a:r>
              <a:rPr lang="it"/>
              <a:t>  per iterare sui valori della collezione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Oltre a questi metodi di base, tutte le collezioni implementano i tratti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IntoIterator</a:t>
            </a:r>
            <a:r>
              <a:rPr lang="it"/>
              <a:t> 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FromIterator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into_iter()</a:t>
            </a:r>
            <a:r>
              <a:rPr lang="it"/>
              <a:t> permette di convertire qualsiasi collezione in un iteratore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collect()</a:t>
            </a:r>
            <a:r>
              <a:rPr lang="it"/>
              <a:t> permette di ottenere una collezione partendo da un iteratore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Vec&lt;T&gt;</a:t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it" sz="1800">
                <a:solidFill>
                  <a:srgbClr val="595959"/>
                </a:solidFill>
              </a:rPr>
              <a:t>Il tipo </a:t>
            </a:r>
            <a:r>
              <a:rPr b="1" lang="it" sz="18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Vec&lt;T&gt;</a:t>
            </a:r>
            <a:r>
              <a:rPr lang="it" sz="1800">
                <a:solidFill>
                  <a:srgbClr val="595959"/>
                </a:solidFill>
              </a:rPr>
              <a:t> rappresenta una sequenza ridimensionabile di elementi di tipo </a:t>
            </a:r>
            <a:r>
              <a:rPr b="1" lang="it" sz="18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800">
                <a:solidFill>
                  <a:srgbClr val="595959"/>
                </a:solidFill>
              </a:rPr>
              <a:t>, allocati sullo heap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it">
                <a:solidFill>
                  <a:srgbClr val="595959"/>
                </a:solidFill>
              </a:rPr>
              <a:t>Si può creare un nuovo </a:t>
            </a:r>
            <a:r>
              <a:rPr lang="it">
                <a:solidFill>
                  <a:schemeClr val="dk2"/>
                </a:solidFill>
              </a:rPr>
              <a:t>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Vec&lt;T&gt;</a:t>
            </a:r>
            <a:r>
              <a:rPr lang="it">
                <a:solidFill>
                  <a:schemeClr val="dk2"/>
                </a:solidFill>
              </a:rPr>
              <a:t> utilizzando il costruttore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Vec::new()</a:t>
            </a:r>
            <a:r>
              <a:rPr lang="it">
                <a:solidFill>
                  <a:schemeClr val="dk2"/>
                </a:solidFill>
              </a:rPr>
              <a:t> o la macro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vec![ </a:t>
            </a:r>
            <a:r>
              <a:rPr b="1" i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val1, val2, …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]</a:t>
            </a:r>
            <a:endParaRPr b="1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it" sz="1800">
                <a:solidFill>
                  <a:srgbClr val="595959"/>
                </a:solidFill>
              </a:rPr>
              <a:t>Una variabile di tipo </a:t>
            </a:r>
            <a:r>
              <a:rPr b="1" lang="it" sz="18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Vec&lt;T&gt;</a:t>
            </a:r>
            <a:r>
              <a:rPr lang="it" sz="1800">
                <a:solidFill>
                  <a:srgbClr val="595959"/>
                </a:solidFill>
              </a:rPr>
              <a:t> è una tupla formata da tre valori privati: 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it">
                <a:solidFill>
                  <a:srgbClr val="595959"/>
                </a:solidFill>
              </a:rPr>
              <a:t>Un puntatore ad un buffer allocato sullo heap nel quale sono memorizzati gli elementi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it">
                <a:solidFill>
                  <a:srgbClr val="595959"/>
                </a:solidFill>
              </a:rPr>
              <a:t>Un intero privo di segno che indica la dimensione complessiva del buffer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it">
                <a:solidFill>
                  <a:srgbClr val="595959"/>
                </a:solidFill>
              </a:rPr>
              <a:t>Un intero privo di segno che indica quanti elementi sono valorizzati nel buffer</a:t>
            </a:r>
            <a:endParaRPr sz="18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it" sz="1800">
                <a:solidFill>
                  <a:srgbClr val="595959"/>
                </a:solidFill>
              </a:rPr>
              <a:t>Questo contenitore rappresenta il principale strumento per la gestione di collezioni di dati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it">
                <a:solidFill>
                  <a:srgbClr val="595959"/>
                </a:solidFill>
              </a:rPr>
              <a:t>E’ stato progettato per garantire il minimo overhead possibile e una forte interoperabilità con il codice unsafe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Vec&lt;T&gt;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 può inserire un nuovo elemento al fondo del buffer con il metodo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push(...)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 è presente spazio non ancora usato, il valore verrà collocato nella prima posizione libera e verrà incrementato l’intero che indica il numero di elementi effettivamente presenti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Nel caso in cui il buffer fosse già completo, verrà allocato un nuovo buffer di dimensioni maggiori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 il contenuto del buffer precedente sarà riversato in quello nuovo, dove verrà poi anche inserito il nuovo elemento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Dopodiché il buffer precedente sarà de-allocato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 ottiene un riferimento al contenuto del vettore usando la notazione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&amp;v[ </a:t>
            </a:r>
            <a:r>
              <a:rPr b="1" i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indice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]</a:t>
            </a:r>
            <a:r>
              <a:rPr lang="it"/>
              <a:t> oppure tramite i metodi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get(...)</a:t>
            </a:r>
            <a:r>
              <a:rPr lang="it"/>
              <a:t> 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get_mut(...)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Nel primo caso, verrà generato un panic se l’indice non ricade nell’intervallo lecito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Nel secondo caso, verrà restituito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Option::None</a:t>
            </a:r>
            <a:r>
              <a:rPr lang="it"/>
              <a:t> piuttosto che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Option::Some(ref)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Vec&lt;T&gt;</a:t>
            </a:r>
            <a:endParaRPr/>
          </a:p>
        </p:txBody>
      </p:sp>
      <p:sp>
        <p:nvSpPr>
          <p:cNvPr id="105" name="Google Shape;105;p21"/>
          <p:cNvSpPr txBox="1"/>
          <p:nvPr/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it" sz="1800">
                <a:solidFill>
                  <a:srgbClr val="595959"/>
                </a:solidFill>
              </a:rPr>
              <a:t>Offre una vasta serie di metodi per accedere al suo contenuto e per inserire/togliere valori al suo interno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Vec::with_capacity(n)</a:t>
            </a:r>
            <a:r>
              <a:rPr lang="it">
                <a:solidFill>
                  <a:srgbClr val="595959"/>
                </a:solidFill>
              </a:rPr>
              <a:t> alloca un vettore con capacità n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capacity()</a:t>
            </a:r>
            <a:r>
              <a:rPr lang="it">
                <a:solidFill>
                  <a:srgbClr val="0B5394"/>
                </a:solidFill>
              </a:rPr>
              <a:t> </a:t>
            </a:r>
            <a:r>
              <a:rPr lang="it">
                <a:solidFill>
                  <a:schemeClr val="dk2"/>
                </a:solidFill>
              </a:rPr>
              <a:t>ritorna la lunghezza del vettore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push(value)</a:t>
            </a:r>
            <a:r>
              <a:rPr lang="it">
                <a:solidFill>
                  <a:srgbClr val="0B5394"/>
                </a:solidFill>
              </a:rPr>
              <a:t> </a:t>
            </a:r>
            <a:r>
              <a:rPr lang="it">
                <a:solidFill>
                  <a:schemeClr val="dk2"/>
                </a:solidFill>
              </a:rPr>
              <a:t>aggiunge un elemento alla fine del vettore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pop()</a:t>
            </a:r>
            <a:r>
              <a:rPr lang="it">
                <a:solidFill>
                  <a:srgbClr val="0B5394"/>
                </a:solidFill>
              </a:rPr>
              <a:t> </a:t>
            </a:r>
            <a:r>
              <a:rPr lang="it">
                <a:solidFill>
                  <a:schemeClr val="dk2"/>
                </a:solidFill>
              </a:rPr>
              <a:t>rimuove e ritorna un std::Option contenente l’ultimo elemento del vettore, se esistente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insert(index, value)</a:t>
            </a:r>
            <a:r>
              <a:rPr lang="it">
                <a:solidFill>
                  <a:srgbClr val="0B5394"/>
                </a:solidFill>
              </a:rPr>
              <a:t> </a:t>
            </a:r>
            <a:r>
              <a:rPr lang="it">
                <a:solidFill>
                  <a:schemeClr val="dk2"/>
                </a:solidFill>
              </a:rPr>
              <a:t>aggiunge un elemento alla posizione ricevuta in argomento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remove(index)</a:t>
            </a:r>
            <a:r>
              <a:rPr lang="it">
                <a:solidFill>
                  <a:srgbClr val="0B5394"/>
                </a:solidFill>
              </a:rPr>
              <a:t> </a:t>
            </a:r>
            <a:r>
              <a:rPr lang="it">
                <a:solidFill>
                  <a:schemeClr val="dk2"/>
                </a:solidFill>
              </a:rPr>
              <a:t>rimuove e ritorna l’elemento alla posizione ricevuta in argomento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first()</a:t>
            </a:r>
            <a:r>
              <a:rPr lang="it">
                <a:solidFill>
                  <a:srgbClr val="0B5394"/>
                </a:solidFill>
              </a:rPr>
              <a:t> </a:t>
            </a:r>
            <a:r>
              <a:rPr lang="it">
                <a:solidFill>
                  <a:schemeClr val="dk2"/>
                </a:solidFill>
              </a:rPr>
              <a:t>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first_mut()</a:t>
            </a:r>
            <a:r>
              <a:rPr lang="it">
                <a:solidFill>
                  <a:schemeClr val="dk2"/>
                </a:solidFill>
              </a:rPr>
              <a:t> ritornano un riferimento (mutabile) al primo elemento dell’array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last()</a:t>
            </a:r>
            <a:r>
              <a:rPr lang="it">
                <a:solidFill>
                  <a:srgbClr val="0B5394"/>
                </a:solidFill>
              </a:rPr>
              <a:t> </a:t>
            </a:r>
            <a:r>
              <a:rPr lang="it">
                <a:solidFill>
                  <a:schemeClr val="dk2"/>
                </a:solidFill>
              </a:rPr>
              <a:t>e</a:t>
            </a:r>
            <a:r>
              <a:rPr lang="it">
                <a:solidFill>
                  <a:srgbClr val="0B5394"/>
                </a:solidFill>
              </a:rPr>
              <a:t>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last_mut()</a:t>
            </a:r>
            <a:r>
              <a:rPr lang="it">
                <a:solidFill>
                  <a:schemeClr val="dk2"/>
                </a:solidFill>
              </a:rPr>
              <a:t> ritornano un riferimento (mutabile) all’ultimo elemento dell’array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get(index)</a:t>
            </a:r>
            <a:r>
              <a:rPr lang="it">
                <a:solidFill>
                  <a:srgbClr val="0B5394"/>
                </a:solidFill>
              </a:rPr>
              <a:t> </a:t>
            </a:r>
            <a:r>
              <a:rPr lang="it">
                <a:solidFill>
                  <a:schemeClr val="dk2"/>
                </a:solidFill>
              </a:rPr>
              <a:t>e</a:t>
            </a:r>
            <a:r>
              <a:rPr lang="it">
                <a:solidFill>
                  <a:srgbClr val="0B5394"/>
                </a:solidFill>
              </a:rPr>
              <a:t>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get_mut(index)</a:t>
            </a:r>
            <a:r>
              <a:rPr lang="it">
                <a:solidFill>
                  <a:schemeClr val="dk2"/>
                </a:solidFill>
              </a:rPr>
              <a:t> ritornano un std::Option che contiene il riferimento (mutabile) all’elemento nella posizione ricevuta come argomento, se esistente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get(range)</a:t>
            </a:r>
            <a:r>
              <a:rPr lang="it">
                <a:solidFill>
                  <a:srgbClr val="0B5394"/>
                </a:solidFill>
              </a:rPr>
              <a:t> </a:t>
            </a:r>
            <a:r>
              <a:rPr lang="it">
                <a:solidFill>
                  <a:schemeClr val="dk2"/>
                </a:solidFill>
              </a:rPr>
              <a:t>e</a:t>
            </a:r>
            <a:r>
              <a:rPr lang="it">
                <a:solidFill>
                  <a:srgbClr val="0B5394"/>
                </a:solidFill>
              </a:rPr>
              <a:t>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get_mut(range)</a:t>
            </a:r>
            <a:r>
              <a:rPr lang="it">
                <a:solidFill>
                  <a:schemeClr val="dk2"/>
                </a:solidFill>
              </a:rPr>
              <a:t> ritornano un std::Option che contiene lo slice indicato dall’intervallo di indici, se esistente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lit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