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715000" cx="9144000"/>
  <p:notesSz cx="6858000" cy="9144000"/>
  <p:embeddedFontLst>
    <p:embeddedFont>
      <p:font typeface="Roboto"/>
      <p:regular r:id="rId60"/>
      <p:bold r:id="rId61"/>
      <p:italic r:id="rId62"/>
      <p:boldItalic r:id="rId63"/>
    </p:embeddedFont>
    <p:embeddedFont>
      <p:font typeface="Inconsolata"/>
      <p:regular r:id="rId64"/>
      <p:bold r:id="rId65"/>
    </p:embeddedFont>
    <p:embeddedFont>
      <p:font typeface="Mrs Saint Delafield"/>
      <p:regular r:id="rId66"/>
    </p:embeddedFont>
    <p:embeddedFont>
      <p:font typeface="Gill Sans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5.xml"/><Relationship Id="rId64" Type="http://schemas.openxmlformats.org/officeDocument/2006/relationships/font" Target="fonts/Inconsolata-regular.fntdata"/><Relationship Id="rId63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66" Type="http://schemas.openxmlformats.org/officeDocument/2006/relationships/font" Target="fonts/MrsSaintDelafield-regular.fntdata"/><Relationship Id="rId21" Type="http://schemas.openxmlformats.org/officeDocument/2006/relationships/slide" Target="slides/slide16.xml"/><Relationship Id="rId65" Type="http://schemas.openxmlformats.org/officeDocument/2006/relationships/font" Target="fonts/Inconsolata-bold.fntdata"/><Relationship Id="rId24" Type="http://schemas.openxmlformats.org/officeDocument/2006/relationships/slide" Target="slides/slide19.xml"/><Relationship Id="rId68" Type="http://schemas.openxmlformats.org/officeDocument/2006/relationships/font" Target="fonts/GillSans-bold.fntdata"/><Relationship Id="rId23" Type="http://schemas.openxmlformats.org/officeDocument/2006/relationships/slide" Target="slides/slide18.xml"/><Relationship Id="rId67" Type="http://schemas.openxmlformats.org/officeDocument/2006/relationships/font" Target="fonts/GillSans-regular.fntdata"/><Relationship Id="rId60" Type="http://schemas.openxmlformats.org/officeDocument/2006/relationships/font" Target="fonts/Robo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b4e8f9a32_0_70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b4e8f9a3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b4e8f9a32_0_53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b4e8f9a32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b4e8f9a32_0_91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b4e8f9a32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b4e8f9a32_0_72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b4e8f9a32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b4e8f9a32_0_7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b4e8f9a32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b4e8f9a32_0_78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b4e8f9a32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b4e8f9a32_0_82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b4e8f9a32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b4e8f9a32_0_86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b4e8f9a32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b4e8f9a32_0_88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b4e8f9a32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b4e8f9a32_0_50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b4e8f9a32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b4e8f9a32_0_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b4e8f9a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b4e8f9a32_0_65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b4e8f9a32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b4e8f9a32_0_50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b4e8f9a32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b4e8f9a32_0_49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b4e8f9a32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b4e8f9a32_0_46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b4e8f9a3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b4e8f9a32_0_1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0b4e8f9a3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b4e8f9a32_0_2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0b4e8f9a3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b4e8f9a32_0_6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b4e8f9a3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b4e8f9a32_0_9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0b4e8f9a3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b4e8f9a32_0_14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b4e8f9a3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b4e8f9a32_0_16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b4e8f9a3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b4e8f9a32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b4e8f9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b4e8f9a32_0_19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0b4e8f9a3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b4e8f9a32_0_22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b4e8f9a3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b4e8f9a32_0_24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b4e8f9a3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0b4e8f9a32_0_26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0b4e8f9a3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0b4e8f9a32_0_29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0b4e8f9a3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0b4e8f9a32_0_32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0b4e8f9a3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0b4e8f9a32_0_35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0b4e8f9a3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0b4e8f9a32_0_38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0b4e8f9a32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0b4e8f9a32_0_44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0b4e8f9a32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0b4e8f9a32_0_47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0b4e8f9a32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b4e8f9a32_0_58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b4e8f9a32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0b4e8f9a32_0_42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0b4e8f9a32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0b4e8f9a32_0_59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0b4e8f9a32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50ad68df7_0_2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50ad68d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150ad68df7_0_8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150ad68df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150ad68df7_0_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150ad68d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150ad68df7_0_9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150ad68df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0b4e8f9a32_0_59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0b4e8f9a3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164f3a115e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164f3a11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164f3a115e_0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164f3a11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0b4e8f9a32_0_60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0b4e8f9a32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4e8f9a32_0_1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b4e8f9a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164f3a115e_0_1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164f3a115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150ad68df7_0_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150ad68d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0b4e8f9a32_0_61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0b4e8f9a32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150ad68df7_0_10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150ad68df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de3f3f084a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de3f3f08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b4e8f9a32_0_54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b4e8f9a32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4e8f9a32_0_56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4e8f9a3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b4e8f9a32_0_66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b4e8f9a32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b4e8f9a32_0_68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b4e8f9a32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varie\logo del poli\marchio_200x200.gif"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988" y="4915958"/>
            <a:ext cx="783167" cy="78316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1435100" y="228865"/>
            <a:ext cx="7499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0070C0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435608" y="1206500"/>
            <a:ext cx="74982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rtl="0" algn="l">
              <a:spcBef>
                <a:spcPts val="60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81000" lvl="1" marL="914400" rtl="0" algn="l">
              <a:spcBef>
                <a:spcPts val="55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rgbClr val="3E3E67"/>
                </a:solidFill>
              </a:defRPr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>
                <a:solidFill>
                  <a:srgbClr val="3E3E67"/>
                </a:solidFill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rgbClr val="3E3E67"/>
                </a:solidFill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rgbClr val="3E3E67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13775" y="5254625"/>
            <a:ext cx="457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A3A3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A3A3A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A3A3A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A3A3A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A3A3A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A3A3A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A3A3A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A3A3A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A3A3A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9530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5319075"/>
            <a:ext cx="9144000" cy="3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019175" y="5340050"/>
            <a:ext cx="66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</a:rPr>
              <a:t>© G. Malnati, 2021-23</a:t>
            </a:r>
            <a:endParaRPr i="1" sz="11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20" Type="http://schemas.openxmlformats.org/officeDocument/2006/relationships/hyperlink" Target="https://doc.rust-lang.org/std/option/enum.Option.html" TargetMode="External"/><Relationship Id="rId22" Type="http://schemas.openxmlformats.org/officeDocument/2006/relationships/hyperlink" Target="https://doc.rust-lang.org/core/nonzero/struct.NonZero.html" TargetMode="External"/><Relationship Id="rId21" Type="http://schemas.openxmlformats.org/officeDocument/2006/relationships/hyperlink" Target="https://doc.rust-lang.org/std/option/enum.Option.html" TargetMode="External"/><Relationship Id="rId24" Type="http://schemas.openxmlformats.org/officeDocument/2006/relationships/hyperlink" Target="https://doc.rust-lang.org/std/primitive.str.html" TargetMode="External"/><Relationship Id="rId23" Type="http://schemas.openxmlformats.org/officeDocument/2006/relationships/hyperlink" Target="https://doc.rust-lang.org/std/string/struct.String.html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oc.rust-lang.org/std/vec/struct.Vec.html#method.into_boxed_slice" TargetMode="External"/><Relationship Id="rId4" Type="http://schemas.openxmlformats.org/officeDocument/2006/relationships/hyperlink" Target="https://doc.rust-lang.org/std/boxed/struct.Box.html" TargetMode="External"/><Relationship Id="rId9" Type="http://schemas.openxmlformats.org/officeDocument/2006/relationships/hyperlink" Target="https://doc.rust-lang.org/std/primitive.usize.html" TargetMode="External"/><Relationship Id="rId26" Type="http://schemas.openxmlformats.org/officeDocument/2006/relationships/hyperlink" Target="https://doc.rust-lang.org/std/result/enum.Result.html" TargetMode="External"/><Relationship Id="rId25" Type="http://schemas.openxmlformats.org/officeDocument/2006/relationships/hyperlink" Target="https://doc.rust-lang.org/std/primitive.slice.html#method.into_vec" TargetMode="External"/><Relationship Id="rId28" Type="http://schemas.openxmlformats.org/officeDocument/2006/relationships/hyperlink" Target="https://doc.rust-lang.org/beta/core/marker/trait.Sized.html" TargetMode="External"/><Relationship Id="rId27" Type="http://schemas.openxmlformats.org/officeDocument/2006/relationships/hyperlink" Target="https://doc.rust-lang.org/std/borrow/enum.Cow.html" TargetMode="External"/><Relationship Id="rId5" Type="http://schemas.openxmlformats.org/officeDocument/2006/relationships/hyperlink" Target="https://doc.rust-lang.org/std/vec/struct.Vec.html" TargetMode="External"/><Relationship Id="rId6" Type="http://schemas.openxmlformats.org/officeDocument/2006/relationships/hyperlink" Target="https://doc.rust-lang.org/book/raw-pointers.html" TargetMode="External"/><Relationship Id="rId29" Type="http://schemas.openxmlformats.org/officeDocument/2006/relationships/hyperlink" Target="https://doc.rust-lang.org/book/ch15-01-box.html" TargetMode="External"/><Relationship Id="rId7" Type="http://schemas.openxmlformats.org/officeDocument/2006/relationships/hyperlink" Target="https://doc.rust-lang.org/std/rc/" TargetMode="External"/><Relationship Id="rId8" Type="http://schemas.openxmlformats.org/officeDocument/2006/relationships/hyperlink" Target="https://doc.rust-lang.org/reference/types/trait-object.html" TargetMode="External"/><Relationship Id="rId31" Type="http://schemas.openxmlformats.org/officeDocument/2006/relationships/hyperlink" Target="https://github.com/Amanieu/parking_lot" TargetMode="External"/><Relationship Id="rId30" Type="http://schemas.openxmlformats.org/officeDocument/2006/relationships/hyperlink" Target="https://doc.rust-lang.org/beta/core/marker/trait.Sized.html" TargetMode="External"/><Relationship Id="rId11" Type="http://schemas.openxmlformats.org/officeDocument/2006/relationships/hyperlink" Target="https://doc.rust-lang.org/std/sync/atomic/" TargetMode="External"/><Relationship Id="rId10" Type="http://schemas.openxmlformats.org/officeDocument/2006/relationships/hyperlink" Target="https://doc.rust-lang.org/std/sync/struct.Arc.html" TargetMode="External"/><Relationship Id="rId32" Type="http://schemas.openxmlformats.org/officeDocument/2006/relationships/hyperlink" Target="https://doc.rust-lang.org/std/ops/trait.Deref.html" TargetMode="External"/><Relationship Id="rId13" Type="http://schemas.openxmlformats.org/officeDocument/2006/relationships/hyperlink" Target="https://doc.rust-lang.org/std/cell/struct.Cell.html" TargetMode="External"/><Relationship Id="rId12" Type="http://schemas.openxmlformats.org/officeDocument/2006/relationships/hyperlink" Target="https://doc.rust-lang.org/std/cell/struct.RefCell.html" TargetMode="External"/><Relationship Id="rId15" Type="http://schemas.openxmlformats.org/officeDocument/2006/relationships/hyperlink" Target="https://doc.rust-lang.org/nomicon/destructors.html" TargetMode="External"/><Relationship Id="rId14" Type="http://schemas.openxmlformats.org/officeDocument/2006/relationships/hyperlink" Target="https://doc.rust-lang.org/std/sync/struct.Mutex.html" TargetMode="External"/><Relationship Id="rId17" Type="http://schemas.openxmlformats.org/officeDocument/2006/relationships/hyperlink" Target="https://doc.rust-lang.org/reference/types/trait-object.html" TargetMode="External"/><Relationship Id="rId16" Type="http://schemas.openxmlformats.org/officeDocument/2006/relationships/hyperlink" Target="https://doc.rust-lang.org/std/primitive.slice.html" TargetMode="External"/><Relationship Id="rId19" Type="http://schemas.openxmlformats.org/officeDocument/2006/relationships/hyperlink" Target="https://doc.rust-lang.org/book/enums.html" TargetMode="External"/><Relationship Id="rId18" Type="http://schemas.openxmlformats.org/officeDocument/2006/relationships/hyperlink" Target="https://doc.rust-lang.org/book/closures.html#function-pointers-and-closures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blog.logrocket.com/smart-pointers-rust/" TargetMode="External"/><Relationship Id="rId4" Type="http://schemas.openxmlformats.org/officeDocument/2006/relationships/hyperlink" Target="https://medium.com/the-polyglot-programmer/undestanding-rust-smart-pointers-660d59715ab9" TargetMode="External"/><Relationship Id="rId5" Type="http://schemas.openxmlformats.org/officeDocument/2006/relationships/hyperlink" Target="https://www.koderhq.com/tutorial/rust/smart-pointer/" TargetMode="External"/><Relationship Id="rId6" Type="http://schemas.openxmlformats.org/officeDocument/2006/relationships/hyperlink" Target="https://dev.to/rogertorres/smart-pointers-in-rust-what-why-and-how-om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Smart Pointer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Accedere alla memoria in modo controllato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662" y="581399"/>
            <a:ext cx="1364676" cy="136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unique_ptr&lt;T&gt;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311700" y="1472875"/>
            <a:ext cx="3698700" cy="212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std::unique_ptr&lt;int&gt; p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std::make_unique&lt;int&gt;(5);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int i = *p;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*p = 7;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5264100" y="219330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4486325" y="21735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5264100" y="299025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4486325" y="29506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367425" y="3183350"/>
            <a:ext cx="3290400" cy="3606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 flipH="1">
            <a:off x="5423420" y="226230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shared_ptr&lt;T&gt;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Mantiene la proprietà condivisa a un blocco di memoria referenziato da un puntatore nativo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Molti oggetti possono referenziare lo stesso blocco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Quando tutti sono stati distrutti o resettati, il blocco viene rilasciato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default, il blocco referenziato viene rilasciato tramite l’operatore delete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fase di costruzione di uno shared_ptr, è possibile specificare un meccanismo di rilascio alternativo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oggetto di questo tipo può anche non contenere alcun puntatore valido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è stato inizializzato o resettato al valore nullptr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L’overhead di questa classe è significativo, conviene tenerne conto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sua implementazione tipica è basata su un fat pointer, costituito da due puntatori consecutivi: il primo punto al dato, il secondo al blocco di controllo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Viene costruito tramite la funzione std::make_shared&lt;T&gt;(T t)</a:t>
            </a:r>
            <a:endParaRPr/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shared_ptr&lt;T&gt;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Un’implementazione tipica del blocco di controllo (metadati) contiene tre campi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contatore dei riferimenti forti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contatore dei riferimenti deboli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puntatore al dato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Quanto viene creato un oggetto di tipo shared_ptr&lt;T&gt;, il contatore dei riferimenti forti vale 1, quello dei riferimenti deboli vale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viene effettuata una copia, il contatore dei riferimenti forti viene incrementato atomicamente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Quando uno shared_ptr&lt;T&gt; esce dal proprio scope sintattico, il contatore dei riferimenti forti viene decrementato atomicamente: se il risultato è 0, il blocco contenente il dato viene rilasciato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anche il contatore dei riferimenti deboli vale 0, viene rilasciato anche il blocco di controllo</a:t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shared</a:t>
            </a:r>
            <a:r>
              <a:rPr lang="it"/>
              <a:t>_ptr&lt;T&gt;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11700" y="1472875"/>
            <a:ext cx="3698700" cy="3201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std::shared_ptr&lt;int&gt; p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std::make_shared&lt;int&gt;(5);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auto q = 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*q = 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*p = 7;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5264100" y="219330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4486325" y="21735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5264100" y="299025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4486325" y="29506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70908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grpSp>
        <p:nvGrpSpPr>
          <p:cNvPr id="199" name="Google Shape;199;p26"/>
          <p:cNvGrpSpPr/>
          <p:nvPr/>
        </p:nvGrpSpPr>
        <p:grpSpPr>
          <a:xfrm>
            <a:off x="6093300" y="2193300"/>
            <a:ext cx="372000" cy="360600"/>
            <a:chOff x="3978500" y="3918875"/>
            <a:chExt cx="372000" cy="360600"/>
          </a:xfrm>
        </p:grpSpPr>
        <p:sp>
          <p:nvSpPr>
            <p:cNvPr id="200" name="Google Shape;200;p26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2" name="Google Shape;202;p26"/>
          <p:cNvCxnSpPr>
            <a:stCxn id="201" idx="4"/>
            <a:endCxn id="198" idx="0"/>
          </p:cNvCxnSpPr>
          <p:nvPr/>
        </p:nvCxnSpPr>
        <p:spPr>
          <a:xfrm flipH="1" rot="-5400000">
            <a:off x="6440550" y="2153790"/>
            <a:ext cx="678600" cy="9942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03" name="Google Shape;203;p26"/>
          <p:cNvSpPr/>
          <p:nvPr/>
        </p:nvSpPr>
        <p:spPr>
          <a:xfrm>
            <a:off x="515850" y="1718900"/>
            <a:ext cx="3290400" cy="5928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6509995" y="2253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6490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6118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5746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6613500" y="3038420"/>
            <a:ext cx="100500" cy="9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6"/>
          <p:cNvCxnSpPr>
            <a:stCxn id="208" idx="5"/>
            <a:endCxn id="198" idx="2"/>
          </p:cNvCxnSpPr>
          <p:nvPr/>
        </p:nvCxnSpPr>
        <p:spPr>
          <a:xfrm flipH="1" rot="-5400000">
            <a:off x="6874032" y="2948172"/>
            <a:ext cx="228000" cy="577500"/>
          </a:xfrm>
          <a:prstGeom prst="curvedConnector3">
            <a:avLst>
              <a:gd fmla="val 20440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210" name="Google Shape;210;p26"/>
          <p:cNvGrpSpPr/>
          <p:nvPr/>
        </p:nvGrpSpPr>
        <p:grpSpPr>
          <a:xfrm>
            <a:off x="5721460" y="2193300"/>
            <a:ext cx="372000" cy="360600"/>
            <a:chOff x="3978500" y="3918875"/>
            <a:chExt cx="372000" cy="360600"/>
          </a:xfrm>
        </p:grpSpPr>
        <p:sp>
          <p:nvSpPr>
            <p:cNvPr id="211" name="Google Shape;211;p26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3" name="Google Shape;213;p26"/>
          <p:cNvCxnSpPr>
            <a:stCxn id="212" idx="4"/>
            <a:endCxn id="207" idx="0"/>
          </p:cNvCxnSpPr>
          <p:nvPr/>
        </p:nvCxnSpPr>
        <p:spPr>
          <a:xfrm flipH="1" rot="-5400000">
            <a:off x="5582260" y="2640240"/>
            <a:ext cx="678600" cy="213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14" name="Google Shape;214;p26"/>
          <p:cNvSpPr txBox="1"/>
          <p:nvPr/>
        </p:nvSpPr>
        <p:spPr>
          <a:xfrm>
            <a:off x="5833650" y="1610063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</a:t>
            </a:r>
            <a:endParaRPr b="1"/>
          </a:p>
        </p:txBody>
      </p:sp>
      <p:sp>
        <p:nvSpPr>
          <p:cNvPr id="215" name="Google Shape;215;p26"/>
          <p:cNvSpPr/>
          <p:nvPr/>
        </p:nvSpPr>
        <p:spPr>
          <a:xfrm rot="5400000">
            <a:off x="6014100" y="1742363"/>
            <a:ext cx="100500" cy="636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shared_ptr</a:t>
            </a:r>
            <a:r>
              <a:rPr lang="it"/>
              <a:t>&lt;T&gt;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311700" y="1472875"/>
            <a:ext cx="3698700" cy="3201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std::shared_ptr&lt;int&gt; p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std::make_shared&lt;int&gt;(5);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auto q = 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*q = 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*p = 7;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5264100" y="219330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4486325" y="21735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5833650" y="1610063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</a:t>
            </a:r>
            <a:endParaRPr b="1"/>
          </a:p>
        </p:txBody>
      </p:sp>
      <p:sp>
        <p:nvSpPr>
          <p:cNvPr id="226" name="Google Shape;226;p27"/>
          <p:cNvSpPr/>
          <p:nvPr/>
        </p:nvSpPr>
        <p:spPr>
          <a:xfrm>
            <a:off x="5264100" y="299025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4486325" y="29506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70908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grpSp>
        <p:nvGrpSpPr>
          <p:cNvPr id="229" name="Google Shape;229;p27"/>
          <p:cNvGrpSpPr/>
          <p:nvPr/>
        </p:nvGrpSpPr>
        <p:grpSpPr>
          <a:xfrm>
            <a:off x="6093300" y="2193300"/>
            <a:ext cx="372000" cy="360600"/>
            <a:chOff x="3978500" y="3918875"/>
            <a:chExt cx="372000" cy="360600"/>
          </a:xfrm>
        </p:grpSpPr>
        <p:sp>
          <p:nvSpPr>
            <p:cNvPr id="230" name="Google Shape;230;p27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2" name="Google Shape;232;p27"/>
          <p:cNvCxnSpPr>
            <a:stCxn id="231" idx="4"/>
            <a:endCxn id="228" idx="0"/>
          </p:cNvCxnSpPr>
          <p:nvPr/>
        </p:nvCxnSpPr>
        <p:spPr>
          <a:xfrm flipH="1" rot="-5400000">
            <a:off x="6440550" y="2153790"/>
            <a:ext cx="678600" cy="9942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33" name="Google Shape;233;p27"/>
          <p:cNvSpPr/>
          <p:nvPr/>
        </p:nvSpPr>
        <p:spPr>
          <a:xfrm>
            <a:off x="720000" y="2573700"/>
            <a:ext cx="3052200" cy="3606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7466245" y="226230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6490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6118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5746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6613500" y="3038420"/>
            <a:ext cx="100500" cy="9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7"/>
          <p:cNvCxnSpPr>
            <a:stCxn id="238" idx="5"/>
            <a:endCxn id="228" idx="2"/>
          </p:cNvCxnSpPr>
          <p:nvPr/>
        </p:nvCxnSpPr>
        <p:spPr>
          <a:xfrm flipH="1" rot="-5400000">
            <a:off x="6874032" y="2948172"/>
            <a:ext cx="228000" cy="577500"/>
          </a:xfrm>
          <a:prstGeom prst="curvedConnector3">
            <a:avLst>
              <a:gd fmla="val 20440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240" name="Google Shape;240;p27"/>
          <p:cNvGrpSpPr/>
          <p:nvPr/>
        </p:nvGrpSpPr>
        <p:grpSpPr>
          <a:xfrm>
            <a:off x="5721460" y="2193300"/>
            <a:ext cx="372000" cy="360600"/>
            <a:chOff x="3978500" y="3918875"/>
            <a:chExt cx="372000" cy="360600"/>
          </a:xfrm>
        </p:grpSpPr>
        <p:sp>
          <p:nvSpPr>
            <p:cNvPr id="241" name="Google Shape;241;p27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3" name="Google Shape;243;p27"/>
          <p:cNvCxnSpPr>
            <a:stCxn id="242" idx="4"/>
            <a:endCxn id="237" idx="0"/>
          </p:cNvCxnSpPr>
          <p:nvPr/>
        </p:nvCxnSpPr>
        <p:spPr>
          <a:xfrm flipH="1" rot="-5400000">
            <a:off x="5582260" y="2640240"/>
            <a:ext cx="678600" cy="213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44" name="Google Shape;244;p27"/>
          <p:cNvSpPr/>
          <p:nvPr/>
        </p:nvSpPr>
        <p:spPr>
          <a:xfrm rot="5400000">
            <a:off x="6014100" y="1742363"/>
            <a:ext cx="100500" cy="636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6579825" y="1610063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q</a:t>
            </a:r>
            <a:endParaRPr b="1"/>
          </a:p>
        </p:txBody>
      </p:sp>
      <p:grpSp>
        <p:nvGrpSpPr>
          <p:cNvPr id="246" name="Google Shape;246;p27"/>
          <p:cNvGrpSpPr/>
          <p:nvPr/>
        </p:nvGrpSpPr>
        <p:grpSpPr>
          <a:xfrm>
            <a:off x="6839475" y="2193300"/>
            <a:ext cx="372000" cy="360600"/>
            <a:chOff x="3978500" y="3918875"/>
            <a:chExt cx="372000" cy="360600"/>
          </a:xfrm>
        </p:grpSpPr>
        <p:sp>
          <p:nvSpPr>
            <p:cNvPr id="247" name="Google Shape;247;p27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9" name="Google Shape;249;p27"/>
          <p:cNvCxnSpPr>
            <a:stCxn id="248" idx="4"/>
            <a:endCxn id="228" idx="0"/>
          </p:cNvCxnSpPr>
          <p:nvPr/>
        </p:nvCxnSpPr>
        <p:spPr>
          <a:xfrm flipH="1" rot="-5400000">
            <a:off x="6813525" y="2526990"/>
            <a:ext cx="678600" cy="2478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250" name="Google Shape;250;p27"/>
          <p:cNvGrpSpPr/>
          <p:nvPr/>
        </p:nvGrpSpPr>
        <p:grpSpPr>
          <a:xfrm>
            <a:off x="6467635" y="2193300"/>
            <a:ext cx="372000" cy="360600"/>
            <a:chOff x="3978500" y="3918875"/>
            <a:chExt cx="372000" cy="360600"/>
          </a:xfrm>
        </p:grpSpPr>
        <p:sp>
          <p:nvSpPr>
            <p:cNvPr id="251" name="Google Shape;251;p27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3" name="Google Shape;253;p27"/>
          <p:cNvCxnSpPr>
            <a:stCxn id="252" idx="4"/>
            <a:endCxn id="237" idx="0"/>
          </p:cNvCxnSpPr>
          <p:nvPr/>
        </p:nvCxnSpPr>
        <p:spPr>
          <a:xfrm rot="5400000">
            <a:off x="5955385" y="2288490"/>
            <a:ext cx="678600" cy="7248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54" name="Google Shape;254;p27"/>
          <p:cNvSpPr/>
          <p:nvPr/>
        </p:nvSpPr>
        <p:spPr>
          <a:xfrm rot="5400000">
            <a:off x="6760275" y="1742363"/>
            <a:ext cx="100500" cy="636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shared_ptr</a:t>
            </a:r>
            <a:r>
              <a:rPr lang="it"/>
              <a:t>&lt;T&gt;</a:t>
            </a:r>
            <a:endParaRPr/>
          </a:p>
        </p:txBody>
      </p:sp>
      <p:sp>
        <p:nvSpPr>
          <p:cNvPr id="261" name="Google Shape;261;p28"/>
          <p:cNvSpPr txBox="1"/>
          <p:nvPr/>
        </p:nvSpPr>
        <p:spPr>
          <a:xfrm>
            <a:off x="311700" y="1472875"/>
            <a:ext cx="3698700" cy="3201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std::shared_ptr&lt;int&gt; p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std::make_shared&lt;int&gt;(5);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auto q = 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*q = 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*p = 7;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5264100" y="219330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 txBox="1"/>
          <p:nvPr/>
        </p:nvSpPr>
        <p:spPr>
          <a:xfrm>
            <a:off x="4486325" y="21735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5833650" y="1610063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</a:t>
            </a:r>
            <a:endParaRPr b="1"/>
          </a:p>
        </p:txBody>
      </p:sp>
      <p:sp>
        <p:nvSpPr>
          <p:cNvPr id="265" name="Google Shape;265;p28"/>
          <p:cNvSpPr/>
          <p:nvPr/>
        </p:nvSpPr>
        <p:spPr>
          <a:xfrm>
            <a:off x="5264100" y="299025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4486325" y="29506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70908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6093300" y="2193300"/>
            <a:ext cx="372000" cy="360600"/>
            <a:chOff x="3978500" y="3918875"/>
            <a:chExt cx="372000" cy="360600"/>
          </a:xfrm>
        </p:grpSpPr>
        <p:sp>
          <p:nvSpPr>
            <p:cNvPr id="269" name="Google Shape;269;p28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1" name="Google Shape;271;p28"/>
          <p:cNvCxnSpPr>
            <a:stCxn id="270" idx="4"/>
            <a:endCxn id="267" idx="0"/>
          </p:cNvCxnSpPr>
          <p:nvPr/>
        </p:nvCxnSpPr>
        <p:spPr>
          <a:xfrm flipH="1" rot="-5400000">
            <a:off x="6440550" y="2153790"/>
            <a:ext cx="678600" cy="9942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2" name="Google Shape;272;p28"/>
          <p:cNvSpPr/>
          <p:nvPr/>
        </p:nvSpPr>
        <p:spPr>
          <a:xfrm>
            <a:off x="719950" y="2970450"/>
            <a:ext cx="3052200" cy="3606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6490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6118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</a:t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5746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6613500" y="3038420"/>
            <a:ext cx="100500" cy="9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28"/>
          <p:cNvCxnSpPr>
            <a:stCxn id="276" idx="5"/>
            <a:endCxn id="267" idx="2"/>
          </p:cNvCxnSpPr>
          <p:nvPr/>
        </p:nvCxnSpPr>
        <p:spPr>
          <a:xfrm flipH="1" rot="-5400000">
            <a:off x="6874032" y="2948172"/>
            <a:ext cx="228000" cy="577500"/>
          </a:xfrm>
          <a:prstGeom prst="curvedConnector3">
            <a:avLst>
              <a:gd fmla="val 20440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278" name="Google Shape;278;p28"/>
          <p:cNvGrpSpPr/>
          <p:nvPr/>
        </p:nvGrpSpPr>
        <p:grpSpPr>
          <a:xfrm>
            <a:off x="5721460" y="2193300"/>
            <a:ext cx="372000" cy="360600"/>
            <a:chOff x="3978500" y="3918875"/>
            <a:chExt cx="372000" cy="360600"/>
          </a:xfrm>
        </p:grpSpPr>
        <p:sp>
          <p:nvSpPr>
            <p:cNvPr id="279" name="Google Shape;279;p28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1" name="Google Shape;281;p28"/>
          <p:cNvCxnSpPr>
            <a:stCxn id="280" idx="4"/>
            <a:endCxn id="275" idx="0"/>
          </p:cNvCxnSpPr>
          <p:nvPr/>
        </p:nvCxnSpPr>
        <p:spPr>
          <a:xfrm flipH="1" rot="-5400000">
            <a:off x="5582260" y="2640240"/>
            <a:ext cx="678600" cy="213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2" name="Google Shape;282;p28"/>
          <p:cNvSpPr/>
          <p:nvPr/>
        </p:nvSpPr>
        <p:spPr>
          <a:xfrm rot="5400000">
            <a:off x="6014100" y="1742363"/>
            <a:ext cx="100500" cy="636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6579825" y="1610063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q</a:t>
            </a:r>
            <a:endParaRPr b="1"/>
          </a:p>
        </p:txBody>
      </p:sp>
      <p:grpSp>
        <p:nvGrpSpPr>
          <p:cNvPr id="284" name="Google Shape;284;p28"/>
          <p:cNvGrpSpPr/>
          <p:nvPr/>
        </p:nvGrpSpPr>
        <p:grpSpPr>
          <a:xfrm>
            <a:off x="6839475" y="2193300"/>
            <a:ext cx="372000" cy="360600"/>
            <a:chOff x="3978500" y="3918875"/>
            <a:chExt cx="372000" cy="360600"/>
          </a:xfrm>
        </p:grpSpPr>
        <p:sp>
          <p:nvSpPr>
            <p:cNvPr id="285" name="Google Shape;285;p28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7" name="Google Shape;287;p28"/>
          <p:cNvCxnSpPr>
            <a:stCxn id="286" idx="4"/>
            <a:endCxn id="267" idx="0"/>
          </p:cNvCxnSpPr>
          <p:nvPr/>
        </p:nvCxnSpPr>
        <p:spPr>
          <a:xfrm flipH="1" rot="-5400000">
            <a:off x="6813525" y="2526990"/>
            <a:ext cx="678600" cy="2478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288" name="Google Shape;288;p28"/>
          <p:cNvGrpSpPr/>
          <p:nvPr/>
        </p:nvGrpSpPr>
        <p:grpSpPr>
          <a:xfrm>
            <a:off x="6467635" y="2193300"/>
            <a:ext cx="372000" cy="360600"/>
            <a:chOff x="3978500" y="3918875"/>
            <a:chExt cx="372000" cy="360600"/>
          </a:xfrm>
        </p:grpSpPr>
        <p:sp>
          <p:nvSpPr>
            <p:cNvPr id="289" name="Google Shape;289;p28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1" name="Google Shape;291;p28"/>
          <p:cNvCxnSpPr>
            <a:stCxn id="290" idx="4"/>
            <a:endCxn id="275" idx="0"/>
          </p:cNvCxnSpPr>
          <p:nvPr/>
        </p:nvCxnSpPr>
        <p:spPr>
          <a:xfrm rot="5400000">
            <a:off x="5955385" y="2288490"/>
            <a:ext cx="678600" cy="7248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92" name="Google Shape;292;p28"/>
          <p:cNvSpPr/>
          <p:nvPr/>
        </p:nvSpPr>
        <p:spPr>
          <a:xfrm rot="5400000">
            <a:off x="6760275" y="1742363"/>
            <a:ext cx="100500" cy="636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shared_ptr&lt;T&gt;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311700" y="1472875"/>
            <a:ext cx="3698700" cy="3201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std::shared_ptr&lt;int&gt; p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std::make_shared&lt;int&gt;(5);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auto q = 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*q = 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*p = 7;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5264100" y="219330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 txBox="1"/>
          <p:nvPr/>
        </p:nvSpPr>
        <p:spPr>
          <a:xfrm>
            <a:off x="4486325" y="21735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5833650" y="1610063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</a:t>
            </a:r>
            <a:endParaRPr b="1"/>
          </a:p>
        </p:txBody>
      </p:sp>
      <p:sp>
        <p:nvSpPr>
          <p:cNvPr id="303" name="Google Shape;303;p29"/>
          <p:cNvSpPr/>
          <p:nvPr/>
        </p:nvSpPr>
        <p:spPr>
          <a:xfrm>
            <a:off x="5264100" y="299025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4486325" y="29506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70908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grpSp>
        <p:nvGrpSpPr>
          <p:cNvPr id="306" name="Google Shape;306;p29"/>
          <p:cNvGrpSpPr/>
          <p:nvPr/>
        </p:nvGrpSpPr>
        <p:grpSpPr>
          <a:xfrm>
            <a:off x="6093300" y="2193300"/>
            <a:ext cx="372000" cy="360600"/>
            <a:chOff x="3978500" y="3918875"/>
            <a:chExt cx="372000" cy="360600"/>
          </a:xfrm>
        </p:grpSpPr>
        <p:sp>
          <p:nvSpPr>
            <p:cNvPr id="307" name="Google Shape;307;p29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9" name="Google Shape;309;p29"/>
          <p:cNvCxnSpPr>
            <a:stCxn id="308" idx="4"/>
            <a:endCxn id="305" idx="0"/>
          </p:cNvCxnSpPr>
          <p:nvPr/>
        </p:nvCxnSpPr>
        <p:spPr>
          <a:xfrm flipH="1" rot="-5400000">
            <a:off x="6440550" y="2153790"/>
            <a:ext cx="678600" cy="9942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10" name="Google Shape;310;p29"/>
          <p:cNvSpPr/>
          <p:nvPr/>
        </p:nvSpPr>
        <p:spPr>
          <a:xfrm>
            <a:off x="522025" y="3440500"/>
            <a:ext cx="3052200" cy="3606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6490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6118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</a:t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5746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6613500" y="3038420"/>
            <a:ext cx="100500" cy="9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9"/>
          <p:cNvCxnSpPr>
            <a:stCxn id="314" idx="5"/>
            <a:endCxn id="305" idx="2"/>
          </p:cNvCxnSpPr>
          <p:nvPr/>
        </p:nvCxnSpPr>
        <p:spPr>
          <a:xfrm flipH="1" rot="-5400000">
            <a:off x="6874032" y="2948172"/>
            <a:ext cx="228000" cy="577500"/>
          </a:xfrm>
          <a:prstGeom prst="curvedConnector3">
            <a:avLst>
              <a:gd fmla="val 20440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316" name="Google Shape;316;p29"/>
          <p:cNvGrpSpPr/>
          <p:nvPr/>
        </p:nvGrpSpPr>
        <p:grpSpPr>
          <a:xfrm>
            <a:off x="5721460" y="2193300"/>
            <a:ext cx="372000" cy="360600"/>
            <a:chOff x="3978500" y="3918875"/>
            <a:chExt cx="372000" cy="360600"/>
          </a:xfrm>
        </p:grpSpPr>
        <p:sp>
          <p:nvSpPr>
            <p:cNvPr id="317" name="Google Shape;317;p29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9" name="Google Shape;319;p29"/>
          <p:cNvCxnSpPr>
            <a:stCxn id="318" idx="4"/>
            <a:endCxn id="313" idx="0"/>
          </p:cNvCxnSpPr>
          <p:nvPr/>
        </p:nvCxnSpPr>
        <p:spPr>
          <a:xfrm flipH="1" rot="-5400000">
            <a:off x="5582260" y="2640240"/>
            <a:ext cx="678600" cy="213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20" name="Google Shape;320;p29"/>
          <p:cNvSpPr/>
          <p:nvPr/>
        </p:nvSpPr>
        <p:spPr>
          <a:xfrm rot="5400000">
            <a:off x="6014100" y="1742363"/>
            <a:ext cx="100500" cy="636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 flipH="1">
            <a:off x="6509995" y="2253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shared_ptr&lt;T&gt;</a:t>
            </a:r>
            <a:endParaRPr/>
          </a:p>
        </p:txBody>
      </p:sp>
      <p:sp>
        <p:nvSpPr>
          <p:cNvPr id="328" name="Google Shape;328;p30"/>
          <p:cNvSpPr txBox="1"/>
          <p:nvPr/>
        </p:nvSpPr>
        <p:spPr>
          <a:xfrm>
            <a:off x="311700" y="1472875"/>
            <a:ext cx="3698700" cy="3201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std::shared_ptr&lt;int&gt; p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std::make_shared&lt;int&gt;(5);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auto q = 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*q = 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*p = 7;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5264100" y="219330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 txBox="1"/>
          <p:nvPr/>
        </p:nvSpPr>
        <p:spPr>
          <a:xfrm>
            <a:off x="4486325" y="21735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5833650" y="1610063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</a:t>
            </a:r>
            <a:endParaRPr b="1"/>
          </a:p>
        </p:txBody>
      </p:sp>
      <p:sp>
        <p:nvSpPr>
          <p:cNvPr id="332" name="Google Shape;332;p30"/>
          <p:cNvSpPr/>
          <p:nvPr/>
        </p:nvSpPr>
        <p:spPr>
          <a:xfrm>
            <a:off x="5264100" y="299025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4486325" y="29506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70908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7</a:t>
            </a:r>
            <a:endParaRPr/>
          </a:p>
        </p:txBody>
      </p:sp>
      <p:grpSp>
        <p:nvGrpSpPr>
          <p:cNvPr id="335" name="Google Shape;335;p30"/>
          <p:cNvGrpSpPr/>
          <p:nvPr/>
        </p:nvGrpSpPr>
        <p:grpSpPr>
          <a:xfrm>
            <a:off x="6093300" y="2193300"/>
            <a:ext cx="372000" cy="360600"/>
            <a:chOff x="3978500" y="3918875"/>
            <a:chExt cx="372000" cy="360600"/>
          </a:xfrm>
        </p:grpSpPr>
        <p:sp>
          <p:nvSpPr>
            <p:cNvPr id="336" name="Google Shape;336;p30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8" name="Google Shape;338;p30"/>
          <p:cNvCxnSpPr>
            <a:stCxn id="337" idx="4"/>
            <a:endCxn id="334" idx="0"/>
          </p:cNvCxnSpPr>
          <p:nvPr/>
        </p:nvCxnSpPr>
        <p:spPr>
          <a:xfrm flipH="1" rot="-5400000">
            <a:off x="6440550" y="2153790"/>
            <a:ext cx="678600" cy="9942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39" name="Google Shape;339;p30"/>
          <p:cNvSpPr/>
          <p:nvPr/>
        </p:nvSpPr>
        <p:spPr>
          <a:xfrm>
            <a:off x="509650" y="3848705"/>
            <a:ext cx="3052200" cy="3606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/>
          <p:nvPr/>
        </p:nvSpPr>
        <p:spPr>
          <a:xfrm>
            <a:off x="6490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6118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</a:t>
            </a: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57462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6613500" y="3038420"/>
            <a:ext cx="100500" cy="9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Google Shape;344;p30"/>
          <p:cNvCxnSpPr>
            <a:stCxn id="343" idx="5"/>
            <a:endCxn id="334" idx="2"/>
          </p:cNvCxnSpPr>
          <p:nvPr/>
        </p:nvCxnSpPr>
        <p:spPr>
          <a:xfrm flipH="1" rot="-5400000">
            <a:off x="6874032" y="2948172"/>
            <a:ext cx="228000" cy="577500"/>
          </a:xfrm>
          <a:prstGeom prst="curvedConnector3">
            <a:avLst>
              <a:gd fmla="val 20440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345" name="Google Shape;345;p30"/>
          <p:cNvGrpSpPr/>
          <p:nvPr/>
        </p:nvGrpSpPr>
        <p:grpSpPr>
          <a:xfrm>
            <a:off x="5721460" y="2193300"/>
            <a:ext cx="372000" cy="360600"/>
            <a:chOff x="3978500" y="3918875"/>
            <a:chExt cx="372000" cy="360600"/>
          </a:xfrm>
        </p:grpSpPr>
        <p:sp>
          <p:nvSpPr>
            <p:cNvPr id="346" name="Google Shape;346;p30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8" name="Google Shape;348;p30"/>
          <p:cNvCxnSpPr>
            <a:stCxn id="347" idx="4"/>
            <a:endCxn id="342" idx="0"/>
          </p:cNvCxnSpPr>
          <p:nvPr/>
        </p:nvCxnSpPr>
        <p:spPr>
          <a:xfrm flipH="1" rot="-5400000">
            <a:off x="5582260" y="2640240"/>
            <a:ext cx="678600" cy="213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49" name="Google Shape;349;p30"/>
          <p:cNvSpPr/>
          <p:nvPr/>
        </p:nvSpPr>
        <p:spPr>
          <a:xfrm rot="5400000">
            <a:off x="6014100" y="1742363"/>
            <a:ext cx="100500" cy="636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shared_ptr&lt;T&gt;</a:t>
            </a:r>
            <a:endParaRPr/>
          </a:p>
        </p:txBody>
      </p:sp>
      <p:sp>
        <p:nvSpPr>
          <p:cNvPr id="356" name="Google Shape;356;p31"/>
          <p:cNvSpPr txBox="1"/>
          <p:nvPr/>
        </p:nvSpPr>
        <p:spPr>
          <a:xfrm>
            <a:off x="311700" y="1472875"/>
            <a:ext cx="3698700" cy="3201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std::shared_ptr&lt;int&gt; p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std::make_shared&lt;int&gt;(5);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auto q = 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*q = 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*p = 7;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31"/>
          <p:cNvSpPr/>
          <p:nvPr/>
        </p:nvSpPr>
        <p:spPr>
          <a:xfrm>
            <a:off x="5264100" y="219330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 txBox="1"/>
          <p:nvPr/>
        </p:nvSpPr>
        <p:spPr>
          <a:xfrm>
            <a:off x="4486325" y="21735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5264100" y="299025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"/>
          <p:cNvSpPr txBox="1"/>
          <p:nvPr/>
        </p:nvSpPr>
        <p:spPr>
          <a:xfrm>
            <a:off x="4486325" y="29506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361205" y="4271279"/>
            <a:ext cx="3052200" cy="3606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 flipH="1">
            <a:off x="5371945" y="226230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shared_ptr&lt;T&gt; </a:t>
            </a:r>
            <a:endParaRPr/>
          </a:p>
        </p:txBody>
      </p:sp>
      <p:grpSp>
        <p:nvGrpSpPr>
          <p:cNvPr id="369" name="Google Shape;369;p32"/>
          <p:cNvGrpSpPr/>
          <p:nvPr/>
        </p:nvGrpSpPr>
        <p:grpSpPr>
          <a:xfrm>
            <a:off x="2015763" y="1130775"/>
            <a:ext cx="5268850" cy="3808488"/>
            <a:chOff x="2301050" y="1683004"/>
            <a:chExt cx="5268850" cy="3808488"/>
          </a:xfrm>
        </p:grpSpPr>
        <p:sp>
          <p:nvSpPr>
            <p:cNvPr id="370" name="Google Shape;370;p32"/>
            <p:cNvSpPr/>
            <p:nvPr/>
          </p:nvSpPr>
          <p:spPr>
            <a:xfrm>
              <a:off x="7171500" y="3613404"/>
              <a:ext cx="144600" cy="117600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5354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4002850" y="2389442"/>
              <a:ext cx="144600" cy="216000"/>
            </a:xfrm>
            <a:prstGeom prst="rect">
              <a:avLst/>
            </a:prstGeom>
            <a:solidFill>
              <a:srgbClr val="53548A"/>
            </a:solidFill>
            <a:ln cap="flat" cmpd="sng" w="25400">
              <a:solidFill>
                <a:srgbClr val="3C3D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4002850" y="3686429"/>
              <a:ext cx="144600" cy="216000"/>
            </a:xfrm>
            <a:prstGeom prst="rect">
              <a:avLst/>
            </a:prstGeom>
            <a:solidFill>
              <a:srgbClr val="53548A"/>
            </a:solidFill>
            <a:ln cap="flat" cmpd="sng" w="25400">
              <a:solidFill>
                <a:srgbClr val="3C3D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4002850" y="5053267"/>
              <a:ext cx="144600" cy="216000"/>
            </a:xfrm>
            <a:prstGeom prst="rect">
              <a:avLst/>
            </a:prstGeom>
            <a:solidFill>
              <a:srgbClr val="53548A"/>
            </a:solidFill>
            <a:ln cap="flat" cmpd="sng" w="25400">
              <a:solidFill>
                <a:srgbClr val="3C3D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3715512" y="1886204"/>
              <a:ext cx="142800" cy="216000"/>
            </a:xfrm>
            <a:prstGeom prst="rect">
              <a:avLst/>
            </a:prstGeom>
            <a:solidFill>
              <a:srgbClr val="53548A"/>
            </a:solidFill>
            <a:ln cap="flat" cmpd="sng" w="25400">
              <a:solidFill>
                <a:srgbClr val="3C3D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3715512" y="3181604"/>
              <a:ext cx="142800" cy="216000"/>
            </a:xfrm>
            <a:prstGeom prst="rect">
              <a:avLst/>
            </a:prstGeom>
            <a:solidFill>
              <a:srgbClr val="53548A"/>
            </a:solidFill>
            <a:ln cap="flat" cmpd="sng" w="25400">
              <a:solidFill>
                <a:srgbClr val="3C3D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3715512" y="4550029"/>
              <a:ext cx="142800" cy="216000"/>
            </a:xfrm>
            <a:prstGeom prst="rect">
              <a:avLst/>
            </a:prstGeom>
            <a:solidFill>
              <a:srgbClr val="53548A"/>
            </a:solidFill>
            <a:ln cap="flat" cmpd="sng" w="25400">
              <a:solidFill>
                <a:srgbClr val="3C3D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2305812" y="1683004"/>
              <a:ext cx="2016000" cy="1150800"/>
            </a:xfrm>
            <a:prstGeom prst="roundRect">
              <a:avLst>
                <a:gd fmla="val 16667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2302637" y="2976817"/>
              <a:ext cx="2016000" cy="1152600"/>
            </a:xfrm>
            <a:prstGeom prst="roundRect">
              <a:avLst>
                <a:gd fmla="val 16667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2301050" y="4338892"/>
              <a:ext cx="2016000" cy="1152600"/>
            </a:xfrm>
            <a:prstGeom prst="roundRect">
              <a:avLst>
                <a:gd fmla="val 16667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5854999" y="2002091"/>
              <a:ext cx="1714800" cy="422100"/>
            </a:xfrm>
            <a:prstGeom prst="flowChartAlternateProcess">
              <a:avLst/>
            </a:prstGeom>
            <a:gradFill>
              <a:gsLst>
                <a:gs pos="0">
                  <a:srgbClr val="E7D3CB"/>
                </a:gs>
                <a:gs pos="50000">
                  <a:srgbClr val="E1CABF"/>
                </a:gs>
                <a:gs pos="97000">
                  <a:srgbClr val="DBB9A9"/>
                </a:gs>
                <a:gs pos="100000">
                  <a:srgbClr val="D9B2A2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8B5D3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80C0"/>
                </a:buClr>
                <a:buSzPts val="2000"/>
                <a:buFont typeface="Noto Sans Symbols"/>
                <a:buNone/>
              </a:pPr>
              <a:r>
                <a:rPr lang="it" sz="2000">
                  <a:latin typeface="Calibri"/>
                  <a:ea typeface="Calibri"/>
                  <a:cs typeface="Calibri"/>
                  <a:sym typeface="Calibri"/>
                </a:rPr>
                <a:t>value</a:t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2418525" y="1813179"/>
              <a:ext cx="1800300" cy="422400"/>
            </a:xfrm>
            <a:prstGeom prst="flowChartAlternateProcess">
              <a:avLst/>
            </a:prstGeom>
            <a:solidFill>
              <a:srgbClr val="99CCFF"/>
            </a:solidFill>
            <a:ln cap="flat" cmpd="sng" w="25400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80C0"/>
                </a:buClr>
                <a:buSzPts val="2000"/>
                <a:buFont typeface="Noto Sans Symbols"/>
                <a:buNone/>
              </a:pPr>
              <a:r>
                <a:rPr b="0" i="0" lang="it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objectPtr</a:t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2418525" y="2313242"/>
              <a:ext cx="1800300" cy="422400"/>
            </a:xfrm>
            <a:prstGeom prst="flowChartAlternateProcess">
              <a:avLst/>
            </a:prstGeom>
            <a:solidFill>
              <a:srgbClr val="99CCFF"/>
            </a:solidFill>
            <a:ln cap="flat" cmpd="sng" w="25400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80C0"/>
                </a:buClr>
                <a:buSzPts val="2000"/>
                <a:buFont typeface="Noto Sans Symbols"/>
                <a:buNone/>
              </a:pPr>
              <a:r>
                <a:rPr lang="it" sz="2000">
                  <a:latin typeface="Calibri"/>
                  <a:ea typeface="Calibri"/>
                  <a:cs typeface="Calibri"/>
                  <a:sym typeface="Calibri"/>
                </a:rPr>
                <a:t>metadata</a:t>
              </a:r>
              <a:r>
                <a:rPr b="0" i="0" lang="it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Ptr</a:t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2418525" y="3099054"/>
              <a:ext cx="1800300" cy="422400"/>
            </a:xfrm>
            <a:prstGeom prst="flowChartAlternateProcess">
              <a:avLst/>
            </a:prstGeom>
            <a:solidFill>
              <a:srgbClr val="99CCFF"/>
            </a:solidFill>
            <a:ln cap="flat" cmpd="sng" w="25400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80C0"/>
                </a:buClr>
                <a:buSzPts val="2000"/>
                <a:buFont typeface="Noto Sans Symbols"/>
                <a:buNone/>
              </a:pPr>
              <a:r>
                <a:rPr b="0" i="0" lang="it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objectPtr</a:t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2418525" y="3599117"/>
              <a:ext cx="1800300" cy="422400"/>
            </a:xfrm>
            <a:prstGeom prst="flowChartAlternateProcess">
              <a:avLst/>
            </a:prstGeom>
            <a:solidFill>
              <a:srgbClr val="99CCFF"/>
            </a:solidFill>
            <a:ln cap="flat" cmpd="sng" w="25400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80C0"/>
                </a:buClr>
                <a:buSzPts val="2000"/>
                <a:buFont typeface="Noto Sans Symbols"/>
                <a:buNone/>
              </a:pPr>
              <a:r>
                <a:rPr lang="it" sz="2000">
                  <a:latin typeface="Calibri"/>
                  <a:ea typeface="Calibri"/>
                  <a:cs typeface="Calibri"/>
                  <a:sym typeface="Calibri"/>
                </a:rPr>
                <a:t>metadata</a:t>
              </a:r>
              <a:r>
                <a:rPr b="0" i="0" lang="it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Ptr</a:t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2418525" y="4456367"/>
              <a:ext cx="1800300" cy="422400"/>
            </a:xfrm>
            <a:prstGeom prst="flowChartAlternateProcess">
              <a:avLst/>
            </a:prstGeom>
            <a:solidFill>
              <a:srgbClr val="99CCFF"/>
            </a:solidFill>
            <a:ln cap="flat" cmpd="sng" w="25400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80C0"/>
                </a:buClr>
                <a:buSzPts val="2000"/>
                <a:buFont typeface="Noto Sans Symbols"/>
                <a:buNone/>
              </a:pPr>
              <a:r>
                <a:rPr b="0" i="0" lang="it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objectPtr</a:t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2418525" y="4956429"/>
              <a:ext cx="1800300" cy="422400"/>
            </a:xfrm>
            <a:prstGeom prst="flowChartAlternateProcess">
              <a:avLst/>
            </a:prstGeom>
            <a:solidFill>
              <a:srgbClr val="99CCFF"/>
            </a:solidFill>
            <a:ln cap="flat" cmpd="sng" w="25400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80C0"/>
                </a:buClr>
                <a:buSzPts val="2000"/>
                <a:buFont typeface="Noto Sans Symbols"/>
                <a:buNone/>
              </a:pPr>
              <a:r>
                <a:rPr lang="it" sz="2000">
                  <a:latin typeface="Calibri"/>
                  <a:ea typeface="Calibri"/>
                  <a:cs typeface="Calibri"/>
                  <a:sym typeface="Calibri"/>
                </a:rPr>
                <a:t>metadata</a:t>
              </a:r>
              <a:r>
                <a:rPr b="0" i="0" lang="it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Ptr</a:t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5854999" y="2716466"/>
              <a:ext cx="1676100" cy="1261200"/>
            </a:xfrm>
            <a:prstGeom prst="flowChartAlternateProcess">
              <a:avLst/>
            </a:prstGeom>
            <a:gradFill>
              <a:gsLst>
                <a:gs pos="0">
                  <a:srgbClr val="E7D3CB"/>
                </a:gs>
                <a:gs pos="50000">
                  <a:srgbClr val="E1CABF"/>
                </a:gs>
                <a:gs pos="97000">
                  <a:srgbClr val="DBB9A9"/>
                </a:gs>
                <a:gs pos="100000">
                  <a:srgbClr val="D9B2A2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8B5D3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80C0"/>
                </a:buClr>
                <a:buSzPts val="2000"/>
                <a:buFont typeface="Noto Sans Symbols"/>
                <a:buNone/>
              </a:pPr>
              <a:r>
                <a:rPr b="0" i="0" lang="it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counter = 3</a:t>
              </a:r>
              <a:endParaRPr/>
            </a:p>
            <a:p>
              <a:pPr indent="0" lvl="0" marL="0" marR="0" rtl="0" algn="ctr">
                <a:lnSpc>
                  <a:spcPct val="94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080C0"/>
                </a:buClr>
                <a:buSzPts val="2000"/>
                <a:buFont typeface="Noto Sans Symbols"/>
                <a:buNone/>
              </a:pPr>
              <a:r>
                <a:rPr b="0" i="0" lang="it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weakCnt = 0</a:t>
              </a:r>
              <a:endParaRPr/>
            </a:p>
            <a:p>
              <a:pPr indent="0" lvl="0" marL="0" marR="0" rtl="0" algn="ctr">
                <a:lnSpc>
                  <a:spcPct val="94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080C0"/>
                </a:buClr>
                <a:buSzPts val="2000"/>
                <a:buFont typeface="Noto Sans Symbols"/>
                <a:buNone/>
              </a:pPr>
              <a:r>
                <a:rPr b="0" i="0" lang="it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objectPtr</a:t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8" name="Google Shape;388;p32"/>
            <p:cNvCxnSpPr>
              <a:stCxn id="371" idx="3"/>
            </p:cNvCxnSpPr>
            <p:nvPr/>
          </p:nvCxnSpPr>
          <p:spPr>
            <a:xfrm>
              <a:off x="4147450" y="2497442"/>
              <a:ext cx="1708200" cy="8493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9900FF"/>
              </a:solidFill>
              <a:prstDash val="solid"/>
              <a:miter lim="800000"/>
              <a:headEnd len="med" w="med" type="oval"/>
              <a:tailEnd len="med" w="med" type="stealth"/>
            </a:ln>
            <a:effectLst>
              <a:outerShdw blurRad="63500" rotWithShape="0" dir="5400000" dist="26940">
                <a:srgbClr val="000000">
                  <a:alpha val="42750"/>
                </a:srgbClr>
              </a:outerShdw>
            </a:effectLst>
          </p:spPr>
        </p:cxnSp>
        <p:cxnSp>
          <p:nvCxnSpPr>
            <p:cNvPr id="389" name="Google Shape;389;p32"/>
            <p:cNvCxnSpPr>
              <a:stCxn id="372" idx="3"/>
            </p:cNvCxnSpPr>
            <p:nvPr/>
          </p:nvCxnSpPr>
          <p:spPr>
            <a:xfrm flipH="1" rot="10800000">
              <a:off x="4147450" y="3346829"/>
              <a:ext cx="1708200" cy="447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9900FF"/>
              </a:solidFill>
              <a:prstDash val="solid"/>
              <a:miter lim="800000"/>
              <a:headEnd len="med" w="med" type="oval"/>
              <a:tailEnd len="med" w="med" type="stealth"/>
            </a:ln>
            <a:effectLst>
              <a:outerShdw blurRad="63500" rotWithShape="0" dir="5400000" dist="26940">
                <a:srgbClr val="000000">
                  <a:alpha val="42750"/>
                </a:srgbClr>
              </a:outerShdw>
            </a:effectLst>
          </p:spPr>
        </p:cxnSp>
        <p:cxnSp>
          <p:nvCxnSpPr>
            <p:cNvPr id="390" name="Google Shape;390;p32"/>
            <p:cNvCxnSpPr>
              <a:stCxn id="373" idx="3"/>
              <a:endCxn id="387" idx="1"/>
            </p:cNvCxnSpPr>
            <p:nvPr/>
          </p:nvCxnSpPr>
          <p:spPr>
            <a:xfrm flipH="1" rot="10800000">
              <a:off x="4147450" y="3347167"/>
              <a:ext cx="1707600" cy="1814100"/>
            </a:xfrm>
            <a:prstGeom prst="bentConnector3">
              <a:avLst>
                <a:gd fmla="val 49999" name="adj1"/>
              </a:avLst>
            </a:prstGeom>
            <a:noFill/>
            <a:ln cap="flat" cmpd="sng" w="28575">
              <a:solidFill>
                <a:srgbClr val="9900FF"/>
              </a:solidFill>
              <a:prstDash val="solid"/>
              <a:miter lim="800000"/>
              <a:headEnd len="med" w="med" type="oval"/>
              <a:tailEnd len="med" w="med" type="stealth"/>
            </a:ln>
            <a:effectLst>
              <a:outerShdw blurRad="63500" rotWithShape="0" dir="5400000" dist="26940">
                <a:srgbClr val="000000">
                  <a:alpha val="42750"/>
                </a:srgbClr>
              </a:outerShdw>
            </a:effectLst>
          </p:spPr>
        </p:cxnSp>
        <p:cxnSp>
          <p:nvCxnSpPr>
            <p:cNvPr id="391" name="Google Shape;391;p32"/>
            <p:cNvCxnSpPr>
              <a:stCxn id="374" idx="3"/>
            </p:cNvCxnSpPr>
            <p:nvPr/>
          </p:nvCxnSpPr>
          <p:spPr>
            <a:xfrm>
              <a:off x="3858312" y="1994204"/>
              <a:ext cx="1997100" cy="2190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miter lim="800000"/>
              <a:headEnd len="med" w="med" type="oval"/>
              <a:tailEnd len="med" w="med" type="stealth"/>
            </a:ln>
            <a:effectLst>
              <a:outerShdw blurRad="63500" rotWithShape="0" dir="5400000" dist="26940">
                <a:srgbClr val="000000">
                  <a:alpha val="42750"/>
                </a:srgbClr>
              </a:outerShdw>
            </a:effectLst>
          </p:spPr>
        </p:cxnSp>
        <p:cxnSp>
          <p:nvCxnSpPr>
            <p:cNvPr id="392" name="Google Shape;392;p32"/>
            <p:cNvCxnSpPr>
              <a:stCxn id="375" idx="3"/>
            </p:cNvCxnSpPr>
            <p:nvPr/>
          </p:nvCxnSpPr>
          <p:spPr>
            <a:xfrm flipH="1" rot="10800000">
              <a:off x="3858312" y="2213204"/>
              <a:ext cx="1997100" cy="10764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miter lim="800000"/>
              <a:headEnd len="med" w="med" type="oval"/>
              <a:tailEnd len="med" w="med" type="stealth"/>
            </a:ln>
            <a:effectLst>
              <a:outerShdw blurRad="63500" rotWithShape="0" dir="5400000" dist="26940">
                <a:srgbClr val="000000">
                  <a:alpha val="42750"/>
                </a:srgbClr>
              </a:outerShdw>
            </a:effectLst>
          </p:spPr>
        </p:cxnSp>
        <p:cxnSp>
          <p:nvCxnSpPr>
            <p:cNvPr id="393" name="Google Shape;393;p32"/>
            <p:cNvCxnSpPr>
              <a:stCxn id="376" idx="3"/>
              <a:endCxn id="380" idx="1"/>
            </p:cNvCxnSpPr>
            <p:nvPr/>
          </p:nvCxnSpPr>
          <p:spPr>
            <a:xfrm flipH="1" rot="10800000">
              <a:off x="3858312" y="2213029"/>
              <a:ext cx="1996800" cy="2445000"/>
            </a:xfrm>
            <a:prstGeom prst="bentConnector3">
              <a:avLst>
                <a:gd fmla="val 49997" name="adj1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miter lim="800000"/>
              <a:headEnd len="med" w="med" type="oval"/>
              <a:tailEnd len="med" w="med" type="stealth"/>
            </a:ln>
            <a:effectLst>
              <a:outerShdw blurRad="63500" rotWithShape="0" dir="5400000" dist="26940">
                <a:srgbClr val="000000">
                  <a:alpha val="42750"/>
                </a:srgbClr>
              </a:outerShdw>
            </a:effectLst>
          </p:spPr>
        </p:cxnSp>
        <p:cxnSp>
          <p:nvCxnSpPr>
            <p:cNvPr id="394" name="Google Shape;394;p32"/>
            <p:cNvCxnSpPr>
              <a:stCxn id="370" idx="3"/>
              <a:endCxn id="380" idx="3"/>
            </p:cNvCxnSpPr>
            <p:nvPr/>
          </p:nvCxnSpPr>
          <p:spPr>
            <a:xfrm flipH="1" rot="10800000">
              <a:off x="7316100" y="2213004"/>
              <a:ext cx="253800" cy="1459200"/>
            </a:xfrm>
            <a:prstGeom prst="bentConnector3">
              <a:avLst>
                <a:gd fmla="val 193784" name="adj1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miter lim="800000"/>
              <a:headEnd len="med" w="med" type="oval"/>
              <a:tailEnd len="med" w="med" type="stealth"/>
            </a:ln>
            <a:effectLst>
              <a:outerShdw blurRad="63500" rotWithShape="0" dir="5400000" dist="26940">
                <a:srgbClr val="000000">
                  <a:alpha val="42750"/>
                </a:srgbClr>
              </a:outerShdw>
            </a:effectLst>
          </p:spPr>
        </p:cxnSp>
      </p:grpSp>
      <p:sp>
        <p:nvSpPr>
          <p:cNvPr id="395" name="Google Shape;395;p3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Operazioni sui puntatori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Ogni valore manipolato da un programma è memorizzato nello spazio di indirizzamento del processo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L’operatore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it"/>
              <a:t> (e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&amp;mut</a:t>
            </a:r>
            <a:r>
              <a:rPr lang="it"/>
              <a:t>, in Rust) permette, in C, C++ e Rust, di ottenere l’indirizzo del primo byte in cui è memorizzato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Nel caso di Rust, tale operatore attiva il borrow checker che vigila sull’uso che viene fatto dell’indirizzo ottenuto, imponendo tutti i vincoli di sanità necessari a fornire le garanzie date dal modello del linguaggio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L’operazione duale, detta dereferenza (dereferencing) o risoluzione del riferimento, trasforma un indirizzo nel corrispondente valore puntato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esprime con l’operatore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it"/>
              <a:t> (e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it"/>
              <a:t> in C e C++ 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/>
              <a:t> </a:t>
            </a:r>
            <a:r>
              <a:rPr lang="it"/>
              <a:t>in Rust)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Quando viene applicato ad un puntatore nativo o ad un riferimento Rust, il compilatore dà accesso al dato puntato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Dipendenze cicliche</a:t>
            </a:r>
            <a:endParaRPr/>
          </a:p>
        </p:txBody>
      </p: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 conteggio dei riferimenti dovrebbe garantire il rilascio della memoria in modo deterministico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Non appena un oggetto non ha più riferimenti viene liberato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alcuni casi, tuttavia, non funziona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si forma un ciclo di dipendenze (A→B, B→A) il contatore non può mai annullarsi, anche se gli oggetti A e B non sono più conosciuti da nessuno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Esempio tipico: lista doppiamente collegata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Occorre evitare la creazione di cicli ricorrendo a oggetti che permettono di raggiungere la destinazione senza partecipare al conteggio dei riferimenti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std::weak_ptr&lt;T&gt;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weak_ptr&lt;T&gt;</a:t>
            </a:r>
            <a:endParaRPr/>
          </a:p>
        </p:txBody>
      </p:sp>
      <p:sp>
        <p:nvSpPr>
          <p:cNvPr id="408" name="Google Shape;408;p3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Usato per creare dipendenze cicliche senza incrementare il numero dei riferimenti esistenti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essere dereferenziato, deve essere acquisito con il metodo lock() che ritorna uno shared_ptr&lt;T&gt;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l’oggetto è già stato rilasciato, il puntatore ritornato è vuoto (contiene null_ptr)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crea un weak_ptr&lt;T&gt; a partire da uno shared_ptr&lt;T&gt;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Internamente contiene un puntatore al solo blocco di controllo dello shared_ptr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contatore dei riferimenti deboli viene incrementato atomicamente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Quando un weak_ptr viene distrutto,  il contatore dei riferimenti deboli viene decrementato atomicamente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il risultato è 0 e non sono presenti riferimenti forti, il blocco di controllo viene rilasciato</a:t>
            </a:r>
            <a:endParaRPr/>
          </a:p>
        </p:txBody>
      </p:sp>
      <p:sp>
        <p:nvSpPr>
          <p:cNvPr id="409" name="Google Shape;409;p3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Smart pointer in Rust</a:t>
            </a:r>
            <a:endParaRPr/>
          </a:p>
        </p:txBody>
      </p:sp>
      <p:sp>
        <p:nvSpPr>
          <p:cNvPr id="415" name="Google Shape;415;p3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offre una varietà maggiore di smart pointer rispetto al C++, allo scopo di coprire ulteriori casi e definire ottimizzazioni possibili nel caso specifico di programmi puramente sequenziali piuttosto che di programmi concorrenti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Alcuni di questi ricalcano abbastanza fedelmente le astrazioni offerte dal C++ (</a:t>
            </a:r>
            <a:r>
              <a:rPr lang="it"/>
              <a:t>Box&lt;T&gt;, </a:t>
            </a:r>
            <a:r>
              <a:rPr lang="it"/>
              <a:t>Rc&lt;T&gt;, Arc&lt;T&gt;, Weak&lt;T&gt;)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Altri sono peculiari del modello introdotto dal linguaggio (</a:t>
            </a:r>
            <a:r>
              <a:rPr lang="it"/>
              <a:t>Cell&lt;T&gt;, RefCell&lt;T&gt;, Cow&lt;T&gt;, Mutex&lt;T&gt;, RwLock&lt;T&gt;)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generale, sono realizzati mediante struct che contengono le necessarie informazioni e che implementano i tratti Deref e DerefMut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Quando il compilatore incontra l’espressione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*ptr </a:t>
            </a:r>
            <a:r>
              <a:rPr lang="it"/>
              <a:t>(dove il tipo di ptr implementa tali tratti) la trasforma in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 ptr.deref()</a:t>
            </a:r>
            <a:r>
              <a:rPr lang="it"/>
              <a:t> 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 ptr.deref_mut()</a:t>
            </a:r>
            <a:r>
              <a:rPr lang="it"/>
              <a:t> a seconda dei casi</a:t>
            </a:r>
            <a:endParaRPr/>
          </a:p>
        </p:txBody>
      </p:sp>
      <p:sp>
        <p:nvSpPr>
          <p:cNvPr id="416" name="Google Shape;416;p3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tratti Deref e DerefMut</a:t>
            </a:r>
            <a:endParaRPr/>
          </a:p>
        </p:txBody>
      </p:sp>
      <p:sp>
        <p:nvSpPr>
          <p:cNvPr id="422" name="Google Shape;422;p3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trait 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Deref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type Target: ?Sized;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fn deref(&amp;self) -&gt; &amp;Self::Target;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trait 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DerefMut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: Deref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fn deref_mut(&amp;mut self) -&gt; &amp;mut Self::Target;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3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429" name="Google Shape;429;p3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Struttura che incapsula un puntatore ad un blocco allocato dinamicamente sullo heap all’atto della sua costruzione (tramite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Box::new(t) </a:t>
            </a:r>
            <a:r>
              <a:rPr lang="it"/>
              <a:t>)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Il dato puntato è </a:t>
            </a:r>
            <a:r>
              <a:rPr b="1" lang="it">
                <a:solidFill>
                  <a:srgbClr val="0B5394"/>
                </a:solidFill>
              </a:rPr>
              <a:t>posseduto</a:t>
            </a:r>
            <a:r>
              <a:rPr lang="it"/>
              <a:t> da Box: quando la struttura esce dal proprio scope sintattico, il blocco sullo heap viene rilasciato automaticamente, grazie all’implementazione del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Drop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E’ possibile anticipare il rilascio del blocco, invocando la funzione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drop(b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Se la struttura viene mossa in un’altra variabile (o ritornata da una funzione), il possesso del puntatore passa alla destinazione che diventa responsabile del suo rilascio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Questo rende possibile ottenere cicli di vita che si estendono oltre la durata della funzione in cui il dato è stato creato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Il tipo T può avere una dimensione non nota in fase di compilazione (ovvero non implementare il tratto Sized)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In questo caso, l’oggetto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Box&lt;T&gt;</a:t>
            </a:r>
            <a:r>
              <a:rPr lang="it"/>
              <a:t> si trasforma in un fat pointer formato da un puntatore seguito da un intero di dimensione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usize</a:t>
            </a:r>
            <a:r>
              <a:rPr lang="it"/>
              <a:t> contente la lunghezza del dato puntato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Analogamente, se al posto del tipo concreto T si indica un oggetto-tratto 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dyn Trait</a:t>
            </a:r>
            <a:r>
              <a:rPr lang="it"/>
              <a:t>), si ha un fat pointer composto da due puntatori: quello al dato sullo heap e quello a vtable del tratto</a:t>
            </a:r>
            <a:endParaRPr/>
          </a:p>
        </p:txBody>
      </p:sp>
      <p:sp>
        <p:nvSpPr>
          <p:cNvPr id="430" name="Google Shape;430;p3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436" name="Google Shape;436;p38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3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8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b1</a:t>
            </a:r>
            <a:endParaRPr b="1"/>
          </a:p>
        </p:txBody>
      </p:sp>
      <p:sp>
        <p:nvSpPr>
          <p:cNvPr id="441" name="Google Shape;441;p3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43" name="Google Shape;443;p38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8"/>
          <p:cNvSpPr/>
          <p:nvPr/>
        </p:nvSpPr>
        <p:spPr>
          <a:xfrm>
            <a:off x="6052795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8"/>
          <p:cNvSpPr/>
          <p:nvPr/>
        </p:nvSpPr>
        <p:spPr>
          <a:xfrm>
            <a:off x="766950" y="3055425"/>
            <a:ext cx="28329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452" name="Google Shape;452;p39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9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b1</a:t>
            </a:r>
            <a:endParaRPr b="1"/>
          </a:p>
        </p:txBody>
      </p:sp>
      <p:sp>
        <p:nvSpPr>
          <p:cNvPr id="457" name="Google Shape;457;p3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"/>
          <p:cNvSpPr/>
          <p:nvPr/>
        </p:nvSpPr>
        <p:spPr>
          <a:xfrm>
            <a:off x="704835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457700" y="1199900"/>
            <a:ext cx="35682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66540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6600950" y="1803550"/>
            <a:ext cx="372000" cy="360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9"/>
          <p:cNvSpPr/>
          <p:nvPr/>
        </p:nvSpPr>
        <p:spPr>
          <a:xfrm>
            <a:off x="66825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5" name="Google Shape;465;p39"/>
          <p:cNvCxnSpPr>
            <a:stCxn id="464" idx="2"/>
            <a:endCxn id="466" idx="0"/>
          </p:cNvCxnSpPr>
          <p:nvPr/>
        </p:nvCxnSpPr>
        <p:spPr>
          <a:xfrm rot="5400000">
            <a:off x="3620450" y="65000"/>
            <a:ext cx="1303800" cy="5029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466" name="Google Shape;466;p39"/>
          <p:cNvSpPr/>
          <p:nvPr/>
        </p:nvSpPr>
        <p:spPr>
          <a:xfrm>
            <a:off x="1653350" y="32315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9"/>
          <p:cNvSpPr/>
          <p:nvPr/>
        </p:nvSpPr>
        <p:spPr>
          <a:xfrm>
            <a:off x="6118513" y="1803550"/>
            <a:ext cx="372000" cy="3606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false</a:t>
            </a:r>
            <a:endParaRPr sz="700"/>
          </a:p>
        </p:txBody>
      </p:sp>
      <p:sp>
        <p:nvSpPr>
          <p:cNvPr id="468" name="Google Shape;468;p39"/>
          <p:cNvSpPr txBox="1"/>
          <p:nvPr/>
        </p:nvSpPr>
        <p:spPr>
          <a:xfrm>
            <a:off x="6034215" y="1329138"/>
            <a:ext cx="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odd</a:t>
            </a:r>
            <a:endParaRPr b="1"/>
          </a:p>
        </p:txBody>
      </p:sp>
      <p:sp>
        <p:nvSpPr>
          <p:cNvPr id="469" name="Google Shape;469;p3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475" name="Google Shape;475;p40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40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0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78" name="Google Shape;478;p40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0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b1</a:t>
            </a:r>
            <a:endParaRPr b="1"/>
          </a:p>
        </p:txBody>
      </p:sp>
      <p:sp>
        <p:nvSpPr>
          <p:cNvPr id="480" name="Google Shape;480;p40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0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82" name="Google Shape;482;p40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0"/>
          <p:cNvSpPr/>
          <p:nvPr/>
        </p:nvSpPr>
        <p:spPr>
          <a:xfrm>
            <a:off x="7361875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0"/>
          <p:cNvSpPr/>
          <p:nvPr/>
        </p:nvSpPr>
        <p:spPr>
          <a:xfrm>
            <a:off x="717475" y="1472350"/>
            <a:ext cx="28329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0"/>
          <p:cNvSpPr/>
          <p:nvPr/>
        </p:nvSpPr>
        <p:spPr>
          <a:xfrm>
            <a:off x="6956188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0"/>
          <p:cNvSpPr/>
          <p:nvPr/>
        </p:nvSpPr>
        <p:spPr>
          <a:xfrm>
            <a:off x="65778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0"/>
          <p:cNvSpPr txBox="1"/>
          <p:nvPr/>
        </p:nvSpPr>
        <p:spPr>
          <a:xfrm>
            <a:off x="69115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488" name="Google Shape;488;p40"/>
          <p:cNvSpPr/>
          <p:nvPr/>
        </p:nvSpPr>
        <p:spPr>
          <a:xfrm>
            <a:off x="6524750" y="1803550"/>
            <a:ext cx="372000" cy="360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66063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0" name="Google Shape;490;p40"/>
          <p:cNvCxnSpPr>
            <a:stCxn id="489" idx="2"/>
            <a:endCxn id="491" idx="0"/>
          </p:cNvCxnSpPr>
          <p:nvPr/>
        </p:nvCxnSpPr>
        <p:spPr>
          <a:xfrm rot="5400000">
            <a:off x="3582350" y="103100"/>
            <a:ext cx="1303800" cy="4953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491" name="Google Shape;491;p40"/>
          <p:cNvSpPr/>
          <p:nvPr/>
        </p:nvSpPr>
        <p:spPr>
          <a:xfrm>
            <a:off x="1653350" y="32315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0"/>
          <p:cNvSpPr/>
          <p:nvPr/>
        </p:nvSpPr>
        <p:spPr>
          <a:xfrm>
            <a:off x="5636088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0</a:t>
            </a:r>
            <a:endParaRPr b="1"/>
          </a:p>
        </p:txBody>
      </p:sp>
      <p:cxnSp>
        <p:nvCxnSpPr>
          <p:cNvPr id="493" name="Google Shape;493;p40"/>
          <p:cNvCxnSpPr>
            <a:stCxn id="494" idx="2"/>
            <a:endCxn id="492" idx="0"/>
          </p:cNvCxnSpPr>
          <p:nvPr/>
        </p:nvCxnSpPr>
        <p:spPr>
          <a:xfrm rot="5400000">
            <a:off x="5879038" y="1870850"/>
            <a:ext cx="1206300" cy="132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94" name="Google Shape;494;p40"/>
          <p:cNvSpPr/>
          <p:nvPr/>
        </p:nvSpPr>
        <p:spPr>
          <a:xfrm>
            <a:off x="70377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0"/>
          <p:cNvSpPr/>
          <p:nvPr/>
        </p:nvSpPr>
        <p:spPr>
          <a:xfrm>
            <a:off x="6081402" y="1803550"/>
            <a:ext cx="372000" cy="3606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false</a:t>
            </a:r>
            <a:endParaRPr sz="700"/>
          </a:p>
        </p:txBody>
      </p:sp>
      <p:sp>
        <p:nvSpPr>
          <p:cNvPr id="496" name="Google Shape;496;p40"/>
          <p:cNvSpPr txBox="1"/>
          <p:nvPr/>
        </p:nvSpPr>
        <p:spPr>
          <a:xfrm>
            <a:off x="5997105" y="1329138"/>
            <a:ext cx="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odd</a:t>
            </a:r>
            <a:endParaRPr b="1"/>
          </a:p>
        </p:txBody>
      </p:sp>
      <p:sp>
        <p:nvSpPr>
          <p:cNvPr id="497" name="Google Shape;497;p4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503" name="Google Shape;503;p41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let b1 = produce(false);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06" name="Google Shape;506;p41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1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b1</a:t>
            </a:r>
            <a:endParaRPr b="1"/>
          </a:p>
        </p:txBody>
      </p:sp>
      <p:sp>
        <p:nvSpPr>
          <p:cNvPr id="508" name="Google Shape;508;p4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1"/>
          <p:cNvSpPr/>
          <p:nvPr/>
        </p:nvSpPr>
        <p:spPr>
          <a:xfrm>
            <a:off x="668000" y="1743181"/>
            <a:ext cx="28329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1"/>
          <p:cNvSpPr/>
          <p:nvPr/>
        </p:nvSpPr>
        <p:spPr>
          <a:xfrm>
            <a:off x="6956188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1"/>
          <p:cNvSpPr/>
          <p:nvPr/>
        </p:nvSpPr>
        <p:spPr>
          <a:xfrm>
            <a:off x="65778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 txBox="1"/>
          <p:nvPr/>
        </p:nvSpPr>
        <p:spPr>
          <a:xfrm>
            <a:off x="69115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515" name="Google Shape;515;p41"/>
          <p:cNvSpPr/>
          <p:nvPr/>
        </p:nvSpPr>
        <p:spPr>
          <a:xfrm>
            <a:off x="6524750" y="1803550"/>
            <a:ext cx="372000" cy="360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66063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41"/>
          <p:cNvCxnSpPr>
            <a:stCxn id="516" idx="2"/>
            <a:endCxn id="518" idx="0"/>
          </p:cNvCxnSpPr>
          <p:nvPr/>
        </p:nvCxnSpPr>
        <p:spPr>
          <a:xfrm rot="5400000">
            <a:off x="3582350" y="103100"/>
            <a:ext cx="1303800" cy="4953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518" name="Google Shape;518;p41"/>
          <p:cNvSpPr/>
          <p:nvPr/>
        </p:nvSpPr>
        <p:spPr>
          <a:xfrm>
            <a:off x="1653350" y="32315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"/>
          <p:cNvSpPr/>
          <p:nvPr/>
        </p:nvSpPr>
        <p:spPr>
          <a:xfrm>
            <a:off x="5636088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0</a:t>
            </a:r>
            <a:endParaRPr b="1"/>
          </a:p>
        </p:txBody>
      </p:sp>
      <p:cxnSp>
        <p:nvCxnSpPr>
          <p:cNvPr id="520" name="Google Shape;520;p41"/>
          <p:cNvCxnSpPr>
            <a:stCxn id="521" idx="2"/>
            <a:endCxn id="519" idx="0"/>
          </p:cNvCxnSpPr>
          <p:nvPr/>
        </p:nvCxnSpPr>
        <p:spPr>
          <a:xfrm rot="5400000">
            <a:off x="5879038" y="1870850"/>
            <a:ext cx="1206300" cy="132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21" name="Google Shape;521;p41"/>
          <p:cNvSpPr/>
          <p:nvPr/>
        </p:nvSpPr>
        <p:spPr>
          <a:xfrm>
            <a:off x="70377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1"/>
          <p:cNvSpPr/>
          <p:nvPr/>
        </p:nvSpPr>
        <p:spPr>
          <a:xfrm>
            <a:off x="6081402" y="1803550"/>
            <a:ext cx="372000" cy="3606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false</a:t>
            </a:r>
            <a:endParaRPr sz="700"/>
          </a:p>
        </p:txBody>
      </p:sp>
      <p:sp>
        <p:nvSpPr>
          <p:cNvPr id="523" name="Google Shape;523;p41"/>
          <p:cNvSpPr txBox="1"/>
          <p:nvPr/>
        </p:nvSpPr>
        <p:spPr>
          <a:xfrm>
            <a:off x="5997105" y="1329138"/>
            <a:ext cx="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odd</a:t>
            </a:r>
            <a:endParaRPr b="1"/>
          </a:p>
        </p:txBody>
      </p:sp>
      <p:sp>
        <p:nvSpPr>
          <p:cNvPr id="524" name="Google Shape;524;p4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530" name="Google Shape;530;p42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33" name="Google Shape;533;p42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2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b1</a:t>
            </a:r>
            <a:endParaRPr b="1"/>
          </a:p>
        </p:txBody>
      </p:sp>
      <p:sp>
        <p:nvSpPr>
          <p:cNvPr id="535" name="Google Shape;535;p4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37" name="Google Shape;537;p42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2"/>
          <p:cNvSpPr/>
          <p:nvPr/>
        </p:nvSpPr>
        <p:spPr>
          <a:xfrm>
            <a:off x="668000" y="2005783"/>
            <a:ext cx="28329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2"/>
          <p:cNvSpPr/>
          <p:nvPr/>
        </p:nvSpPr>
        <p:spPr>
          <a:xfrm>
            <a:off x="6956188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2"/>
          <p:cNvSpPr/>
          <p:nvPr/>
        </p:nvSpPr>
        <p:spPr>
          <a:xfrm>
            <a:off x="65778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2"/>
          <p:cNvSpPr txBox="1"/>
          <p:nvPr/>
        </p:nvSpPr>
        <p:spPr>
          <a:xfrm>
            <a:off x="69115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542" name="Google Shape;542;p42"/>
          <p:cNvSpPr/>
          <p:nvPr/>
        </p:nvSpPr>
        <p:spPr>
          <a:xfrm>
            <a:off x="6524750" y="1803550"/>
            <a:ext cx="372000" cy="360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2"/>
          <p:cNvSpPr/>
          <p:nvPr/>
        </p:nvSpPr>
        <p:spPr>
          <a:xfrm>
            <a:off x="66063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4" name="Google Shape;544;p42"/>
          <p:cNvCxnSpPr>
            <a:stCxn id="543" idx="2"/>
            <a:endCxn id="545" idx="0"/>
          </p:cNvCxnSpPr>
          <p:nvPr/>
        </p:nvCxnSpPr>
        <p:spPr>
          <a:xfrm rot="5400000">
            <a:off x="3582350" y="103100"/>
            <a:ext cx="1303800" cy="4953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545" name="Google Shape;545;p42"/>
          <p:cNvSpPr/>
          <p:nvPr/>
        </p:nvSpPr>
        <p:spPr>
          <a:xfrm>
            <a:off x="1653350" y="32315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2"/>
          <p:cNvSpPr/>
          <p:nvPr/>
        </p:nvSpPr>
        <p:spPr>
          <a:xfrm>
            <a:off x="5636088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0</a:t>
            </a:r>
            <a:endParaRPr b="1"/>
          </a:p>
        </p:txBody>
      </p:sp>
      <p:sp>
        <p:nvSpPr>
          <p:cNvPr id="547" name="Google Shape;547;p42"/>
          <p:cNvSpPr/>
          <p:nvPr/>
        </p:nvSpPr>
        <p:spPr>
          <a:xfrm>
            <a:off x="70377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2"/>
          <p:cNvSpPr/>
          <p:nvPr/>
        </p:nvSpPr>
        <p:spPr>
          <a:xfrm>
            <a:off x="6081402" y="1803550"/>
            <a:ext cx="372000" cy="3606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false</a:t>
            </a:r>
            <a:endParaRPr sz="700"/>
          </a:p>
        </p:txBody>
      </p:sp>
      <p:sp>
        <p:nvSpPr>
          <p:cNvPr id="549" name="Google Shape;549;p42"/>
          <p:cNvSpPr txBox="1"/>
          <p:nvPr/>
        </p:nvSpPr>
        <p:spPr>
          <a:xfrm>
            <a:off x="5997105" y="1329138"/>
            <a:ext cx="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odd</a:t>
            </a:r>
            <a:endParaRPr b="1"/>
          </a:p>
        </p:txBody>
      </p:sp>
      <p:cxnSp>
        <p:nvCxnSpPr>
          <p:cNvPr id="550" name="Google Shape;550;p42"/>
          <p:cNvCxnSpPr>
            <a:stCxn id="547" idx="2"/>
            <a:endCxn id="546" idx="0"/>
          </p:cNvCxnSpPr>
          <p:nvPr/>
        </p:nvCxnSpPr>
        <p:spPr>
          <a:xfrm rot="5400000">
            <a:off x="5879038" y="1870850"/>
            <a:ext cx="1206300" cy="132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oval"/>
            <a:tailEnd len="med" w="med" type="triangle"/>
          </a:ln>
        </p:spPr>
      </p:cxnSp>
      <p:cxnSp>
        <p:nvCxnSpPr>
          <p:cNvPr id="551" name="Google Shape;551;p42"/>
          <p:cNvCxnSpPr>
            <a:stCxn id="537" idx="2"/>
            <a:endCxn id="546" idx="0"/>
          </p:cNvCxnSpPr>
          <p:nvPr/>
        </p:nvCxnSpPr>
        <p:spPr>
          <a:xfrm flipH="1" rot="-5400000">
            <a:off x="5217600" y="2529500"/>
            <a:ext cx="1206300" cy="27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52" name="Google Shape;552;p4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Operazioni sui puntatori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Sia Rust che C++ permettono di ridefinire il comportamento degli operatori del linguaggio per tipi arbitrari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Entrambi permettono inoltre di definire tipi generici, che possono essere espansi in una molteplicità di tipi concreti, in funzione di come vengono utilizzati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Questi meccanismi, applicati agli operatori di dereferenza abilitano la definizione di tipi che “sembrano” puntatori (dal punto di vista sintattico) ma che hanno ulteriori caratteristiche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Garanzia di inizializzazione e rilascio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Conteggio dei riferimenti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Accesso esclusivo con attesa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…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Ciò ha portato all’introduzione del concetto di “smart pointer”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 alla sua diffusione sia nelle librerie standard C++, dove l’uso dei puntatori nativi è causa di errori frequenti…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…sia nelle librerie standard Rust, che ne hanno abbracciato l’idea per rappresentare puntatori che possiedono i dati a cui puntano (in contrapposizione ai riferimenti, che godono del solo prestito)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558" name="Google Shape;558;p43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4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61" name="Google Shape;561;p43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3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b1</a:t>
            </a:r>
            <a:endParaRPr b="1"/>
          </a:p>
        </p:txBody>
      </p:sp>
      <p:sp>
        <p:nvSpPr>
          <p:cNvPr id="563" name="Google Shape;563;p4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 flipH="1">
            <a:off x="606455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445350" y="2281278"/>
            <a:ext cx="28329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65778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66063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1653350" y="32315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5636088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0</a:t>
            </a:r>
            <a:endParaRPr b="1"/>
          </a:p>
        </p:txBody>
      </p:sp>
      <p:sp>
        <p:nvSpPr>
          <p:cNvPr id="572" name="Google Shape;572;p43"/>
          <p:cNvSpPr/>
          <p:nvPr/>
        </p:nvSpPr>
        <p:spPr>
          <a:xfrm>
            <a:off x="70377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Google Shape;573;p43"/>
          <p:cNvCxnSpPr>
            <a:stCxn id="565" idx="2"/>
            <a:endCxn id="571" idx="0"/>
          </p:cNvCxnSpPr>
          <p:nvPr/>
        </p:nvCxnSpPr>
        <p:spPr>
          <a:xfrm flipH="1" rot="-5400000">
            <a:off x="5217600" y="2529500"/>
            <a:ext cx="1206300" cy="27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74" name="Google Shape;574;p4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580" name="Google Shape;580;p44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4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83" name="Google Shape;583;p44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4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b1</a:t>
            </a:r>
            <a:endParaRPr b="1"/>
          </a:p>
        </p:txBody>
      </p:sp>
      <p:sp>
        <p:nvSpPr>
          <p:cNvPr id="585" name="Google Shape;585;p44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87" name="Google Shape;587;p44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4"/>
          <p:cNvSpPr/>
          <p:nvPr/>
        </p:nvSpPr>
        <p:spPr>
          <a:xfrm>
            <a:off x="655625" y="3299303"/>
            <a:ext cx="28329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4"/>
          <p:cNvSpPr/>
          <p:nvPr/>
        </p:nvSpPr>
        <p:spPr>
          <a:xfrm>
            <a:off x="65778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4"/>
          <p:cNvSpPr/>
          <p:nvPr/>
        </p:nvSpPr>
        <p:spPr>
          <a:xfrm>
            <a:off x="66063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4"/>
          <p:cNvSpPr/>
          <p:nvPr/>
        </p:nvSpPr>
        <p:spPr>
          <a:xfrm>
            <a:off x="1653350" y="32315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4"/>
          <p:cNvSpPr/>
          <p:nvPr/>
        </p:nvSpPr>
        <p:spPr>
          <a:xfrm>
            <a:off x="5636088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0</a:t>
            </a:r>
            <a:endParaRPr b="1"/>
          </a:p>
        </p:txBody>
      </p:sp>
      <p:sp>
        <p:nvSpPr>
          <p:cNvPr id="593" name="Google Shape;593;p44"/>
          <p:cNvSpPr/>
          <p:nvPr/>
        </p:nvSpPr>
        <p:spPr>
          <a:xfrm>
            <a:off x="70377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4" name="Google Shape;594;p44"/>
          <p:cNvCxnSpPr>
            <a:stCxn id="587" idx="2"/>
            <a:endCxn id="592" idx="0"/>
          </p:cNvCxnSpPr>
          <p:nvPr/>
        </p:nvCxnSpPr>
        <p:spPr>
          <a:xfrm flipH="1" rot="-5400000">
            <a:off x="5217600" y="2529500"/>
            <a:ext cx="1206300" cy="27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95" name="Google Shape;595;p4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601" name="Google Shape;601;p45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2" name="Google Shape;602;p45"/>
          <p:cNvSpPr/>
          <p:nvPr/>
        </p:nvSpPr>
        <p:spPr>
          <a:xfrm>
            <a:off x="5264100" y="180009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604" name="Google Shape;604;p45"/>
          <p:cNvSpPr/>
          <p:nvPr/>
        </p:nvSpPr>
        <p:spPr>
          <a:xfrm>
            <a:off x="5636100" y="180009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5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b1</a:t>
            </a:r>
            <a:endParaRPr b="1"/>
          </a:p>
        </p:txBody>
      </p:sp>
      <p:sp>
        <p:nvSpPr>
          <p:cNvPr id="606" name="Google Shape;606;p45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08" name="Google Shape;608;p45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5"/>
          <p:cNvSpPr/>
          <p:nvPr/>
        </p:nvSpPr>
        <p:spPr>
          <a:xfrm>
            <a:off x="680350" y="3583803"/>
            <a:ext cx="28329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5"/>
          <p:cNvSpPr/>
          <p:nvPr/>
        </p:nvSpPr>
        <p:spPr>
          <a:xfrm>
            <a:off x="65778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5"/>
          <p:cNvSpPr/>
          <p:nvPr/>
        </p:nvSpPr>
        <p:spPr>
          <a:xfrm>
            <a:off x="66063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5"/>
          <p:cNvSpPr/>
          <p:nvPr/>
        </p:nvSpPr>
        <p:spPr>
          <a:xfrm>
            <a:off x="1653350" y="32315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5"/>
          <p:cNvSpPr/>
          <p:nvPr/>
        </p:nvSpPr>
        <p:spPr>
          <a:xfrm>
            <a:off x="5636088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0</a:t>
            </a:r>
            <a:endParaRPr b="1"/>
          </a:p>
        </p:txBody>
      </p:sp>
      <p:sp>
        <p:nvSpPr>
          <p:cNvPr id="614" name="Google Shape;614;p45"/>
          <p:cNvSpPr/>
          <p:nvPr/>
        </p:nvSpPr>
        <p:spPr>
          <a:xfrm>
            <a:off x="70377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5" name="Google Shape;615;p45"/>
          <p:cNvCxnSpPr>
            <a:stCxn id="608" idx="2"/>
            <a:endCxn id="613" idx="0"/>
          </p:cNvCxnSpPr>
          <p:nvPr/>
        </p:nvCxnSpPr>
        <p:spPr>
          <a:xfrm flipH="1" rot="-5400000">
            <a:off x="5217600" y="2529500"/>
            <a:ext cx="1206300" cy="27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16" name="Google Shape;616;p45"/>
          <p:cNvSpPr/>
          <p:nvPr/>
        </p:nvSpPr>
        <p:spPr>
          <a:xfrm>
            <a:off x="6077220" y="180009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5"/>
          <p:cNvSpPr txBox="1"/>
          <p:nvPr/>
        </p:nvSpPr>
        <p:spPr>
          <a:xfrm>
            <a:off x="603252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b2</a:t>
            </a:r>
            <a:endParaRPr b="1"/>
          </a:p>
        </p:txBody>
      </p:sp>
      <p:sp>
        <p:nvSpPr>
          <p:cNvPr id="618" name="Google Shape;618;p45"/>
          <p:cNvSpPr/>
          <p:nvPr/>
        </p:nvSpPr>
        <p:spPr>
          <a:xfrm>
            <a:off x="6156120" y="1865351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5"/>
          <p:cNvSpPr/>
          <p:nvPr/>
        </p:nvSpPr>
        <p:spPr>
          <a:xfrm>
            <a:off x="6549113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626" name="Google Shape;626;p46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4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629" name="Google Shape;629;p46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6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b1</a:t>
            </a:r>
            <a:endParaRPr b="1"/>
          </a:p>
        </p:txBody>
      </p:sp>
      <p:sp>
        <p:nvSpPr>
          <p:cNvPr id="631" name="Google Shape;631;p46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33" name="Google Shape;633;p46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6"/>
          <p:cNvSpPr/>
          <p:nvPr/>
        </p:nvSpPr>
        <p:spPr>
          <a:xfrm>
            <a:off x="742935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6"/>
          <p:cNvSpPr/>
          <p:nvPr/>
        </p:nvSpPr>
        <p:spPr>
          <a:xfrm>
            <a:off x="457700" y="1199900"/>
            <a:ext cx="35682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6"/>
          <p:cNvSpPr/>
          <p:nvPr/>
        </p:nvSpPr>
        <p:spPr>
          <a:xfrm>
            <a:off x="66540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6"/>
          <p:cNvSpPr/>
          <p:nvPr/>
        </p:nvSpPr>
        <p:spPr>
          <a:xfrm>
            <a:off x="6981950" y="1803550"/>
            <a:ext cx="372000" cy="360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6"/>
          <p:cNvSpPr/>
          <p:nvPr/>
        </p:nvSpPr>
        <p:spPr>
          <a:xfrm>
            <a:off x="70635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9" name="Google Shape;639;p46"/>
          <p:cNvCxnSpPr>
            <a:stCxn id="638" idx="2"/>
            <a:endCxn id="640" idx="0"/>
          </p:cNvCxnSpPr>
          <p:nvPr/>
        </p:nvCxnSpPr>
        <p:spPr>
          <a:xfrm rot="5400000">
            <a:off x="3544250" y="141200"/>
            <a:ext cx="1837200" cy="5410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640" name="Google Shape;640;p46"/>
          <p:cNvSpPr/>
          <p:nvPr/>
        </p:nvSpPr>
        <p:spPr>
          <a:xfrm>
            <a:off x="1653350" y="3764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6"/>
          <p:cNvSpPr/>
          <p:nvPr/>
        </p:nvSpPr>
        <p:spPr>
          <a:xfrm>
            <a:off x="6499513" y="1803550"/>
            <a:ext cx="372000" cy="3606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true</a:t>
            </a:r>
            <a:endParaRPr sz="700"/>
          </a:p>
        </p:txBody>
      </p:sp>
      <p:sp>
        <p:nvSpPr>
          <p:cNvPr id="642" name="Google Shape;642;p46"/>
          <p:cNvSpPr txBox="1"/>
          <p:nvPr/>
        </p:nvSpPr>
        <p:spPr>
          <a:xfrm>
            <a:off x="6415215" y="1329138"/>
            <a:ext cx="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odd</a:t>
            </a:r>
            <a:endParaRPr b="1"/>
          </a:p>
        </p:txBody>
      </p:sp>
      <p:cxnSp>
        <p:nvCxnSpPr>
          <p:cNvPr id="643" name="Google Shape;643;p46"/>
          <p:cNvCxnSpPr>
            <a:stCxn id="633" idx="2"/>
            <a:endCxn id="644" idx="0"/>
          </p:cNvCxnSpPr>
          <p:nvPr/>
        </p:nvCxnSpPr>
        <p:spPr>
          <a:xfrm flipH="1" rot="-5400000">
            <a:off x="5217600" y="2529500"/>
            <a:ext cx="1206300" cy="27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45" name="Google Shape;645;p46"/>
          <p:cNvSpPr/>
          <p:nvPr/>
        </p:nvSpPr>
        <p:spPr>
          <a:xfrm>
            <a:off x="6077220" y="180009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6"/>
          <p:cNvSpPr txBox="1"/>
          <p:nvPr/>
        </p:nvSpPr>
        <p:spPr>
          <a:xfrm>
            <a:off x="603252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b2</a:t>
            </a:r>
            <a:endParaRPr b="1"/>
          </a:p>
        </p:txBody>
      </p:sp>
      <p:sp>
        <p:nvSpPr>
          <p:cNvPr id="647" name="Google Shape;647;p46"/>
          <p:cNvSpPr/>
          <p:nvPr/>
        </p:nvSpPr>
        <p:spPr>
          <a:xfrm>
            <a:off x="6156120" y="1865351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6"/>
          <p:cNvSpPr/>
          <p:nvPr/>
        </p:nvSpPr>
        <p:spPr>
          <a:xfrm>
            <a:off x="5636088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0</a:t>
            </a:r>
            <a:endParaRPr b="1"/>
          </a:p>
        </p:txBody>
      </p:sp>
      <p:sp>
        <p:nvSpPr>
          <p:cNvPr id="648" name="Google Shape;648;p4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654" name="Google Shape;654;p47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47"/>
          <p:cNvSpPr/>
          <p:nvPr/>
        </p:nvSpPr>
        <p:spPr>
          <a:xfrm>
            <a:off x="5264100" y="180182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7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657" name="Google Shape;657;p47"/>
          <p:cNvSpPr/>
          <p:nvPr/>
        </p:nvSpPr>
        <p:spPr>
          <a:xfrm>
            <a:off x="5636100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7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b1</a:t>
            </a:r>
            <a:endParaRPr b="1"/>
          </a:p>
        </p:txBody>
      </p:sp>
      <p:sp>
        <p:nvSpPr>
          <p:cNvPr id="659" name="Google Shape;659;p47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7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61" name="Google Shape;661;p47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7"/>
          <p:cNvSpPr/>
          <p:nvPr/>
        </p:nvSpPr>
        <p:spPr>
          <a:xfrm>
            <a:off x="7874675" y="187082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7"/>
          <p:cNvSpPr/>
          <p:nvPr/>
        </p:nvSpPr>
        <p:spPr>
          <a:xfrm>
            <a:off x="478750" y="1486419"/>
            <a:ext cx="35682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7"/>
          <p:cNvSpPr/>
          <p:nvPr/>
        </p:nvSpPr>
        <p:spPr>
          <a:xfrm>
            <a:off x="66540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7"/>
          <p:cNvSpPr/>
          <p:nvPr/>
        </p:nvSpPr>
        <p:spPr>
          <a:xfrm>
            <a:off x="6981950" y="1801820"/>
            <a:ext cx="372000" cy="360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7"/>
          <p:cNvSpPr/>
          <p:nvPr/>
        </p:nvSpPr>
        <p:spPr>
          <a:xfrm>
            <a:off x="70635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7" name="Google Shape;667;p47"/>
          <p:cNvCxnSpPr>
            <a:stCxn id="666" idx="2"/>
            <a:endCxn id="668" idx="0"/>
          </p:cNvCxnSpPr>
          <p:nvPr/>
        </p:nvCxnSpPr>
        <p:spPr>
          <a:xfrm rot="5400000">
            <a:off x="3544250" y="141200"/>
            <a:ext cx="1837200" cy="5410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668" name="Google Shape;668;p47"/>
          <p:cNvSpPr/>
          <p:nvPr/>
        </p:nvSpPr>
        <p:spPr>
          <a:xfrm>
            <a:off x="1653350" y="3764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7"/>
          <p:cNvSpPr/>
          <p:nvPr/>
        </p:nvSpPr>
        <p:spPr>
          <a:xfrm>
            <a:off x="6499513" y="1801820"/>
            <a:ext cx="372000" cy="3606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true</a:t>
            </a:r>
            <a:endParaRPr sz="700"/>
          </a:p>
        </p:txBody>
      </p:sp>
      <p:sp>
        <p:nvSpPr>
          <p:cNvPr id="670" name="Google Shape;670;p47"/>
          <p:cNvSpPr txBox="1"/>
          <p:nvPr/>
        </p:nvSpPr>
        <p:spPr>
          <a:xfrm>
            <a:off x="6415215" y="1329138"/>
            <a:ext cx="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odd</a:t>
            </a:r>
            <a:endParaRPr b="1"/>
          </a:p>
        </p:txBody>
      </p:sp>
      <p:cxnSp>
        <p:nvCxnSpPr>
          <p:cNvPr id="671" name="Google Shape;671;p47"/>
          <p:cNvCxnSpPr>
            <a:stCxn id="661" idx="2"/>
            <a:endCxn id="672" idx="0"/>
          </p:cNvCxnSpPr>
          <p:nvPr/>
        </p:nvCxnSpPr>
        <p:spPr>
          <a:xfrm flipH="1" rot="-5400000">
            <a:off x="5217600" y="2529500"/>
            <a:ext cx="1206300" cy="27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73" name="Google Shape;673;p47"/>
          <p:cNvSpPr/>
          <p:nvPr/>
        </p:nvSpPr>
        <p:spPr>
          <a:xfrm>
            <a:off x="6077220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7"/>
          <p:cNvSpPr txBox="1"/>
          <p:nvPr/>
        </p:nvSpPr>
        <p:spPr>
          <a:xfrm>
            <a:off x="603252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b2</a:t>
            </a:r>
            <a:endParaRPr b="1"/>
          </a:p>
        </p:txBody>
      </p:sp>
      <p:sp>
        <p:nvSpPr>
          <p:cNvPr id="675" name="Google Shape;675;p47"/>
          <p:cNvSpPr/>
          <p:nvPr/>
        </p:nvSpPr>
        <p:spPr>
          <a:xfrm>
            <a:off x="6156120" y="1865351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7"/>
          <p:cNvSpPr/>
          <p:nvPr/>
        </p:nvSpPr>
        <p:spPr>
          <a:xfrm>
            <a:off x="5636088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0</a:t>
            </a:r>
            <a:endParaRPr b="1"/>
          </a:p>
        </p:txBody>
      </p:sp>
      <p:sp>
        <p:nvSpPr>
          <p:cNvPr id="676" name="Google Shape;676;p47"/>
          <p:cNvSpPr/>
          <p:nvPr/>
        </p:nvSpPr>
        <p:spPr>
          <a:xfrm>
            <a:off x="7428308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7"/>
          <p:cNvSpPr txBox="1"/>
          <p:nvPr/>
        </p:nvSpPr>
        <p:spPr>
          <a:xfrm>
            <a:off x="7383608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678" name="Google Shape;678;p47"/>
          <p:cNvSpPr/>
          <p:nvPr/>
        </p:nvSpPr>
        <p:spPr>
          <a:xfrm>
            <a:off x="7507208" y="1865351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7"/>
          <p:cNvSpPr/>
          <p:nvPr/>
        </p:nvSpPr>
        <p:spPr>
          <a:xfrm>
            <a:off x="6074513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0</a:t>
            </a:r>
            <a:endParaRPr b="1"/>
          </a:p>
        </p:txBody>
      </p:sp>
      <p:cxnSp>
        <p:nvCxnSpPr>
          <p:cNvPr id="680" name="Google Shape;680;p47"/>
          <p:cNvCxnSpPr>
            <a:stCxn id="678" idx="2"/>
            <a:endCxn id="679" idx="0"/>
          </p:cNvCxnSpPr>
          <p:nvPr/>
        </p:nvCxnSpPr>
        <p:spPr>
          <a:xfrm rot="5400000">
            <a:off x="6335708" y="1857851"/>
            <a:ext cx="1200600" cy="13512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81" name="Google Shape;681;p4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687" name="Google Shape;687;p48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8" name="Google Shape;688;p48"/>
          <p:cNvSpPr/>
          <p:nvPr/>
        </p:nvSpPr>
        <p:spPr>
          <a:xfrm>
            <a:off x="5264100" y="180182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690" name="Google Shape;690;p48"/>
          <p:cNvSpPr/>
          <p:nvPr/>
        </p:nvSpPr>
        <p:spPr>
          <a:xfrm>
            <a:off x="5636100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8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b1</a:t>
            </a:r>
            <a:endParaRPr b="1"/>
          </a:p>
        </p:txBody>
      </p:sp>
      <p:sp>
        <p:nvSpPr>
          <p:cNvPr id="692" name="Google Shape;692;p4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94" name="Google Shape;694;p48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8"/>
          <p:cNvSpPr/>
          <p:nvPr/>
        </p:nvSpPr>
        <p:spPr>
          <a:xfrm>
            <a:off x="478750" y="1748625"/>
            <a:ext cx="35682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8"/>
          <p:cNvSpPr/>
          <p:nvPr/>
        </p:nvSpPr>
        <p:spPr>
          <a:xfrm>
            <a:off x="66540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8"/>
          <p:cNvSpPr/>
          <p:nvPr/>
        </p:nvSpPr>
        <p:spPr>
          <a:xfrm>
            <a:off x="6981950" y="1801820"/>
            <a:ext cx="372000" cy="360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8"/>
          <p:cNvSpPr/>
          <p:nvPr/>
        </p:nvSpPr>
        <p:spPr>
          <a:xfrm>
            <a:off x="70635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" name="Google Shape;699;p48"/>
          <p:cNvCxnSpPr>
            <a:stCxn id="698" idx="2"/>
            <a:endCxn id="700" idx="0"/>
          </p:cNvCxnSpPr>
          <p:nvPr/>
        </p:nvCxnSpPr>
        <p:spPr>
          <a:xfrm rot="5400000">
            <a:off x="3544250" y="141200"/>
            <a:ext cx="1837200" cy="5410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700" name="Google Shape;700;p48"/>
          <p:cNvSpPr/>
          <p:nvPr/>
        </p:nvSpPr>
        <p:spPr>
          <a:xfrm>
            <a:off x="1653350" y="3764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8"/>
          <p:cNvSpPr/>
          <p:nvPr/>
        </p:nvSpPr>
        <p:spPr>
          <a:xfrm>
            <a:off x="6499513" y="1801820"/>
            <a:ext cx="372000" cy="3606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true</a:t>
            </a:r>
            <a:endParaRPr sz="700"/>
          </a:p>
        </p:txBody>
      </p:sp>
      <p:sp>
        <p:nvSpPr>
          <p:cNvPr id="702" name="Google Shape;702;p48"/>
          <p:cNvSpPr txBox="1"/>
          <p:nvPr/>
        </p:nvSpPr>
        <p:spPr>
          <a:xfrm>
            <a:off x="6415215" y="1329138"/>
            <a:ext cx="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odd</a:t>
            </a:r>
            <a:endParaRPr b="1"/>
          </a:p>
        </p:txBody>
      </p:sp>
      <p:cxnSp>
        <p:nvCxnSpPr>
          <p:cNvPr id="703" name="Google Shape;703;p48"/>
          <p:cNvCxnSpPr>
            <a:stCxn id="694" idx="2"/>
            <a:endCxn id="704" idx="0"/>
          </p:cNvCxnSpPr>
          <p:nvPr/>
        </p:nvCxnSpPr>
        <p:spPr>
          <a:xfrm flipH="1" rot="-5400000">
            <a:off x="5217600" y="2529500"/>
            <a:ext cx="1206300" cy="27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05" name="Google Shape;705;p48"/>
          <p:cNvSpPr/>
          <p:nvPr/>
        </p:nvSpPr>
        <p:spPr>
          <a:xfrm>
            <a:off x="6077220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8"/>
          <p:cNvSpPr txBox="1"/>
          <p:nvPr/>
        </p:nvSpPr>
        <p:spPr>
          <a:xfrm>
            <a:off x="603252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b2</a:t>
            </a:r>
            <a:endParaRPr b="1"/>
          </a:p>
        </p:txBody>
      </p:sp>
      <p:sp>
        <p:nvSpPr>
          <p:cNvPr id="707" name="Google Shape;707;p48"/>
          <p:cNvSpPr/>
          <p:nvPr/>
        </p:nvSpPr>
        <p:spPr>
          <a:xfrm>
            <a:off x="6156120" y="1865351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8"/>
          <p:cNvSpPr/>
          <p:nvPr/>
        </p:nvSpPr>
        <p:spPr>
          <a:xfrm>
            <a:off x="5636088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0</a:t>
            </a:r>
            <a:endParaRPr b="1"/>
          </a:p>
        </p:txBody>
      </p:sp>
      <p:sp>
        <p:nvSpPr>
          <p:cNvPr id="708" name="Google Shape;708;p48"/>
          <p:cNvSpPr/>
          <p:nvPr/>
        </p:nvSpPr>
        <p:spPr>
          <a:xfrm>
            <a:off x="7428308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8"/>
          <p:cNvSpPr txBox="1"/>
          <p:nvPr/>
        </p:nvSpPr>
        <p:spPr>
          <a:xfrm>
            <a:off x="7383608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710" name="Google Shape;710;p48"/>
          <p:cNvSpPr/>
          <p:nvPr/>
        </p:nvSpPr>
        <p:spPr>
          <a:xfrm>
            <a:off x="7507208" y="1865351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8"/>
          <p:cNvSpPr/>
          <p:nvPr/>
        </p:nvSpPr>
        <p:spPr>
          <a:xfrm>
            <a:off x="6074513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5</a:t>
            </a:r>
            <a:endParaRPr b="1"/>
          </a:p>
        </p:txBody>
      </p:sp>
      <p:cxnSp>
        <p:nvCxnSpPr>
          <p:cNvPr id="712" name="Google Shape;712;p48"/>
          <p:cNvCxnSpPr>
            <a:stCxn id="710" idx="2"/>
            <a:endCxn id="711" idx="0"/>
          </p:cNvCxnSpPr>
          <p:nvPr/>
        </p:nvCxnSpPr>
        <p:spPr>
          <a:xfrm rot="5400000">
            <a:off x="6335708" y="1857851"/>
            <a:ext cx="1200600" cy="13512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13" name="Google Shape;713;p4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719" name="Google Shape;719;p49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0" name="Google Shape;720;p49"/>
          <p:cNvSpPr/>
          <p:nvPr/>
        </p:nvSpPr>
        <p:spPr>
          <a:xfrm>
            <a:off x="5264100" y="180182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722" name="Google Shape;722;p49"/>
          <p:cNvSpPr/>
          <p:nvPr/>
        </p:nvSpPr>
        <p:spPr>
          <a:xfrm>
            <a:off x="5636100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9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b1</a:t>
            </a:r>
            <a:endParaRPr b="1"/>
          </a:p>
        </p:txBody>
      </p:sp>
      <p:sp>
        <p:nvSpPr>
          <p:cNvPr id="724" name="Google Shape;724;p4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726" name="Google Shape;726;p49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9"/>
          <p:cNvSpPr/>
          <p:nvPr/>
        </p:nvSpPr>
        <p:spPr>
          <a:xfrm>
            <a:off x="478750" y="2020775"/>
            <a:ext cx="35682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9"/>
          <p:cNvSpPr/>
          <p:nvPr/>
        </p:nvSpPr>
        <p:spPr>
          <a:xfrm>
            <a:off x="66540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9"/>
          <p:cNvSpPr/>
          <p:nvPr/>
        </p:nvSpPr>
        <p:spPr>
          <a:xfrm>
            <a:off x="6981950" y="1801820"/>
            <a:ext cx="372000" cy="360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9"/>
          <p:cNvSpPr/>
          <p:nvPr/>
        </p:nvSpPr>
        <p:spPr>
          <a:xfrm>
            <a:off x="70635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1" name="Google Shape;731;p49"/>
          <p:cNvCxnSpPr>
            <a:stCxn id="730" idx="2"/>
            <a:endCxn id="732" idx="0"/>
          </p:cNvCxnSpPr>
          <p:nvPr/>
        </p:nvCxnSpPr>
        <p:spPr>
          <a:xfrm rot="5400000">
            <a:off x="3544250" y="141200"/>
            <a:ext cx="1837200" cy="5410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732" name="Google Shape;732;p49"/>
          <p:cNvSpPr/>
          <p:nvPr/>
        </p:nvSpPr>
        <p:spPr>
          <a:xfrm>
            <a:off x="1653350" y="3764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9"/>
          <p:cNvSpPr/>
          <p:nvPr/>
        </p:nvSpPr>
        <p:spPr>
          <a:xfrm>
            <a:off x="6499513" y="1801820"/>
            <a:ext cx="372000" cy="3606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true</a:t>
            </a:r>
            <a:endParaRPr sz="700"/>
          </a:p>
        </p:txBody>
      </p:sp>
      <p:sp>
        <p:nvSpPr>
          <p:cNvPr id="734" name="Google Shape;734;p49"/>
          <p:cNvSpPr txBox="1"/>
          <p:nvPr/>
        </p:nvSpPr>
        <p:spPr>
          <a:xfrm>
            <a:off x="6415215" y="1329138"/>
            <a:ext cx="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odd</a:t>
            </a:r>
            <a:endParaRPr b="1"/>
          </a:p>
        </p:txBody>
      </p:sp>
      <p:cxnSp>
        <p:nvCxnSpPr>
          <p:cNvPr id="735" name="Google Shape;735;p49"/>
          <p:cNvCxnSpPr>
            <a:stCxn id="726" idx="2"/>
            <a:endCxn id="736" idx="0"/>
          </p:cNvCxnSpPr>
          <p:nvPr/>
        </p:nvCxnSpPr>
        <p:spPr>
          <a:xfrm flipH="1" rot="-5400000">
            <a:off x="5217600" y="2529500"/>
            <a:ext cx="1206300" cy="27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37" name="Google Shape;737;p49"/>
          <p:cNvSpPr/>
          <p:nvPr/>
        </p:nvSpPr>
        <p:spPr>
          <a:xfrm>
            <a:off x="6077220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9"/>
          <p:cNvSpPr txBox="1"/>
          <p:nvPr/>
        </p:nvSpPr>
        <p:spPr>
          <a:xfrm>
            <a:off x="603252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b2</a:t>
            </a:r>
            <a:endParaRPr b="1"/>
          </a:p>
        </p:txBody>
      </p:sp>
      <p:sp>
        <p:nvSpPr>
          <p:cNvPr id="739" name="Google Shape;739;p49"/>
          <p:cNvSpPr/>
          <p:nvPr/>
        </p:nvSpPr>
        <p:spPr>
          <a:xfrm>
            <a:off x="6156120" y="1865351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9"/>
          <p:cNvSpPr/>
          <p:nvPr/>
        </p:nvSpPr>
        <p:spPr>
          <a:xfrm>
            <a:off x="5636088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0</a:t>
            </a:r>
            <a:endParaRPr b="1"/>
          </a:p>
        </p:txBody>
      </p:sp>
      <p:sp>
        <p:nvSpPr>
          <p:cNvPr id="740" name="Google Shape;740;p49"/>
          <p:cNvSpPr/>
          <p:nvPr/>
        </p:nvSpPr>
        <p:spPr>
          <a:xfrm>
            <a:off x="7428308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9"/>
          <p:cNvSpPr txBox="1"/>
          <p:nvPr/>
        </p:nvSpPr>
        <p:spPr>
          <a:xfrm>
            <a:off x="7383608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742" name="Google Shape;742;p49"/>
          <p:cNvSpPr/>
          <p:nvPr/>
        </p:nvSpPr>
        <p:spPr>
          <a:xfrm>
            <a:off x="7507208" y="1865351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9"/>
          <p:cNvSpPr/>
          <p:nvPr/>
        </p:nvSpPr>
        <p:spPr>
          <a:xfrm>
            <a:off x="6074513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5</a:t>
            </a:r>
            <a:endParaRPr b="1"/>
          </a:p>
        </p:txBody>
      </p:sp>
      <p:cxnSp>
        <p:nvCxnSpPr>
          <p:cNvPr id="744" name="Google Shape;744;p49"/>
          <p:cNvCxnSpPr>
            <a:stCxn id="742" idx="2"/>
            <a:endCxn id="743" idx="0"/>
          </p:cNvCxnSpPr>
          <p:nvPr/>
        </p:nvCxnSpPr>
        <p:spPr>
          <a:xfrm rot="5400000">
            <a:off x="6335708" y="1857851"/>
            <a:ext cx="1200600" cy="13512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oval"/>
            <a:tailEnd len="med" w="med" type="triangle"/>
          </a:ln>
        </p:spPr>
      </p:cxnSp>
      <p:cxnSp>
        <p:nvCxnSpPr>
          <p:cNvPr id="745" name="Google Shape;745;p49"/>
          <p:cNvCxnSpPr>
            <a:stCxn id="739" idx="2"/>
            <a:endCxn id="743" idx="0"/>
          </p:cNvCxnSpPr>
          <p:nvPr/>
        </p:nvCxnSpPr>
        <p:spPr>
          <a:xfrm flipH="1" rot="-5400000">
            <a:off x="5660520" y="2533151"/>
            <a:ext cx="1200600" cy="6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46" name="Google Shape;746;p4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752" name="Google Shape;752;p50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50"/>
          <p:cNvSpPr/>
          <p:nvPr/>
        </p:nvSpPr>
        <p:spPr>
          <a:xfrm>
            <a:off x="5264100" y="180182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0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755" name="Google Shape;755;p50"/>
          <p:cNvSpPr/>
          <p:nvPr/>
        </p:nvSpPr>
        <p:spPr>
          <a:xfrm>
            <a:off x="5636100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0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b1</a:t>
            </a:r>
            <a:endParaRPr b="1"/>
          </a:p>
        </p:txBody>
      </p:sp>
      <p:sp>
        <p:nvSpPr>
          <p:cNvPr id="757" name="Google Shape;757;p50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0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759" name="Google Shape;759;p50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0"/>
          <p:cNvSpPr/>
          <p:nvPr/>
        </p:nvSpPr>
        <p:spPr>
          <a:xfrm>
            <a:off x="454025" y="2293640"/>
            <a:ext cx="35682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0"/>
          <p:cNvSpPr/>
          <p:nvPr/>
        </p:nvSpPr>
        <p:spPr>
          <a:xfrm>
            <a:off x="66540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0"/>
          <p:cNvSpPr/>
          <p:nvPr/>
        </p:nvSpPr>
        <p:spPr>
          <a:xfrm>
            <a:off x="70635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0"/>
          <p:cNvSpPr/>
          <p:nvPr/>
        </p:nvSpPr>
        <p:spPr>
          <a:xfrm>
            <a:off x="1653350" y="3764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4" name="Google Shape;764;p50"/>
          <p:cNvCxnSpPr>
            <a:stCxn id="759" idx="2"/>
            <a:endCxn id="765" idx="0"/>
          </p:cNvCxnSpPr>
          <p:nvPr/>
        </p:nvCxnSpPr>
        <p:spPr>
          <a:xfrm flipH="1" rot="-5400000">
            <a:off x="5217600" y="2529500"/>
            <a:ext cx="1206300" cy="27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66" name="Google Shape;766;p50"/>
          <p:cNvSpPr/>
          <p:nvPr/>
        </p:nvSpPr>
        <p:spPr>
          <a:xfrm>
            <a:off x="6077220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0"/>
          <p:cNvSpPr txBox="1"/>
          <p:nvPr/>
        </p:nvSpPr>
        <p:spPr>
          <a:xfrm>
            <a:off x="603252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b2</a:t>
            </a:r>
            <a:endParaRPr b="1"/>
          </a:p>
        </p:txBody>
      </p:sp>
      <p:sp>
        <p:nvSpPr>
          <p:cNvPr id="768" name="Google Shape;768;p50"/>
          <p:cNvSpPr/>
          <p:nvPr/>
        </p:nvSpPr>
        <p:spPr>
          <a:xfrm>
            <a:off x="6156120" y="1865351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0"/>
          <p:cNvSpPr/>
          <p:nvPr/>
        </p:nvSpPr>
        <p:spPr>
          <a:xfrm>
            <a:off x="5636088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0</a:t>
            </a:r>
            <a:endParaRPr b="1"/>
          </a:p>
        </p:txBody>
      </p:sp>
      <p:sp>
        <p:nvSpPr>
          <p:cNvPr id="769" name="Google Shape;769;p50"/>
          <p:cNvSpPr/>
          <p:nvPr/>
        </p:nvSpPr>
        <p:spPr>
          <a:xfrm>
            <a:off x="6074513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5</a:t>
            </a:r>
            <a:endParaRPr b="1"/>
          </a:p>
        </p:txBody>
      </p:sp>
      <p:cxnSp>
        <p:nvCxnSpPr>
          <p:cNvPr id="770" name="Google Shape;770;p50"/>
          <p:cNvCxnSpPr>
            <a:stCxn id="768" idx="2"/>
            <a:endCxn id="769" idx="0"/>
          </p:cNvCxnSpPr>
          <p:nvPr/>
        </p:nvCxnSpPr>
        <p:spPr>
          <a:xfrm flipH="1" rot="-5400000">
            <a:off x="5660520" y="2533151"/>
            <a:ext cx="1200600" cy="6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71" name="Google Shape;771;p50"/>
          <p:cNvSpPr/>
          <p:nvPr/>
        </p:nvSpPr>
        <p:spPr>
          <a:xfrm flipH="1">
            <a:off x="652175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778" name="Google Shape;778;p51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51"/>
          <p:cNvSpPr/>
          <p:nvPr/>
        </p:nvSpPr>
        <p:spPr>
          <a:xfrm>
            <a:off x="5264100" y="180182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781" name="Google Shape;781;p51"/>
          <p:cNvSpPr/>
          <p:nvPr/>
        </p:nvSpPr>
        <p:spPr>
          <a:xfrm>
            <a:off x="5636100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1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B7B7B7"/>
                </a:solidFill>
              </a:rPr>
              <a:t>b1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783" name="Google Shape;783;p5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785" name="Google Shape;785;p51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1"/>
          <p:cNvSpPr/>
          <p:nvPr/>
        </p:nvSpPr>
        <p:spPr>
          <a:xfrm>
            <a:off x="472050" y="3845060"/>
            <a:ext cx="35682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1"/>
          <p:cNvSpPr/>
          <p:nvPr/>
        </p:nvSpPr>
        <p:spPr>
          <a:xfrm>
            <a:off x="66540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1"/>
          <p:cNvSpPr/>
          <p:nvPr/>
        </p:nvSpPr>
        <p:spPr>
          <a:xfrm>
            <a:off x="70635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1"/>
          <p:cNvSpPr/>
          <p:nvPr/>
        </p:nvSpPr>
        <p:spPr>
          <a:xfrm>
            <a:off x="1653350" y="3764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1"/>
          <p:cNvSpPr/>
          <p:nvPr/>
        </p:nvSpPr>
        <p:spPr>
          <a:xfrm>
            <a:off x="6077220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1"/>
          <p:cNvSpPr txBox="1"/>
          <p:nvPr/>
        </p:nvSpPr>
        <p:spPr>
          <a:xfrm>
            <a:off x="603252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b2</a:t>
            </a:r>
            <a:endParaRPr b="1"/>
          </a:p>
        </p:txBody>
      </p:sp>
      <p:sp>
        <p:nvSpPr>
          <p:cNvPr id="792" name="Google Shape;792;p51"/>
          <p:cNvSpPr/>
          <p:nvPr/>
        </p:nvSpPr>
        <p:spPr>
          <a:xfrm>
            <a:off x="6156120" y="1865351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1"/>
          <p:cNvSpPr/>
          <p:nvPr/>
        </p:nvSpPr>
        <p:spPr>
          <a:xfrm>
            <a:off x="6074513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5</a:t>
            </a:r>
            <a:endParaRPr b="1"/>
          </a:p>
        </p:txBody>
      </p:sp>
      <p:cxnSp>
        <p:nvCxnSpPr>
          <p:cNvPr id="794" name="Google Shape;794;p51"/>
          <p:cNvCxnSpPr>
            <a:stCxn id="792" idx="2"/>
            <a:endCxn id="793" idx="0"/>
          </p:cNvCxnSpPr>
          <p:nvPr/>
        </p:nvCxnSpPr>
        <p:spPr>
          <a:xfrm flipH="1" rot="-5400000">
            <a:off x="5660520" y="2533151"/>
            <a:ext cx="1200600" cy="6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95" name="Google Shape;795;p5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801" name="Google Shape;801;p52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2" name="Google Shape;802;p52"/>
          <p:cNvSpPr/>
          <p:nvPr/>
        </p:nvSpPr>
        <p:spPr>
          <a:xfrm>
            <a:off x="5264100" y="180182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804" name="Google Shape;804;p52"/>
          <p:cNvSpPr/>
          <p:nvPr/>
        </p:nvSpPr>
        <p:spPr>
          <a:xfrm>
            <a:off x="5636100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2"/>
          <p:cNvSpPr txBox="1"/>
          <p:nvPr/>
        </p:nvSpPr>
        <p:spPr>
          <a:xfrm>
            <a:off x="559140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B7B7B7"/>
                </a:solidFill>
              </a:rPr>
              <a:t>b1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806" name="Google Shape;806;p5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808" name="Google Shape;808;p52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2"/>
          <p:cNvSpPr/>
          <p:nvPr/>
        </p:nvSpPr>
        <p:spPr>
          <a:xfrm>
            <a:off x="484425" y="4117210"/>
            <a:ext cx="35682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2"/>
          <p:cNvSpPr/>
          <p:nvPr/>
        </p:nvSpPr>
        <p:spPr>
          <a:xfrm>
            <a:off x="6654088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2"/>
          <p:cNvSpPr/>
          <p:nvPr/>
        </p:nvSpPr>
        <p:spPr>
          <a:xfrm>
            <a:off x="70635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2"/>
          <p:cNvSpPr/>
          <p:nvPr/>
        </p:nvSpPr>
        <p:spPr>
          <a:xfrm>
            <a:off x="1653350" y="3764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2"/>
          <p:cNvSpPr/>
          <p:nvPr/>
        </p:nvSpPr>
        <p:spPr>
          <a:xfrm>
            <a:off x="6077220" y="180182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2"/>
          <p:cNvSpPr txBox="1"/>
          <p:nvPr/>
        </p:nvSpPr>
        <p:spPr>
          <a:xfrm>
            <a:off x="6032520" y="132913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b2</a:t>
            </a:r>
            <a:endParaRPr b="1"/>
          </a:p>
        </p:txBody>
      </p:sp>
      <p:sp>
        <p:nvSpPr>
          <p:cNvPr id="815" name="Google Shape;815;p52"/>
          <p:cNvSpPr/>
          <p:nvPr/>
        </p:nvSpPr>
        <p:spPr>
          <a:xfrm>
            <a:off x="6156120" y="1865351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2"/>
          <p:cNvSpPr/>
          <p:nvPr/>
        </p:nvSpPr>
        <p:spPr>
          <a:xfrm>
            <a:off x="6074513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5</a:t>
            </a:r>
            <a:endParaRPr b="1"/>
          </a:p>
        </p:txBody>
      </p:sp>
      <p:cxnSp>
        <p:nvCxnSpPr>
          <p:cNvPr id="817" name="Google Shape;817;p52"/>
          <p:cNvCxnSpPr>
            <a:stCxn id="815" idx="2"/>
            <a:endCxn id="816" idx="0"/>
          </p:cNvCxnSpPr>
          <p:nvPr/>
        </p:nvCxnSpPr>
        <p:spPr>
          <a:xfrm flipH="1" rot="-5400000">
            <a:off x="5660520" y="2533151"/>
            <a:ext cx="1200600" cy="6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818" name="Google Shape;818;p5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Uso dei puntatori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Tramite l’uso di</a:t>
            </a:r>
            <a:r>
              <a:rPr lang="it"/>
              <a:t> puntatori è possibile costruire strutture dati dinamiche (dalla topologia non prevedibile a priori e/o variabile nel tempo) come grafi, alberi, liste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questo, da un lato, offre grandi libertà al programmatore, dall’altro lo espone ad una serie di problemi legati alla difficoltà di dedurre la di correttezza del codice che lo manipola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regole restrittive imposte dal borrow checker di Rust impediscono, con l’uso di soli riferimenti, la creazione di strutture cicliche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Ogni valore in Rust  è parte di un solo albero la cui radice è contenuta in una qualche variabile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Questa minore capacità espressiva abilita, però, analisi più approfondite ed è alla base delle garanzie di sanità offerte dal linguaggio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Attraverso l’uso di smart pointer come Rc&lt;T&gt; e Arc&lt;T&gt;, è possibile avere più possessori di uno stesso valore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Smart pointer come std::rc::Weak e std::sync::Weak offrono invece la possibilità di avere strutture cicliche, nel rispetto di alcune restrizioni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std::Box&lt;T&gt;</a:t>
            </a:r>
            <a:endParaRPr/>
          </a:p>
        </p:txBody>
      </p:sp>
      <p:sp>
        <p:nvSpPr>
          <p:cNvPr id="824" name="Google Shape;824;p53"/>
          <p:cNvSpPr txBox="1"/>
          <p:nvPr/>
        </p:nvSpPr>
        <p:spPr>
          <a:xfrm>
            <a:off x="395850" y="1199900"/>
            <a:ext cx="3921300" cy="36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produce(odd: bool) -&gt; Box&lt;i32&gt;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b = Box::new(0);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odd { *b = 5; 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b1 = produce(false);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println!("b1: {}", 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b2 = produce(true);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drop(b1);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println!("b2: {}", b2);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Google Shape;825;p53"/>
          <p:cNvSpPr/>
          <p:nvPr/>
        </p:nvSpPr>
        <p:spPr>
          <a:xfrm>
            <a:off x="5264100" y="180182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827" name="Google Shape;827;p5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829" name="Google Shape;829;p53"/>
          <p:cNvSpPr/>
          <p:nvPr/>
        </p:nvSpPr>
        <p:spPr>
          <a:xfrm>
            <a:off x="454025" y="4372530"/>
            <a:ext cx="3568200" cy="4002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3"/>
          <p:cNvSpPr/>
          <p:nvPr/>
        </p:nvSpPr>
        <p:spPr>
          <a:xfrm>
            <a:off x="706355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3"/>
          <p:cNvSpPr/>
          <p:nvPr/>
        </p:nvSpPr>
        <p:spPr>
          <a:xfrm>
            <a:off x="1653350" y="3764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3"/>
          <p:cNvSpPr/>
          <p:nvPr/>
        </p:nvSpPr>
        <p:spPr>
          <a:xfrm flipH="1">
            <a:off x="545495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std::rc::Rc&lt;T&gt;</a:t>
            </a:r>
            <a:endParaRPr/>
          </a:p>
        </p:txBody>
      </p:sp>
      <p:sp>
        <p:nvSpPr>
          <p:cNvPr id="839" name="Google Shape;839;p5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40" name="Google Shape;840;p54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Nelle situazioni in cui occorre disporre di più possessori di uno stesso dato immutabile, è possibile usare questo smart pointer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Internamente mantiene una copia del dato e due contatori: il primo indica quante copie del puntatore esistono, il secondo quanti riferimenti deboli sono presenti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Ogni volta che questo puntatore viene clonato, il primo contatore viene incrementato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Quando il puntatore esce dal proprio scope, il contatore viene decrementato: se il risultato è 0, il blocco viene rilasciato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Rc&lt;T&gt; si presta a realizzare alberi e grafi aciclici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Non può essere usato da più di un thread</a:t>
            </a:r>
            <a:endParaRPr/>
          </a:p>
        </p:txBody>
      </p:sp>
      <p:grpSp>
        <p:nvGrpSpPr>
          <p:cNvPr id="841" name="Google Shape;841;p54"/>
          <p:cNvGrpSpPr/>
          <p:nvPr/>
        </p:nvGrpSpPr>
        <p:grpSpPr>
          <a:xfrm>
            <a:off x="5075725" y="690000"/>
            <a:ext cx="3840451" cy="4386425"/>
            <a:chOff x="5075725" y="690000"/>
            <a:chExt cx="3840451" cy="4386425"/>
          </a:xfrm>
        </p:grpSpPr>
        <p:grpSp>
          <p:nvGrpSpPr>
            <p:cNvPr id="842" name="Google Shape;842;p54"/>
            <p:cNvGrpSpPr/>
            <p:nvPr/>
          </p:nvGrpSpPr>
          <p:grpSpPr>
            <a:xfrm>
              <a:off x="5075725" y="690000"/>
              <a:ext cx="3840451" cy="4386425"/>
              <a:chOff x="5075725" y="690000"/>
              <a:chExt cx="3840451" cy="4386425"/>
            </a:xfrm>
          </p:grpSpPr>
          <p:pic>
            <p:nvPicPr>
              <p:cNvPr id="843" name="Google Shape;843;p5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51901" y="775775"/>
                <a:ext cx="3664275" cy="4300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4" name="Google Shape;844;p54"/>
              <p:cNvSpPr txBox="1"/>
              <p:nvPr/>
            </p:nvSpPr>
            <p:spPr>
              <a:xfrm>
                <a:off x="5075725" y="3304299"/>
                <a:ext cx="1080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>
                    <a:latin typeface="Consolas"/>
                    <a:ea typeface="Consolas"/>
                    <a:cs typeface="Consolas"/>
                    <a:sym typeface="Consolas"/>
                  </a:rPr>
                  <a:t>rc:</a:t>
                </a:r>
                <a:endParaRPr b="1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845" name="Google Shape;845;p54"/>
              <p:cNvSpPr txBox="1"/>
              <p:nvPr/>
            </p:nvSpPr>
            <p:spPr>
              <a:xfrm>
                <a:off x="5170727" y="690000"/>
                <a:ext cx="1080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>
                    <a:latin typeface="Consolas"/>
                    <a:ea typeface="Consolas"/>
                    <a:cs typeface="Consolas"/>
                    <a:sym typeface="Consolas"/>
                  </a:rPr>
                  <a:t>ref:</a:t>
                </a:r>
                <a:endParaRPr b="1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846" name="Google Shape;846;p54"/>
            <p:cNvSpPr txBox="1"/>
            <p:nvPr/>
          </p:nvSpPr>
          <p:spPr>
            <a:xfrm>
              <a:off x="6968825" y="3099450"/>
              <a:ext cx="136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latin typeface="Consolas"/>
                  <a:ea typeface="Consolas"/>
                  <a:cs typeface="Consolas"/>
                  <a:sym typeface="Consolas"/>
                </a:rPr>
                <a:t>ref = &amp;*rc;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5"/>
          <p:cNvSpPr/>
          <p:nvPr/>
        </p:nvSpPr>
        <p:spPr>
          <a:xfrm>
            <a:off x="5746275" y="4122725"/>
            <a:ext cx="2635500" cy="381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5"/>
          <p:cNvSpPr/>
          <p:nvPr/>
        </p:nvSpPr>
        <p:spPr>
          <a:xfrm>
            <a:off x="6825400" y="4691750"/>
            <a:ext cx="1799400" cy="381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5"/>
          <p:cNvSpPr txBox="1"/>
          <p:nvPr>
            <p:ph type="title"/>
          </p:nvPr>
        </p:nvSpPr>
        <p:spPr>
          <a:xfrm>
            <a:off x="311700" y="494475"/>
            <a:ext cx="38568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std::rc::Rc&lt;T&gt;</a:t>
            </a:r>
            <a:endParaRPr/>
          </a:p>
        </p:txBody>
      </p:sp>
      <p:sp>
        <p:nvSpPr>
          <p:cNvPr id="854" name="Google Shape;854;p5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enum List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Cons(i32, Rc&lt;List&gt;),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Nil,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use crate::List::{Cons, Nil};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use std::rc::Rc;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let a = Rc::new(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Cons(5,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Rc::new(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Cons(10, Rc::new(Nil)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)));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let b = Rc:new(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Cons(3, Rc::clone(&amp;a));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let c = Rc:new(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Cons(4, Rc::clone(&amp;a));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5" name="Google Shape;855;p5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56" name="Google Shape;856;p55"/>
          <p:cNvSpPr/>
          <p:nvPr/>
        </p:nvSpPr>
        <p:spPr>
          <a:xfrm>
            <a:off x="7881850" y="4752050"/>
            <a:ext cx="676800" cy="26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Nil</a:t>
            </a:r>
            <a:endParaRPr/>
          </a:p>
        </p:txBody>
      </p:sp>
      <p:sp>
        <p:nvSpPr>
          <p:cNvPr id="857" name="Google Shape;857;p55"/>
          <p:cNvSpPr/>
          <p:nvPr/>
        </p:nvSpPr>
        <p:spPr>
          <a:xfrm>
            <a:off x="6741225" y="4183025"/>
            <a:ext cx="1569600" cy="26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</a:t>
            </a:r>
            <a:endParaRPr/>
          </a:p>
        </p:txBody>
      </p:sp>
      <p:sp>
        <p:nvSpPr>
          <p:cNvPr id="858" name="Google Shape;858;p55"/>
          <p:cNvSpPr/>
          <p:nvPr/>
        </p:nvSpPr>
        <p:spPr>
          <a:xfrm>
            <a:off x="7372600" y="4230575"/>
            <a:ext cx="344400" cy="166200"/>
          </a:xfrm>
          <a:prstGeom prst="rect">
            <a:avLst/>
          </a:prstGeom>
          <a:solidFill>
            <a:srgbClr val="F6F7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10</a:t>
            </a:r>
            <a:endParaRPr sz="1100"/>
          </a:p>
        </p:txBody>
      </p:sp>
      <p:sp>
        <p:nvSpPr>
          <p:cNvPr id="859" name="Google Shape;859;p55"/>
          <p:cNvSpPr/>
          <p:nvPr/>
        </p:nvSpPr>
        <p:spPr>
          <a:xfrm>
            <a:off x="7859375" y="4230575"/>
            <a:ext cx="344400" cy="166200"/>
          </a:xfrm>
          <a:prstGeom prst="rect">
            <a:avLst/>
          </a:prstGeom>
          <a:solidFill>
            <a:srgbClr val="F6F7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Rc</a:t>
            </a:r>
            <a:endParaRPr sz="1000"/>
          </a:p>
        </p:txBody>
      </p:sp>
      <p:cxnSp>
        <p:nvCxnSpPr>
          <p:cNvPr id="860" name="Google Shape;860;p55"/>
          <p:cNvCxnSpPr>
            <a:stCxn id="859" idx="3"/>
            <a:endCxn id="852" idx="0"/>
          </p:cNvCxnSpPr>
          <p:nvPr/>
        </p:nvCxnSpPr>
        <p:spPr>
          <a:xfrm flipH="1">
            <a:off x="7724975" y="4313675"/>
            <a:ext cx="478800" cy="378000"/>
          </a:xfrm>
          <a:prstGeom prst="curvedConnector4">
            <a:avLst>
              <a:gd fmla="val -49734" name="adj1"/>
              <a:gd fmla="val 6100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55"/>
          <p:cNvSpPr/>
          <p:nvPr/>
        </p:nvSpPr>
        <p:spPr>
          <a:xfrm>
            <a:off x="5859675" y="4230575"/>
            <a:ext cx="344400" cy="166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1</a:t>
            </a:r>
            <a:endParaRPr sz="1100"/>
          </a:p>
        </p:txBody>
      </p:sp>
      <p:sp>
        <p:nvSpPr>
          <p:cNvPr id="862" name="Google Shape;862;p55"/>
          <p:cNvSpPr/>
          <p:nvPr/>
        </p:nvSpPr>
        <p:spPr>
          <a:xfrm>
            <a:off x="6300450" y="4230575"/>
            <a:ext cx="344400" cy="166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0</a:t>
            </a:r>
            <a:endParaRPr sz="1100"/>
          </a:p>
        </p:txBody>
      </p:sp>
      <p:sp>
        <p:nvSpPr>
          <p:cNvPr id="863" name="Google Shape;863;p55"/>
          <p:cNvSpPr/>
          <p:nvPr/>
        </p:nvSpPr>
        <p:spPr>
          <a:xfrm>
            <a:off x="6939800" y="4799600"/>
            <a:ext cx="344400" cy="166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1</a:t>
            </a:r>
            <a:endParaRPr sz="1100"/>
          </a:p>
        </p:txBody>
      </p:sp>
      <p:sp>
        <p:nvSpPr>
          <p:cNvPr id="864" name="Google Shape;864;p55"/>
          <p:cNvSpPr/>
          <p:nvPr/>
        </p:nvSpPr>
        <p:spPr>
          <a:xfrm>
            <a:off x="7380575" y="4799600"/>
            <a:ext cx="344400" cy="166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0</a:t>
            </a:r>
            <a:endParaRPr sz="1100"/>
          </a:p>
        </p:txBody>
      </p:sp>
      <p:sp>
        <p:nvSpPr>
          <p:cNvPr id="865" name="Google Shape;865;p55"/>
          <p:cNvSpPr/>
          <p:nvPr/>
        </p:nvSpPr>
        <p:spPr>
          <a:xfrm>
            <a:off x="5758225" y="3366650"/>
            <a:ext cx="2635500" cy="381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5"/>
          <p:cNvSpPr/>
          <p:nvPr/>
        </p:nvSpPr>
        <p:spPr>
          <a:xfrm>
            <a:off x="6753175" y="3426950"/>
            <a:ext cx="1569600" cy="26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</a:t>
            </a:r>
            <a:endParaRPr/>
          </a:p>
        </p:txBody>
      </p:sp>
      <p:sp>
        <p:nvSpPr>
          <p:cNvPr id="867" name="Google Shape;867;p55"/>
          <p:cNvSpPr/>
          <p:nvPr/>
        </p:nvSpPr>
        <p:spPr>
          <a:xfrm>
            <a:off x="7384550" y="3474500"/>
            <a:ext cx="344400" cy="166200"/>
          </a:xfrm>
          <a:prstGeom prst="rect">
            <a:avLst/>
          </a:prstGeom>
          <a:solidFill>
            <a:srgbClr val="F6F7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5</a:t>
            </a:r>
            <a:endParaRPr sz="1100"/>
          </a:p>
        </p:txBody>
      </p:sp>
      <p:sp>
        <p:nvSpPr>
          <p:cNvPr id="868" name="Google Shape;868;p55"/>
          <p:cNvSpPr/>
          <p:nvPr/>
        </p:nvSpPr>
        <p:spPr>
          <a:xfrm>
            <a:off x="7871325" y="3474500"/>
            <a:ext cx="344400" cy="166200"/>
          </a:xfrm>
          <a:prstGeom prst="rect">
            <a:avLst/>
          </a:prstGeom>
          <a:solidFill>
            <a:srgbClr val="F6F7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Rc</a:t>
            </a:r>
            <a:endParaRPr sz="1000"/>
          </a:p>
        </p:txBody>
      </p:sp>
      <p:cxnSp>
        <p:nvCxnSpPr>
          <p:cNvPr id="869" name="Google Shape;869;p55"/>
          <p:cNvCxnSpPr>
            <a:stCxn id="868" idx="3"/>
            <a:endCxn id="851" idx="0"/>
          </p:cNvCxnSpPr>
          <p:nvPr/>
        </p:nvCxnSpPr>
        <p:spPr>
          <a:xfrm flipH="1">
            <a:off x="7064025" y="3557600"/>
            <a:ext cx="1151700" cy="565200"/>
          </a:xfrm>
          <a:prstGeom prst="curvedConnector4">
            <a:avLst>
              <a:gd fmla="val -20676" name="adj1"/>
              <a:gd fmla="val 5734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0" name="Google Shape;870;p55"/>
          <p:cNvSpPr/>
          <p:nvPr/>
        </p:nvSpPr>
        <p:spPr>
          <a:xfrm>
            <a:off x="5871625" y="3474500"/>
            <a:ext cx="344400" cy="166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3</a:t>
            </a:r>
            <a:endParaRPr sz="1100"/>
          </a:p>
        </p:txBody>
      </p:sp>
      <p:sp>
        <p:nvSpPr>
          <p:cNvPr id="871" name="Google Shape;871;p55"/>
          <p:cNvSpPr/>
          <p:nvPr/>
        </p:nvSpPr>
        <p:spPr>
          <a:xfrm>
            <a:off x="6312400" y="3474500"/>
            <a:ext cx="344400" cy="166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0</a:t>
            </a:r>
            <a:endParaRPr sz="1100"/>
          </a:p>
        </p:txBody>
      </p:sp>
      <p:sp>
        <p:nvSpPr>
          <p:cNvPr id="872" name="Google Shape;872;p55"/>
          <p:cNvSpPr/>
          <p:nvPr/>
        </p:nvSpPr>
        <p:spPr>
          <a:xfrm>
            <a:off x="4808350" y="3474500"/>
            <a:ext cx="344400" cy="166200"/>
          </a:xfrm>
          <a:prstGeom prst="rect">
            <a:avLst/>
          </a:prstGeom>
          <a:solidFill>
            <a:srgbClr val="F6F7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Rc</a:t>
            </a:r>
            <a:endParaRPr sz="1000"/>
          </a:p>
        </p:txBody>
      </p:sp>
      <p:cxnSp>
        <p:nvCxnSpPr>
          <p:cNvPr id="873" name="Google Shape;873;p55"/>
          <p:cNvCxnSpPr>
            <a:stCxn id="872" idx="3"/>
            <a:endCxn id="865" idx="0"/>
          </p:cNvCxnSpPr>
          <p:nvPr/>
        </p:nvCxnSpPr>
        <p:spPr>
          <a:xfrm flipH="1" rot="10800000">
            <a:off x="5152750" y="3366800"/>
            <a:ext cx="1923300" cy="190800"/>
          </a:xfrm>
          <a:prstGeom prst="curvedConnector4">
            <a:avLst>
              <a:gd fmla="val 15741" name="adj1"/>
              <a:gd fmla="val 22488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4" name="Google Shape;874;p55"/>
          <p:cNvSpPr/>
          <p:nvPr/>
        </p:nvSpPr>
        <p:spPr>
          <a:xfrm>
            <a:off x="5758225" y="2372300"/>
            <a:ext cx="2635500" cy="381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5"/>
          <p:cNvSpPr/>
          <p:nvPr/>
        </p:nvSpPr>
        <p:spPr>
          <a:xfrm>
            <a:off x="6753175" y="2432600"/>
            <a:ext cx="1569600" cy="26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</a:t>
            </a:r>
            <a:endParaRPr/>
          </a:p>
        </p:txBody>
      </p:sp>
      <p:sp>
        <p:nvSpPr>
          <p:cNvPr id="876" name="Google Shape;876;p55"/>
          <p:cNvSpPr/>
          <p:nvPr/>
        </p:nvSpPr>
        <p:spPr>
          <a:xfrm>
            <a:off x="7384550" y="2480150"/>
            <a:ext cx="344400" cy="166200"/>
          </a:xfrm>
          <a:prstGeom prst="rect">
            <a:avLst/>
          </a:prstGeom>
          <a:solidFill>
            <a:srgbClr val="F6F7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3</a:t>
            </a:r>
            <a:endParaRPr sz="1100"/>
          </a:p>
        </p:txBody>
      </p:sp>
      <p:sp>
        <p:nvSpPr>
          <p:cNvPr id="877" name="Google Shape;877;p55"/>
          <p:cNvSpPr/>
          <p:nvPr/>
        </p:nvSpPr>
        <p:spPr>
          <a:xfrm>
            <a:off x="7871325" y="2480150"/>
            <a:ext cx="344400" cy="166200"/>
          </a:xfrm>
          <a:prstGeom prst="rect">
            <a:avLst/>
          </a:prstGeom>
          <a:solidFill>
            <a:srgbClr val="F6F7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Rc</a:t>
            </a:r>
            <a:endParaRPr sz="1000"/>
          </a:p>
        </p:txBody>
      </p:sp>
      <p:cxnSp>
        <p:nvCxnSpPr>
          <p:cNvPr id="878" name="Google Shape;878;p55"/>
          <p:cNvCxnSpPr>
            <a:stCxn id="877" idx="3"/>
            <a:endCxn id="865" idx="0"/>
          </p:cNvCxnSpPr>
          <p:nvPr/>
        </p:nvCxnSpPr>
        <p:spPr>
          <a:xfrm flipH="1">
            <a:off x="7076025" y="2563250"/>
            <a:ext cx="1139700" cy="803400"/>
          </a:xfrm>
          <a:prstGeom prst="curvedConnector4">
            <a:avLst>
              <a:gd fmla="val -20894" name="adj1"/>
              <a:gd fmla="val 5517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55"/>
          <p:cNvSpPr/>
          <p:nvPr/>
        </p:nvSpPr>
        <p:spPr>
          <a:xfrm>
            <a:off x="5871625" y="2480150"/>
            <a:ext cx="344400" cy="166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1</a:t>
            </a:r>
            <a:endParaRPr sz="1100"/>
          </a:p>
        </p:txBody>
      </p:sp>
      <p:sp>
        <p:nvSpPr>
          <p:cNvPr id="880" name="Google Shape;880;p55"/>
          <p:cNvSpPr/>
          <p:nvPr/>
        </p:nvSpPr>
        <p:spPr>
          <a:xfrm>
            <a:off x="6312400" y="2480150"/>
            <a:ext cx="344400" cy="166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0</a:t>
            </a:r>
            <a:endParaRPr sz="1100"/>
          </a:p>
        </p:txBody>
      </p:sp>
      <p:sp>
        <p:nvSpPr>
          <p:cNvPr id="881" name="Google Shape;881;p55"/>
          <p:cNvSpPr/>
          <p:nvPr/>
        </p:nvSpPr>
        <p:spPr>
          <a:xfrm>
            <a:off x="4808350" y="2480150"/>
            <a:ext cx="344400" cy="166200"/>
          </a:xfrm>
          <a:prstGeom prst="rect">
            <a:avLst/>
          </a:prstGeom>
          <a:solidFill>
            <a:srgbClr val="F6F7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Rc</a:t>
            </a:r>
            <a:endParaRPr sz="1000"/>
          </a:p>
        </p:txBody>
      </p:sp>
      <p:cxnSp>
        <p:nvCxnSpPr>
          <p:cNvPr id="882" name="Google Shape;882;p55"/>
          <p:cNvCxnSpPr>
            <a:stCxn id="881" idx="3"/>
            <a:endCxn id="874" idx="0"/>
          </p:cNvCxnSpPr>
          <p:nvPr/>
        </p:nvCxnSpPr>
        <p:spPr>
          <a:xfrm flipH="1" rot="10800000">
            <a:off x="5152750" y="2372450"/>
            <a:ext cx="1923300" cy="190800"/>
          </a:xfrm>
          <a:prstGeom prst="curvedConnector4">
            <a:avLst>
              <a:gd fmla="val 15741" name="adj1"/>
              <a:gd fmla="val 22488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3" name="Google Shape;883;p55"/>
          <p:cNvSpPr txBox="1"/>
          <p:nvPr/>
        </p:nvSpPr>
        <p:spPr>
          <a:xfrm>
            <a:off x="4502975" y="3357500"/>
            <a:ext cx="3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a:</a:t>
            </a:r>
            <a:endParaRPr/>
          </a:p>
        </p:txBody>
      </p:sp>
      <p:sp>
        <p:nvSpPr>
          <p:cNvPr id="884" name="Google Shape;884;p55"/>
          <p:cNvSpPr txBox="1"/>
          <p:nvPr/>
        </p:nvSpPr>
        <p:spPr>
          <a:xfrm>
            <a:off x="4499850" y="2363150"/>
            <a:ext cx="3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</a:t>
            </a:r>
            <a:r>
              <a:rPr lang="it"/>
              <a:t>:</a:t>
            </a:r>
            <a:endParaRPr/>
          </a:p>
        </p:txBody>
      </p:sp>
      <p:sp>
        <p:nvSpPr>
          <p:cNvPr id="885" name="Google Shape;885;p55"/>
          <p:cNvSpPr/>
          <p:nvPr/>
        </p:nvSpPr>
        <p:spPr>
          <a:xfrm>
            <a:off x="5779421" y="1472062"/>
            <a:ext cx="2635500" cy="381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5"/>
          <p:cNvSpPr/>
          <p:nvPr/>
        </p:nvSpPr>
        <p:spPr>
          <a:xfrm>
            <a:off x="6774371" y="1532362"/>
            <a:ext cx="1569600" cy="26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</a:t>
            </a:r>
            <a:endParaRPr/>
          </a:p>
        </p:txBody>
      </p:sp>
      <p:sp>
        <p:nvSpPr>
          <p:cNvPr id="887" name="Google Shape;887;p55"/>
          <p:cNvSpPr/>
          <p:nvPr/>
        </p:nvSpPr>
        <p:spPr>
          <a:xfrm>
            <a:off x="7405746" y="1579912"/>
            <a:ext cx="344400" cy="166200"/>
          </a:xfrm>
          <a:prstGeom prst="rect">
            <a:avLst/>
          </a:prstGeom>
          <a:solidFill>
            <a:srgbClr val="F6F7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4</a:t>
            </a:r>
            <a:endParaRPr sz="1100"/>
          </a:p>
        </p:txBody>
      </p:sp>
      <p:sp>
        <p:nvSpPr>
          <p:cNvPr id="888" name="Google Shape;888;p55"/>
          <p:cNvSpPr/>
          <p:nvPr/>
        </p:nvSpPr>
        <p:spPr>
          <a:xfrm>
            <a:off x="7892521" y="1579912"/>
            <a:ext cx="344400" cy="166200"/>
          </a:xfrm>
          <a:prstGeom prst="rect">
            <a:avLst/>
          </a:prstGeom>
          <a:solidFill>
            <a:srgbClr val="F6F7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Rc</a:t>
            </a:r>
            <a:endParaRPr sz="1000"/>
          </a:p>
        </p:txBody>
      </p:sp>
      <p:cxnSp>
        <p:nvCxnSpPr>
          <p:cNvPr id="889" name="Google Shape;889;p55"/>
          <p:cNvCxnSpPr>
            <a:stCxn id="888" idx="3"/>
          </p:cNvCxnSpPr>
          <p:nvPr/>
        </p:nvCxnSpPr>
        <p:spPr>
          <a:xfrm flipH="1">
            <a:off x="7067521" y="1663012"/>
            <a:ext cx="1169400" cy="1693200"/>
          </a:xfrm>
          <a:prstGeom prst="curvedConnector4">
            <a:avLst>
              <a:gd fmla="val -70449" name="adj1"/>
              <a:gd fmla="val 8765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0" name="Google Shape;890;p55"/>
          <p:cNvSpPr/>
          <p:nvPr/>
        </p:nvSpPr>
        <p:spPr>
          <a:xfrm>
            <a:off x="5892821" y="1579912"/>
            <a:ext cx="344400" cy="166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1</a:t>
            </a:r>
            <a:endParaRPr sz="1100"/>
          </a:p>
        </p:txBody>
      </p:sp>
      <p:sp>
        <p:nvSpPr>
          <p:cNvPr id="891" name="Google Shape;891;p55"/>
          <p:cNvSpPr/>
          <p:nvPr/>
        </p:nvSpPr>
        <p:spPr>
          <a:xfrm>
            <a:off x="6333596" y="1579912"/>
            <a:ext cx="344400" cy="166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0</a:t>
            </a:r>
            <a:endParaRPr sz="1100"/>
          </a:p>
        </p:txBody>
      </p:sp>
      <p:sp>
        <p:nvSpPr>
          <p:cNvPr id="892" name="Google Shape;892;p55"/>
          <p:cNvSpPr/>
          <p:nvPr/>
        </p:nvSpPr>
        <p:spPr>
          <a:xfrm>
            <a:off x="4829546" y="1579912"/>
            <a:ext cx="344400" cy="166200"/>
          </a:xfrm>
          <a:prstGeom prst="rect">
            <a:avLst/>
          </a:prstGeom>
          <a:solidFill>
            <a:srgbClr val="F6F7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Rc</a:t>
            </a:r>
            <a:endParaRPr sz="1000"/>
          </a:p>
        </p:txBody>
      </p:sp>
      <p:cxnSp>
        <p:nvCxnSpPr>
          <p:cNvPr id="893" name="Google Shape;893;p55"/>
          <p:cNvCxnSpPr>
            <a:stCxn id="892" idx="3"/>
            <a:endCxn id="885" idx="0"/>
          </p:cNvCxnSpPr>
          <p:nvPr/>
        </p:nvCxnSpPr>
        <p:spPr>
          <a:xfrm flipH="1" rot="10800000">
            <a:off x="5173946" y="1472212"/>
            <a:ext cx="1923300" cy="190800"/>
          </a:xfrm>
          <a:prstGeom prst="curvedConnector4">
            <a:avLst>
              <a:gd fmla="val 15741" name="adj1"/>
              <a:gd fmla="val 22488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55"/>
          <p:cNvSpPr txBox="1"/>
          <p:nvPr/>
        </p:nvSpPr>
        <p:spPr>
          <a:xfrm>
            <a:off x="4521046" y="1462912"/>
            <a:ext cx="3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</a:t>
            </a:r>
            <a:r>
              <a:rPr lang="it"/>
              <a:t>: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std::rc::Rc&lt;T&gt;</a:t>
            </a:r>
            <a:endParaRPr/>
          </a:p>
        </p:txBody>
      </p:sp>
      <p:sp>
        <p:nvSpPr>
          <p:cNvPr id="900" name="Google Shape;900;p5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evitare problemi di omonimia con i metodi contenuti nel dato incapsulato, tutti i metodi di Rc sono dichiarati con la sintassi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pub fn strong_count(</a:t>
            </a:r>
            <a:r>
              <a:rPr b="1" lang="it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: &amp;Rc&lt;T&gt;) -&gt; usize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Chiamando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/>
              <a:t> (e non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) il parametro che indica l’istanza, non è possibile utilizzare la notazione puntata per invocare i metodi, ma occorre richiamarli nella forma estesa </a:t>
            </a:r>
            <a:br>
              <a:rPr lang="it"/>
            </a:b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Rc::&lt;T&gt;::strong_count(&amp;a)</a:t>
            </a:r>
            <a:r>
              <a:rPr lang="it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motivi di efficienza, l’operazione di incremento e decremento sui campi privati strong_count e weak_count non è </a:t>
            </a:r>
            <a:r>
              <a:rPr i="1" lang="it"/>
              <a:t>thread-safe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questo motivo, non è possibile utilizzare questo smart pointer in un contesto concorrente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Esiste un’altra classe, trattata in seguito, che supera questo limite: </a:t>
            </a:r>
            <a:r>
              <a:rPr b="1" lang="it">
                <a:solidFill>
                  <a:srgbClr val="0B5394"/>
                </a:solidFill>
              </a:rPr>
              <a:t>std::sync::Arc&lt;T&gt;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5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std::rc::Weak&lt;T&gt;</a:t>
            </a:r>
            <a:endParaRPr/>
          </a:p>
        </p:txBody>
      </p:sp>
      <p:sp>
        <p:nvSpPr>
          <p:cNvPr id="907" name="Google Shape;907;p5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si costruisse, usando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Rc&lt;T&gt;</a:t>
            </a:r>
            <a:r>
              <a:rPr lang="it"/>
              <a:t>, una sequenza circolare di puntatori, la memoria allocata non potrebbe più essere rilasciata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nel caso 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shared_ptr</a:t>
            </a:r>
            <a:r>
              <a:rPr lang="it"/>
              <a:t> in C++, la catena dei puntatori terrebbe in vita tutti i blocchi, garantendo che il conteggio dei riferimenti valga almeno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E’ possibile creare una struttura con dipendenze circolari utilizzando il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Weak&lt;T&gt;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Esso è una versione 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Rc</a:t>
            </a:r>
            <a:r>
              <a:rPr lang="it"/>
              <a:t> che contiene un riferimento senza possesso al blocco allocato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crea un valore di tipo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Weak&lt;T&gt;</a:t>
            </a:r>
            <a:r>
              <a:rPr lang="it"/>
              <a:t> a partire da un valore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Rc&lt;T&gt;</a:t>
            </a:r>
            <a:r>
              <a:rPr lang="it"/>
              <a:t> con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Rc::downgrade(&amp;rc)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il valore originale è ancora in vita (ovvero se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strong_counter()</a:t>
            </a:r>
            <a:r>
              <a:rPr lang="it"/>
              <a:t> &gt; 0), è possibile costruire un nuovo valore di tipo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Rc&lt;T&gt;</a:t>
            </a:r>
            <a:r>
              <a:rPr lang="it"/>
              <a:t> invocando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upgrade()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Esso ritorna un valore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Option&lt;Rc&lt;T&gt;&gt;</a:t>
            </a:r>
            <a:r>
              <a:rPr lang="it"/>
              <a:t> </a:t>
            </a:r>
            <a:endParaRPr/>
          </a:p>
        </p:txBody>
      </p:sp>
      <p:sp>
        <p:nvSpPr>
          <p:cNvPr id="908" name="Google Shape;908;p5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std::rc::Weak&lt;T&gt;</a:t>
            </a:r>
            <a:endParaRPr/>
          </a:p>
        </p:txBody>
      </p:sp>
      <p:sp>
        <p:nvSpPr>
          <p:cNvPr id="914" name="Google Shape;914;p5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15" name="Google Shape;915;p5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use std::rc::Rc;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let five = Rc::new(5);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let weak_five = Rc::downgrade(&amp;five);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let strong_five: Option&lt;Rc&lt;_&gt;&gt; = weak_five.upgrade();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assert!(strong_five.is_some());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// Destroy all strong pointers.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drop(strong_five);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drop(five);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assert!(weak_five.upgrade().is_none());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std::cell::Cell&lt;T&gt;</a:t>
            </a:r>
            <a:endParaRPr/>
          </a:p>
        </p:txBody>
      </p:sp>
      <p:sp>
        <p:nvSpPr>
          <p:cNvPr id="921" name="Google Shape;921;p5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</a:t>
            </a:r>
            <a:r>
              <a:rPr i="1" lang="it"/>
              <a:t>borrow checker</a:t>
            </a:r>
            <a:r>
              <a:rPr lang="it"/>
              <a:t> garantisce, in fase di compilazione, che  dato un valore di tipo T in ogni momento valgano i seguenti invarianti, mutuamente esclusivi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Non esista alcun riferimento al valore al di là del suo possessore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Esistano uno o più riferimenti immutabili 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&amp;T</a:t>
            </a:r>
            <a:r>
              <a:rPr lang="it"/>
              <a:t>) - aliasing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Esista un solo riferimento mutabile 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&amp;mut T</a:t>
            </a:r>
            <a:r>
              <a:rPr lang="it"/>
              <a:t>) - mutabilità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Esistono situazioni in cui l’analisi statica eseguita in fase compilazione è troppo restrittiva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modulo std::cell offre alcuni contenitori che consentono una mutabilità condivisa e controllata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possibile cioè avere più riferimenti al valore pur essendo in grado di mutarlo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tipi offerti possono funzionare solo in contesti </a:t>
            </a:r>
            <a:r>
              <a:rPr b="1" lang="it">
                <a:solidFill>
                  <a:srgbClr val="0B5394"/>
                </a:solidFill>
              </a:rPr>
              <a:t>non concorrenti</a:t>
            </a:r>
            <a:r>
              <a:rPr lang="it"/>
              <a:t> (basati su singolo thread)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struct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std::cell::Cell&lt;T&gt;</a:t>
            </a:r>
            <a:r>
              <a:rPr lang="it"/>
              <a:t> implementa la mutabilità del dato contenuto al suo interno attraverso metodi non richiedono la mutabilità del contenitore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dice che Cell implementa un meccanismo di </a:t>
            </a:r>
            <a:r>
              <a:rPr i="1" lang="it">
                <a:solidFill>
                  <a:srgbClr val="0B5394"/>
                </a:solidFill>
              </a:rPr>
              <a:t>interior mutability</a:t>
            </a:r>
            <a:endParaRPr i="1">
              <a:solidFill>
                <a:srgbClr val="0B5394"/>
              </a:solidFill>
            </a:endParaRPr>
          </a:p>
        </p:txBody>
      </p:sp>
      <p:pic>
        <p:nvPicPr>
          <p:cNvPr id="922" name="Google Shape;922;p59"/>
          <p:cNvPicPr preferRelativeResize="0"/>
          <p:nvPr/>
        </p:nvPicPr>
        <p:blipFill rotWithShape="1">
          <a:blip r:embed="rId3">
            <a:alphaModFix/>
          </a:blip>
          <a:srcRect b="0" l="0" r="61842" t="0"/>
          <a:stretch/>
        </p:blipFill>
        <p:spPr>
          <a:xfrm>
            <a:off x="6589800" y="0"/>
            <a:ext cx="2373725" cy="1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5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std::cell::Cell&lt;T&gt;</a:t>
            </a:r>
            <a:endParaRPr/>
          </a:p>
        </p:txBody>
      </p:sp>
      <p:sp>
        <p:nvSpPr>
          <p:cNvPr id="929" name="Google Shape;929;p6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use std::cell::Cell;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struct SomeStruct 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    a: u8,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    b: Cell&lt;u8&gt;,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let my_struct = SomeStruct 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    a: 0,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    b: Cell::new(1),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// my_struct.a = 100;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// ERRORE: `my_struct` è immutabile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my_struct.b.set(100);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// OK: anche se `my_struct` è immutabile, `b` è una Cell e può essere modificata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assert_eq!(my_struct.b.get(), 100);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0" name="Google Shape;930;p6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std::cell::Cell&lt;T&gt;</a:t>
            </a:r>
            <a:endParaRPr/>
          </a:p>
        </p:txBody>
      </p:sp>
      <p:sp>
        <p:nvSpPr>
          <p:cNvPr id="936" name="Google Shape;936;p6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get(&amp;self) -&gt; T</a:t>
            </a:r>
            <a:r>
              <a:rPr lang="it"/>
              <a:t> che restituisce il dato contenuto al suo interno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 condizione che T implementi il tratto Copy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take(&amp;self) -&gt; T</a:t>
            </a:r>
            <a:r>
              <a:rPr lang="it"/>
              <a:t> restituisce il valore contenuto, sostituendolo con il risultato dell’invocazione 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Default::default()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 condizione che T implementi il tratto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replace(&amp;self, val:T) -&gt; T</a:t>
            </a:r>
            <a:r>
              <a:rPr lang="it"/>
              <a:t> sostituisce il valore contenuto nella cella con quello passato come parametro e lo restituisce come risultato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metodo non pone restrizioni sul tipo di dato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into_inner(&amp;self) -&gt; T</a:t>
            </a:r>
            <a:r>
              <a:rPr lang="it"/>
              <a:t> consuma la cella e restituisce il valore contenuto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Anche in questo caso, può essere usato con ogni tipo di dato</a:t>
            </a:r>
            <a:endParaRPr/>
          </a:p>
        </p:txBody>
      </p:sp>
      <p:sp>
        <p:nvSpPr>
          <p:cNvPr id="937" name="Google Shape;937;p6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6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std::cell::RefCell&lt;T&gt;</a:t>
            </a:r>
            <a:endParaRPr/>
          </a:p>
        </p:txBody>
      </p:sp>
      <p:sp>
        <p:nvSpPr>
          <p:cNvPr id="943" name="Google Shape;943;p6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Cell&lt;T&gt;</a:t>
            </a:r>
            <a:r>
              <a:rPr lang="it"/>
              <a:t> non consente di creare riferimenti al dato contenuto al suo interno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 solo di inserire, estrarre o sostituire il valore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struct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std::cell::RefCell&lt;T&gt;</a:t>
            </a:r>
            <a:r>
              <a:rPr lang="it"/>
              <a:t> rappresenta un blocco di memoria a cui è possibile accedere attraverso particolari smart pointer che simulano il comportamento di riferimenti condivisi e mutabili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 la cui compatibilità con le regole del borrow checker è stabilita in fase di esecuzione e non di compilazione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Eventuali tentativi di violazione delle regole generano una condizione di panic, comportando la terminazione del thread corrente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borrow(&amp;self) -&gt; Ref&lt;'_, T&gt;</a:t>
            </a:r>
            <a:r>
              <a:rPr lang="it"/>
              <a:t> restituisce uno smart pointer che implementa il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Deref&lt;T&gt;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Oppure provoca un panic se è già presente un riferimento mutabile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borrow_mut(&amp;self) -&gt; RefMut&lt;'_, T&gt;</a:t>
            </a:r>
            <a:r>
              <a:rPr lang="it"/>
              <a:t>  restituisce uno smart pointer che implementa il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DerefMut&lt;T&gt;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Oppure provoca un panic se è già presente un riferimento semplice</a:t>
            </a:r>
            <a:endParaRPr/>
          </a:p>
        </p:txBody>
      </p:sp>
      <p:sp>
        <p:nvSpPr>
          <p:cNvPr id="944" name="Google Shape;944;p6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45" name="Google Shape;945;p62"/>
          <p:cNvPicPr preferRelativeResize="0"/>
          <p:nvPr/>
        </p:nvPicPr>
        <p:blipFill rotWithShape="1">
          <a:blip r:embed="rId3">
            <a:alphaModFix/>
          </a:blip>
          <a:srcRect b="0" l="44087" r="0" t="0"/>
          <a:stretch/>
        </p:blipFill>
        <p:spPr>
          <a:xfrm>
            <a:off x="5542901" y="0"/>
            <a:ext cx="3478252" cy="12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Smart pointer in C++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::unique_ptr&lt;T&gt; 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Modella il possesso ad un valore di tipo T allocato sullo heap e rilasciato automaticamente quando il puntatore esce dal proprio scope sintattico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Non può essere copiato, ma solo mosso in un’altra variabile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Creato con la funzione std::make_unique&lt;T&gt;(T val)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std::shared_ptr&lt;T&gt;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Riferimento ad un valore di tipo T allocato sullo heap insieme ad una struttura di controllo che mantiene il numero di riferimenti esistenti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Può essere copiato: la copia indica lo stesso blocco dell’originale, ma incrementa il conteggio dei riferimenti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Quanto viene distrutto, il contatore dei riferimenti viene decrementato: se raggiunge 0, il blocco viene rilasciato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Può essere usato con codice concorrente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si crea un grafo ciclico, il meccanismo del conteggio dei riferimenti impedisce il rilascio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Creato con la funzione std::make_shared&lt;T&gt;(T val)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6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std::cell::RefCell&lt;T&gt;</a:t>
            </a:r>
            <a:endParaRPr/>
          </a:p>
        </p:txBody>
      </p:sp>
      <p:sp>
        <p:nvSpPr>
          <p:cNvPr id="951" name="Google Shape;951;p6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use std::cell::RefCell;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let c = RefCell::new(5);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    let m = c.borrow_mut();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    assert!(c.try_borrow().is_err());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    *m = 6;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    let m = c.borrow();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    assert!(c.try_borrow().is_ok());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    assert!(*m == 6);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2" name="Google Shape;952;p6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std::borrow::Cow&lt;’a, B&gt;</a:t>
            </a:r>
            <a:endParaRPr/>
          </a:p>
        </p:txBody>
      </p:sp>
      <p:sp>
        <p:nvSpPr>
          <p:cNvPr id="958" name="Google Shape;958;p6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Smart pointer che implementa il meccanismo clone on write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ci cerca di modificare il dato contenuto, e questo è condiviso, il dato viene clonato: si prende possesso della copia e si effettua la modifica, lasciando l’originale invariato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il dato che si vuole modificare era già posseduto, non avviene nessuna clonazione e si opera la modifica direttamente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Implementato sotto forma di enumerazione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pub enum Cow&lt;'a, B&gt; </a:t>
            </a:r>
            <a:b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where B: 'a + ToOwned + ?Sized, </a:t>
            </a:r>
            <a:b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Borrowed(&amp;'a B),</a:t>
            </a:r>
            <a:b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Owned(&lt;B as ToOwned&gt;::Owned),</a:t>
            </a:r>
            <a:b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istanzia attraverso il metodo Cow::from(...)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compilatore sceglie, in base al tipo di dato fornito, se collocare il valore nella variante Owned o Borrowed</a:t>
            </a:r>
            <a:endParaRPr/>
          </a:p>
        </p:txBody>
      </p:sp>
      <p:sp>
        <p:nvSpPr>
          <p:cNvPr id="959" name="Google Shape;959;p6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Smart pointer e metodi</a:t>
            </a:r>
            <a:endParaRPr/>
          </a:p>
        </p:txBody>
      </p:sp>
      <p:sp>
        <p:nvSpPr>
          <p:cNvPr id="965" name="Google Shape;965;p65"/>
          <p:cNvSpPr txBox="1"/>
          <p:nvPr>
            <p:ph idx="1" type="body"/>
          </p:nvPr>
        </p:nvSpPr>
        <p:spPr>
          <a:xfrm>
            <a:off x="311700" y="1280526"/>
            <a:ext cx="8520600" cy="21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L’argomento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di un metodo può anche avere come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Box&lt;Self&gt;</a:t>
            </a:r>
            <a:r>
              <a:rPr lang="it"/>
              <a:t>,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Rc&lt;Self&gt;</a:t>
            </a:r>
            <a:r>
              <a:rPr lang="it"/>
              <a:t>, 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Arc&lt;Self&gt;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tal caso, il metodo  può essere solo invocato a partire dal corrispondente tipo di puntatore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L’invocazione del metodo passa la proprietà del puntatore al metodo stesso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differenza di quanto accade con i riferimenti, non è disponibile una forma abbreviata per la sintassi di 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cui tipo deve essere dichiarato in modo esplicito, come nel caso dei parametri ordinari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6" name="Google Shape;966;p6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67" name="Google Shape;967;p65"/>
          <p:cNvSpPr txBox="1"/>
          <p:nvPr/>
        </p:nvSpPr>
        <p:spPr>
          <a:xfrm>
            <a:off x="1197000" y="3402425"/>
            <a:ext cx="6750000" cy="1736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impl Node { 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fn append_to(self: Rc&lt;Self&gt;, parent: &amp;mut Node) { 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parent.children.push(self); 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6"/>
          <p:cNvSpPr txBox="1"/>
          <p:nvPr/>
        </p:nvSpPr>
        <p:spPr>
          <a:xfrm>
            <a:off x="2253396" y="27638"/>
            <a:ext cx="1030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666666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into_boxed_slice</a:t>
            </a:r>
            <a:endParaRPr sz="7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73" name="Google Shape;973;p66"/>
          <p:cNvSpPr/>
          <p:nvPr/>
        </p:nvSpPr>
        <p:spPr>
          <a:xfrm>
            <a:off x="3048000" y="846667"/>
            <a:ext cx="8382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6"/>
          <p:cNvSpPr/>
          <p:nvPr/>
        </p:nvSpPr>
        <p:spPr>
          <a:xfrm>
            <a:off x="1524000" y="846667"/>
            <a:ext cx="12954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66"/>
          <p:cNvSpPr/>
          <p:nvPr/>
        </p:nvSpPr>
        <p:spPr>
          <a:xfrm>
            <a:off x="457200" y="846667"/>
            <a:ext cx="8382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66"/>
          <p:cNvSpPr/>
          <p:nvPr/>
        </p:nvSpPr>
        <p:spPr>
          <a:xfrm>
            <a:off x="4343400" y="829373"/>
            <a:ext cx="6858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66"/>
          <p:cNvSpPr/>
          <p:nvPr/>
        </p:nvSpPr>
        <p:spPr>
          <a:xfrm>
            <a:off x="2281500" y="3667000"/>
            <a:ext cx="16002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6"/>
          <p:cNvSpPr/>
          <p:nvPr/>
        </p:nvSpPr>
        <p:spPr>
          <a:xfrm>
            <a:off x="452700" y="3667000"/>
            <a:ext cx="16002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6"/>
          <p:cNvSpPr txBox="1"/>
          <p:nvPr/>
        </p:nvSpPr>
        <p:spPr>
          <a:xfrm>
            <a:off x="528900" y="508000"/>
            <a:ext cx="385500" cy="16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ptr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980" name="Google Shape;980;p66"/>
          <p:cNvCxnSpPr>
            <a:stCxn id="979" idx="2"/>
            <a:endCxn id="981" idx="0"/>
          </p:cNvCxnSpPr>
          <p:nvPr/>
        </p:nvCxnSpPr>
        <p:spPr>
          <a:xfrm>
            <a:off x="721650" y="677200"/>
            <a:ext cx="1548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1" name="Google Shape;981;p66"/>
          <p:cNvSpPr txBox="1"/>
          <p:nvPr/>
        </p:nvSpPr>
        <p:spPr>
          <a:xfrm>
            <a:off x="533400" y="931333"/>
            <a:ext cx="6858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82" name="Google Shape;982;p66"/>
          <p:cNvSpPr txBox="1"/>
          <p:nvPr/>
        </p:nvSpPr>
        <p:spPr>
          <a:xfrm>
            <a:off x="7467600" y="264667"/>
            <a:ext cx="10668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Mrs Saint Delafield"/>
                <a:ea typeface="Mrs Saint Delafield"/>
                <a:cs typeface="Mrs Saint Delafield"/>
                <a:sym typeface="Mrs Saint Delafield"/>
              </a:rPr>
              <a:t>Legend</a:t>
            </a:r>
            <a:endParaRPr sz="2400">
              <a:latin typeface="Mrs Saint Delafield"/>
              <a:ea typeface="Mrs Saint Delafield"/>
              <a:cs typeface="Mrs Saint Delafield"/>
              <a:sym typeface="Mrs Saint Delafield"/>
            </a:endParaRPr>
          </a:p>
        </p:txBody>
      </p:sp>
      <p:sp>
        <p:nvSpPr>
          <p:cNvPr id="983" name="Google Shape;983;p66"/>
          <p:cNvSpPr txBox="1"/>
          <p:nvPr/>
        </p:nvSpPr>
        <p:spPr>
          <a:xfrm>
            <a:off x="7930500" y="846667"/>
            <a:ext cx="98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"/>
                <a:ea typeface="Roboto"/>
                <a:cs typeface="Roboto"/>
                <a:sym typeface="Roboto"/>
              </a:rPr>
              <a:t>4/8 bytes (usize)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4" name="Google Shape;984;p66"/>
          <p:cNvSpPr txBox="1"/>
          <p:nvPr/>
        </p:nvSpPr>
        <p:spPr>
          <a:xfrm>
            <a:off x="457200" y="254000"/>
            <a:ext cx="53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Box</a:t>
            </a: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&lt;</a:t>
            </a:r>
            <a:r>
              <a:rPr lang="it" sz="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</a:t>
            </a: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85" name="Google Shape;985;p66"/>
          <p:cNvSpPr txBox="1"/>
          <p:nvPr/>
        </p:nvSpPr>
        <p:spPr>
          <a:xfrm>
            <a:off x="1519500" y="254000"/>
            <a:ext cx="1295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Vec</a:t>
            </a: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&lt;</a:t>
            </a:r>
            <a:r>
              <a:rPr lang="it" sz="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</a:t>
            </a: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86" name="Google Shape;986;p66"/>
          <p:cNvSpPr txBox="1"/>
          <p:nvPr/>
        </p:nvSpPr>
        <p:spPr>
          <a:xfrm>
            <a:off x="1529700" y="1176879"/>
            <a:ext cx="4515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"/>
                <a:ea typeface="Roboto"/>
                <a:cs typeface="Roboto"/>
                <a:sym typeface="Roboto"/>
              </a:rPr>
              <a:t>len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" name="Google Shape;987;p66"/>
          <p:cNvSpPr/>
          <p:nvPr/>
        </p:nvSpPr>
        <p:spPr>
          <a:xfrm rot="-5400000">
            <a:off x="1858500" y="927167"/>
            <a:ext cx="169200" cy="685800"/>
          </a:xfrm>
          <a:prstGeom prst="leftBrace">
            <a:avLst>
              <a:gd fmla="val 43481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88" name="Google Shape;988;p66"/>
          <p:cNvSpPr txBox="1"/>
          <p:nvPr/>
        </p:nvSpPr>
        <p:spPr>
          <a:xfrm>
            <a:off x="2133600" y="1354667"/>
            <a:ext cx="5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"/>
                <a:ea typeface="Roboto"/>
                <a:cs typeface="Roboto"/>
                <a:sym typeface="Roboto"/>
              </a:rPr>
              <a:t>cap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66"/>
          <p:cNvSpPr txBox="1"/>
          <p:nvPr/>
        </p:nvSpPr>
        <p:spPr>
          <a:xfrm>
            <a:off x="1595700" y="508000"/>
            <a:ext cx="385500" cy="16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ptr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90" name="Google Shape;990;p66"/>
          <p:cNvSpPr txBox="1"/>
          <p:nvPr/>
        </p:nvSpPr>
        <p:spPr>
          <a:xfrm>
            <a:off x="1981200" y="508000"/>
            <a:ext cx="3855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cap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91" name="Google Shape;991;p66"/>
          <p:cNvSpPr txBox="1"/>
          <p:nvPr/>
        </p:nvSpPr>
        <p:spPr>
          <a:xfrm>
            <a:off x="2362200" y="508000"/>
            <a:ext cx="3855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len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92" name="Google Shape;992;p66"/>
          <p:cNvSpPr txBox="1"/>
          <p:nvPr/>
        </p:nvSpPr>
        <p:spPr>
          <a:xfrm>
            <a:off x="7539300" y="920667"/>
            <a:ext cx="385500" cy="16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ptr</a:t>
            </a:r>
            <a:endParaRPr sz="8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93" name="Google Shape;993;p66"/>
          <p:cNvSpPr txBox="1"/>
          <p:nvPr/>
        </p:nvSpPr>
        <p:spPr>
          <a:xfrm>
            <a:off x="7930500" y="1185333"/>
            <a:ext cx="98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"/>
                <a:ea typeface="Roboto"/>
                <a:cs typeface="Roboto"/>
                <a:sym typeface="Roboto"/>
              </a:rPr>
              <a:t>4/8 bytes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66"/>
          <p:cNvSpPr txBox="1"/>
          <p:nvPr/>
        </p:nvSpPr>
        <p:spPr>
          <a:xfrm>
            <a:off x="7539300" y="1270000"/>
            <a:ext cx="3855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95" name="Google Shape;995;p66"/>
          <p:cNvSpPr txBox="1"/>
          <p:nvPr/>
        </p:nvSpPr>
        <p:spPr>
          <a:xfrm>
            <a:off x="1600200" y="931333"/>
            <a:ext cx="2286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96" name="Google Shape;996;p66"/>
          <p:cNvSpPr txBox="1"/>
          <p:nvPr/>
        </p:nvSpPr>
        <p:spPr>
          <a:xfrm>
            <a:off x="1828800" y="931333"/>
            <a:ext cx="2286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97" name="Google Shape;997;p66"/>
          <p:cNvSpPr txBox="1"/>
          <p:nvPr/>
        </p:nvSpPr>
        <p:spPr>
          <a:xfrm>
            <a:off x="2057400" y="931333"/>
            <a:ext cx="2286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98" name="Google Shape;998;p66"/>
          <p:cNvSpPr txBox="1"/>
          <p:nvPr/>
        </p:nvSpPr>
        <p:spPr>
          <a:xfrm>
            <a:off x="2286000" y="931333"/>
            <a:ext cx="228600" cy="1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99" name="Google Shape;999;p66"/>
          <p:cNvSpPr txBox="1"/>
          <p:nvPr/>
        </p:nvSpPr>
        <p:spPr>
          <a:xfrm>
            <a:off x="2514600" y="931333"/>
            <a:ext cx="228600" cy="1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00" name="Google Shape;1000;p66"/>
          <p:cNvSpPr/>
          <p:nvPr/>
        </p:nvSpPr>
        <p:spPr>
          <a:xfrm rot="-5400000">
            <a:off x="2087100" y="867900"/>
            <a:ext cx="169200" cy="1143000"/>
          </a:xfrm>
          <a:prstGeom prst="leftBrace">
            <a:avLst>
              <a:gd fmla="val 43481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1001" name="Google Shape;1001;p66"/>
          <p:cNvCxnSpPr>
            <a:endCxn id="995" idx="0"/>
          </p:cNvCxnSpPr>
          <p:nvPr/>
        </p:nvCxnSpPr>
        <p:spPr>
          <a:xfrm flipH="1">
            <a:off x="1714500" y="677233"/>
            <a:ext cx="1143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02" name="Google Shape;1002;p66"/>
          <p:cNvSpPr txBox="1"/>
          <p:nvPr/>
        </p:nvSpPr>
        <p:spPr>
          <a:xfrm>
            <a:off x="452700" y="3085000"/>
            <a:ext cx="842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Rc</a:t>
            </a: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&lt;T&gt;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03" name="Google Shape;1003;p66"/>
          <p:cNvSpPr txBox="1"/>
          <p:nvPr/>
        </p:nvSpPr>
        <p:spPr>
          <a:xfrm>
            <a:off x="528900" y="3339000"/>
            <a:ext cx="385500" cy="16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ptr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004" name="Google Shape;1004;p66"/>
          <p:cNvCxnSpPr/>
          <p:nvPr/>
        </p:nvCxnSpPr>
        <p:spPr>
          <a:xfrm>
            <a:off x="681300" y="3497667"/>
            <a:ext cx="1524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05" name="Google Shape;1005;p66"/>
          <p:cNvSpPr txBox="1"/>
          <p:nvPr/>
        </p:nvSpPr>
        <p:spPr>
          <a:xfrm>
            <a:off x="528900" y="3751667"/>
            <a:ext cx="3855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06" name="Google Shape;1006;p66"/>
          <p:cNvSpPr txBox="1"/>
          <p:nvPr/>
        </p:nvSpPr>
        <p:spPr>
          <a:xfrm>
            <a:off x="909900" y="3751667"/>
            <a:ext cx="3855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07" name="Google Shape;1007;p66"/>
          <p:cNvSpPr txBox="1"/>
          <p:nvPr/>
        </p:nvSpPr>
        <p:spPr>
          <a:xfrm>
            <a:off x="452700" y="3751667"/>
            <a:ext cx="533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strong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08" name="Google Shape;1008;p66"/>
          <p:cNvSpPr txBox="1"/>
          <p:nvPr/>
        </p:nvSpPr>
        <p:spPr>
          <a:xfrm>
            <a:off x="833700" y="3751667"/>
            <a:ext cx="533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weak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09" name="Google Shape;1009;p66"/>
          <p:cNvSpPr txBox="1"/>
          <p:nvPr/>
        </p:nvSpPr>
        <p:spPr>
          <a:xfrm>
            <a:off x="1290900" y="3751667"/>
            <a:ext cx="6858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10" name="Google Shape;1010;p66"/>
          <p:cNvSpPr txBox="1"/>
          <p:nvPr/>
        </p:nvSpPr>
        <p:spPr>
          <a:xfrm>
            <a:off x="3048000" y="254000"/>
            <a:ext cx="842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Box&lt;[</a:t>
            </a:r>
            <a:r>
              <a:rPr lang="it" sz="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T]</a:t>
            </a: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11" name="Google Shape;1011;p66"/>
          <p:cNvSpPr txBox="1"/>
          <p:nvPr/>
        </p:nvSpPr>
        <p:spPr>
          <a:xfrm>
            <a:off x="3058200" y="1201856"/>
            <a:ext cx="4515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"/>
                <a:ea typeface="Roboto"/>
                <a:cs typeface="Roboto"/>
                <a:sym typeface="Roboto"/>
              </a:rPr>
              <a:t>len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66"/>
          <p:cNvSpPr/>
          <p:nvPr/>
        </p:nvSpPr>
        <p:spPr>
          <a:xfrm rot="-5400000">
            <a:off x="3387000" y="944075"/>
            <a:ext cx="169200" cy="685800"/>
          </a:xfrm>
          <a:prstGeom prst="leftBrace">
            <a:avLst>
              <a:gd fmla="val 43481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13" name="Google Shape;1013;p66"/>
          <p:cNvSpPr txBox="1"/>
          <p:nvPr/>
        </p:nvSpPr>
        <p:spPr>
          <a:xfrm>
            <a:off x="3124200" y="508000"/>
            <a:ext cx="385500" cy="16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ptr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14" name="Google Shape;1014;p66"/>
          <p:cNvSpPr txBox="1"/>
          <p:nvPr/>
        </p:nvSpPr>
        <p:spPr>
          <a:xfrm>
            <a:off x="3509700" y="508000"/>
            <a:ext cx="3855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len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15" name="Google Shape;1015;p66"/>
          <p:cNvSpPr txBox="1"/>
          <p:nvPr/>
        </p:nvSpPr>
        <p:spPr>
          <a:xfrm>
            <a:off x="3128700" y="931333"/>
            <a:ext cx="2286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16" name="Google Shape;1016;p66"/>
          <p:cNvSpPr txBox="1"/>
          <p:nvPr/>
        </p:nvSpPr>
        <p:spPr>
          <a:xfrm>
            <a:off x="3357300" y="931333"/>
            <a:ext cx="2286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17" name="Google Shape;1017;p66"/>
          <p:cNvSpPr txBox="1"/>
          <p:nvPr/>
        </p:nvSpPr>
        <p:spPr>
          <a:xfrm>
            <a:off x="3585900" y="931333"/>
            <a:ext cx="2286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018" name="Google Shape;1018;p66"/>
          <p:cNvCxnSpPr>
            <a:endCxn id="1015" idx="0"/>
          </p:cNvCxnSpPr>
          <p:nvPr/>
        </p:nvCxnSpPr>
        <p:spPr>
          <a:xfrm flipH="1">
            <a:off x="3243000" y="677233"/>
            <a:ext cx="1143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19" name="Google Shape;1019;p66"/>
          <p:cNvSpPr txBox="1"/>
          <p:nvPr/>
        </p:nvSpPr>
        <p:spPr>
          <a:xfrm>
            <a:off x="4334400" y="247361"/>
            <a:ext cx="904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Box&lt;dyn </a:t>
            </a:r>
            <a:r>
              <a:rPr lang="it" sz="8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8"/>
              </a:rPr>
              <a:t>Trait</a:t>
            </a: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20" name="Google Shape;1020;p66"/>
          <p:cNvSpPr txBox="1"/>
          <p:nvPr/>
        </p:nvSpPr>
        <p:spPr>
          <a:xfrm>
            <a:off x="4410600" y="501373"/>
            <a:ext cx="385500" cy="16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21" name="Google Shape;1021;p66"/>
          <p:cNvSpPr txBox="1"/>
          <p:nvPr/>
        </p:nvSpPr>
        <p:spPr>
          <a:xfrm>
            <a:off x="4796100" y="501373"/>
            <a:ext cx="385500" cy="16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22" name="Google Shape;1022;p66"/>
          <p:cNvSpPr txBox="1"/>
          <p:nvPr/>
        </p:nvSpPr>
        <p:spPr>
          <a:xfrm>
            <a:off x="4415100" y="924706"/>
            <a:ext cx="5379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023" name="Google Shape;1023;p66"/>
          <p:cNvCxnSpPr>
            <a:endCxn id="1022" idx="0"/>
          </p:cNvCxnSpPr>
          <p:nvPr/>
        </p:nvCxnSpPr>
        <p:spPr>
          <a:xfrm>
            <a:off x="4643550" y="670606"/>
            <a:ext cx="405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4" name="Google Shape;1024;p66"/>
          <p:cNvSpPr txBox="1"/>
          <p:nvPr/>
        </p:nvSpPr>
        <p:spPr>
          <a:xfrm>
            <a:off x="4724400" y="499161"/>
            <a:ext cx="533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vtable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25" name="Google Shape;1025;p66"/>
          <p:cNvSpPr txBox="1"/>
          <p:nvPr/>
        </p:nvSpPr>
        <p:spPr>
          <a:xfrm>
            <a:off x="7467600" y="1270000"/>
            <a:ext cx="533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size</a:t>
            </a:r>
            <a:endParaRPr sz="8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26" name="Google Shape;1026;p66"/>
          <p:cNvSpPr txBox="1"/>
          <p:nvPr/>
        </p:nvSpPr>
        <p:spPr>
          <a:xfrm>
            <a:off x="2281500" y="3085000"/>
            <a:ext cx="842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Arc</a:t>
            </a: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&lt;T&gt;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27" name="Google Shape;1027;p66"/>
          <p:cNvSpPr txBox="1"/>
          <p:nvPr/>
        </p:nvSpPr>
        <p:spPr>
          <a:xfrm>
            <a:off x="2357700" y="3339000"/>
            <a:ext cx="385500" cy="16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ptr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028" name="Google Shape;1028;p66"/>
          <p:cNvCxnSpPr/>
          <p:nvPr/>
        </p:nvCxnSpPr>
        <p:spPr>
          <a:xfrm>
            <a:off x="2510100" y="3497667"/>
            <a:ext cx="1524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9" name="Google Shape;1029;p66"/>
          <p:cNvSpPr txBox="1"/>
          <p:nvPr/>
        </p:nvSpPr>
        <p:spPr>
          <a:xfrm>
            <a:off x="2357700" y="3751667"/>
            <a:ext cx="385500" cy="169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30" name="Google Shape;1030;p66"/>
          <p:cNvSpPr txBox="1"/>
          <p:nvPr/>
        </p:nvSpPr>
        <p:spPr>
          <a:xfrm>
            <a:off x="2738700" y="3751667"/>
            <a:ext cx="385500" cy="169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31" name="Google Shape;1031;p66"/>
          <p:cNvSpPr txBox="1"/>
          <p:nvPr/>
        </p:nvSpPr>
        <p:spPr>
          <a:xfrm>
            <a:off x="2281500" y="3751667"/>
            <a:ext cx="533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strong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32" name="Google Shape;1032;p66"/>
          <p:cNvSpPr txBox="1"/>
          <p:nvPr/>
        </p:nvSpPr>
        <p:spPr>
          <a:xfrm>
            <a:off x="2662500" y="3751667"/>
            <a:ext cx="533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weak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33" name="Google Shape;1033;p66"/>
          <p:cNvSpPr txBox="1"/>
          <p:nvPr/>
        </p:nvSpPr>
        <p:spPr>
          <a:xfrm>
            <a:off x="3119700" y="3751667"/>
            <a:ext cx="6858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34" name="Google Shape;1034;p66"/>
          <p:cNvSpPr txBox="1"/>
          <p:nvPr/>
        </p:nvSpPr>
        <p:spPr>
          <a:xfrm>
            <a:off x="7930500" y="1534667"/>
            <a:ext cx="98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"/>
                <a:ea typeface="Roboto"/>
                <a:cs typeface="Roboto"/>
                <a:sym typeface="Roboto"/>
              </a:rPr>
              <a:t>4/8 bytes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66"/>
          <p:cNvSpPr txBox="1"/>
          <p:nvPr/>
        </p:nvSpPr>
        <p:spPr>
          <a:xfrm>
            <a:off x="7539300" y="1619333"/>
            <a:ext cx="385500" cy="169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36" name="Google Shape;1036;p66"/>
          <p:cNvSpPr txBox="1"/>
          <p:nvPr/>
        </p:nvSpPr>
        <p:spPr>
          <a:xfrm>
            <a:off x="7467600" y="1619333"/>
            <a:ext cx="533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atomic</a:t>
            </a:r>
            <a:endParaRPr sz="8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37" name="Google Shape;1037;p66"/>
          <p:cNvSpPr/>
          <p:nvPr/>
        </p:nvSpPr>
        <p:spPr>
          <a:xfrm>
            <a:off x="7391400" y="2286000"/>
            <a:ext cx="6858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66"/>
          <p:cNvSpPr txBox="1"/>
          <p:nvPr/>
        </p:nvSpPr>
        <p:spPr>
          <a:xfrm>
            <a:off x="7315200" y="2370667"/>
            <a:ext cx="838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allocation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39" name="Google Shape;1039;p66"/>
          <p:cNvSpPr txBox="1"/>
          <p:nvPr/>
        </p:nvSpPr>
        <p:spPr>
          <a:xfrm>
            <a:off x="7467600" y="2794000"/>
            <a:ext cx="5379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40" name="Google Shape;1040;p66"/>
          <p:cNvSpPr txBox="1"/>
          <p:nvPr/>
        </p:nvSpPr>
        <p:spPr>
          <a:xfrm>
            <a:off x="8006700" y="2709333"/>
            <a:ext cx="98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"/>
                <a:ea typeface="Roboto"/>
                <a:cs typeface="Roboto"/>
                <a:sym typeface="Roboto"/>
              </a:rPr>
              <a:t>user defined type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66"/>
          <p:cNvSpPr txBox="1"/>
          <p:nvPr/>
        </p:nvSpPr>
        <p:spPr>
          <a:xfrm>
            <a:off x="4240425" y="4497833"/>
            <a:ext cx="842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RefCell</a:t>
            </a: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&lt;T&gt;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42" name="Google Shape;1042;p66"/>
          <p:cNvSpPr txBox="1"/>
          <p:nvPr/>
        </p:nvSpPr>
        <p:spPr>
          <a:xfrm>
            <a:off x="4321125" y="4751833"/>
            <a:ext cx="3855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43" name="Google Shape;1043;p66"/>
          <p:cNvSpPr txBox="1"/>
          <p:nvPr/>
        </p:nvSpPr>
        <p:spPr>
          <a:xfrm>
            <a:off x="4244925" y="4751833"/>
            <a:ext cx="533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borrow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44" name="Google Shape;1044;p66"/>
          <p:cNvSpPr txBox="1"/>
          <p:nvPr/>
        </p:nvSpPr>
        <p:spPr>
          <a:xfrm>
            <a:off x="4702125" y="4751833"/>
            <a:ext cx="6858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45" name="Google Shape;1045;p66"/>
          <p:cNvSpPr txBox="1"/>
          <p:nvPr/>
        </p:nvSpPr>
        <p:spPr>
          <a:xfrm>
            <a:off x="3243000" y="4499786"/>
            <a:ext cx="842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Cell</a:t>
            </a: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&lt;T&gt;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46" name="Google Shape;1046;p66"/>
          <p:cNvSpPr txBox="1"/>
          <p:nvPr/>
        </p:nvSpPr>
        <p:spPr>
          <a:xfrm>
            <a:off x="3319200" y="4753786"/>
            <a:ext cx="6858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47" name="Google Shape;1047;p66"/>
          <p:cNvSpPr txBox="1"/>
          <p:nvPr/>
        </p:nvSpPr>
        <p:spPr>
          <a:xfrm>
            <a:off x="4238163" y="3081868"/>
            <a:ext cx="842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Mutex</a:t>
            </a: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&lt;T&gt;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48" name="Google Shape;1048;p66"/>
          <p:cNvSpPr txBox="1"/>
          <p:nvPr/>
        </p:nvSpPr>
        <p:spPr>
          <a:xfrm>
            <a:off x="4699863" y="3335868"/>
            <a:ext cx="3855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49" name="Google Shape;1049;p66"/>
          <p:cNvSpPr txBox="1"/>
          <p:nvPr/>
        </p:nvSpPr>
        <p:spPr>
          <a:xfrm>
            <a:off x="4623663" y="3335868"/>
            <a:ext cx="533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poison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50" name="Google Shape;1050;p66"/>
          <p:cNvSpPr txBox="1"/>
          <p:nvPr/>
        </p:nvSpPr>
        <p:spPr>
          <a:xfrm>
            <a:off x="5080863" y="3335868"/>
            <a:ext cx="6858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51" name="Google Shape;1051;p66"/>
          <p:cNvSpPr txBox="1"/>
          <p:nvPr/>
        </p:nvSpPr>
        <p:spPr>
          <a:xfrm>
            <a:off x="4314363" y="3335868"/>
            <a:ext cx="385500" cy="16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52" name="Google Shape;1052;p66"/>
          <p:cNvSpPr/>
          <p:nvPr/>
        </p:nvSpPr>
        <p:spPr>
          <a:xfrm>
            <a:off x="4318863" y="3674535"/>
            <a:ext cx="6858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66"/>
          <p:cNvSpPr txBox="1"/>
          <p:nvPr/>
        </p:nvSpPr>
        <p:spPr>
          <a:xfrm>
            <a:off x="4390563" y="3769868"/>
            <a:ext cx="537900" cy="169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mutex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054" name="Google Shape;1054;p66"/>
          <p:cNvCxnSpPr/>
          <p:nvPr/>
        </p:nvCxnSpPr>
        <p:spPr>
          <a:xfrm>
            <a:off x="4468863" y="3505202"/>
            <a:ext cx="1548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5" name="Google Shape;1055;p66"/>
          <p:cNvSpPr txBox="1"/>
          <p:nvPr/>
        </p:nvSpPr>
        <p:spPr>
          <a:xfrm>
            <a:off x="4343400" y="499161"/>
            <a:ext cx="533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data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56" name="Google Shape;1056;p66"/>
          <p:cNvSpPr txBox="1"/>
          <p:nvPr/>
        </p:nvSpPr>
        <p:spPr>
          <a:xfrm>
            <a:off x="5410200" y="1591373"/>
            <a:ext cx="838200" cy="169200"/>
          </a:xfrm>
          <a:prstGeom prst="rect">
            <a:avLst/>
          </a:prstGeom>
          <a:solidFill>
            <a:srgbClr val="D6CA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destructor</a:t>
            </a:r>
            <a:endParaRPr sz="8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57" name="Google Shape;1057;p66"/>
          <p:cNvSpPr txBox="1"/>
          <p:nvPr/>
        </p:nvSpPr>
        <p:spPr>
          <a:xfrm>
            <a:off x="5410200" y="1760706"/>
            <a:ext cx="8382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size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58" name="Google Shape;1058;p66"/>
          <p:cNvSpPr txBox="1"/>
          <p:nvPr/>
        </p:nvSpPr>
        <p:spPr>
          <a:xfrm>
            <a:off x="5410200" y="1930040"/>
            <a:ext cx="8382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align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59" name="Google Shape;1059;p66"/>
          <p:cNvSpPr txBox="1"/>
          <p:nvPr/>
        </p:nvSpPr>
        <p:spPr>
          <a:xfrm>
            <a:off x="5410200" y="2099373"/>
            <a:ext cx="838200" cy="169200"/>
          </a:xfrm>
          <a:prstGeom prst="rect">
            <a:avLst/>
          </a:prstGeom>
          <a:solidFill>
            <a:srgbClr val="D6CA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method1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60" name="Google Shape;1060;p66"/>
          <p:cNvSpPr txBox="1"/>
          <p:nvPr/>
        </p:nvSpPr>
        <p:spPr>
          <a:xfrm>
            <a:off x="5410200" y="2268706"/>
            <a:ext cx="838200" cy="169200"/>
          </a:xfrm>
          <a:prstGeom prst="rect">
            <a:avLst/>
          </a:prstGeom>
          <a:solidFill>
            <a:srgbClr val="D6CA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method2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061" name="Google Shape;1061;p66"/>
          <p:cNvCxnSpPr>
            <a:stCxn id="1024" idx="2"/>
          </p:cNvCxnSpPr>
          <p:nvPr/>
        </p:nvCxnSpPr>
        <p:spPr>
          <a:xfrm>
            <a:off x="4991100" y="668361"/>
            <a:ext cx="654600" cy="92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2" name="Google Shape;1062;p66"/>
          <p:cNvSpPr txBox="1"/>
          <p:nvPr/>
        </p:nvSpPr>
        <p:spPr>
          <a:xfrm>
            <a:off x="3009900" y="1735667"/>
            <a:ext cx="1066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&amp;[T]</a:t>
            </a:r>
            <a:endParaRPr sz="8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63" name="Google Shape;1063;p66"/>
          <p:cNvSpPr txBox="1"/>
          <p:nvPr/>
        </p:nvSpPr>
        <p:spPr>
          <a:xfrm>
            <a:off x="3020100" y="2599242"/>
            <a:ext cx="4515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"/>
                <a:ea typeface="Roboto"/>
                <a:cs typeface="Roboto"/>
                <a:sym typeface="Roboto"/>
              </a:rPr>
              <a:t>len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66"/>
          <p:cNvSpPr/>
          <p:nvPr/>
        </p:nvSpPr>
        <p:spPr>
          <a:xfrm rot="-5400000">
            <a:off x="3348900" y="2341075"/>
            <a:ext cx="169200" cy="685800"/>
          </a:xfrm>
          <a:prstGeom prst="leftBrace">
            <a:avLst>
              <a:gd fmla="val 43481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5" name="Google Shape;1065;p66"/>
          <p:cNvSpPr txBox="1"/>
          <p:nvPr/>
        </p:nvSpPr>
        <p:spPr>
          <a:xfrm>
            <a:off x="3086100" y="1989667"/>
            <a:ext cx="385500" cy="16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ptr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66" name="Google Shape;1066;p66"/>
          <p:cNvSpPr txBox="1"/>
          <p:nvPr/>
        </p:nvSpPr>
        <p:spPr>
          <a:xfrm>
            <a:off x="3471600" y="1989667"/>
            <a:ext cx="3855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len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67" name="Google Shape;1067;p66"/>
          <p:cNvSpPr txBox="1"/>
          <p:nvPr/>
        </p:nvSpPr>
        <p:spPr>
          <a:xfrm>
            <a:off x="3090750" y="2407667"/>
            <a:ext cx="2286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68" name="Google Shape;1068;p66"/>
          <p:cNvSpPr txBox="1"/>
          <p:nvPr/>
        </p:nvSpPr>
        <p:spPr>
          <a:xfrm>
            <a:off x="3321450" y="2407667"/>
            <a:ext cx="2286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69" name="Google Shape;1069;p66"/>
          <p:cNvSpPr txBox="1"/>
          <p:nvPr/>
        </p:nvSpPr>
        <p:spPr>
          <a:xfrm>
            <a:off x="3547800" y="2407667"/>
            <a:ext cx="2286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070" name="Google Shape;1070;p66"/>
          <p:cNvCxnSpPr>
            <a:endCxn id="1067" idx="0"/>
          </p:cNvCxnSpPr>
          <p:nvPr/>
        </p:nvCxnSpPr>
        <p:spPr>
          <a:xfrm flipH="1">
            <a:off x="3205050" y="2153567"/>
            <a:ext cx="1143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1" name="Google Shape;1071;p66"/>
          <p:cNvSpPr txBox="1"/>
          <p:nvPr/>
        </p:nvSpPr>
        <p:spPr>
          <a:xfrm>
            <a:off x="5558100" y="253099"/>
            <a:ext cx="842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&amp;dyn </a:t>
            </a:r>
            <a:r>
              <a:rPr lang="it" sz="8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17"/>
              </a:rPr>
              <a:t>Trait</a:t>
            </a:r>
            <a:endParaRPr sz="8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72" name="Google Shape;1072;p66"/>
          <p:cNvSpPr txBox="1"/>
          <p:nvPr/>
        </p:nvSpPr>
        <p:spPr>
          <a:xfrm>
            <a:off x="5634300" y="507099"/>
            <a:ext cx="385500" cy="16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73" name="Google Shape;1073;p66"/>
          <p:cNvSpPr txBox="1"/>
          <p:nvPr/>
        </p:nvSpPr>
        <p:spPr>
          <a:xfrm>
            <a:off x="6019800" y="507099"/>
            <a:ext cx="385500" cy="16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74" name="Google Shape;1074;p66"/>
          <p:cNvSpPr txBox="1"/>
          <p:nvPr/>
        </p:nvSpPr>
        <p:spPr>
          <a:xfrm>
            <a:off x="5486400" y="930433"/>
            <a:ext cx="5379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075" name="Google Shape;1075;p66"/>
          <p:cNvCxnSpPr>
            <a:stCxn id="1076" idx="2"/>
            <a:endCxn id="1074" idx="0"/>
          </p:cNvCxnSpPr>
          <p:nvPr/>
        </p:nvCxnSpPr>
        <p:spPr>
          <a:xfrm flipH="1">
            <a:off x="5755500" y="674087"/>
            <a:ext cx="783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7" name="Google Shape;1077;p66"/>
          <p:cNvSpPr txBox="1"/>
          <p:nvPr/>
        </p:nvSpPr>
        <p:spPr>
          <a:xfrm>
            <a:off x="5948100" y="504887"/>
            <a:ext cx="533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vtable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76" name="Google Shape;1076;p66"/>
          <p:cNvSpPr txBox="1"/>
          <p:nvPr/>
        </p:nvSpPr>
        <p:spPr>
          <a:xfrm>
            <a:off x="5567100" y="504887"/>
            <a:ext cx="533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data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078" name="Google Shape;1078;p66"/>
          <p:cNvCxnSpPr>
            <a:stCxn id="1077" idx="2"/>
          </p:cNvCxnSpPr>
          <p:nvPr/>
        </p:nvCxnSpPr>
        <p:spPr>
          <a:xfrm flipH="1">
            <a:off x="5937900" y="674087"/>
            <a:ext cx="276900" cy="91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9" name="Google Shape;1079;p66"/>
          <p:cNvSpPr txBox="1"/>
          <p:nvPr/>
        </p:nvSpPr>
        <p:spPr>
          <a:xfrm>
            <a:off x="2871000" y="2407667"/>
            <a:ext cx="228600" cy="1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0" name="Google Shape;1080;p66"/>
          <p:cNvSpPr txBox="1"/>
          <p:nvPr/>
        </p:nvSpPr>
        <p:spPr>
          <a:xfrm>
            <a:off x="3771900" y="2407667"/>
            <a:ext cx="228600" cy="1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1" name="Google Shape;1081;p66"/>
          <p:cNvSpPr txBox="1"/>
          <p:nvPr/>
        </p:nvSpPr>
        <p:spPr>
          <a:xfrm>
            <a:off x="7930500" y="1873333"/>
            <a:ext cx="98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"/>
                <a:ea typeface="Roboto"/>
                <a:cs typeface="Roboto"/>
                <a:sym typeface="Roboto"/>
              </a:rPr>
              <a:t>4/8 bytes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66"/>
          <p:cNvSpPr txBox="1"/>
          <p:nvPr/>
        </p:nvSpPr>
        <p:spPr>
          <a:xfrm>
            <a:off x="7539300" y="1958000"/>
            <a:ext cx="385500" cy="169200"/>
          </a:xfrm>
          <a:prstGeom prst="rect">
            <a:avLst/>
          </a:prstGeom>
          <a:solidFill>
            <a:srgbClr val="D6CA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3" name="Google Shape;1083;p66"/>
          <p:cNvSpPr txBox="1"/>
          <p:nvPr/>
        </p:nvSpPr>
        <p:spPr>
          <a:xfrm>
            <a:off x="7467600" y="1958000"/>
            <a:ext cx="533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fn</a:t>
            </a:r>
            <a:endParaRPr sz="8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4" name="Google Shape;1084;p66"/>
          <p:cNvSpPr txBox="1"/>
          <p:nvPr/>
        </p:nvSpPr>
        <p:spPr>
          <a:xfrm>
            <a:off x="6152100" y="3049417"/>
            <a:ext cx="1295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enum</a:t>
            </a: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 {A, B, C}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5" name="Google Shape;1085;p66"/>
          <p:cNvSpPr txBox="1"/>
          <p:nvPr/>
        </p:nvSpPr>
        <p:spPr>
          <a:xfrm>
            <a:off x="6193925" y="4222667"/>
            <a:ext cx="1295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Option</a:t>
            </a: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&lt;T&gt;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6" name="Google Shape;1086;p66"/>
          <p:cNvSpPr txBox="1"/>
          <p:nvPr/>
        </p:nvSpPr>
        <p:spPr>
          <a:xfrm>
            <a:off x="6265625" y="4476667"/>
            <a:ext cx="3855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tag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7" name="Google Shape;1087;p66"/>
          <p:cNvSpPr txBox="1"/>
          <p:nvPr/>
        </p:nvSpPr>
        <p:spPr>
          <a:xfrm>
            <a:off x="7489325" y="4222667"/>
            <a:ext cx="1295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Option</a:t>
            </a: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&lt;T&gt;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8" name="Google Shape;1088;p66"/>
          <p:cNvSpPr txBox="1"/>
          <p:nvPr/>
        </p:nvSpPr>
        <p:spPr>
          <a:xfrm>
            <a:off x="7467600" y="4805429"/>
            <a:ext cx="1195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Roboto"/>
                <a:ea typeface="Roboto"/>
                <a:cs typeface="Roboto"/>
                <a:sym typeface="Roboto"/>
              </a:rPr>
              <a:t>when T contains pointers which </a:t>
            </a:r>
            <a:r>
              <a:rPr lang="it" sz="700">
                <a:solidFill>
                  <a:srgbClr val="0000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can't be null</a:t>
            </a:r>
            <a:endParaRPr sz="7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66"/>
          <p:cNvSpPr txBox="1"/>
          <p:nvPr/>
        </p:nvSpPr>
        <p:spPr>
          <a:xfrm>
            <a:off x="605100" y="1989667"/>
            <a:ext cx="385500" cy="16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ptr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090" name="Google Shape;1090;p66"/>
          <p:cNvCxnSpPr>
            <a:stCxn id="1089" idx="2"/>
            <a:endCxn id="1091" idx="0"/>
          </p:cNvCxnSpPr>
          <p:nvPr/>
        </p:nvCxnSpPr>
        <p:spPr>
          <a:xfrm>
            <a:off x="797850" y="2158867"/>
            <a:ext cx="1548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91" name="Google Shape;1091;p66"/>
          <p:cNvSpPr txBox="1"/>
          <p:nvPr/>
        </p:nvSpPr>
        <p:spPr>
          <a:xfrm>
            <a:off x="609600" y="2413000"/>
            <a:ext cx="6858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92" name="Google Shape;1092;p66"/>
          <p:cNvSpPr txBox="1"/>
          <p:nvPr/>
        </p:nvSpPr>
        <p:spPr>
          <a:xfrm>
            <a:off x="533400" y="1735667"/>
            <a:ext cx="53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&amp;</a:t>
            </a:r>
            <a:r>
              <a:rPr lang="it" sz="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93" name="Google Shape;1093;p66"/>
          <p:cNvSpPr txBox="1"/>
          <p:nvPr/>
        </p:nvSpPr>
        <p:spPr>
          <a:xfrm>
            <a:off x="1493250" y="1524000"/>
            <a:ext cx="1250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Roboto"/>
                <a:ea typeface="Roboto"/>
                <a:cs typeface="Roboto"/>
                <a:sym typeface="Roboto"/>
              </a:rPr>
              <a:t>Note: </a:t>
            </a:r>
            <a:r>
              <a:rPr lang="it" sz="7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</a:t>
            </a:r>
            <a:r>
              <a:rPr lang="it" sz="700">
                <a:latin typeface="Roboto"/>
                <a:ea typeface="Roboto"/>
                <a:cs typeface="Roboto"/>
                <a:sym typeface="Roboto"/>
              </a:rPr>
              <a:t> has same memory layout as  </a:t>
            </a:r>
            <a:r>
              <a:rPr lang="it" sz="700">
                <a:latin typeface="Inconsolata"/>
                <a:ea typeface="Inconsolata"/>
                <a:cs typeface="Inconsolata"/>
                <a:sym typeface="Inconsolata"/>
              </a:rPr>
              <a:t>Vec&lt;u8&gt;</a:t>
            </a:r>
            <a:endParaRPr sz="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94" name="Google Shape;1094;p66"/>
          <p:cNvSpPr txBox="1"/>
          <p:nvPr/>
        </p:nvSpPr>
        <p:spPr>
          <a:xfrm>
            <a:off x="2841125" y="2780139"/>
            <a:ext cx="11955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Roboto"/>
                <a:ea typeface="Roboto"/>
                <a:cs typeface="Roboto"/>
                <a:sym typeface="Roboto"/>
              </a:rPr>
              <a:t>Note: </a:t>
            </a:r>
            <a:r>
              <a:rPr lang="it" sz="700">
                <a:latin typeface="Inconsolata"/>
                <a:ea typeface="Inconsolata"/>
                <a:cs typeface="Inconsolata"/>
                <a:sym typeface="Inconsolata"/>
              </a:rPr>
              <a:t>&amp;</a:t>
            </a:r>
            <a:r>
              <a:rPr lang="it" sz="7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</a:t>
            </a:r>
            <a:r>
              <a:rPr lang="it" sz="700">
                <a:latin typeface="Roboto"/>
                <a:ea typeface="Roboto"/>
                <a:cs typeface="Roboto"/>
                <a:sym typeface="Roboto"/>
              </a:rPr>
              <a:t> has same memory layout as  </a:t>
            </a:r>
            <a:r>
              <a:rPr lang="it" sz="700">
                <a:latin typeface="Inconsolata"/>
                <a:ea typeface="Inconsolata"/>
                <a:cs typeface="Inconsolata"/>
                <a:sym typeface="Inconsolata"/>
              </a:rPr>
              <a:t>&amp;[u8]</a:t>
            </a:r>
            <a:endParaRPr sz="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95" name="Google Shape;1095;p66"/>
          <p:cNvSpPr txBox="1"/>
          <p:nvPr/>
        </p:nvSpPr>
        <p:spPr>
          <a:xfrm>
            <a:off x="141300" y="5018517"/>
            <a:ext cx="6642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Rust container cheat sheet, by Raph Levien, Copyright 2017 Google Inc., released under Creative Commons BY, 2017-04-21, version 0.0.4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66"/>
          <p:cNvSpPr/>
          <p:nvPr/>
        </p:nvSpPr>
        <p:spPr>
          <a:xfrm>
            <a:off x="2176200" y="127000"/>
            <a:ext cx="1142994" cy="126998"/>
          </a:xfrm>
          <a:custGeom>
            <a:rect b="b" l="l" r="r" t="t"/>
            <a:pathLst>
              <a:path extrusionOk="0" h="9676" w="30194">
                <a:moveTo>
                  <a:pt x="0" y="9676"/>
                </a:moveTo>
                <a:cubicBezTo>
                  <a:pt x="1141" y="8535"/>
                  <a:pt x="4254" y="4435"/>
                  <a:pt x="6848" y="2827"/>
                </a:cubicBezTo>
                <a:cubicBezTo>
                  <a:pt x="9442" y="1219"/>
                  <a:pt x="12451" y="-26"/>
                  <a:pt x="15564" y="26"/>
                </a:cubicBezTo>
                <a:cubicBezTo>
                  <a:pt x="18677" y="78"/>
                  <a:pt x="23087" y="1531"/>
                  <a:pt x="25525" y="3139"/>
                </a:cubicBezTo>
                <a:cubicBezTo>
                  <a:pt x="27963" y="4747"/>
                  <a:pt x="29416" y="8587"/>
                  <a:pt x="30194" y="96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1097" name="Google Shape;1097;p66"/>
          <p:cNvSpPr txBox="1"/>
          <p:nvPr/>
        </p:nvSpPr>
        <p:spPr>
          <a:xfrm>
            <a:off x="2600400" y="1396099"/>
            <a:ext cx="9048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666666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into_vec</a:t>
            </a:r>
            <a:endParaRPr sz="7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98" name="Google Shape;1098;p66"/>
          <p:cNvSpPr/>
          <p:nvPr/>
        </p:nvSpPr>
        <p:spPr>
          <a:xfrm rot="10800000">
            <a:off x="2546125" y="1523099"/>
            <a:ext cx="1030748" cy="126998"/>
          </a:xfrm>
          <a:custGeom>
            <a:rect b="b" l="l" r="r" t="t"/>
            <a:pathLst>
              <a:path extrusionOk="0" h="9676" w="30194">
                <a:moveTo>
                  <a:pt x="0" y="9676"/>
                </a:moveTo>
                <a:cubicBezTo>
                  <a:pt x="1141" y="8535"/>
                  <a:pt x="4254" y="4435"/>
                  <a:pt x="6848" y="2827"/>
                </a:cubicBezTo>
                <a:cubicBezTo>
                  <a:pt x="9442" y="1219"/>
                  <a:pt x="12451" y="-26"/>
                  <a:pt x="15564" y="26"/>
                </a:cubicBezTo>
                <a:cubicBezTo>
                  <a:pt x="18677" y="78"/>
                  <a:pt x="23087" y="1531"/>
                  <a:pt x="25525" y="3139"/>
                </a:cubicBezTo>
                <a:cubicBezTo>
                  <a:pt x="27963" y="4747"/>
                  <a:pt x="29416" y="8587"/>
                  <a:pt x="30194" y="96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1099" name="Google Shape;1099;p66"/>
          <p:cNvSpPr txBox="1"/>
          <p:nvPr/>
        </p:nvSpPr>
        <p:spPr>
          <a:xfrm>
            <a:off x="6152100" y="3872088"/>
            <a:ext cx="1660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Roboto"/>
                <a:ea typeface="Roboto"/>
                <a:cs typeface="Roboto"/>
                <a:sym typeface="Roboto"/>
              </a:rPr>
              <a:t>Also basis of </a:t>
            </a:r>
            <a:r>
              <a:rPr lang="it" sz="7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</a:t>
            </a:r>
            <a:r>
              <a:rPr lang="it" sz="7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 sz="7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Cow</a:t>
            </a:r>
            <a:r>
              <a:rPr lang="it" sz="700">
                <a:latin typeface="Roboto"/>
                <a:ea typeface="Roboto"/>
                <a:cs typeface="Roboto"/>
                <a:sym typeface="Roboto"/>
              </a:rPr>
              <a:t>, etc.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66"/>
          <p:cNvSpPr txBox="1"/>
          <p:nvPr/>
        </p:nvSpPr>
        <p:spPr>
          <a:xfrm>
            <a:off x="381000" y="1102127"/>
            <a:ext cx="1143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lang="it" sz="700">
                <a:latin typeface="Inconsolata"/>
                <a:ea typeface="Inconsolata"/>
                <a:cs typeface="Inconsolata"/>
                <a:sym typeface="Inconsolata"/>
              </a:rPr>
              <a:t>T: </a:t>
            </a:r>
            <a:r>
              <a:rPr lang="it" sz="7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Sized</a:t>
            </a:r>
            <a:endParaRPr sz="7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01" name="Google Shape;1101;p66"/>
          <p:cNvSpPr txBox="1"/>
          <p:nvPr/>
        </p:nvSpPr>
        <p:spPr>
          <a:xfrm>
            <a:off x="8034450" y="2222667"/>
            <a:ext cx="1030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heap</a:t>
            </a:r>
            <a:r>
              <a:rPr lang="it" sz="800">
                <a:latin typeface="Roboto"/>
                <a:ea typeface="Roboto"/>
                <a:cs typeface="Roboto"/>
                <a:sym typeface="Roboto"/>
              </a:rPr>
              <a:t> allocation,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"/>
                <a:ea typeface="Roboto"/>
                <a:cs typeface="Roboto"/>
                <a:sym typeface="Roboto"/>
              </a:rPr>
              <a:t>implies ownership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66"/>
          <p:cNvSpPr txBox="1"/>
          <p:nvPr/>
        </p:nvSpPr>
        <p:spPr>
          <a:xfrm>
            <a:off x="513570" y="2497606"/>
            <a:ext cx="1143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lang="it" sz="700">
                <a:latin typeface="Inconsolata"/>
                <a:ea typeface="Inconsolata"/>
                <a:cs typeface="Inconsolata"/>
                <a:sym typeface="Inconsolata"/>
              </a:rPr>
              <a:t>T: </a:t>
            </a:r>
            <a:r>
              <a:rPr lang="it" sz="700">
                <a:solidFill>
                  <a:srgbClr val="0000FF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Sized</a:t>
            </a:r>
            <a:endParaRPr sz="7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03" name="Google Shape;1103;p66"/>
          <p:cNvSpPr txBox="1"/>
          <p:nvPr/>
        </p:nvSpPr>
        <p:spPr>
          <a:xfrm>
            <a:off x="6646625" y="4476667"/>
            <a:ext cx="6858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04" name="Google Shape;1104;p66"/>
          <p:cNvSpPr txBox="1"/>
          <p:nvPr/>
        </p:nvSpPr>
        <p:spPr>
          <a:xfrm>
            <a:off x="7566466" y="4476667"/>
            <a:ext cx="6858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05" name="Google Shape;1105;p66"/>
          <p:cNvSpPr txBox="1"/>
          <p:nvPr/>
        </p:nvSpPr>
        <p:spPr>
          <a:xfrm>
            <a:off x="4190163" y="3928535"/>
            <a:ext cx="1695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Roboto"/>
                <a:ea typeface="Roboto"/>
                <a:cs typeface="Roboto"/>
                <a:sym typeface="Roboto"/>
              </a:rPr>
              <a:t>Consider using </a:t>
            </a:r>
            <a:r>
              <a:rPr lang="it" sz="700">
                <a:solidFill>
                  <a:srgbClr val="0000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parking_lot</a:t>
            </a:r>
            <a:r>
              <a:rPr lang="it" sz="700">
                <a:latin typeface="Roboto"/>
                <a:ea typeface="Roboto"/>
                <a:cs typeface="Roboto"/>
                <a:sym typeface="Roboto"/>
              </a:rPr>
              <a:t>, which</a:t>
            </a:r>
            <a:br>
              <a:rPr lang="it" sz="700">
                <a:latin typeface="Roboto"/>
                <a:ea typeface="Roboto"/>
                <a:cs typeface="Roboto"/>
                <a:sym typeface="Roboto"/>
              </a:rPr>
            </a:br>
            <a:r>
              <a:rPr lang="it" sz="700">
                <a:latin typeface="Roboto"/>
                <a:ea typeface="Roboto"/>
                <a:cs typeface="Roboto"/>
                <a:sym typeface="Roboto"/>
              </a:rPr>
              <a:t>doesn’t allocate the raw mutex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66"/>
          <p:cNvSpPr txBox="1"/>
          <p:nvPr/>
        </p:nvSpPr>
        <p:spPr>
          <a:xfrm>
            <a:off x="6265625" y="4709500"/>
            <a:ext cx="3855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tag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07" name="Google Shape;1107;p66"/>
          <p:cNvSpPr txBox="1"/>
          <p:nvPr/>
        </p:nvSpPr>
        <p:spPr>
          <a:xfrm>
            <a:off x="6646625" y="4709500"/>
            <a:ext cx="685800" cy="1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08" name="Google Shape;1108;p66"/>
          <p:cNvSpPr txBox="1"/>
          <p:nvPr/>
        </p:nvSpPr>
        <p:spPr>
          <a:xfrm>
            <a:off x="7566466" y="4714792"/>
            <a:ext cx="685800" cy="1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09" name="Google Shape;1109;p66"/>
          <p:cNvSpPr txBox="1"/>
          <p:nvPr/>
        </p:nvSpPr>
        <p:spPr>
          <a:xfrm>
            <a:off x="6071407" y="4521483"/>
            <a:ext cx="276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Roboto"/>
                <a:ea typeface="Roboto"/>
                <a:cs typeface="Roboto"/>
                <a:sym typeface="Roboto"/>
              </a:rPr>
              <a:t>or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66"/>
          <p:cNvSpPr txBox="1"/>
          <p:nvPr/>
        </p:nvSpPr>
        <p:spPr>
          <a:xfrm>
            <a:off x="7378192" y="4521483"/>
            <a:ext cx="276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Roboto"/>
                <a:ea typeface="Roboto"/>
                <a:cs typeface="Roboto"/>
                <a:sym typeface="Roboto"/>
              </a:rPr>
              <a:t>or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66"/>
          <p:cNvSpPr txBox="1"/>
          <p:nvPr/>
        </p:nvSpPr>
        <p:spPr>
          <a:xfrm>
            <a:off x="6265625" y="3296037"/>
            <a:ext cx="3855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tag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12" name="Google Shape;1112;p66"/>
          <p:cNvSpPr txBox="1"/>
          <p:nvPr/>
        </p:nvSpPr>
        <p:spPr>
          <a:xfrm>
            <a:off x="6646625" y="3296028"/>
            <a:ext cx="4866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A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13" name="Google Shape;1113;p66"/>
          <p:cNvSpPr txBox="1"/>
          <p:nvPr/>
        </p:nvSpPr>
        <p:spPr>
          <a:xfrm>
            <a:off x="6646625" y="3539107"/>
            <a:ext cx="6858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B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14" name="Google Shape;1114;p66"/>
          <p:cNvSpPr txBox="1"/>
          <p:nvPr/>
        </p:nvSpPr>
        <p:spPr>
          <a:xfrm>
            <a:off x="6071407" y="3340854"/>
            <a:ext cx="276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Roboto"/>
                <a:ea typeface="Roboto"/>
                <a:cs typeface="Roboto"/>
                <a:sym typeface="Roboto"/>
              </a:rPr>
              <a:t>or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66"/>
          <p:cNvSpPr txBox="1"/>
          <p:nvPr/>
        </p:nvSpPr>
        <p:spPr>
          <a:xfrm>
            <a:off x="6265625" y="3539107"/>
            <a:ext cx="3855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tag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16" name="Google Shape;1116;p66"/>
          <p:cNvSpPr txBox="1"/>
          <p:nvPr/>
        </p:nvSpPr>
        <p:spPr>
          <a:xfrm>
            <a:off x="6646625" y="3786569"/>
            <a:ext cx="286500" cy="169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C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17" name="Google Shape;1117;p66"/>
          <p:cNvSpPr txBox="1"/>
          <p:nvPr/>
        </p:nvSpPr>
        <p:spPr>
          <a:xfrm>
            <a:off x="6071407" y="3578979"/>
            <a:ext cx="276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Roboto"/>
                <a:ea typeface="Roboto"/>
                <a:cs typeface="Roboto"/>
                <a:sym typeface="Roboto"/>
              </a:rPr>
              <a:t>or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66"/>
          <p:cNvSpPr txBox="1"/>
          <p:nvPr/>
        </p:nvSpPr>
        <p:spPr>
          <a:xfrm>
            <a:off x="6265625" y="3785107"/>
            <a:ext cx="385500" cy="1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tag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19" name="Google Shape;1119;p66"/>
          <p:cNvSpPr txBox="1"/>
          <p:nvPr/>
        </p:nvSpPr>
        <p:spPr>
          <a:xfrm>
            <a:off x="7133225" y="3296028"/>
            <a:ext cx="199200" cy="1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20" name="Google Shape;1120;p66"/>
          <p:cNvSpPr txBox="1"/>
          <p:nvPr/>
        </p:nvSpPr>
        <p:spPr>
          <a:xfrm>
            <a:off x="6933150" y="3786569"/>
            <a:ext cx="414000" cy="1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21" name="Google Shape;1121;p66"/>
          <p:cNvSpPr txBox="1"/>
          <p:nvPr/>
        </p:nvSpPr>
        <p:spPr>
          <a:xfrm>
            <a:off x="4242663" y="3335868"/>
            <a:ext cx="533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Inconsolata"/>
                <a:ea typeface="Inconsolata"/>
                <a:cs typeface="Inconsolata"/>
                <a:sym typeface="Inconsolata"/>
              </a:rPr>
              <a:t>inner</a:t>
            </a:r>
            <a:endParaRPr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122" name="Google Shape;1122;p66"/>
          <p:cNvCxnSpPr/>
          <p:nvPr/>
        </p:nvCxnSpPr>
        <p:spPr>
          <a:xfrm>
            <a:off x="2340023" y="1894884"/>
            <a:ext cx="426000" cy="566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23" name="Google Shape;1123;p66"/>
          <p:cNvCxnSpPr/>
          <p:nvPr/>
        </p:nvCxnSpPr>
        <p:spPr>
          <a:xfrm>
            <a:off x="3773925" y="1471028"/>
            <a:ext cx="45900" cy="380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24" name="Google Shape;1124;p66"/>
          <p:cNvCxnSpPr/>
          <p:nvPr/>
        </p:nvCxnSpPr>
        <p:spPr>
          <a:xfrm>
            <a:off x="914400" y="1397167"/>
            <a:ext cx="45900" cy="380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25" name="Google Shape;1125;p66"/>
          <p:cNvCxnSpPr>
            <a:stCxn id="1024" idx="3"/>
            <a:endCxn id="1076" idx="1"/>
          </p:cNvCxnSpPr>
          <p:nvPr/>
        </p:nvCxnSpPr>
        <p:spPr>
          <a:xfrm>
            <a:off x="5257800" y="583761"/>
            <a:ext cx="309300" cy="5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26" name="Google Shape;1126;p66"/>
          <p:cNvCxnSpPr>
            <a:endCxn id="1102" idx="2"/>
          </p:cNvCxnSpPr>
          <p:nvPr/>
        </p:nvCxnSpPr>
        <p:spPr>
          <a:xfrm rot="10800000">
            <a:off x="1085070" y="2825506"/>
            <a:ext cx="170400" cy="683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27" name="Google Shape;1127;p66"/>
          <p:cNvCxnSpPr/>
          <p:nvPr/>
        </p:nvCxnSpPr>
        <p:spPr>
          <a:xfrm rot="10800000">
            <a:off x="1491270" y="2832406"/>
            <a:ext cx="738000" cy="583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28" name="Google Shape;1128;p66"/>
          <p:cNvCxnSpPr/>
          <p:nvPr/>
        </p:nvCxnSpPr>
        <p:spPr>
          <a:xfrm>
            <a:off x="7555475" y="3174592"/>
            <a:ext cx="3870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129" name="Google Shape;1129;p66"/>
          <p:cNvSpPr txBox="1"/>
          <p:nvPr/>
        </p:nvSpPr>
        <p:spPr>
          <a:xfrm>
            <a:off x="7932345" y="3005667"/>
            <a:ext cx="98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deref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0" name="Google Shape;1130;p6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6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36" name="Google Shape;1136;p6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saperne di più…</a:t>
            </a:r>
            <a:endParaRPr/>
          </a:p>
        </p:txBody>
      </p:sp>
      <p:sp>
        <p:nvSpPr>
          <p:cNvPr id="1137" name="Google Shape;1137;p6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Understanding smart pointers in Rust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https://blog.logrocket.com/smart-pointers-rust/</a:t>
            </a:r>
            <a:r>
              <a:rPr lang="it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Understanding Rust smart pointers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https://medium.com/the-polyglot-programmer/undestanding-rust-smart-pointers-660d59715ab9</a:t>
            </a:r>
            <a:r>
              <a:rPr lang="it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Smart Pointers 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5"/>
              </a:rPr>
              <a:t>https://www.koderhq.com/tutorial/rust/smart-pointer/</a:t>
            </a:r>
            <a:r>
              <a:rPr lang="it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Smart Pointers in Rust: What, why and how?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6"/>
              </a:rPr>
              <a:t>https://dev.to/rogertorres/smart-pointers-in-rust-what-why-and-how-oma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unique_ptr&lt;T&gt;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80525"/>
            <a:ext cx="42603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Internamente contiene solo un puntatore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rimozione/ridefinizione dei costruttori di copia e movimento, degli operatori di assegnazione (per copia e movimento) e del distruttore garantisce che possa essere usato solo nel rispetto della sua semantica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il puntatore viene riassegnato o distrutto (esce dal suo scope sintattico), il blocco viene rilasciato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anche possibile definire funzioni di rilascio custom, alternative all’invocazione della funzione delete(...) 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5009900" y="1385450"/>
            <a:ext cx="3698700" cy="212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std::unique_ptr&lt;int&gt; p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std::make_unique&lt;int&gt;(5);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int i = *p;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*p = 7;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unique_ptr&lt;T&gt;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11700" y="1472875"/>
            <a:ext cx="3698700" cy="212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std::unique_ptr&lt;int&gt; p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std::make_unique&lt;int&gt;(5);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int i = *p;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*p = 7;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5264100" y="219330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486325" y="21735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5591400" y="171888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</a:t>
            </a:r>
            <a:endParaRPr b="1"/>
          </a:p>
        </p:txBody>
      </p:sp>
      <p:sp>
        <p:nvSpPr>
          <p:cNvPr id="109" name="Google Shape;109;p20"/>
          <p:cNvSpPr/>
          <p:nvPr/>
        </p:nvSpPr>
        <p:spPr>
          <a:xfrm>
            <a:off x="5264100" y="299025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486325" y="29506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59493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grpSp>
        <p:nvGrpSpPr>
          <p:cNvPr id="112" name="Google Shape;112;p20"/>
          <p:cNvGrpSpPr/>
          <p:nvPr/>
        </p:nvGrpSpPr>
        <p:grpSpPr>
          <a:xfrm>
            <a:off x="5636100" y="2193300"/>
            <a:ext cx="372000" cy="360600"/>
            <a:chOff x="3978500" y="3918875"/>
            <a:chExt cx="372000" cy="360600"/>
          </a:xfrm>
        </p:grpSpPr>
        <p:sp>
          <p:nvSpPr>
            <p:cNvPr id="113" name="Google Shape;113;p20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" name="Google Shape;115;p20"/>
          <p:cNvCxnSpPr>
            <a:stCxn id="114" idx="4"/>
            <a:endCxn id="111" idx="0"/>
          </p:cNvCxnSpPr>
          <p:nvPr/>
        </p:nvCxnSpPr>
        <p:spPr>
          <a:xfrm flipH="1" rot="-5400000">
            <a:off x="5641200" y="2495940"/>
            <a:ext cx="678600" cy="3099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16" name="Google Shape;116;p20"/>
          <p:cNvSpPr/>
          <p:nvPr/>
        </p:nvSpPr>
        <p:spPr>
          <a:xfrm>
            <a:off x="507175" y="1718900"/>
            <a:ext cx="3290400" cy="5928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6052795" y="2253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unique_ptr&lt;T&gt;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11700" y="1472875"/>
            <a:ext cx="3698700" cy="212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std::unique_ptr&lt;int&gt; p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std::make_unique&lt;int&gt;(5);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int i = *p;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*p = 7;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5264100" y="219330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4486325" y="21735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5591400" y="171888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</a:t>
            </a:r>
            <a:endParaRPr b="1"/>
          </a:p>
        </p:txBody>
      </p:sp>
      <p:sp>
        <p:nvSpPr>
          <p:cNvPr id="128" name="Google Shape;128;p21"/>
          <p:cNvSpPr/>
          <p:nvPr/>
        </p:nvSpPr>
        <p:spPr>
          <a:xfrm>
            <a:off x="5264100" y="299025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4486325" y="29506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59493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grpSp>
        <p:nvGrpSpPr>
          <p:cNvPr id="131" name="Google Shape;131;p21"/>
          <p:cNvGrpSpPr/>
          <p:nvPr/>
        </p:nvGrpSpPr>
        <p:grpSpPr>
          <a:xfrm>
            <a:off x="5636100" y="2193300"/>
            <a:ext cx="372000" cy="360600"/>
            <a:chOff x="3978500" y="3918875"/>
            <a:chExt cx="372000" cy="360600"/>
          </a:xfrm>
        </p:grpSpPr>
        <p:sp>
          <p:nvSpPr>
            <p:cNvPr id="132" name="Google Shape;132;p21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4" name="Google Shape;134;p21"/>
          <p:cNvCxnSpPr>
            <a:stCxn id="133" idx="4"/>
            <a:endCxn id="130" idx="0"/>
          </p:cNvCxnSpPr>
          <p:nvPr/>
        </p:nvCxnSpPr>
        <p:spPr>
          <a:xfrm flipH="1" rot="-5400000">
            <a:off x="5641200" y="2495940"/>
            <a:ext cx="678600" cy="3099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35" name="Google Shape;135;p21"/>
          <p:cNvSpPr/>
          <p:nvPr/>
        </p:nvSpPr>
        <p:spPr>
          <a:xfrm>
            <a:off x="6135450" y="21933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6079969" y="171888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</a:t>
            </a:r>
            <a:endParaRPr b="1"/>
          </a:p>
        </p:txBody>
      </p:sp>
      <p:sp>
        <p:nvSpPr>
          <p:cNvPr id="137" name="Google Shape;137;p21"/>
          <p:cNvSpPr/>
          <p:nvPr/>
        </p:nvSpPr>
        <p:spPr>
          <a:xfrm>
            <a:off x="515850" y="2354575"/>
            <a:ext cx="3290400" cy="3606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6586195" y="2253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unique_ptr&lt;T&gt;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311700" y="1472875"/>
            <a:ext cx="3698700" cy="212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std::unique_ptr&lt;int&gt; p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std::make_unique&lt;int&gt;(5);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int i = *p;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*p = 7;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5264100" y="219330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4486325" y="21735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5591400" y="171888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</a:t>
            </a:r>
            <a:endParaRPr b="1"/>
          </a:p>
        </p:txBody>
      </p:sp>
      <p:sp>
        <p:nvSpPr>
          <p:cNvPr id="149" name="Google Shape;149;p22"/>
          <p:cNvSpPr/>
          <p:nvPr/>
        </p:nvSpPr>
        <p:spPr>
          <a:xfrm>
            <a:off x="5264100" y="299025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486325" y="29506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949300" y="299025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7</a:t>
            </a: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>
            <a:off x="5636100" y="2193300"/>
            <a:ext cx="372000" cy="360600"/>
            <a:chOff x="3978500" y="3918875"/>
            <a:chExt cx="372000" cy="360600"/>
          </a:xfrm>
        </p:grpSpPr>
        <p:sp>
          <p:nvSpPr>
            <p:cNvPr id="153" name="Google Shape;153;p22"/>
            <p:cNvSpPr/>
            <p:nvPr/>
          </p:nvSpPr>
          <p:spPr>
            <a:xfrm>
              <a:off x="3978500" y="391887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4117700" y="3938165"/>
              <a:ext cx="100500" cy="99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" name="Google Shape;155;p22"/>
          <p:cNvCxnSpPr>
            <a:stCxn id="154" idx="4"/>
            <a:endCxn id="151" idx="0"/>
          </p:cNvCxnSpPr>
          <p:nvPr/>
        </p:nvCxnSpPr>
        <p:spPr>
          <a:xfrm flipH="1" rot="-5400000">
            <a:off x="5641200" y="2495940"/>
            <a:ext cx="678600" cy="3099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56" name="Google Shape;156;p22"/>
          <p:cNvSpPr/>
          <p:nvPr/>
        </p:nvSpPr>
        <p:spPr>
          <a:xfrm>
            <a:off x="6135450" y="21933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6079969" y="1718888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</a:t>
            </a:r>
            <a:endParaRPr b="1"/>
          </a:p>
        </p:txBody>
      </p:sp>
      <p:sp>
        <p:nvSpPr>
          <p:cNvPr id="158" name="Google Shape;158;p22"/>
          <p:cNvSpPr/>
          <p:nvPr/>
        </p:nvSpPr>
        <p:spPr>
          <a:xfrm>
            <a:off x="515850" y="2775150"/>
            <a:ext cx="3290400" cy="360600"/>
          </a:xfrm>
          <a:prstGeom prst="roundRect">
            <a:avLst>
              <a:gd fmla="val 16667" name="adj"/>
            </a:avLst>
          </a:prstGeom>
          <a:solidFill>
            <a:srgbClr val="EEFF41">
              <a:alpha val="22950"/>
            </a:srgbClr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6586195" y="2253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li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