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6f42036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c6f420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67506f49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f67506f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a8db95f6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a8db95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8a83c3171b0b7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8a83c3171b0b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8a83c3171b0b7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8a83c3171b0b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8a83c3171b0b7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8a83c3171b0b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08a83c3171b0b7_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08a83c3171b0b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8a83c3171b0b7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08a83c3171b0b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67506f49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67506f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8a83c3171b0b7_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8a83c3171b0b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f67506f49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f67506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13512274_1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5135122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d17c81b4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ed17c81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ed17c81b4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ed17c8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e807dbee_0_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e807db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6f42036f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6f420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6f42036f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6f420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67506f49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67506f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6f42036f_0_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6f420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67506f49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67506f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67506f49_0_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67506f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2021-23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velup.gitconnected.com/rust-adventures-rust-projects-management-understanding-packages-crates-and-modules-b3bcde2eb1c" TargetMode="External"/><Relationship Id="rId4" Type="http://schemas.openxmlformats.org/officeDocument/2006/relationships/hyperlink" Target="https://doc.rust-lang.org/std/prelude/index.html" TargetMode="External"/><Relationship Id="rId5" Type="http://schemas.openxmlformats.org/officeDocument/2006/relationships/hyperlink" Target="https://doc.rust-lang.org/stable/edition-guid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nismousse.medium.com/testing-in-rust-22f27136b433" TargetMode="External"/><Relationship Id="rId4" Type="http://schemas.openxmlformats.org/officeDocument/2006/relationships/hyperlink" Target="https://doc.rust-lang.org/book/ch11-00-testing.html" TargetMode="External"/><Relationship Id="rId5" Type="http://schemas.openxmlformats.org/officeDocument/2006/relationships/hyperlink" Target="https://asomers.github.io/mock_shootout/" TargetMode="External"/><Relationship Id="rId6" Type="http://schemas.openxmlformats.org/officeDocument/2006/relationships/hyperlink" Target="https://blog.devgenius.io/formatting-linting-and-documenting-with-rust-eb7b189ade6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Modularità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626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4294967295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/>
              <a:t>Organizzare il codice sorgente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Adventures: Rust projects management, understanding packages, Crates and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https://levelup.gitconnected.com/rust-adventures-rust-projects-management-understanding-packages-crates-and-modules-b3bcde2eb1c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Module prelude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https://doc.rust-lang.org/std/prelude/index.html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edition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https://doc.rust-lang.org/stable/edition-guide/</a:t>
            </a:r>
            <a:r>
              <a:rPr lang="it"/>
              <a:t> 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Controllare la correttezza del codice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553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test è un blocco di codice creato intenzionalmente per verificare se una certa porzione di codice funziona o meno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Verificare funzionalmente i singoli componenti di un sistema è un modo efficace e pratico di creare e manutenere codice di alta qualità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test non può dimostrare l’assenza di errori, ma aiuta a generare confidenza nel sistema nel momento in cui questo viene messo in campo e aiuta a conservare la correttezza della base di codice, quando il progetto deve essere manutenuto nel tempo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molto complesso ri-organizzare su larga scale del codice in assenza di test di unità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benefici legati ad un uso intelligente e bilanciato dei test di unità nel software sono profondi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Nelle fasi di implementazione, test di unità ben scritti diventano una specifica informale dei componenti di un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Nelle fasi di manutenzione, i test esistenti servono da freno alle regressioni nel codice, stimolando una correzione immediata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di unità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</a:rPr>
              <a:t>test di unità </a:t>
            </a:r>
            <a:r>
              <a:rPr lang="it"/>
              <a:t>valuta il comportamento di un </a:t>
            </a:r>
            <a:r>
              <a:rPr b="1" lang="it">
                <a:solidFill>
                  <a:srgbClr val="0B5394"/>
                </a:solidFill>
              </a:rPr>
              <a:t>singolo componente</a:t>
            </a:r>
            <a:r>
              <a:rPr lang="it"/>
              <a:t> software (funzione, struttura dati, …), indipendentemente dal resto del sistema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Sollecitandone sia il comportamento “tipico”, ovvero conforme all’uso per cui è stato progettato, sia quello agli estremi o oltre il suo previsto campo di utilizzo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Tale sollecitazione viene esercitata tramite frammenti di codice che invocano il componente e verificano che esso risponda in modo atteso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Confrontando, ad esempio, i valori ritornati dalla funzione / contenuti nella struttura dati dopo la sollecitazione con valori/condizioni di errore attesi sulla base delle specifiche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 test di unità sono normalmente scritti ed eseguiti dallo sviluppatore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Presuppongono la conoscenza dei meccanismi interni al componente, allo scopo di verificare come questi reagiscono in presenza di casi limite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Il loro numero dipende dalla complessità ciclomatica del modulo testato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La loro qualità è alla base del processo di refactoring cui un artefatto software tipicamente è soggetto nel corso del suo naturale ciclo di vita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costo delle modifiche che vengono evidenziate da questo tipo di test è normalmente basso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 benefici che la scrittura di test ben fatti portano alla qualità del codice sono alti e compensano  abbondantemente nel medio termine i maggiori costi dovuti alla scrittura dei test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di integrazione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test di integrazione valuta il comportamento all’interfaccia di due moduli software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Si focalizza sul determinare la correttezza di tale interfaccia, evidenziando le incongruenze tra le parti che stanno interagendo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Come nel caso dei test di unità, è costituito da frammenti di codice che sollecitano l’interazione tra due parti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A differenza dei test di unità, tuttavia, i</a:t>
            </a:r>
            <a:r>
              <a:rPr lang="it"/>
              <a:t>gnora volutamente la struttura interna dei moduli che stanno interagendo, assumendo il loro corretto comportamento - sul piano individuale - alle specifiche definite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questo motivo viene eseguito solo su oggetti che hanno correttamente superato il test di unità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 costi delle modifiche che occorre introdurre se un test di integrazione fallisce sono generalmente più elevati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In quanto richiedono il ridisegno di una o entrambe le parti che interagiscono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 test di integrazione sono co-progettati da sviluppatori e tester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Vengono eseguiti dai tester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di integrazione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0" y="1443176"/>
            <a:ext cx="7476501" cy="37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complessivi </a:t>
            </a:r>
            <a:r>
              <a:rPr i="1" lang="it"/>
              <a:t>(end-to-end)</a:t>
            </a:r>
            <a:endParaRPr i="1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b="1" lang="it">
                <a:solidFill>
                  <a:srgbClr val="0B5394"/>
                </a:solidFill>
              </a:rPr>
              <a:t>test di sistema</a:t>
            </a:r>
            <a:r>
              <a:rPr lang="it"/>
              <a:t> valuta il comportamento del prodotto finito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Sia nei suoi aspetti funzionali (cosa deve/non deve fare) che non funzionali (sicurezza, affidabilità, resilienza, prestazioni, scalabilità,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Basato su modelli di comportamento tratti da casi d’uso reali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Progettato ed eseguito da tester, allo scopo di non farsi influenzare dalle assunzioni fatte durante lo sviluppo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test di accettazione verifica che il sistema sia conforme alle aspettative del committente/cliente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Eseguito dagli utenti finali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domande del test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50" y="978372"/>
            <a:ext cx="4515366" cy="42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in Rust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</a:t>
            </a:r>
            <a:r>
              <a:rPr b="1" lang="it">
                <a:solidFill>
                  <a:srgbClr val="0B5394"/>
                </a:solidFill>
              </a:rPr>
              <a:t>test di unità</a:t>
            </a:r>
            <a:r>
              <a:rPr lang="it"/>
              <a:t> possono essere scritti nel modulo da testare o, meglio, in un suo sotto-modulo chiamato convenzionalmente ‘tests’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facilita l’ispezione del codice quando il numero di test cresce significativamente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(sotto-)modulo contenente i test è preceduto dall’annotazione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#[cfg(test)]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informa il compilatore che il codice contenuto al suo interno deve essere incluso solo quando la compilazione avviene con il comando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cargo test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</a:t>
            </a:r>
            <a:r>
              <a:rPr b="1" lang="it">
                <a:solidFill>
                  <a:srgbClr val="0B5394"/>
                </a:solidFill>
              </a:rPr>
              <a:t>test di integrazione</a:t>
            </a:r>
            <a:r>
              <a:rPr lang="it"/>
              <a:t> sono invece contenuti in una cartella separata denominata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it"/>
              <a:t>, a lato della cartella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it"/>
              <a:t> del progetto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Sono scritti come se i singoli frammenti di codice fossero i consumatori del crate che deve essere testato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file sorgente all’interno della cartella di test importano i simboli pubblici oggetto di valutazione tramite istruzioni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use…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Solo le librerie possono avere test di integrazione: per questo si creano programmi formati da un eseguibile contenente un main banale e da una libreria che contiene la logica applicativa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Sintassi dei test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194900" y="1100850"/>
            <a:ext cx="6754200" cy="406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// funzione da testare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sum(a: i32, b: i32) -&gt; i32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a +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#[cfg(test)]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mod tests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fn sum_inputs_outputs() -&gt; Vec&lt;((i32, i32), 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vec![((1, 1), 2), ((0, 0), 0), ((2, -2), 0)]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#[test]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fn test_sums()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for (input, output) in sum_inputs_outputs()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assert_eq!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(crate::sum(input.0, input.1), output);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Crates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processo di compilazione di un progetto Rust è basato sul concetto di </a:t>
            </a:r>
            <a:r>
              <a:rPr b="1" lang="it">
                <a:solidFill>
                  <a:srgbClr val="0B5394"/>
                </a:solidFill>
              </a:rPr>
              <a:t>crate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livello sorgente, un crate è un’unità di compilazione (file sorgente)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compilazione di un crate sorgente da origine ad un file oggetto che potrà essere collegato (linked) con altri file oggetto per diventare un </a:t>
            </a:r>
            <a:r>
              <a:rPr b="1" lang="it">
                <a:solidFill>
                  <a:srgbClr val="0B5394"/>
                </a:solidFill>
              </a:rPr>
              <a:t>eseguibile</a:t>
            </a:r>
            <a:r>
              <a:rPr lang="it"/>
              <a:t> completo (dotato di un punto di ingresso esplicito, main() , e di tutte le sue dipendenze statiche) oppure diventare una </a:t>
            </a:r>
            <a:r>
              <a:rPr b="1" lang="it">
                <a:solidFill>
                  <a:srgbClr val="0B5394"/>
                </a:solidFill>
              </a:rPr>
              <a:t>libreria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crate binario costituisce un’unità di versionamento e di caricamento in fase di 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un crate fa riferimento a codice (funzioni, strutture, tratti, …) esportato da un altro crate (di tipo libreria), quest’ultimo deve essere combinato con il primo per mettere a disposizione quanto richiesto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Questa operazione è detta collegamento e dipende da come la libreria è stata realizzata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supporta la creazione di librerie con diverse forme di collegamento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Statico, in cui l’eseguibile finale ha una copia completa di tutto il codice utilizzato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Dinamico, in cui il codice esterno viene caricato all’atto dell’avvio dell’eseguibile, a partire da un file di tipo .dll (in Windows) o .so (nei sistemi Unix-like)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Sintassi dei test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struttura generale di una funzione etichettata con #[test] è la seguente: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Preparazione dei valori su cui operare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Esecuzione del codice da testare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Verifica, mediante asserzioni, che i risultati ottenuti siano quelli attesi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supportare l’ultimo passo, la libreria standard di Rust mette a disposizione varie macro procedurali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assert!(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boolean_condition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r>
              <a:rPr lang="it"/>
              <a:t> - impone che la condizione sia vera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assert_eq!(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value1, value2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r>
              <a:rPr lang="it"/>
              <a:t> - impone l’eguaglianza tra i due valori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assert_ne!(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value1, value2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r>
              <a:rPr lang="it"/>
              <a:t> - impone la disuguaglianza tra i due valori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verificare che un’espressione generi la condizione di panico, è possibile annotare il test anche con l’annotazione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#[should_panic(expected = “msg”)]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questo caso, viene verificato che il messaggio generato da panic! contenga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“msg”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una funzione di test restituisce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 Error&gt;</a:t>
            </a:r>
            <a:r>
              <a:rPr lang="it"/>
              <a:t>, è possibile utilizzare la condizione di errore per indicare che il test è fallito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Eseguire i test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comando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cargo test</a:t>
            </a:r>
            <a:r>
              <a:rPr lang="it"/>
              <a:t> ricompila il programma con la direttiva “test” ed esegue tutti i test contenuti nel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Compresi quelli eventualmente presenti all’interno della documentazione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prodotto un report dettagliato che indica ogni singolo fallimento, dove viene evidenziato il risultato atteso e quello realmente ottenuto seguito da un riassunto con il nome di tutte le funzioni di test che sono fallite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lanciare solo alcuni test, specificando il nome della funzione (o una sua sottoparte) come ulteriore parametro del comando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cargo test add_ </a:t>
            </a:r>
            <a:r>
              <a:rPr lang="it"/>
              <a:t>esegue tutti i test i cui nomi contengono “add_”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uno o più test è decorato con l’attributo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#[ignore]</a:t>
            </a:r>
            <a:r>
              <a:rPr lang="it"/>
              <a:t>, viene normalmente tralasciato dall’esecuzione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È possibile includere tali test con il comando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cargo test -- --ignored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Testing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https://anismousse.medium.com/testing-in-rust-22f27136b433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Writing Automated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https://doc.rust-lang.org/book/ch11-00-testing.html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Mock Shootout!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https://asomers.github.io/mock_shootout/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Formatting, Linting, and Documenting with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https://blog.devgenius.io/formatting-linting-and-documenting-with-rust-eb7b189ade65</a:t>
            </a:r>
            <a:r>
              <a:rPr lang="it"/>
              <a:t> 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sezione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[lib]</a:t>
            </a:r>
            <a:r>
              <a:rPr lang="it"/>
              <a:t> del file Cargo.toml che descrive il progetto contiene dettagli relativi al tipo di libreria che si intende creare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crate-type</a:t>
            </a:r>
            <a:r>
              <a:rPr lang="it"/>
              <a:t> può assumere i seguenti valori: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rlib</a:t>
            </a:r>
            <a:r>
              <a:rPr lang="it"/>
              <a:t>: libreria statica Rust, valore di default, il file risultante può solo essere usato da altri eseguibili Rust che ne includeranno le parti importate direttamente nel proprio codice binario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dylib</a:t>
            </a:r>
            <a:r>
              <a:rPr lang="it"/>
              <a:t>: libreria dinamica Rust; viene trasformata in un file .dll in windows, .so in linux, .dylib in macOS; può essere utilizzata solo da codice Rust, ma sarà caricata in fase di esecuzione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cdylib</a:t>
            </a:r>
            <a:r>
              <a:rPr lang="it"/>
              <a:t>: libreria </a:t>
            </a:r>
            <a:r>
              <a:rPr lang="it"/>
              <a:t>dinamica</a:t>
            </a:r>
            <a:r>
              <a:rPr lang="it"/>
              <a:t> conforme alle specifiche C; </a:t>
            </a:r>
            <a:r>
              <a:rPr lang="it"/>
              <a:t>viene trasformata in un file .dll in windows, .so in linux, .dylib in macOS; può essere usata da eseguibili scritti in altri linguaggi; se viene usata da un programma Rust deve essere inclusa sotto forma di funzioni esterne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staticlib</a:t>
            </a:r>
            <a:r>
              <a:rPr lang="it"/>
              <a:t>: libreria statica conforme alle specifiche C; </a:t>
            </a:r>
            <a:r>
              <a:rPr lang="it"/>
              <a:t>viene trasformata in un file .lib in windows e .a in linux e macOS; può essere usata da eseguibili scritti in altri linguaggi; se viene usata da un programma Rust deve essere inclusa sotto forma di funzioni esterne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 e visibilità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codice contenuto in un crate è costituito da un albero di moduli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modulo è un costrutto sintattico, introdotto dalla parola chiave mod e dal relativo nome che racchiude funzioni, tipi definiti dall’utente (struct, enum, union), tratti, implementazioni ed altri moduli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Tutto il codice che non è racchiuso in un blocco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mod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nome_modulo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 … }</a:t>
            </a:r>
            <a:r>
              <a:rPr lang="it"/>
              <a:t>, fa parte del modulo radice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moduli formano una gerarchia ad albero, la cui radice è l’unità di compilazione corrente (crate)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tutti gli elementi definiti all’interno di un modulo sono considerati privati, e sono accessibili solo al codice presente nel modulo stesso o nei suoi sotto-moduli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elemento definito all’interno di un modulo “m1” è preceduto dalla parola chiave pub, diventa pubblico e può essere utilizzato dal codice presente in un modulo “m2” che non sia un suo discendente, a condizione che tutti gli antenati del modulo “m1” siano a loro volta accessibili al modulo “m2” (perché pubblici o perchè il modulo “m2” è contenuto al loro interno)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 e visibilità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49300" y="1130775"/>
            <a:ext cx="8045400" cy="384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mod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my_mod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private_fn() {} // visibile solo nel modulo corrente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pub fn public_fn() {} // visibile nel contesto dell’unità di compilazione: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// - codice presente in questo stesso file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// - codice presente in un file che dichiari use my_mod;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mod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private_nested_mod {  // sotto-modulo privato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fn test() {} // può accedere a my_mod::private_fn()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pub mod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public_nested_mod {  //accessibile a chi ha accesso a my_mod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pub fn api() {}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my_mod::public_fn();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my_mod::public_nested_mod::api();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16650" y="3821000"/>
            <a:ext cx="3699900" cy="1068300"/>
          </a:xfrm>
          <a:prstGeom prst="wedgeRoundRectCallout">
            <a:avLst>
              <a:gd fmla="val 77678" name="adj1"/>
              <a:gd fmla="val -32926" name="adj2"/>
              <a:gd fmla="val 0" name="adj3"/>
            </a:avLst>
          </a:prstGeom>
          <a:solidFill>
            <a:srgbClr val="EEFF41">
              <a:alpha val="16940"/>
            </a:srgbClr>
          </a:solidFill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439700" y="3986175"/>
            <a:ext cx="25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Modulo radice (anonimo)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 e visibilità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303450" y="1618675"/>
            <a:ext cx="2411400" cy="7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crate::</a:t>
            </a:r>
            <a:endParaRPr i="1"/>
          </a:p>
        </p:txBody>
      </p:sp>
      <p:sp>
        <p:nvSpPr>
          <p:cNvPr id="95" name="Google Shape;95;p18"/>
          <p:cNvSpPr/>
          <p:nvPr/>
        </p:nvSpPr>
        <p:spPr>
          <a:xfrm>
            <a:off x="2634400" y="2840525"/>
            <a:ext cx="132000" cy="132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8"/>
          <p:cNvCxnSpPr>
            <a:stCxn id="95" idx="6"/>
          </p:cNvCxnSpPr>
          <p:nvPr/>
        </p:nvCxnSpPr>
        <p:spPr>
          <a:xfrm>
            <a:off x="2766400" y="290652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1815125" y="2465250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public_fn()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303450" y="2696050"/>
            <a:ext cx="2411400" cy="7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crate::my_mod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815125" y="3982650"/>
            <a:ext cx="2411400" cy="7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crate::my_mod</a:t>
            </a:r>
            <a:br>
              <a:rPr lang="it"/>
            </a:br>
            <a:r>
              <a:rPr lang="it"/>
              <a:t>::private_nested_mod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050750" y="3982650"/>
            <a:ext cx="2411400" cy="75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b="1" lang="it"/>
              <a:t>pub</a:t>
            </a:r>
            <a:r>
              <a:rPr lang="it"/>
              <a:t> </a:t>
            </a:r>
            <a:r>
              <a:rPr lang="it"/>
              <a:t>crate::my_mod</a:t>
            </a:r>
            <a:br>
              <a:rPr lang="it"/>
            </a:br>
            <a:r>
              <a:rPr lang="it"/>
              <a:t>::public_nested_mod</a:t>
            </a:r>
            <a:endParaRPr/>
          </a:p>
        </p:txBody>
      </p:sp>
      <p:cxnSp>
        <p:nvCxnSpPr>
          <p:cNvPr id="101" name="Google Shape;101;p18"/>
          <p:cNvCxnSpPr>
            <a:stCxn id="98" idx="0"/>
            <a:endCxn id="94" idx="2"/>
          </p:cNvCxnSpPr>
          <p:nvPr/>
        </p:nvCxnSpPr>
        <p:spPr>
          <a:xfrm rot="-5400000">
            <a:off x="4350750" y="2537050"/>
            <a:ext cx="3174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99" idx="0"/>
            <a:endCxn id="98" idx="2"/>
          </p:cNvCxnSpPr>
          <p:nvPr/>
        </p:nvCxnSpPr>
        <p:spPr>
          <a:xfrm rot="-5400000">
            <a:off x="3501575" y="2975100"/>
            <a:ext cx="526800" cy="14883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100" idx="0"/>
            <a:endCxn id="98" idx="2"/>
          </p:cNvCxnSpPr>
          <p:nvPr/>
        </p:nvCxnSpPr>
        <p:spPr>
          <a:xfrm flipH="1" rot="5400000">
            <a:off x="5119450" y="2845650"/>
            <a:ext cx="526800" cy="17472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2623388" y="1926125"/>
            <a:ext cx="132000" cy="132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4" idx="6"/>
          </p:cNvCxnSpPr>
          <p:nvPr/>
        </p:nvCxnSpPr>
        <p:spPr>
          <a:xfrm>
            <a:off x="2755388" y="199212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2476713" y="1474650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634400" y="3235738"/>
            <a:ext cx="132000" cy="1320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stCxn id="107" idx="6"/>
          </p:cNvCxnSpPr>
          <p:nvPr/>
        </p:nvCxnSpPr>
        <p:spPr>
          <a:xfrm>
            <a:off x="2766400" y="3301738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1988700" y="289647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private_fn()</a:t>
            </a:r>
            <a:endParaRPr i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121525" y="4247038"/>
            <a:ext cx="132000" cy="1320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8"/>
          <p:cNvCxnSpPr>
            <a:stCxn id="110" idx="6"/>
          </p:cNvCxnSpPr>
          <p:nvPr/>
        </p:nvCxnSpPr>
        <p:spPr>
          <a:xfrm>
            <a:off x="1253525" y="4313038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399625" y="390777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i="1" lang="it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i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354700" y="4416675"/>
            <a:ext cx="132000" cy="132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>
            <a:stCxn id="113" idx="6"/>
          </p:cNvCxnSpPr>
          <p:nvPr/>
        </p:nvCxnSpPr>
        <p:spPr>
          <a:xfrm>
            <a:off x="4486700" y="448267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3556600" y="4077413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 e visibilità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8052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poter usare un simbolo (funzione, tipo, tratto, …) definito in un modulo diverso da quello corrente occorre indicare al compilatore dove andare a reperirlo, facendo precedere il simbolo dal relativo cammino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può essere assoluto o relativo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cammino assoluto comincia con il nome del crate in cui si trova il simbolo seguito dalla sequenza gerarchica di moduli che occorre attraversare per giungere al simbolo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size =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std::mem::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size_of_val(&amp;f);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Si usa il separatore :: per connettere i nomi dei (sotto-)moduli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/>
              <a:t>Nel caso il simbolo appartenga al crate corrente, si può indicare come elemento iniziale 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crate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cammino relativo comincia con</a:t>
            </a:r>
            <a:r>
              <a:rPr lang="it"/>
              <a:t> le parole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,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it"/>
              <a:t> o direttamente con il nome del sottomodulo in cui il simbolo è definito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 result = self::my_mod::public_nested_mod::api(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some, arguments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evitare di dover ripetere l’intero cammino per ogni occorrenza del simbolo, è possibile usare il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cammino::del::modulo::*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t">
                <a:solidFill>
                  <a:srgbClr val="6684E1"/>
                </a:solidFill>
              </a:rPr>
              <a:t> </a:t>
            </a:r>
            <a:endParaRPr b="1">
              <a:solidFill>
                <a:srgbClr val="6684E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rende</a:t>
            </a:r>
            <a:r>
              <a:rPr lang="it"/>
              <a:t> disponibile, nel file corrente, la definizione di tutti i simboli pubblici del modulo indicato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poter accedere ad un simbolo occorre che tutti gli elementi del cammino siano accessibili a chi ne fa richiesta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Ovvero essere dichiarati come pubblici o contenere il modulo corrente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 e file sorgente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codice relativo ad un sotto-modulo può essere inserito: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highlight>
                  <a:schemeClr val="accent6"/>
                </a:highlight>
              </a:rPr>
              <a:t>Nello stesso file</a:t>
            </a:r>
            <a:r>
              <a:rPr lang="it"/>
              <a:t> sorgente </a:t>
            </a:r>
            <a:r>
              <a:rPr lang="it">
                <a:highlight>
                  <a:schemeClr val="accent6"/>
                </a:highlight>
              </a:rPr>
              <a:t>del modulo genitore</a:t>
            </a:r>
            <a:r>
              <a:rPr lang="it"/>
              <a:t>, con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mod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nome_modulo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 …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highlight>
                  <a:schemeClr val="accent6"/>
                </a:highlight>
              </a:rPr>
              <a:t>In un file</a:t>
            </a:r>
            <a:r>
              <a:rPr lang="it"/>
              <a:t> sorgente </a:t>
            </a:r>
            <a:r>
              <a:rPr lang="it">
                <a:highlight>
                  <a:schemeClr val="accent6"/>
                </a:highlight>
              </a:rPr>
              <a:t>a sé</a:t>
            </a:r>
            <a:r>
              <a:rPr lang="it"/>
              <a:t>, presente nella stessa cartella, chiamato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nome_modulo.rs</a:t>
            </a:r>
            <a:r>
              <a:rPr lang="it"/>
              <a:t>: in questo caso occorre che nel modulo genitore sia presente la dichiarazione</a:t>
            </a:r>
            <a:r>
              <a:rPr lang="it"/>
              <a:t> del modulo, nel formato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mod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nome_modulo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highlight>
                  <a:schemeClr val="accent6"/>
                </a:highlight>
              </a:rPr>
              <a:t>In una sotto-cartella</a:t>
            </a:r>
            <a:r>
              <a:rPr lang="it"/>
              <a:t> chiamata  </a:t>
            </a:r>
            <a:r>
              <a:rPr b="1" lang="it"/>
              <a:t>nome_modulo</a:t>
            </a:r>
            <a:r>
              <a:rPr lang="it"/>
              <a:t>, nel file chiamato </a:t>
            </a:r>
            <a:r>
              <a:rPr b="1" lang="it"/>
              <a:t>mod.rs</a:t>
            </a:r>
            <a:r>
              <a:rPr lang="it"/>
              <a:t>: questo può contenere direttamente la definizione degli elementi che lo compongono o fare riferimento ad ulteriori file sorgente, posti nella stessa sotto-cartella, contenenti ciascuno un sotto-modulo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Eventuali crate esterni, non facenti parte della gerarchia di moduli definiti dal package corrente, vengono elencati nel file cargo.toml che descrive la struttura del package stesso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Nella sezione </a:t>
            </a:r>
            <a:r>
              <a:rPr b="1" lang="it">
                <a:solidFill>
                  <a:srgbClr val="0B5394"/>
                </a:solidFill>
              </a:rPr>
              <a:t>[dependencies]</a:t>
            </a:r>
            <a:r>
              <a:rPr lang="it"/>
              <a:t> sono presenti, uno per riga, i nomi dei crate da importare con l’indicazione della relativa versione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Preludio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Alcuni simboli particolarmente frequenti (come Vec, String, …) non necessitano di essere importati in modo esplicito, pur appartenendo a crate distinti da quello corrente (sono infatti parte della libreria standard)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sono elencati all’interno di un modulo chiamato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std::prelude</a:t>
            </a:r>
            <a:r>
              <a:rPr lang="it"/>
              <a:t> che viene importato automaticamente all’atto della compilazione di un file sorgente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questo modo si evita di rendere verboso il codice sorgente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Ogni versione di Rust viene con un proprio preludio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std::prelude::v1</a:t>
            </a:r>
            <a:r>
              <a:rPr lang="it"/>
              <a:t>,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std::prelude::rust_2015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std::prelude::rust_2018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std::prelude::rust_2021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Cargo provvede ad includere quello corretto in funzione del valore dell’attributo package/edition nel file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Cargo.toml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