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C3AEE6-D296-413C-9315-4170311708B0}">
  <a:tblStyle styleId="{D6C3AEE6-D296-413C-9315-4170311708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5"/>
  </p:normalViewPr>
  <p:slideViewPr>
    <p:cSldViewPr snapToGrid="0">
      <p:cViewPr varScale="1">
        <p:scale>
          <a:sx n="124" d="100"/>
          <a:sy n="124" d="100"/>
        </p:scale>
        <p:origin x="168" y="3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c38b3c68c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c38b3c68c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2d231f66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c2d231f66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c44410f84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c44410f8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c44410f84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c44410f84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c46e725e7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c46e725e7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c46e725e7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c46e725e7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c44410f84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c44410f84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c2d231f66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c2d231f66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c46e725e7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c46e725e7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c46e725e76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c46e725e76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c38b3c68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c38b3c68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c46e725e76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c46e725e7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c46e725e76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c46e725e76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c46e725e7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c46e725e7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46e725e76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46e725e76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c46e725e7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c46e725e7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c44410f84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c44410f84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c46e725e7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c46e725e7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c2d231f66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c2d231f66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c4a95d218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c4a95d218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c44410f84a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c44410f84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c2d231f66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c2d231f66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c44410f84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c44410f84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c46e725e76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c46e725e7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c46e725e7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c46e725e7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c46e725e76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c46e725e7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c46e725e76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c46e725e76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c4a95d218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c4a95d218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c4a95d218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c4a95d218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f87f6731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f87f6731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c4a95d218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c4a95d218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c4a95d218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c4a95d218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c2d231f66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c2d231f66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c4a95d2185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c4a95d218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c4a95d218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c4a95d218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c4a95d218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c4a95d218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c4a95d2185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c4a95d218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c44410f84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c44410f84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c44410f8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c44410f84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c4a95d21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c4a95d21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4d3a9479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4d3a9479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0acc72c4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0acc72c4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c44410f84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c44410f84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c2d231f66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c2d231f66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c44410f84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c44410f84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c38b3c68c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c38b3c68c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c2d231f66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c2d231f66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atin typeface="Calibri" panose="020F0502020204030204" pitchFamily="34" charset="0"/>
                <a:cs typeface="Calibri" panose="020F0502020204030204" pitchFamily="34"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atin typeface="Calibri" panose="020F0502020204030204" pitchFamily="34" charset="0"/>
                <a:cs typeface="Calibri" panose="020F0502020204030204" pitchFamily="34" charset="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595308" y="476850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26" name="Google Shape;26;p5"/>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4787168"/>
            <a:ext cx="9144000" cy="356333"/>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9" name="Google Shape;9;p1"/>
          <p:cNvSpPr txBox="1">
            <a:spLocks noGrp="1"/>
          </p:cNvSpPr>
          <p:nvPr>
            <p:ph type="sldNum" idx="12"/>
          </p:nvPr>
        </p:nvSpPr>
        <p:spPr>
          <a:xfrm>
            <a:off x="8472458" y="4768506"/>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
        <p:nvSpPr>
          <p:cNvPr id="10" name="Google Shape;10;p1"/>
          <p:cNvSpPr txBox="1"/>
          <p:nvPr/>
        </p:nvSpPr>
        <p:spPr>
          <a:xfrm>
            <a:off x="1019175" y="4806045"/>
            <a:ext cx="6677100" cy="31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i="1">
                <a:solidFill>
                  <a:schemeClr val="lt1"/>
                </a:solidFill>
              </a:rPr>
              <a:t>© G. Malnati, 2022-23</a:t>
            </a:r>
            <a:endParaRPr sz="1100" i="1">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tokio.rs/blog/2019-10-scheduler"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jimblandy/context-switch"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rust-lang.github.io/async-book/" TargetMode="External"/><Relationship Id="rId7"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hyperlink" Target="https://www.zero2prod.com/" TargetMode="External"/><Relationship Id="rId5" Type="http://schemas.openxmlformats.org/officeDocument/2006/relationships/hyperlink" Target="https://cotigao.medium.com/whats-a-thread-boundary-in-rust-s-async-await-f783cff55c99" TargetMode="External"/><Relationship Id="rId4" Type="http://schemas.openxmlformats.org/officeDocument/2006/relationships/hyperlink" Target="https://medium.com/pragmatic-programmers/fearless-concurrency-with-rust-part-3-asynchronous-concurrency-e23bad856087"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dirty="0"/>
              <a:t>Programmazione asincrona</a:t>
            </a:r>
            <a:endParaRPr dirty="0"/>
          </a:p>
        </p:txBody>
      </p:sp>
      <p:sp>
        <p:nvSpPr>
          <p:cNvPr id="57" name="Google Shape;57;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Gestire attivamente le attese</a:t>
            </a:r>
            <a:endParaRPr dirty="0"/>
          </a:p>
        </p:txBody>
      </p:sp>
      <p:pic>
        <p:nvPicPr>
          <p:cNvPr id="58" name="Google Shape;58;p13"/>
          <p:cNvPicPr preferRelativeResize="0"/>
          <p:nvPr/>
        </p:nvPicPr>
        <p:blipFill>
          <a:blip r:embed="rId3">
            <a:alphaModFix/>
          </a:blip>
          <a:stretch>
            <a:fillRect/>
          </a:stretch>
        </p:blipFill>
        <p:spPr>
          <a:xfrm>
            <a:off x="3833175" y="424350"/>
            <a:ext cx="1477650" cy="147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L'inferno delle callback</a:t>
            </a:r>
            <a:endParaRPr/>
          </a:p>
        </p:txBody>
      </p:sp>
      <p:sp>
        <p:nvSpPr>
          <p:cNvPr id="151" name="Google Shape;151;p22"/>
          <p:cNvSpPr txBox="1">
            <a:spLocks noGrp="1"/>
          </p:cNvSpPr>
          <p:nvPr>
            <p:ph type="body" idx="1"/>
          </p:nvPr>
        </p:nvSpPr>
        <p:spPr>
          <a:xfrm>
            <a:off x="311700" y="1152475"/>
            <a:ext cx="3999900" cy="3585000"/>
          </a:xfrm>
          <a:prstGeom prst="rect">
            <a:avLst/>
          </a:prstGeom>
        </p:spPr>
        <p:txBody>
          <a:bodyPr spcFirstLastPara="1" wrap="square" lIns="91425" tIns="91425" rIns="91425" bIns="91425" anchor="t" anchorCtr="0">
            <a:normAutofit fontScale="92500" lnSpcReduction="10000"/>
          </a:bodyPr>
          <a:lstStyle/>
          <a:p>
            <a:pPr marL="457200" lvl="0" indent="-317500" algn="l" rtl="0">
              <a:spcBef>
                <a:spcPts val="0"/>
              </a:spcBef>
              <a:spcAft>
                <a:spcPts val="0"/>
              </a:spcAft>
              <a:buSzPts val="1400"/>
              <a:buChar char="●"/>
            </a:pPr>
            <a:r>
              <a:rPr lang="it"/>
              <a:t>Questo modo di scrivere il codice, tuttavia, crea grossi problemi quando l'azione che si sta compiendo richiede, </a:t>
            </a:r>
            <a:r>
              <a:rPr lang="it" b="1">
                <a:solidFill>
                  <a:srgbClr val="0B5394"/>
                </a:solidFill>
              </a:rPr>
              <a:t>in cascata</a:t>
            </a:r>
            <a:r>
              <a:rPr lang="it"/>
              <a:t>, una seconda azione asincrona</a:t>
            </a:r>
            <a:endParaRPr/>
          </a:p>
          <a:p>
            <a:pPr marL="914400" lvl="1" indent="-304800" algn="l" rtl="0">
              <a:spcBef>
                <a:spcPts val="0"/>
              </a:spcBef>
              <a:spcAft>
                <a:spcPts val="0"/>
              </a:spcAft>
              <a:buSzPts val="1200"/>
              <a:buChar char="○"/>
            </a:pPr>
            <a:r>
              <a:rPr lang="it"/>
              <a:t>Occorre infatti che la callback indicata provveda ad invocare un'ulteriore operazione passando la relativa callback</a:t>
            </a:r>
            <a:endParaRPr/>
          </a:p>
          <a:p>
            <a:pPr marL="457200" lvl="0" indent="-317500" algn="l" rtl="0">
              <a:spcBef>
                <a:spcPts val="0"/>
              </a:spcBef>
              <a:spcAft>
                <a:spcPts val="0"/>
              </a:spcAft>
              <a:buSzPts val="1400"/>
              <a:buChar char="●"/>
            </a:pPr>
            <a:r>
              <a:rPr lang="it"/>
              <a:t>Le cose si complicano se tale operazione è ciclica e se occorre gestire eventuali errori</a:t>
            </a:r>
            <a:endParaRPr/>
          </a:p>
          <a:p>
            <a:pPr marL="914400" lvl="1" indent="-304800" algn="l" rtl="0">
              <a:spcBef>
                <a:spcPts val="0"/>
              </a:spcBef>
              <a:spcAft>
                <a:spcPts val="0"/>
              </a:spcAft>
              <a:buSzPts val="1200"/>
              <a:buChar char="○"/>
            </a:pPr>
            <a:r>
              <a:rPr lang="it"/>
              <a:t>Occorre trasformare il codice in una macchina a stati finiti</a:t>
            </a:r>
            <a:endParaRPr/>
          </a:p>
          <a:p>
            <a:pPr marL="457200" lvl="0" indent="-317500" algn="l" rtl="0">
              <a:spcBef>
                <a:spcPts val="0"/>
              </a:spcBef>
              <a:spcAft>
                <a:spcPts val="0"/>
              </a:spcAft>
              <a:buSzPts val="1400"/>
              <a:buChar char="●"/>
            </a:pPr>
            <a:r>
              <a:rPr lang="it"/>
              <a:t>Gli errori possono originarsi in momenti molto diversi </a:t>
            </a:r>
            <a:endParaRPr/>
          </a:p>
          <a:p>
            <a:pPr marL="914400" lvl="1" indent="-304800" algn="l" rtl="0">
              <a:spcBef>
                <a:spcPts val="0"/>
              </a:spcBef>
              <a:spcAft>
                <a:spcPts val="0"/>
              </a:spcAft>
              <a:buSzPts val="1200"/>
              <a:buChar char="○"/>
            </a:pPr>
            <a:r>
              <a:rPr lang="it"/>
              <a:t>All'atto dell'invocazione della funzione asincrona</a:t>
            </a:r>
            <a:endParaRPr/>
          </a:p>
          <a:p>
            <a:pPr marL="914400" lvl="1" indent="-304800" algn="l" rtl="0">
              <a:spcBef>
                <a:spcPts val="0"/>
              </a:spcBef>
              <a:spcAft>
                <a:spcPts val="0"/>
              </a:spcAft>
              <a:buSzPts val="1200"/>
              <a:buChar char="○"/>
            </a:pPr>
            <a:r>
              <a:rPr lang="it"/>
              <a:t>Come conseguenza dell'elaborazione asincrona</a:t>
            </a:r>
            <a:endParaRPr/>
          </a:p>
        </p:txBody>
      </p:sp>
      <p:sp>
        <p:nvSpPr>
          <p:cNvPr id="152" name="Google Shape;152;p22"/>
          <p:cNvSpPr txBox="1"/>
          <p:nvPr/>
        </p:nvSpPr>
        <p:spPr>
          <a:xfrm>
            <a:off x="4519050" y="1185625"/>
            <a:ext cx="4313100" cy="35094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1200">
                <a:latin typeface="Consolas"/>
                <a:ea typeface="Consolas"/>
                <a:cs typeface="Consolas"/>
                <a:sym typeface="Consolas"/>
              </a:rPr>
              <a:t>let h1 = open_file_async("f1", FileMode::read )?;</a:t>
            </a:r>
            <a:endParaRPr sz="12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a:latin typeface="Consolas"/>
                <a:ea typeface="Consolas"/>
                <a:cs typeface="Consolas"/>
                <a:sym typeface="Consolas"/>
              </a:rPr>
              <a:t>let h2 = open_file_async("f2", FileMode::write)?;</a:t>
            </a:r>
            <a:endParaRPr sz="12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a:latin typeface="Consolas"/>
                <a:ea typeface="Consolas"/>
                <a:cs typeface="Consolas"/>
                <a:sym typeface="Consolas"/>
              </a:rPr>
              <a:t>let mut buffer = vec![];</a:t>
            </a:r>
            <a:endParaRPr sz="12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a:latin typeface="Consolas"/>
                <a:ea typeface="Consolas"/>
                <a:cs typeface="Consolas"/>
                <a:sym typeface="Consolas"/>
              </a:rPr>
              <a:t>read_async(h1, &amp;mut buffer, </a:t>
            </a:r>
            <a:r>
              <a:rPr lang="it" sz="1200" b="1">
                <a:solidFill>
                  <a:srgbClr val="0B5394"/>
                </a:solidFill>
                <a:latin typeface="Consolas"/>
                <a:ea typeface="Consolas"/>
                <a:cs typeface="Consolas"/>
                <a:sym typeface="Consolas"/>
              </a:rPr>
              <a:t>|res1|{</a:t>
            </a:r>
            <a:endParaRPr sz="1200" b="1">
              <a:solidFill>
                <a:srgbClr val="0B5394"/>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  if (res1.is_ok()) {</a:t>
            </a:r>
            <a:endParaRPr sz="1200" b="1">
              <a:solidFill>
                <a:srgbClr val="0B5394"/>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    write_async(h2, res1.unwrap(), </a:t>
            </a:r>
            <a:r>
              <a:rPr lang="it" sz="1200" b="1">
                <a:solidFill>
                  <a:srgbClr val="741B47"/>
                </a:solidFill>
                <a:latin typeface="Consolas"/>
                <a:ea typeface="Consolas"/>
                <a:cs typeface="Consolas"/>
                <a:sym typeface="Consolas"/>
              </a:rPr>
              <a:t>|res2| {</a:t>
            </a:r>
            <a:endParaRPr sz="1200" b="1">
              <a:solidFill>
                <a:srgbClr val="741B47"/>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741B47"/>
                </a:solidFill>
                <a:latin typeface="Consolas"/>
                <a:ea typeface="Consolas"/>
                <a:cs typeface="Consolas"/>
                <a:sym typeface="Consolas"/>
              </a:rPr>
              <a:t>      if (res2.is_ok()) {</a:t>
            </a:r>
            <a:endParaRPr sz="1200" b="1">
              <a:solidFill>
                <a:srgbClr val="741B47"/>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741B47"/>
                </a:solidFill>
                <a:latin typeface="Consolas"/>
                <a:ea typeface="Consolas"/>
                <a:cs typeface="Consolas"/>
                <a:sym typeface="Consolas"/>
              </a:rPr>
              <a:t>        //scrittura completata con successo</a:t>
            </a:r>
            <a:endParaRPr sz="1200" b="1">
              <a:solidFill>
                <a:srgbClr val="741B47"/>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741B47"/>
                </a:solidFill>
                <a:latin typeface="Consolas"/>
                <a:ea typeface="Consolas"/>
                <a:cs typeface="Consolas"/>
                <a:sym typeface="Consolas"/>
              </a:rPr>
              <a:t>      } else {</a:t>
            </a:r>
            <a:endParaRPr sz="1200" b="1">
              <a:solidFill>
                <a:srgbClr val="741B47"/>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741B47"/>
                </a:solidFill>
                <a:latin typeface="Consolas"/>
                <a:ea typeface="Consolas"/>
                <a:cs typeface="Consolas"/>
                <a:sym typeface="Consolas"/>
              </a:rPr>
              <a:t>        //scrittura fallita</a:t>
            </a:r>
            <a:endParaRPr sz="1200" b="1">
              <a:solidFill>
                <a:srgbClr val="741B47"/>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741B47"/>
                </a:solidFill>
                <a:latin typeface="Consolas"/>
                <a:ea typeface="Consolas"/>
                <a:cs typeface="Consolas"/>
                <a:sym typeface="Consolas"/>
              </a:rPr>
              <a:t>      }</a:t>
            </a:r>
            <a:endParaRPr sz="1200" b="1">
              <a:solidFill>
                <a:srgbClr val="741B47"/>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741B47"/>
                </a:solidFill>
                <a:latin typeface="Consolas"/>
                <a:ea typeface="Consolas"/>
                <a:cs typeface="Consolas"/>
                <a:sym typeface="Consolas"/>
              </a:rPr>
              <a:t>    }</a:t>
            </a:r>
            <a:r>
              <a:rPr lang="it" sz="1200" b="1">
                <a:solidFill>
                  <a:srgbClr val="0B5394"/>
                </a:solidFill>
                <a:latin typeface="Consolas"/>
                <a:ea typeface="Consolas"/>
                <a:cs typeface="Consolas"/>
                <a:sym typeface="Consolas"/>
              </a:rPr>
              <a:t>);</a:t>
            </a:r>
            <a:endParaRPr sz="1200" b="1">
              <a:solidFill>
                <a:srgbClr val="0B5394"/>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  } else {</a:t>
            </a:r>
            <a:endParaRPr sz="1200" b="1">
              <a:solidFill>
                <a:srgbClr val="0B5394"/>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    //lettura fallita</a:t>
            </a:r>
            <a:endParaRPr sz="1200" b="1">
              <a:solidFill>
                <a:srgbClr val="0B5394"/>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  }</a:t>
            </a:r>
            <a:endParaRPr sz="1200" b="1">
              <a:solidFill>
                <a:srgbClr val="0B5394"/>
              </a:solidFill>
              <a:latin typeface="Consolas"/>
              <a:ea typeface="Consolas"/>
              <a:cs typeface="Consolas"/>
              <a:sym typeface="Consolas"/>
            </a:endParaRPr>
          </a:p>
          <a:p>
            <a:pPr marL="0" lvl="0" indent="0" algn="l" rtl="0">
              <a:spcBef>
                <a:spcPts val="0"/>
              </a:spcBef>
              <a:spcAft>
                <a:spcPts val="0"/>
              </a:spcAft>
              <a:buNone/>
            </a:pPr>
            <a:r>
              <a:rPr lang="it" sz="1200" b="1">
                <a:solidFill>
                  <a:srgbClr val="0B5394"/>
                </a:solidFill>
                <a:latin typeface="Consolas"/>
                <a:ea typeface="Consolas"/>
                <a:cs typeface="Consolas"/>
                <a:sym typeface="Consolas"/>
              </a:rPr>
              <a:t>}</a:t>
            </a:r>
            <a:r>
              <a:rPr lang="it" sz="1200">
                <a:latin typeface="Consolas"/>
                <a:ea typeface="Consolas"/>
                <a:cs typeface="Consolas"/>
                <a:sym typeface="Consolas"/>
              </a:rPr>
              <a:t>)?; // impossibilità di leggere</a:t>
            </a:r>
            <a:endParaRPr sz="1200">
              <a:latin typeface="Consolas"/>
              <a:ea typeface="Consolas"/>
              <a:cs typeface="Consolas"/>
              <a:sym typeface="Consolas"/>
            </a:endParaRPr>
          </a:p>
          <a:p>
            <a:pPr marL="0" lvl="0" indent="0" algn="l" rtl="0">
              <a:spcBef>
                <a:spcPts val="0"/>
              </a:spcBef>
              <a:spcAft>
                <a:spcPts val="0"/>
              </a:spcAft>
              <a:buNone/>
            </a:pPr>
            <a:r>
              <a:rPr lang="it" sz="1200">
                <a:latin typeface="Consolas"/>
                <a:ea typeface="Consolas"/>
                <a:cs typeface="Consolas"/>
                <a:sym typeface="Consolas"/>
              </a:rPr>
              <a:t>//Quando il programma arriva qui, non è ancora</a:t>
            </a:r>
            <a:br>
              <a:rPr lang="it" sz="1200">
                <a:latin typeface="Consolas"/>
                <a:ea typeface="Consolas"/>
                <a:cs typeface="Consolas"/>
                <a:sym typeface="Consolas"/>
              </a:rPr>
            </a:br>
            <a:r>
              <a:rPr lang="it" sz="1200">
                <a:latin typeface="Consolas"/>
                <a:ea typeface="Consolas"/>
                <a:cs typeface="Consolas"/>
                <a:sym typeface="Consolas"/>
              </a:rPr>
              <a:t>//stato fatto nulla!</a:t>
            </a:r>
            <a:endParaRPr sz="1200">
              <a:latin typeface="Consolas"/>
              <a:ea typeface="Consolas"/>
              <a:cs typeface="Consolas"/>
              <a:sym typeface="Consolas"/>
            </a:endParaRPr>
          </a:p>
        </p:txBody>
      </p:sp>
      <p:sp>
        <p:nvSpPr>
          <p:cNvPr id="153" name="Google Shape;153;p22"/>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Esecuzione parziale</a:t>
            </a:r>
            <a:endParaRPr/>
          </a:p>
        </p:txBody>
      </p:sp>
      <p:sp>
        <p:nvSpPr>
          <p:cNvPr id="159" name="Google Shape;15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Un primo passo che aiuta a semplificare il problema è provare a riscrivere la forma </a:t>
            </a:r>
            <a:r>
              <a:rPr lang="it" b="1">
                <a:solidFill>
                  <a:srgbClr val="0B5394"/>
                </a:solidFill>
              </a:rPr>
              <a:t>annidata</a:t>
            </a:r>
            <a:r>
              <a:rPr lang="it"/>
              <a:t> delle callback in una forma </a:t>
            </a:r>
            <a:r>
              <a:rPr lang="it" b="1">
                <a:solidFill>
                  <a:srgbClr val="0B5394"/>
                </a:solidFill>
              </a:rPr>
              <a:t>lineare</a:t>
            </a:r>
            <a:endParaRPr/>
          </a:p>
          <a:p>
            <a:pPr marL="914400" lvl="1" indent="-317500" algn="l" rtl="0">
              <a:spcBef>
                <a:spcPts val="0"/>
              </a:spcBef>
              <a:spcAft>
                <a:spcPts val="0"/>
              </a:spcAft>
              <a:buSzPts val="1400"/>
              <a:buChar char="○"/>
            </a:pPr>
            <a:r>
              <a:rPr lang="it"/>
              <a:t>Appoggiandosi ad una struttura dati che mantenga le informazioni di stato (</a:t>
            </a:r>
            <a:r>
              <a:rPr lang="it" b="1" i="1">
                <a:solidFill>
                  <a:srgbClr val="0B5394"/>
                </a:solidFill>
              </a:rPr>
              <a:t>future</a:t>
            </a:r>
            <a:r>
              <a:rPr lang="it"/>
              <a:t>)</a:t>
            </a:r>
            <a:endParaRPr/>
          </a:p>
        </p:txBody>
      </p:sp>
      <p:sp>
        <p:nvSpPr>
          <p:cNvPr id="160" name="Google Shape;160;p23"/>
          <p:cNvSpPr txBox="1"/>
          <p:nvPr/>
        </p:nvSpPr>
        <p:spPr>
          <a:xfrm>
            <a:off x="568425" y="2356175"/>
            <a:ext cx="3940500" cy="20319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1200">
                <a:latin typeface="Consolas"/>
                <a:ea typeface="Consolas"/>
                <a:cs typeface="Consolas"/>
                <a:sym typeface="Consolas"/>
              </a:rPr>
              <a:t>read_async(h1, </a:t>
            </a:r>
            <a:r>
              <a:rPr lang="it" sz="1200">
                <a:solidFill>
                  <a:schemeClr val="dk1"/>
                </a:solidFill>
                <a:latin typeface="Consolas"/>
                <a:ea typeface="Consolas"/>
                <a:cs typeface="Consolas"/>
                <a:sym typeface="Consolas"/>
              </a:rPr>
              <a:t>&amp;mut buffer, </a:t>
            </a:r>
            <a:r>
              <a:rPr lang="it" sz="1200" b="1">
                <a:solidFill>
                  <a:srgbClr val="0B5394"/>
                </a:solidFill>
                <a:latin typeface="Consolas"/>
                <a:ea typeface="Consolas"/>
                <a:cs typeface="Consolas"/>
                <a:sym typeface="Consolas"/>
              </a:rPr>
              <a:t>|res1|{</a:t>
            </a:r>
            <a:endParaRPr sz="1200" b="1">
              <a:solidFill>
                <a:srgbClr val="0B5394"/>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  if (buffer.is_ok()) {</a:t>
            </a:r>
            <a:endParaRPr sz="1200" b="1">
              <a:solidFill>
                <a:srgbClr val="0B5394"/>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    write_async(h2, res1.unwrap(), </a:t>
            </a:r>
            <a:r>
              <a:rPr lang="it" sz="1200" b="1">
                <a:solidFill>
                  <a:srgbClr val="741B47"/>
                </a:solidFill>
                <a:latin typeface="Consolas"/>
                <a:ea typeface="Consolas"/>
                <a:cs typeface="Consolas"/>
                <a:sym typeface="Consolas"/>
              </a:rPr>
              <a:t>|res2| {</a:t>
            </a:r>
            <a:endParaRPr sz="1200" b="1">
              <a:solidFill>
                <a:srgbClr val="741B47"/>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741B47"/>
                </a:solidFill>
                <a:latin typeface="Consolas"/>
                <a:ea typeface="Consolas"/>
                <a:cs typeface="Consolas"/>
                <a:sym typeface="Consolas"/>
              </a:rPr>
              <a:t>      if (res2.is_ok()) { /* success */ } </a:t>
            </a:r>
            <a:endParaRPr sz="1200" b="1">
              <a:solidFill>
                <a:srgbClr val="741B47"/>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741B47"/>
                </a:solidFill>
                <a:latin typeface="Consolas"/>
                <a:ea typeface="Consolas"/>
                <a:cs typeface="Consolas"/>
                <a:sym typeface="Consolas"/>
              </a:rPr>
              <a:t>      else { /* … */ }</a:t>
            </a:r>
            <a:endParaRPr sz="1200" b="1">
              <a:solidFill>
                <a:srgbClr val="741B47"/>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741B47"/>
                </a:solidFill>
                <a:latin typeface="Consolas"/>
                <a:ea typeface="Consolas"/>
                <a:cs typeface="Consolas"/>
                <a:sym typeface="Consolas"/>
              </a:rPr>
              <a:t>    }</a:t>
            </a:r>
            <a:r>
              <a:rPr lang="it" sz="1200" b="1">
                <a:solidFill>
                  <a:srgbClr val="0B5394"/>
                </a:solidFill>
                <a:latin typeface="Consolas"/>
                <a:ea typeface="Consolas"/>
                <a:cs typeface="Consolas"/>
                <a:sym typeface="Consolas"/>
              </a:rPr>
              <a:t>);</a:t>
            </a:r>
            <a:endParaRPr sz="1200" b="1">
              <a:solidFill>
                <a:srgbClr val="0B5394"/>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  } else {</a:t>
            </a:r>
            <a:endParaRPr sz="1200" b="1">
              <a:solidFill>
                <a:srgbClr val="0B5394"/>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    //lettura fallita</a:t>
            </a:r>
            <a:endParaRPr sz="1200" b="1">
              <a:solidFill>
                <a:srgbClr val="0B5394"/>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  }</a:t>
            </a:r>
            <a:endParaRPr sz="1200" b="1">
              <a:solidFill>
                <a:srgbClr val="0B5394"/>
              </a:solidFill>
              <a:latin typeface="Consolas"/>
              <a:ea typeface="Consolas"/>
              <a:cs typeface="Consolas"/>
              <a:sym typeface="Consolas"/>
            </a:endParaRPr>
          </a:p>
          <a:p>
            <a:pPr marL="0" lvl="0" indent="0" algn="l" rtl="0">
              <a:spcBef>
                <a:spcPts val="0"/>
              </a:spcBef>
              <a:spcAft>
                <a:spcPts val="0"/>
              </a:spcAft>
              <a:buNone/>
            </a:pPr>
            <a:r>
              <a:rPr lang="it" sz="1200" b="1">
                <a:solidFill>
                  <a:srgbClr val="0B5394"/>
                </a:solidFill>
                <a:latin typeface="Consolas"/>
                <a:ea typeface="Consolas"/>
                <a:cs typeface="Consolas"/>
                <a:sym typeface="Consolas"/>
              </a:rPr>
              <a:t>}</a:t>
            </a:r>
            <a:r>
              <a:rPr lang="it" sz="1200">
                <a:solidFill>
                  <a:schemeClr val="dk1"/>
                </a:solidFill>
                <a:latin typeface="Consolas"/>
                <a:ea typeface="Consolas"/>
                <a:cs typeface="Consolas"/>
                <a:sym typeface="Consolas"/>
              </a:rPr>
              <a:t>)?;</a:t>
            </a:r>
            <a:endParaRPr sz="1200">
              <a:latin typeface="Consolas"/>
              <a:ea typeface="Consolas"/>
              <a:cs typeface="Consolas"/>
              <a:sym typeface="Consolas"/>
            </a:endParaRPr>
          </a:p>
        </p:txBody>
      </p:sp>
      <p:sp>
        <p:nvSpPr>
          <p:cNvPr id="161" name="Google Shape;161;p23"/>
          <p:cNvSpPr txBox="1"/>
          <p:nvPr/>
        </p:nvSpPr>
        <p:spPr>
          <a:xfrm>
            <a:off x="4737125" y="2356175"/>
            <a:ext cx="3940500" cy="20319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1200">
                <a:latin typeface="Consolas"/>
                <a:ea typeface="Consolas"/>
                <a:cs typeface="Consolas"/>
                <a:sym typeface="Consolas"/>
              </a:rPr>
              <a:t>read_async(h1, &amp;mut buffer)</a:t>
            </a:r>
            <a:endParaRPr sz="12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a:latin typeface="Consolas"/>
                <a:ea typeface="Consolas"/>
                <a:cs typeface="Consolas"/>
                <a:sym typeface="Consolas"/>
              </a:rPr>
              <a:t>  .and_then( </a:t>
            </a:r>
            <a:r>
              <a:rPr lang="it" sz="1200" b="1">
                <a:solidFill>
                  <a:srgbClr val="0B5394"/>
                </a:solidFill>
                <a:latin typeface="Consolas"/>
                <a:ea typeface="Consolas"/>
                <a:cs typeface="Consolas"/>
                <a:sym typeface="Consolas"/>
              </a:rPr>
              <a:t>|res1|{</a:t>
            </a:r>
            <a:endParaRPr sz="1200" b="1">
              <a:solidFill>
                <a:srgbClr val="0B5394"/>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    if (res1.is_ok()) {</a:t>
            </a:r>
            <a:endParaRPr sz="1200" b="1">
              <a:solidFill>
                <a:srgbClr val="0B5394"/>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      write_async(h2, res1.unwrap());</a:t>
            </a:r>
            <a:endParaRPr sz="1200" b="1">
              <a:solidFill>
                <a:srgbClr val="0B5394"/>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    } else { /* … */ }</a:t>
            </a:r>
            <a:r>
              <a:rPr lang="it"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a:solidFill>
                  <a:schemeClr val="dk1"/>
                </a:solidFill>
                <a:latin typeface="Consolas"/>
                <a:ea typeface="Consolas"/>
                <a:cs typeface="Consolas"/>
                <a:sym typeface="Consolas"/>
              </a:rPr>
              <a:t>  .and_then(</a:t>
            </a:r>
            <a:r>
              <a:rPr lang="it" sz="1200" b="1">
                <a:solidFill>
                  <a:srgbClr val="741B47"/>
                </a:solidFill>
                <a:latin typeface="Consolas"/>
                <a:ea typeface="Consolas"/>
                <a:cs typeface="Consolas"/>
                <a:sym typeface="Consolas"/>
              </a:rPr>
              <a:t>|res2| {</a:t>
            </a:r>
            <a:endParaRPr sz="1200" b="1">
              <a:solidFill>
                <a:srgbClr val="741B47"/>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741B47"/>
                </a:solidFill>
                <a:latin typeface="Consolas"/>
                <a:ea typeface="Consolas"/>
                <a:cs typeface="Consolas"/>
                <a:sym typeface="Consolas"/>
              </a:rPr>
              <a:t>      if (res2.is_ok()) { /* success */ } </a:t>
            </a:r>
            <a:endParaRPr sz="1200" b="1">
              <a:solidFill>
                <a:srgbClr val="741B47"/>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741B47"/>
                </a:solidFill>
                <a:latin typeface="Consolas"/>
                <a:ea typeface="Consolas"/>
                <a:cs typeface="Consolas"/>
                <a:sym typeface="Consolas"/>
              </a:rPr>
              <a:t>      else { /* … */ }</a:t>
            </a:r>
            <a:endParaRPr sz="1200" b="1">
              <a:solidFill>
                <a:srgbClr val="741B47"/>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b="1">
                <a:solidFill>
                  <a:srgbClr val="741B47"/>
                </a:solidFill>
                <a:latin typeface="Consolas"/>
                <a:ea typeface="Consolas"/>
                <a:cs typeface="Consolas"/>
                <a:sym typeface="Consolas"/>
              </a:rPr>
              <a:t>    }</a:t>
            </a:r>
            <a:r>
              <a:rPr lang="it"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200">
                <a:solidFill>
                  <a:schemeClr val="dk1"/>
                </a:solidFill>
                <a:latin typeface="Consolas"/>
                <a:ea typeface="Consolas"/>
                <a:cs typeface="Consolas"/>
                <a:sym typeface="Consolas"/>
              </a:rPr>
              <a:t>  .map_error( </a:t>
            </a:r>
            <a:r>
              <a:rPr lang="it" sz="1200" b="1">
                <a:solidFill>
                  <a:srgbClr val="A64D79"/>
                </a:solidFill>
                <a:latin typeface="Consolas"/>
                <a:ea typeface="Consolas"/>
                <a:cs typeface="Consolas"/>
                <a:sym typeface="Consolas"/>
              </a:rPr>
              <a:t>|err| { /* … */ }</a:t>
            </a:r>
            <a:r>
              <a:rPr lang="it"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p:txBody>
      </p:sp>
      <p:sp>
        <p:nvSpPr>
          <p:cNvPr id="162" name="Google Shape;162;p23"/>
          <p:cNvSpPr/>
          <p:nvPr/>
        </p:nvSpPr>
        <p:spPr>
          <a:xfrm>
            <a:off x="7254950" y="2445900"/>
            <a:ext cx="1509600" cy="251700"/>
          </a:xfrm>
          <a:prstGeom prst="wedgeRectCallout">
            <a:avLst>
              <a:gd name="adj1" fmla="val -57287"/>
              <a:gd name="adj2" fmla="val -77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1000"/>
              <a:t>Future&lt;Result&lt;[u8]&gt;&gt;</a:t>
            </a:r>
            <a:endParaRPr sz="1000"/>
          </a:p>
        </p:txBody>
      </p:sp>
      <p:sp>
        <p:nvSpPr>
          <p:cNvPr id="163" name="Google Shape;163;p23"/>
          <p:cNvSpPr/>
          <p:nvPr/>
        </p:nvSpPr>
        <p:spPr>
          <a:xfrm>
            <a:off x="7331150" y="3260375"/>
            <a:ext cx="1509600" cy="251700"/>
          </a:xfrm>
          <a:prstGeom prst="wedgeRectCallout">
            <a:avLst>
              <a:gd name="adj1" fmla="val -82780"/>
              <a:gd name="adj2" fmla="val -3128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1000"/>
              <a:t>Future&lt;Result&lt;usize&gt;&gt;</a:t>
            </a:r>
            <a:endParaRPr sz="1000"/>
          </a:p>
        </p:txBody>
      </p:sp>
      <p:sp>
        <p:nvSpPr>
          <p:cNvPr id="164" name="Google Shape;164;p23"/>
          <p:cNvSpPr/>
          <p:nvPr/>
        </p:nvSpPr>
        <p:spPr>
          <a:xfrm>
            <a:off x="7254950" y="3818075"/>
            <a:ext cx="1509600" cy="251700"/>
          </a:xfrm>
          <a:prstGeom prst="wedgeRectCallout">
            <a:avLst>
              <a:gd name="adj1" fmla="val -164540"/>
              <a:gd name="adj2" fmla="val 2456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1000"/>
              <a:t>Future&lt;Result&lt;()&gt;&gt;</a:t>
            </a:r>
            <a:endParaRPr sz="1000"/>
          </a:p>
        </p:txBody>
      </p:sp>
      <p:sp>
        <p:nvSpPr>
          <p:cNvPr id="165" name="Google Shape;165;p23"/>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p:nvPr/>
        </p:nvSpPr>
        <p:spPr>
          <a:xfrm>
            <a:off x="4894369" y="3135794"/>
            <a:ext cx="1674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b="1">
                <a:solidFill>
                  <a:srgbClr val="0B5394"/>
                </a:solidFill>
                <a:latin typeface="Consolas"/>
                <a:ea typeface="Consolas"/>
                <a:cs typeface="Consolas"/>
                <a:sym typeface="Consolas"/>
              </a:rPr>
              <a:t>write_async(</a:t>
            </a:r>
            <a:br>
              <a:rPr lang="it" sz="1200" b="1">
                <a:solidFill>
                  <a:srgbClr val="0B5394"/>
                </a:solidFill>
                <a:latin typeface="Consolas"/>
                <a:ea typeface="Consolas"/>
                <a:cs typeface="Consolas"/>
                <a:sym typeface="Consolas"/>
              </a:rPr>
            </a:br>
            <a:r>
              <a:rPr lang="it" sz="1200" b="1">
                <a:solidFill>
                  <a:srgbClr val="0B5394"/>
                </a:solidFill>
                <a:latin typeface="Consolas"/>
                <a:ea typeface="Consolas"/>
                <a:cs typeface="Consolas"/>
                <a:sym typeface="Consolas"/>
              </a:rPr>
              <a:t>  h2, </a:t>
            </a:r>
            <a:br>
              <a:rPr lang="it" sz="1200" b="1">
                <a:solidFill>
                  <a:srgbClr val="0B5394"/>
                </a:solidFill>
                <a:latin typeface="Consolas"/>
                <a:ea typeface="Consolas"/>
                <a:cs typeface="Consolas"/>
                <a:sym typeface="Consolas"/>
              </a:rPr>
            </a:br>
            <a:r>
              <a:rPr lang="it" sz="1200" b="1">
                <a:solidFill>
                  <a:srgbClr val="0B5394"/>
                </a:solidFill>
                <a:latin typeface="Consolas"/>
                <a:ea typeface="Consolas"/>
                <a:cs typeface="Consolas"/>
                <a:sym typeface="Consolas"/>
              </a:rPr>
              <a:t>  res1.unwrap()</a:t>
            </a:r>
            <a:endParaRPr sz="1200" b="1">
              <a:solidFill>
                <a:srgbClr val="0B5394"/>
              </a:solidFill>
              <a:latin typeface="Consolas"/>
              <a:ea typeface="Consolas"/>
              <a:cs typeface="Consolas"/>
              <a:sym typeface="Consolas"/>
            </a:endParaRPr>
          </a:p>
          <a:p>
            <a:pPr marL="0" lvl="0" indent="0" algn="l" rtl="0">
              <a:spcBef>
                <a:spcPts val="0"/>
              </a:spcBef>
              <a:spcAft>
                <a:spcPts val="0"/>
              </a:spcAft>
              <a:buNone/>
            </a:pPr>
            <a:r>
              <a:rPr lang="it" sz="1200" b="1">
                <a:solidFill>
                  <a:srgbClr val="0B5394"/>
                </a:solidFill>
                <a:latin typeface="Consolas"/>
                <a:ea typeface="Consolas"/>
                <a:cs typeface="Consolas"/>
                <a:sym typeface="Consolas"/>
              </a:rPr>
              <a:t>);</a:t>
            </a:r>
            <a:endParaRPr/>
          </a:p>
        </p:txBody>
      </p:sp>
      <p:sp>
        <p:nvSpPr>
          <p:cNvPr id="171" name="Google Shape;17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Esecuzione parziale</a:t>
            </a:r>
            <a:endParaRPr/>
          </a:p>
        </p:txBody>
      </p:sp>
      <p:sp>
        <p:nvSpPr>
          <p:cNvPr id="172" name="Google Shape;172;p24"/>
          <p:cNvSpPr txBox="1">
            <a:spLocks noGrp="1"/>
          </p:cNvSpPr>
          <p:nvPr>
            <p:ph type="body" idx="1"/>
          </p:nvPr>
        </p:nvSpPr>
        <p:spPr>
          <a:xfrm>
            <a:off x="311700" y="1152475"/>
            <a:ext cx="8520600" cy="1521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Questa forma aiuta a vedere come le operazioni che si intendono eseguire possano essere viste come una macchina a stati finiti, che evolve "a strappi"</a:t>
            </a:r>
            <a:endParaRPr/>
          </a:p>
          <a:p>
            <a:pPr marL="914400" lvl="1" indent="-317500" algn="l" rtl="0">
              <a:spcBef>
                <a:spcPts val="0"/>
              </a:spcBef>
              <a:spcAft>
                <a:spcPts val="0"/>
              </a:spcAft>
              <a:buSzPts val="1400"/>
              <a:buChar char="○"/>
            </a:pPr>
            <a:r>
              <a:rPr lang="it"/>
              <a:t>Quando raggiunge uno stato intermedio ritorna e, per continuare, sarà necessario riprenderne l'esecuzione passando come parametro l'esito dell'operazione asincrona che ha causato la sospensione</a:t>
            </a:r>
            <a:endParaRPr/>
          </a:p>
        </p:txBody>
      </p:sp>
      <p:sp>
        <p:nvSpPr>
          <p:cNvPr id="173" name="Google Shape;173;p24"/>
          <p:cNvSpPr/>
          <p:nvPr/>
        </p:nvSpPr>
        <p:spPr>
          <a:xfrm>
            <a:off x="1145575" y="2923150"/>
            <a:ext cx="240900" cy="240900"/>
          </a:xfrm>
          <a:prstGeom prst="ellipse">
            <a:avLst/>
          </a:prstGeom>
          <a:solidFill>
            <a:srgbClr val="9FC5E8"/>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p:nvPr/>
        </p:nvSpPr>
        <p:spPr>
          <a:xfrm>
            <a:off x="2304775" y="3456550"/>
            <a:ext cx="240900" cy="240900"/>
          </a:xfrm>
          <a:prstGeom prst="ellipse">
            <a:avLst/>
          </a:prstGeom>
          <a:solidFill>
            <a:srgbClr val="9FC5E8"/>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24"/>
          <p:cNvCxnSpPr>
            <a:stCxn id="173" idx="6"/>
            <a:endCxn id="174" idx="1"/>
          </p:cNvCxnSpPr>
          <p:nvPr/>
        </p:nvCxnSpPr>
        <p:spPr>
          <a:xfrm>
            <a:off x="1386475" y="3043600"/>
            <a:ext cx="953700" cy="448200"/>
          </a:xfrm>
          <a:prstGeom prst="curvedConnector2">
            <a:avLst/>
          </a:prstGeom>
          <a:noFill/>
          <a:ln w="9525" cap="flat" cmpd="sng">
            <a:solidFill>
              <a:schemeClr val="dk2"/>
            </a:solidFill>
            <a:prstDash val="solid"/>
            <a:round/>
            <a:headEnd type="none" w="med" len="med"/>
            <a:tailEnd type="stealth" w="med" len="med"/>
          </a:ln>
        </p:spPr>
      </p:cxnSp>
      <p:sp>
        <p:nvSpPr>
          <p:cNvPr id="176" name="Google Shape;176;p24"/>
          <p:cNvSpPr txBox="1"/>
          <p:nvPr/>
        </p:nvSpPr>
        <p:spPr>
          <a:xfrm>
            <a:off x="1460675" y="2717975"/>
            <a:ext cx="211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1200">
                <a:solidFill>
                  <a:schemeClr val="dk1"/>
                </a:solidFill>
                <a:latin typeface="Consolas"/>
                <a:ea typeface="Consolas"/>
                <a:cs typeface="Consolas"/>
                <a:sym typeface="Consolas"/>
              </a:rPr>
              <a:t>read_async(h1,&amp;mut b)</a:t>
            </a:r>
            <a:endParaRPr/>
          </a:p>
        </p:txBody>
      </p:sp>
      <p:sp>
        <p:nvSpPr>
          <p:cNvPr id="177" name="Google Shape;177;p24"/>
          <p:cNvSpPr/>
          <p:nvPr/>
        </p:nvSpPr>
        <p:spPr>
          <a:xfrm>
            <a:off x="4863525" y="2683750"/>
            <a:ext cx="240900" cy="240900"/>
          </a:xfrm>
          <a:prstGeom prst="ellipse">
            <a:avLst/>
          </a:prstGeom>
          <a:solidFill>
            <a:srgbClr val="9FC5E8"/>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8344825" y="4134300"/>
            <a:ext cx="240900" cy="240900"/>
          </a:xfrm>
          <a:prstGeom prst="ellipse">
            <a:avLst/>
          </a:prstGeom>
          <a:solidFill>
            <a:srgbClr val="CC4125"/>
          </a:solid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marR="0" lvl="0" indent="-89999" algn="ctr" rtl="0">
              <a:spcBef>
                <a:spcPts val="0"/>
              </a:spcBef>
              <a:spcAft>
                <a:spcPts val="0"/>
              </a:spcAft>
              <a:buNone/>
            </a:pPr>
            <a:endParaRPr/>
          </a:p>
        </p:txBody>
      </p:sp>
      <p:cxnSp>
        <p:nvCxnSpPr>
          <p:cNvPr id="179" name="Google Shape;179;p24"/>
          <p:cNvCxnSpPr>
            <a:stCxn id="180" idx="3"/>
            <a:endCxn id="177" idx="4"/>
          </p:cNvCxnSpPr>
          <p:nvPr/>
        </p:nvCxnSpPr>
        <p:spPr>
          <a:xfrm rot="10800000" flipH="1">
            <a:off x="4596925" y="2924775"/>
            <a:ext cx="387000" cy="668400"/>
          </a:xfrm>
          <a:prstGeom prst="curvedConnector2">
            <a:avLst/>
          </a:prstGeom>
          <a:noFill/>
          <a:ln w="9525" cap="flat" cmpd="sng">
            <a:solidFill>
              <a:schemeClr val="dk2"/>
            </a:solidFill>
            <a:prstDash val="solid"/>
            <a:round/>
            <a:headEnd type="none" w="med" len="med"/>
            <a:tailEnd type="stealth" w="med" len="med"/>
          </a:ln>
        </p:spPr>
      </p:cxnSp>
      <p:cxnSp>
        <p:nvCxnSpPr>
          <p:cNvPr id="181" name="Google Shape;181;p24"/>
          <p:cNvCxnSpPr>
            <a:stCxn id="174" idx="6"/>
            <a:endCxn id="182" idx="1"/>
          </p:cNvCxnSpPr>
          <p:nvPr/>
        </p:nvCxnSpPr>
        <p:spPr>
          <a:xfrm>
            <a:off x="2545675" y="3577000"/>
            <a:ext cx="331200" cy="63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183" name="Google Shape;183;p24"/>
          <p:cNvCxnSpPr>
            <a:stCxn id="180" idx="2"/>
            <a:endCxn id="178" idx="3"/>
          </p:cNvCxnSpPr>
          <p:nvPr/>
        </p:nvCxnSpPr>
        <p:spPr>
          <a:xfrm rot="-5400000" flipH="1">
            <a:off x="5907625" y="1867275"/>
            <a:ext cx="285000" cy="4660200"/>
          </a:xfrm>
          <a:prstGeom prst="curvedConnector3">
            <a:avLst>
              <a:gd name="adj1" fmla="val 195947"/>
            </a:avLst>
          </a:prstGeom>
          <a:noFill/>
          <a:ln w="9525" cap="flat" cmpd="sng">
            <a:solidFill>
              <a:schemeClr val="dk2"/>
            </a:solidFill>
            <a:prstDash val="solid"/>
            <a:round/>
            <a:headEnd type="none" w="med" len="med"/>
            <a:tailEnd type="stealth" w="med" len="med"/>
          </a:ln>
        </p:spPr>
      </p:cxnSp>
      <p:sp>
        <p:nvSpPr>
          <p:cNvPr id="184" name="Google Shape;184;p24"/>
          <p:cNvSpPr txBox="1"/>
          <p:nvPr/>
        </p:nvSpPr>
        <p:spPr>
          <a:xfrm>
            <a:off x="5908908" y="4270356"/>
            <a:ext cx="860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b="1">
                <a:solidFill>
                  <a:srgbClr val="0B5394"/>
                </a:solidFill>
                <a:latin typeface="Consolas"/>
                <a:ea typeface="Consolas"/>
                <a:cs typeface="Consolas"/>
                <a:sym typeface="Consolas"/>
              </a:rPr>
              <a:t>/* … */</a:t>
            </a:r>
            <a:endParaRPr/>
          </a:p>
        </p:txBody>
      </p:sp>
      <p:sp>
        <p:nvSpPr>
          <p:cNvPr id="185" name="Google Shape;185;p24"/>
          <p:cNvSpPr/>
          <p:nvPr/>
        </p:nvSpPr>
        <p:spPr>
          <a:xfrm>
            <a:off x="8269875" y="2673719"/>
            <a:ext cx="240900" cy="240900"/>
          </a:xfrm>
          <a:prstGeom prst="ellipse">
            <a:avLst/>
          </a:prstGeom>
          <a:solidFill>
            <a:srgbClr val="6AA84F"/>
          </a:solidFill>
          <a:ln w="952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6" name="Google Shape;186;p24"/>
          <p:cNvCxnSpPr>
            <a:stCxn id="177" idx="6"/>
            <a:endCxn id="187" idx="1"/>
          </p:cNvCxnSpPr>
          <p:nvPr/>
        </p:nvCxnSpPr>
        <p:spPr>
          <a:xfrm rot="10800000" flipH="1">
            <a:off x="5104425" y="2794300"/>
            <a:ext cx="684300" cy="99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188" name="Google Shape;188;p24"/>
          <p:cNvCxnSpPr>
            <a:stCxn id="189" idx="3"/>
            <a:endCxn id="185" idx="2"/>
          </p:cNvCxnSpPr>
          <p:nvPr/>
        </p:nvCxnSpPr>
        <p:spPr>
          <a:xfrm>
            <a:off x="7503800" y="2793875"/>
            <a:ext cx="766200" cy="600"/>
          </a:xfrm>
          <a:prstGeom prst="curvedConnector3">
            <a:avLst>
              <a:gd name="adj1" fmla="val 49992"/>
            </a:avLst>
          </a:prstGeom>
          <a:noFill/>
          <a:ln w="9525" cap="flat" cmpd="sng">
            <a:solidFill>
              <a:schemeClr val="dk2"/>
            </a:solidFill>
            <a:prstDash val="solid"/>
            <a:round/>
            <a:headEnd type="none" w="med" len="med"/>
            <a:tailEnd type="stealth" w="med" len="med"/>
          </a:ln>
        </p:spPr>
      </p:cxnSp>
      <p:cxnSp>
        <p:nvCxnSpPr>
          <p:cNvPr id="190" name="Google Shape;190;p24"/>
          <p:cNvCxnSpPr>
            <a:stCxn id="189" idx="2"/>
            <a:endCxn id="178" idx="2"/>
          </p:cNvCxnSpPr>
          <p:nvPr/>
        </p:nvCxnSpPr>
        <p:spPr>
          <a:xfrm rot="-5400000" flipH="1">
            <a:off x="6986150" y="2896325"/>
            <a:ext cx="999300" cy="1717800"/>
          </a:xfrm>
          <a:prstGeom prst="curvedConnector2">
            <a:avLst/>
          </a:prstGeom>
          <a:noFill/>
          <a:ln w="9525" cap="flat" cmpd="sng">
            <a:solidFill>
              <a:schemeClr val="dk2"/>
            </a:solidFill>
            <a:prstDash val="solid"/>
            <a:round/>
            <a:headEnd type="none" w="med" len="med"/>
            <a:tailEnd type="stealth" w="med" len="med"/>
          </a:ln>
        </p:spPr>
      </p:cxnSp>
      <p:sp>
        <p:nvSpPr>
          <p:cNvPr id="191" name="Google Shape;191;p24"/>
          <p:cNvSpPr txBox="1"/>
          <p:nvPr/>
        </p:nvSpPr>
        <p:spPr>
          <a:xfrm>
            <a:off x="7413900" y="2351644"/>
            <a:ext cx="1418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b="1">
                <a:solidFill>
                  <a:srgbClr val="741B47"/>
                </a:solidFill>
                <a:latin typeface="Consolas"/>
                <a:ea typeface="Consolas"/>
                <a:cs typeface="Consolas"/>
                <a:sym typeface="Consolas"/>
              </a:rPr>
              <a:t>/* success*/</a:t>
            </a:r>
            <a:endParaRPr/>
          </a:p>
        </p:txBody>
      </p:sp>
      <p:sp>
        <p:nvSpPr>
          <p:cNvPr id="192" name="Google Shape;192;p24"/>
          <p:cNvSpPr txBox="1"/>
          <p:nvPr/>
        </p:nvSpPr>
        <p:spPr>
          <a:xfrm>
            <a:off x="7294875" y="3761650"/>
            <a:ext cx="988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200" b="1">
                <a:solidFill>
                  <a:srgbClr val="741B47"/>
                </a:solidFill>
                <a:latin typeface="Consolas"/>
                <a:ea typeface="Consolas"/>
                <a:cs typeface="Consolas"/>
                <a:sym typeface="Consolas"/>
              </a:rPr>
              <a:t>/* … */</a:t>
            </a:r>
            <a:endParaRPr/>
          </a:p>
        </p:txBody>
      </p:sp>
      <p:sp>
        <p:nvSpPr>
          <p:cNvPr id="193" name="Google Shape;193;p24"/>
          <p:cNvSpPr/>
          <p:nvPr/>
        </p:nvSpPr>
        <p:spPr>
          <a:xfrm>
            <a:off x="211075" y="2814925"/>
            <a:ext cx="860400" cy="448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1000"/>
              <a:t>Handles</a:t>
            </a:r>
            <a:endParaRPr sz="1000"/>
          </a:p>
        </p:txBody>
      </p:sp>
      <p:sp>
        <p:nvSpPr>
          <p:cNvPr id="194" name="Google Shape;194;p24"/>
          <p:cNvSpPr/>
          <p:nvPr/>
        </p:nvSpPr>
        <p:spPr>
          <a:xfrm>
            <a:off x="1017725" y="3343525"/>
            <a:ext cx="1226100" cy="448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1000"/>
              <a:t>Result&lt;Buffer&gt;</a:t>
            </a:r>
            <a:endParaRPr sz="1000"/>
          </a:p>
        </p:txBody>
      </p:sp>
      <p:sp>
        <p:nvSpPr>
          <p:cNvPr id="195" name="Google Shape;195;p24"/>
          <p:cNvSpPr/>
          <p:nvPr/>
        </p:nvSpPr>
        <p:spPr>
          <a:xfrm>
            <a:off x="3673269" y="2593269"/>
            <a:ext cx="1125000" cy="448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1000"/>
              <a:t>Result&lt;usize&gt;</a:t>
            </a:r>
            <a:endParaRPr sz="1000"/>
          </a:p>
        </p:txBody>
      </p:sp>
      <p:sp>
        <p:nvSpPr>
          <p:cNvPr id="180" name="Google Shape;180;p24"/>
          <p:cNvSpPr/>
          <p:nvPr/>
        </p:nvSpPr>
        <p:spPr>
          <a:xfrm>
            <a:off x="2843125" y="3131475"/>
            <a:ext cx="1753800" cy="923400"/>
          </a:xfrm>
          <a:prstGeom prst="flowChartDecision">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it" sz="1200" b="1">
                <a:solidFill>
                  <a:srgbClr val="0B5394"/>
                </a:solidFill>
                <a:latin typeface="Consolas"/>
                <a:ea typeface="Consolas"/>
                <a:cs typeface="Consolas"/>
                <a:sym typeface="Consolas"/>
              </a:rPr>
              <a:t>res1.</a:t>
            </a:r>
            <a:br>
              <a:rPr lang="it" sz="1200" b="1">
                <a:solidFill>
                  <a:srgbClr val="0B5394"/>
                </a:solidFill>
                <a:latin typeface="Consolas"/>
                <a:ea typeface="Consolas"/>
                <a:cs typeface="Consolas"/>
                <a:sym typeface="Consolas"/>
              </a:rPr>
            </a:br>
            <a:r>
              <a:rPr lang="it" sz="1200" b="1">
                <a:solidFill>
                  <a:srgbClr val="0B5394"/>
                </a:solidFill>
                <a:latin typeface="Consolas"/>
                <a:ea typeface="Consolas"/>
                <a:cs typeface="Consolas"/>
                <a:sym typeface="Consolas"/>
              </a:rPr>
              <a:t>is_ok()?</a:t>
            </a:r>
            <a:endParaRPr/>
          </a:p>
        </p:txBody>
      </p:sp>
      <p:sp>
        <p:nvSpPr>
          <p:cNvPr id="189" name="Google Shape;189;p24"/>
          <p:cNvSpPr/>
          <p:nvPr/>
        </p:nvSpPr>
        <p:spPr>
          <a:xfrm>
            <a:off x="5750000" y="2332175"/>
            <a:ext cx="1753800" cy="923400"/>
          </a:xfrm>
          <a:prstGeom prst="flowChartDecision">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1200" b="1">
                <a:solidFill>
                  <a:srgbClr val="741B47"/>
                </a:solidFill>
                <a:latin typeface="Consolas"/>
                <a:ea typeface="Consolas"/>
                <a:cs typeface="Consolas"/>
                <a:sym typeface="Consolas"/>
              </a:rPr>
              <a:t>res2.</a:t>
            </a:r>
            <a:br>
              <a:rPr lang="it" sz="1200" b="1">
                <a:solidFill>
                  <a:srgbClr val="741B47"/>
                </a:solidFill>
                <a:latin typeface="Consolas"/>
                <a:ea typeface="Consolas"/>
                <a:cs typeface="Consolas"/>
                <a:sym typeface="Consolas"/>
              </a:rPr>
            </a:br>
            <a:r>
              <a:rPr lang="it" sz="1200" b="1">
                <a:solidFill>
                  <a:srgbClr val="741B47"/>
                </a:solidFill>
                <a:latin typeface="Consolas"/>
                <a:ea typeface="Consolas"/>
                <a:cs typeface="Consolas"/>
                <a:sym typeface="Consolas"/>
              </a:rPr>
              <a:t>is_ok()?</a:t>
            </a:r>
            <a:endParaRPr/>
          </a:p>
        </p:txBody>
      </p:sp>
      <p:sp>
        <p:nvSpPr>
          <p:cNvPr id="196" name="Google Shape;196;p24"/>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Esecuzione parziale</a:t>
            </a:r>
            <a:endParaRPr/>
          </a:p>
        </p:txBody>
      </p:sp>
      <p:sp>
        <p:nvSpPr>
          <p:cNvPr id="202" name="Google Shape;20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La macchina a stati finiti può essere implementata da una chiusura</a:t>
            </a:r>
            <a:endParaRPr/>
          </a:p>
          <a:p>
            <a:pPr marL="914400" lvl="1" indent="-317500" algn="l" rtl="0">
              <a:spcBef>
                <a:spcPts val="0"/>
              </a:spcBef>
              <a:spcAft>
                <a:spcPts val="0"/>
              </a:spcAft>
              <a:buSzPts val="1400"/>
              <a:buChar char="○"/>
            </a:pPr>
            <a:r>
              <a:rPr lang="it"/>
              <a:t>Essa racchiude il proprio </a:t>
            </a:r>
            <a:r>
              <a:rPr lang="it" b="1">
                <a:solidFill>
                  <a:srgbClr val="0B5394"/>
                </a:solidFill>
              </a:rPr>
              <a:t>stato</a:t>
            </a:r>
            <a:r>
              <a:rPr lang="it"/>
              <a:t> e tutte le </a:t>
            </a:r>
            <a:r>
              <a:rPr lang="it" b="1">
                <a:solidFill>
                  <a:srgbClr val="0B5394"/>
                </a:solidFill>
              </a:rPr>
              <a:t>variabili locali</a:t>
            </a:r>
            <a:r>
              <a:rPr lang="it"/>
              <a:t> di cui l'esecuzione ha bisogno</a:t>
            </a:r>
            <a:endParaRPr/>
          </a:p>
          <a:p>
            <a:pPr marL="914400" lvl="1" indent="-317500" algn="l" rtl="0">
              <a:spcBef>
                <a:spcPts val="0"/>
              </a:spcBef>
              <a:spcAft>
                <a:spcPts val="0"/>
              </a:spcAft>
              <a:buSzPts val="1400"/>
              <a:buChar char="○"/>
            </a:pPr>
            <a:r>
              <a:rPr lang="it"/>
              <a:t>Quando viene eseguita ritorna un valore che indica se ha raggiunto uno degli stati finali o se si trova ancora in uno stato intermedio</a:t>
            </a:r>
            <a:endParaRPr/>
          </a:p>
          <a:p>
            <a:pPr marL="914400" lvl="1" indent="-317500" algn="l" rtl="0">
              <a:spcBef>
                <a:spcPts val="0"/>
              </a:spcBef>
              <a:spcAft>
                <a:spcPts val="0"/>
              </a:spcAft>
              <a:buSzPts val="1400"/>
              <a:buChar char="○"/>
            </a:pPr>
            <a:r>
              <a:rPr lang="it"/>
              <a:t>Questo permette di non bloccare il thread corrente e procedere con l'esecuzione di altri task</a:t>
            </a:r>
            <a:endParaRPr/>
          </a:p>
          <a:p>
            <a:pPr marL="457200" lvl="0" indent="-342900" algn="l" rtl="0">
              <a:spcBef>
                <a:spcPts val="0"/>
              </a:spcBef>
              <a:spcAft>
                <a:spcPts val="0"/>
              </a:spcAft>
              <a:buSzPts val="1800"/>
              <a:buChar char="●"/>
            </a:pPr>
            <a:r>
              <a:rPr lang="it"/>
              <a:t>I punti di blocco sono tutti in corrispondenza degli stati intermedi</a:t>
            </a:r>
            <a:endParaRPr/>
          </a:p>
          <a:p>
            <a:pPr marL="914400" lvl="1" indent="-317500" algn="l" rtl="0">
              <a:spcBef>
                <a:spcPts val="0"/>
              </a:spcBef>
              <a:spcAft>
                <a:spcPts val="0"/>
              </a:spcAft>
              <a:buSzPts val="1400"/>
              <a:buChar char="○"/>
            </a:pPr>
            <a:r>
              <a:rPr lang="it"/>
              <a:t>Questi sono immediatamente preceduti dall'invocazione di una funzione asincrona</a:t>
            </a:r>
            <a:endParaRPr/>
          </a:p>
          <a:p>
            <a:pPr marL="914400" lvl="1" indent="-317500" algn="l" rtl="0">
              <a:spcBef>
                <a:spcPts val="0"/>
              </a:spcBef>
              <a:spcAft>
                <a:spcPts val="0"/>
              </a:spcAft>
              <a:buSzPts val="1400"/>
              <a:buChar char="○"/>
            </a:pPr>
            <a:r>
              <a:rPr lang="it"/>
              <a:t>Quando uno stato intermedio viene raggiunto, la chiusura ritorna</a:t>
            </a:r>
            <a:endParaRPr/>
          </a:p>
          <a:p>
            <a:pPr marL="457200" lvl="0" indent="-342900" algn="l" rtl="0">
              <a:spcBef>
                <a:spcPts val="0"/>
              </a:spcBef>
              <a:spcAft>
                <a:spcPts val="0"/>
              </a:spcAft>
              <a:buSzPts val="1800"/>
              <a:buChar char="●"/>
            </a:pPr>
            <a:r>
              <a:rPr lang="it"/>
              <a:t>Perché la macchina a stati possa progredire occorrono due condizioni:</a:t>
            </a:r>
            <a:endParaRPr/>
          </a:p>
          <a:p>
            <a:pPr marL="914400" lvl="1" indent="-317500" algn="l" rtl="0">
              <a:spcBef>
                <a:spcPts val="0"/>
              </a:spcBef>
              <a:spcAft>
                <a:spcPts val="0"/>
              </a:spcAft>
              <a:buSzPts val="1400"/>
              <a:buChar char="○"/>
            </a:pPr>
            <a:r>
              <a:rPr lang="it"/>
              <a:t>Che la funzione asincrona invocata scateni qualche attività (in che thread avviene?) che possa portare all'evoluzione dello stato</a:t>
            </a:r>
            <a:endParaRPr/>
          </a:p>
          <a:p>
            <a:pPr marL="914400" lvl="1" indent="-317500" algn="l" rtl="0">
              <a:spcBef>
                <a:spcPts val="0"/>
              </a:spcBef>
              <a:spcAft>
                <a:spcPts val="0"/>
              </a:spcAft>
              <a:buSzPts val="1400"/>
              <a:buChar char="○"/>
            </a:pPr>
            <a:r>
              <a:rPr lang="it"/>
              <a:t>Che ci sia qualcuno che indichi che vi sono le condizioni affinché lo stato possa evolvere</a:t>
            </a:r>
            <a:endParaRPr/>
          </a:p>
        </p:txBody>
      </p:sp>
      <p:sp>
        <p:nvSpPr>
          <p:cNvPr id="203" name="Google Shape;203;p25"/>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Async e await</a:t>
            </a:r>
            <a:endParaRPr/>
          </a:p>
        </p:txBody>
      </p:sp>
      <p:sp>
        <p:nvSpPr>
          <p:cNvPr id="209" name="Google Shape;20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Il compilatore Rust supporta esplicitamente la programmazione asincrona grazie all’introduzione di due parole chiave nel linguaggio (</a:t>
            </a:r>
            <a:r>
              <a:rPr lang="it" b="1">
                <a:solidFill>
                  <a:srgbClr val="0B5394"/>
                </a:solidFill>
                <a:latin typeface="Consolas"/>
                <a:ea typeface="Consolas"/>
                <a:cs typeface="Consolas"/>
                <a:sym typeface="Consolas"/>
              </a:rPr>
              <a:t>async</a:t>
            </a:r>
            <a:r>
              <a:rPr lang="it"/>
              <a:t> e </a:t>
            </a:r>
            <a:r>
              <a:rPr lang="it" b="1">
                <a:solidFill>
                  <a:srgbClr val="0B5394"/>
                </a:solidFill>
                <a:latin typeface="Consolas"/>
                <a:ea typeface="Consolas"/>
                <a:cs typeface="Consolas"/>
                <a:sym typeface="Consolas"/>
              </a:rPr>
              <a:t>await</a:t>
            </a:r>
            <a:r>
              <a:rPr lang="it"/>
              <a:t>) ed alla presenza di un tipo specifico (</a:t>
            </a:r>
            <a:r>
              <a:rPr lang="it" b="1">
                <a:solidFill>
                  <a:srgbClr val="0B5394"/>
                </a:solidFill>
                <a:latin typeface="Consolas"/>
                <a:ea typeface="Consolas"/>
                <a:cs typeface="Consolas"/>
                <a:sym typeface="Consolas"/>
              </a:rPr>
              <a:t>Future</a:t>
            </a:r>
            <a:r>
              <a:rPr lang="it"/>
              <a:t>) nella libreria core</a:t>
            </a:r>
            <a:endParaRPr/>
          </a:p>
          <a:p>
            <a:pPr marL="914400" lvl="1" indent="-317500" algn="l" rtl="0">
              <a:spcBef>
                <a:spcPts val="0"/>
              </a:spcBef>
              <a:spcAft>
                <a:spcPts val="0"/>
              </a:spcAft>
              <a:buSzPts val="1400"/>
              <a:buChar char="○"/>
            </a:pPr>
            <a:r>
              <a:rPr lang="it"/>
              <a:t>Se una funzione o un blocco di codice sono preceduti dalla parola chiave </a:t>
            </a:r>
            <a:r>
              <a:rPr lang="it" b="1">
                <a:solidFill>
                  <a:srgbClr val="0B5394"/>
                </a:solidFill>
                <a:latin typeface="Consolas"/>
                <a:ea typeface="Consolas"/>
                <a:cs typeface="Consolas"/>
                <a:sym typeface="Consolas"/>
              </a:rPr>
              <a:t>async</a:t>
            </a:r>
            <a:r>
              <a:rPr lang="it"/>
              <a:t>, il compilatore ne analizza il contenuto e lo trasforma in una macchina a stati</a:t>
            </a:r>
            <a:endParaRPr/>
          </a:p>
          <a:p>
            <a:pPr marL="914400" lvl="1" indent="-317500" algn="l" rtl="0">
              <a:spcBef>
                <a:spcPts val="0"/>
              </a:spcBef>
              <a:spcAft>
                <a:spcPts val="0"/>
              </a:spcAft>
              <a:buSzPts val="1400"/>
              <a:buChar char="○"/>
            </a:pPr>
            <a:r>
              <a:rPr lang="it"/>
              <a:t>La funzione o il blocco vengono ridotti all’inizializzazione di tale macchina a stati</a:t>
            </a:r>
            <a:endParaRPr/>
          </a:p>
          <a:p>
            <a:pPr marL="914400" lvl="1" indent="-317500" algn="l" rtl="0">
              <a:spcBef>
                <a:spcPts val="0"/>
              </a:spcBef>
              <a:spcAft>
                <a:spcPts val="0"/>
              </a:spcAft>
              <a:buSzPts val="1400"/>
              <a:buChar char="○"/>
            </a:pPr>
            <a:r>
              <a:rPr lang="it"/>
              <a:t>Il tipo restituito viene trasformato da </a:t>
            </a:r>
            <a:r>
              <a:rPr lang="it" b="1">
                <a:solidFill>
                  <a:srgbClr val="0B5394"/>
                </a:solidFill>
                <a:latin typeface="Consolas"/>
                <a:ea typeface="Consolas"/>
                <a:cs typeface="Consolas"/>
                <a:sym typeface="Consolas"/>
              </a:rPr>
              <a:t>T</a:t>
            </a:r>
            <a:r>
              <a:rPr lang="it"/>
              <a:t> in un </a:t>
            </a:r>
            <a:r>
              <a:rPr lang="it" b="1">
                <a:solidFill>
                  <a:srgbClr val="0B5394"/>
                </a:solidFill>
              </a:rPr>
              <a:t>tipo anonimo</a:t>
            </a:r>
            <a:r>
              <a:rPr lang="it"/>
              <a:t> che implementa il tratto </a:t>
            </a:r>
            <a:r>
              <a:rPr lang="it" b="1">
                <a:solidFill>
                  <a:srgbClr val="0B5394"/>
                </a:solidFill>
                <a:latin typeface="Consolas"/>
                <a:ea typeface="Consolas"/>
                <a:cs typeface="Consolas"/>
                <a:sym typeface="Consolas"/>
              </a:rPr>
              <a:t>Future</a:t>
            </a:r>
            <a:r>
              <a:rPr lang="it"/>
              <a:t> al cui interno è implementata la macchina a stati precedentemente sintetizzata</a:t>
            </a:r>
            <a:endParaRPr/>
          </a:p>
        </p:txBody>
      </p:sp>
      <p:sp>
        <p:nvSpPr>
          <p:cNvPr id="210" name="Google Shape;210;p26"/>
          <p:cNvSpPr txBox="1"/>
          <p:nvPr/>
        </p:nvSpPr>
        <p:spPr>
          <a:xfrm>
            <a:off x="382800" y="3516775"/>
            <a:ext cx="8520600" cy="4002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rgbClr val="0B5394"/>
                </a:solidFill>
                <a:highlight>
                  <a:schemeClr val="accent6"/>
                </a:highlight>
                <a:latin typeface="Consolas"/>
                <a:ea typeface="Consolas"/>
                <a:cs typeface="Consolas"/>
                <a:sym typeface="Consolas"/>
              </a:rPr>
              <a:t>async</a:t>
            </a:r>
            <a:r>
              <a:rPr lang="it">
                <a:highlight>
                  <a:schemeClr val="accent6"/>
                </a:highlight>
                <a:latin typeface="Consolas"/>
                <a:ea typeface="Consolas"/>
                <a:cs typeface="Consolas"/>
                <a:sym typeface="Consolas"/>
              </a:rPr>
              <a:t> fn</a:t>
            </a:r>
            <a:r>
              <a:rPr lang="it">
                <a:latin typeface="Consolas"/>
                <a:ea typeface="Consolas"/>
                <a:cs typeface="Consolas"/>
                <a:sym typeface="Consolas"/>
              </a:rPr>
              <a:t> copy(file1: String, file2: String) -&gt; </a:t>
            </a:r>
            <a:r>
              <a:rPr lang="it">
                <a:highlight>
                  <a:schemeClr val="accent6"/>
                </a:highlight>
                <a:latin typeface="Consolas"/>
                <a:ea typeface="Consolas"/>
                <a:cs typeface="Consolas"/>
                <a:sym typeface="Consolas"/>
              </a:rPr>
              <a:t>Result&lt;()&gt; </a:t>
            </a:r>
            <a:r>
              <a:rPr lang="it">
                <a:latin typeface="Consolas"/>
                <a:ea typeface="Consolas"/>
                <a:cs typeface="Consolas"/>
                <a:sym typeface="Consolas"/>
              </a:rPr>
              <a:t>{ </a:t>
            </a:r>
            <a:r>
              <a:rPr lang="it">
                <a:highlight>
                  <a:srgbClr val="FF00FF"/>
                </a:highlight>
                <a:latin typeface="Consolas"/>
                <a:ea typeface="Consolas"/>
                <a:cs typeface="Consolas"/>
                <a:sym typeface="Consolas"/>
              </a:rPr>
              <a:t>…codice</a:t>
            </a:r>
            <a:r>
              <a:rPr lang="it">
                <a:latin typeface="Consolas"/>
                <a:ea typeface="Consolas"/>
                <a:cs typeface="Consolas"/>
                <a:sym typeface="Consolas"/>
              </a:rPr>
              <a:t> } </a:t>
            </a:r>
            <a:endParaRPr>
              <a:latin typeface="Consolas"/>
              <a:ea typeface="Consolas"/>
              <a:cs typeface="Consolas"/>
              <a:sym typeface="Consolas"/>
            </a:endParaRPr>
          </a:p>
        </p:txBody>
      </p:sp>
      <p:sp>
        <p:nvSpPr>
          <p:cNvPr id="211" name="Google Shape;211;p26"/>
          <p:cNvSpPr txBox="1"/>
          <p:nvPr/>
        </p:nvSpPr>
        <p:spPr>
          <a:xfrm>
            <a:off x="382800" y="4268400"/>
            <a:ext cx="8520600" cy="400200"/>
          </a:xfrm>
          <a:prstGeom prst="rect">
            <a:avLst/>
          </a:prstGeom>
          <a:solidFill>
            <a:srgbClr val="FCE5CD"/>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a:highlight>
                  <a:schemeClr val="accent6"/>
                </a:highlight>
                <a:latin typeface="Consolas"/>
                <a:ea typeface="Consolas"/>
                <a:cs typeface="Consolas"/>
                <a:sym typeface="Consolas"/>
              </a:rPr>
              <a:t>fn</a:t>
            </a:r>
            <a:r>
              <a:rPr lang="it">
                <a:latin typeface="Consolas"/>
                <a:ea typeface="Consolas"/>
                <a:cs typeface="Consolas"/>
                <a:sym typeface="Consolas"/>
              </a:rPr>
              <a:t> copy(file1: String, file2: String) -&gt; </a:t>
            </a:r>
            <a:r>
              <a:rPr lang="it" b="1">
                <a:solidFill>
                  <a:srgbClr val="0B5394"/>
                </a:solidFill>
                <a:latin typeface="Consolas"/>
                <a:ea typeface="Consolas"/>
                <a:cs typeface="Consolas"/>
                <a:sym typeface="Consolas"/>
              </a:rPr>
              <a:t>impl Future&lt;Output =</a:t>
            </a:r>
            <a:r>
              <a:rPr lang="it">
                <a:latin typeface="Consolas"/>
                <a:ea typeface="Consolas"/>
                <a:cs typeface="Consolas"/>
                <a:sym typeface="Consolas"/>
              </a:rPr>
              <a:t> </a:t>
            </a:r>
            <a:r>
              <a:rPr lang="it">
                <a:highlight>
                  <a:schemeClr val="accent6"/>
                </a:highlight>
                <a:latin typeface="Consolas"/>
                <a:ea typeface="Consolas"/>
                <a:cs typeface="Consolas"/>
                <a:sym typeface="Consolas"/>
              </a:rPr>
              <a:t>Result&lt;()&gt;</a:t>
            </a:r>
            <a:r>
              <a:rPr lang="it" b="1">
                <a:solidFill>
                  <a:srgbClr val="0B5394"/>
                </a:solidFill>
                <a:latin typeface="Consolas"/>
                <a:ea typeface="Consolas"/>
                <a:cs typeface="Consolas"/>
                <a:sym typeface="Consolas"/>
              </a:rPr>
              <a:t>&gt;</a:t>
            </a:r>
            <a:r>
              <a:rPr lang="it">
                <a:latin typeface="Consolas"/>
                <a:ea typeface="Consolas"/>
                <a:cs typeface="Consolas"/>
                <a:sym typeface="Consolas"/>
              </a:rPr>
              <a:t> { </a:t>
            </a:r>
            <a:r>
              <a:rPr lang="it">
                <a:highlight>
                  <a:srgbClr val="FF00FF"/>
                </a:highlight>
                <a:latin typeface="Consolas"/>
                <a:ea typeface="Consolas"/>
                <a:cs typeface="Consolas"/>
                <a:sym typeface="Consolas"/>
              </a:rPr>
              <a:t>…altro</a:t>
            </a:r>
            <a:r>
              <a:rPr lang="it">
                <a:latin typeface="Consolas"/>
                <a:ea typeface="Consolas"/>
                <a:cs typeface="Consolas"/>
                <a:sym typeface="Consolas"/>
              </a:rPr>
              <a:t> }</a:t>
            </a:r>
            <a:endParaRPr>
              <a:latin typeface="Consolas"/>
              <a:ea typeface="Consolas"/>
              <a:cs typeface="Consolas"/>
              <a:sym typeface="Consolas"/>
            </a:endParaRPr>
          </a:p>
        </p:txBody>
      </p:sp>
      <p:sp>
        <p:nvSpPr>
          <p:cNvPr id="212" name="Google Shape;212;p26"/>
          <p:cNvSpPr/>
          <p:nvPr/>
        </p:nvSpPr>
        <p:spPr>
          <a:xfrm>
            <a:off x="4114800" y="3894875"/>
            <a:ext cx="528300" cy="4002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441800" y="3625500"/>
            <a:ext cx="869700" cy="206400"/>
          </a:xfrm>
          <a:prstGeom prst="wedgeRoundRectCallout">
            <a:avLst>
              <a:gd name="adj1" fmla="val -29665"/>
              <a:gd name="adj2" fmla="val 292745"/>
              <a:gd name="adj3" fmla="val 0"/>
            </a:avLst>
          </a:prstGeom>
          <a:noFill/>
          <a:ln w="2857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4440750" y="4335825"/>
            <a:ext cx="3178500" cy="303300"/>
          </a:xfrm>
          <a:prstGeom prst="wedgeRoundRectCallout">
            <a:avLst>
              <a:gd name="adj1" fmla="val -21723"/>
              <a:gd name="adj2" fmla="val -197692"/>
              <a:gd name="adj3" fmla="val 0"/>
            </a:avLst>
          </a:prstGeom>
          <a:noFill/>
          <a:ln w="2857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26"/>
          <p:cNvCxnSpPr/>
          <p:nvPr/>
        </p:nvCxnSpPr>
        <p:spPr>
          <a:xfrm>
            <a:off x="6764650" y="3861300"/>
            <a:ext cx="1296900" cy="501000"/>
          </a:xfrm>
          <a:prstGeom prst="straightConnector1">
            <a:avLst/>
          </a:prstGeom>
          <a:noFill/>
          <a:ln w="28575" cap="flat" cmpd="sng">
            <a:solidFill>
              <a:srgbClr val="0B5394"/>
            </a:solidFill>
            <a:prstDash val="solid"/>
            <a:round/>
            <a:headEnd type="triangle" w="med" len="med"/>
            <a:tailEnd type="triangle" w="med" len="med"/>
          </a:ln>
        </p:spPr>
      </p:cxnSp>
      <p:sp>
        <p:nvSpPr>
          <p:cNvPr id="216" name="Google Shape;216;p26"/>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Async e await</a:t>
            </a:r>
            <a:endParaRPr/>
          </a:p>
        </p:txBody>
      </p:sp>
      <p:sp>
        <p:nvSpPr>
          <p:cNvPr id="222" name="Google Shape;22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Se all’interno del codice della funzione è presente una chiamata ad un’altra funzione asincrona, per poter accedere al suo risultato occorre esplicitamente attenderlo, attraverso l’operatore .await</a:t>
            </a:r>
            <a:endParaRPr/>
          </a:p>
          <a:p>
            <a:pPr marL="914400" lvl="1" indent="-317500" algn="l" rtl="0">
              <a:spcBef>
                <a:spcPts val="0"/>
              </a:spcBef>
              <a:spcAft>
                <a:spcPts val="0"/>
              </a:spcAft>
              <a:buSzPts val="1400"/>
              <a:buChar char="○"/>
            </a:pPr>
            <a:r>
              <a:rPr lang="it"/>
              <a:t>Questo introduce un nuovo stato all’interno della macchina a stati associata alla funzione</a:t>
            </a:r>
            <a:endParaRPr/>
          </a:p>
        </p:txBody>
      </p:sp>
      <p:sp>
        <p:nvSpPr>
          <p:cNvPr id="223" name="Google Shape;223;p27"/>
          <p:cNvSpPr txBox="1"/>
          <p:nvPr/>
        </p:nvSpPr>
        <p:spPr>
          <a:xfrm>
            <a:off x="449400" y="2701875"/>
            <a:ext cx="8382900" cy="13914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async</a:t>
            </a:r>
            <a:r>
              <a:rPr lang="it">
                <a:latin typeface="Consolas"/>
                <a:ea typeface="Consolas"/>
                <a:cs typeface="Consolas"/>
                <a:sym typeface="Consolas"/>
              </a:rPr>
              <a:t> fn copy(h1: FileHandle, h2: FileHandle) -&gt; std::io::Result&lt;()&gt; {</a:t>
            </a:r>
            <a:endParaRPr>
              <a:latin typeface="Consolas"/>
              <a:ea typeface="Consolas"/>
              <a:cs typeface="Consolas"/>
              <a:sym typeface="Consolas"/>
            </a:endParaRPr>
          </a:p>
          <a:p>
            <a:pPr marL="0" lvl="0" indent="0" algn="l" rtl="0">
              <a:lnSpc>
                <a:spcPct val="115000"/>
              </a:lnSpc>
              <a:spcBef>
                <a:spcPts val="0"/>
              </a:spcBef>
              <a:spcAft>
                <a:spcPts val="0"/>
              </a:spcAft>
              <a:buNone/>
            </a:pPr>
            <a:r>
              <a:rPr lang="it">
                <a:latin typeface="Consolas"/>
                <a:ea typeface="Consolas"/>
                <a:cs typeface="Consolas"/>
                <a:sym typeface="Consolas"/>
              </a:rPr>
              <a:t>    let mut buffer = vec![];</a:t>
            </a:r>
            <a:endParaRPr>
              <a:latin typeface="Consolas"/>
              <a:ea typeface="Consolas"/>
              <a:cs typeface="Consolas"/>
              <a:sym typeface="Consolas"/>
            </a:endParaRPr>
          </a:p>
          <a:p>
            <a:pPr marL="0" lvl="0" indent="0" algn="l" rtl="0">
              <a:lnSpc>
                <a:spcPct val="115000"/>
              </a:lnSpc>
              <a:spcBef>
                <a:spcPts val="0"/>
              </a:spcBef>
              <a:spcAft>
                <a:spcPts val="0"/>
              </a:spcAft>
              <a:buNone/>
            </a:pPr>
            <a:r>
              <a:rPr lang="it">
                <a:latin typeface="Consolas"/>
                <a:ea typeface="Consolas"/>
                <a:cs typeface="Consolas"/>
                <a:sym typeface="Consolas"/>
              </a:rPr>
              <a:t>    h1.read_async(&amp;mut buffer)</a:t>
            </a:r>
            <a:r>
              <a:rPr lang="it" b="1">
                <a:solidFill>
                  <a:srgbClr val="0B5394"/>
                </a:solidFill>
                <a:latin typeface="Consolas"/>
                <a:ea typeface="Consolas"/>
                <a:cs typeface="Consolas"/>
                <a:sym typeface="Consolas"/>
              </a:rPr>
              <a:t>.await</a:t>
            </a:r>
            <a:r>
              <a:rPr lang="it">
                <a:latin typeface="Consolas"/>
                <a:ea typeface="Consolas"/>
                <a:cs typeface="Consolas"/>
                <a:sym typeface="Consolas"/>
              </a:rPr>
              <a:t>?;</a:t>
            </a:r>
            <a:endParaRPr>
              <a:latin typeface="Consolas"/>
              <a:ea typeface="Consolas"/>
              <a:cs typeface="Consolas"/>
              <a:sym typeface="Consolas"/>
            </a:endParaRPr>
          </a:p>
          <a:p>
            <a:pPr marL="0" lvl="0" indent="0" algn="l" rtl="0">
              <a:lnSpc>
                <a:spcPct val="115000"/>
              </a:lnSpc>
              <a:spcBef>
                <a:spcPts val="0"/>
              </a:spcBef>
              <a:spcAft>
                <a:spcPts val="0"/>
              </a:spcAft>
              <a:buNone/>
            </a:pPr>
            <a:r>
              <a:rPr lang="it">
                <a:latin typeface="Consolas"/>
                <a:ea typeface="Consolas"/>
                <a:cs typeface="Consolas"/>
                <a:sym typeface="Consolas"/>
              </a:rPr>
              <a:t>    h2.write_async(&amp;buffer)</a:t>
            </a:r>
            <a:r>
              <a:rPr lang="it" b="1">
                <a:solidFill>
                  <a:srgbClr val="0B5394"/>
                </a:solidFill>
                <a:latin typeface="Consolas"/>
                <a:ea typeface="Consolas"/>
                <a:cs typeface="Consolas"/>
                <a:sym typeface="Consolas"/>
              </a:rPr>
              <a:t>.await</a:t>
            </a:r>
            <a:endParaRPr>
              <a:latin typeface="Consolas"/>
              <a:ea typeface="Consolas"/>
              <a:cs typeface="Consolas"/>
              <a:sym typeface="Consolas"/>
            </a:endParaRPr>
          </a:p>
          <a:p>
            <a:pPr marL="0" lvl="0" indent="0" algn="l" rtl="0">
              <a:lnSpc>
                <a:spcPct val="115000"/>
              </a:lnSpc>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224" name="Google Shape;224;p27"/>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Il tratto Future</a:t>
            </a:r>
            <a:endParaRPr/>
          </a:p>
        </p:txBody>
      </p:sp>
      <p:sp>
        <p:nvSpPr>
          <p:cNvPr id="230" name="Google Shape;230;p28"/>
          <p:cNvSpPr txBox="1"/>
          <p:nvPr/>
        </p:nvSpPr>
        <p:spPr>
          <a:xfrm>
            <a:off x="405050" y="1017725"/>
            <a:ext cx="5534400" cy="21240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a:latin typeface="Consolas"/>
                <a:ea typeface="Consolas"/>
                <a:cs typeface="Consolas"/>
                <a:sym typeface="Consolas"/>
              </a:rPr>
              <a:t>use std::pin::Pin;</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latin typeface="Consolas"/>
                <a:ea typeface="Consolas"/>
                <a:cs typeface="Consolas"/>
                <a:sym typeface="Consolas"/>
              </a:rPr>
              <a:t>use std::task::{Context, Poll};</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latin typeface="Consolas"/>
                <a:ea typeface="Consolas"/>
                <a:cs typeface="Consolas"/>
                <a:sym typeface="Consolas"/>
              </a:rPr>
              <a:t>pub trait Future {</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latin typeface="Consolas"/>
                <a:ea typeface="Consolas"/>
                <a:cs typeface="Consolas"/>
                <a:sym typeface="Consolas"/>
              </a:rPr>
              <a:t>    type </a:t>
            </a:r>
            <a:r>
              <a:rPr lang="it" b="1">
                <a:solidFill>
                  <a:srgbClr val="0B5394"/>
                </a:solidFill>
                <a:latin typeface="Consolas"/>
                <a:ea typeface="Consolas"/>
                <a:cs typeface="Consolas"/>
                <a:sym typeface="Consolas"/>
              </a:rPr>
              <a:t>Output</a:t>
            </a:r>
            <a:r>
              <a:rPr lang="it">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latin typeface="Consolas"/>
                <a:ea typeface="Consolas"/>
                <a:cs typeface="Consolas"/>
                <a:sym typeface="Consolas"/>
              </a:rPr>
              <a:t>    fn poll(self: Pin&lt;&amp;mut Self&gt;, cx: &amp;mut Context)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latin typeface="Consolas"/>
                <a:ea typeface="Consolas"/>
                <a:cs typeface="Consolas"/>
                <a:sym typeface="Consolas"/>
              </a:rPr>
              <a:t>        -&gt; </a:t>
            </a:r>
            <a:r>
              <a:rPr lang="it" b="1">
                <a:solidFill>
                  <a:srgbClr val="0B5394"/>
                </a:solidFill>
                <a:latin typeface="Consolas"/>
                <a:ea typeface="Consolas"/>
                <a:cs typeface="Consolas"/>
                <a:sym typeface="Consolas"/>
              </a:rPr>
              <a:t>Poll</a:t>
            </a:r>
            <a:r>
              <a:rPr lang="it">
                <a:latin typeface="Consolas"/>
                <a:ea typeface="Consolas"/>
                <a:cs typeface="Consolas"/>
                <a:sym typeface="Consolas"/>
              </a:rPr>
              <a:t>&lt;Self::Output&gt;;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latin typeface="Consolas"/>
                <a:ea typeface="Consolas"/>
                <a:cs typeface="Consolas"/>
                <a:sym typeface="Consolas"/>
              </a:rPr>
              <a:t>}</a:t>
            </a:r>
            <a:endParaRPr>
              <a:latin typeface="Consolas"/>
              <a:ea typeface="Consolas"/>
              <a:cs typeface="Consolas"/>
              <a:sym typeface="Consolas"/>
            </a:endParaRPr>
          </a:p>
        </p:txBody>
      </p:sp>
      <p:sp>
        <p:nvSpPr>
          <p:cNvPr id="231" name="Google Shape;231;p28"/>
          <p:cNvSpPr txBox="1">
            <a:spLocks noGrp="1"/>
          </p:cNvSpPr>
          <p:nvPr>
            <p:ph type="body" idx="1"/>
          </p:nvPr>
        </p:nvSpPr>
        <p:spPr>
          <a:xfrm>
            <a:off x="311700" y="3217800"/>
            <a:ext cx="8520600" cy="1444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b="1">
                <a:solidFill>
                  <a:srgbClr val="0B5394"/>
                </a:solidFill>
                <a:latin typeface="Consolas"/>
                <a:ea typeface="Consolas"/>
                <a:cs typeface="Consolas"/>
                <a:sym typeface="Consolas"/>
              </a:rPr>
              <a:t>Pin&lt;T&gt;</a:t>
            </a:r>
            <a:r>
              <a:rPr lang="it"/>
              <a:t> è un particolare smart pointer che impedisce che la struttura venga mossa</a:t>
            </a:r>
            <a:endParaRPr/>
          </a:p>
          <a:p>
            <a:pPr marL="914400" lvl="1" indent="-317500" algn="l" rtl="0">
              <a:spcBef>
                <a:spcPts val="0"/>
              </a:spcBef>
              <a:spcAft>
                <a:spcPts val="0"/>
              </a:spcAft>
              <a:buSzPts val="1400"/>
              <a:buChar char="○"/>
            </a:pPr>
            <a:r>
              <a:rPr lang="it"/>
              <a:t>Permettendo l’uso di riferimenti relativi</a:t>
            </a:r>
            <a:endParaRPr/>
          </a:p>
          <a:p>
            <a:pPr marL="457200" lvl="0" indent="-342900" algn="l" rtl="0">
              <a:spcBef>
                <a:spcPts val="0"/>
              </a:spcBef>
              <a:spcAft>
                <a:spcPts val="0"/>
              </a:spcAft>
              <a:buSzPts val="1800"/>
              <a:buChar char="●"/>
            </a:pPr>
            <a:r>
              <a:rPr lang="it" b="1">
                <a:solidFill>
                  <a:srgbClr val="0B5394"/>
                </a:solidFill>
                <a:latin typeface="Consolas"/>
                <a:ea typeface="Consolas"/>
                <a:cs typeface="Consolas"/>
                <a:sym typeface="Consolas"/>
              </a:rPr>
              <a:t>Context</a:t>
            </a:r>
            <a:r>
              <a:rPr lang="it"/>
              <a:t> incapsula un oggetto di tipo </a:t>
            </a:r>
            <a:r>
              <a:rPr lang="it" b="1">
                <a:solidFill>
                  <a:srgbClr val="0B5394"/>
                </a:solidFill>
                <a:latin typeface="Consolas"/>
                <a:ea typeface="Consolas"/>
                <a:cs typeface="Consolas"/>
                <a:sym typeface="Consolas"/>
              </a:rPr>
              <a:t>Waker</a:t>
            </a:r>
            <a:r>
              <a:rPr lang="it"/>
              <a:t>, mediante il quale è possibile notificare all'esecutore che il metodo </a:t>
            </a:r>
            <a:r>
              <a:rPr lang="it" b="1">
                <a:solidFill>
                  <a:srgbClr val="0B5394"/>
                </a:solidFill>
                <a:latin typeface="Consolas"/>
                <a:ea typeface="Consolas"/>
                <a:cs typeface="Consolas"/>
                <a:sym typeface="Consolas"/>
              </a:rPr>
              <a:t>poll(...)</a:t>
            </a:r>
            <a:r>
              <a:rPr lang="it"/>
              <a:t> può essere richiamato</a:t>
            </a:r>
            <a:endParaRPr/>
          </a:p>
        </p:txBody>
      </p:sp>
      <p:sp>
        <p:nvSpPr>
          <p:cNvPr id="232" name="Google Shape;232;p28"/>
          <p:cNvSpPr txBox="1"/>
          <p:nvPr/>
        </p:nvSpPr>
        <p:spPr>
          <a:xfrm>
            <a:off x="6398100" y="1017725"/>
            <a:ext cx="2434200" cy="21240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a:latin typeface="Consolas"/>
                <a:ea typeface="Consolas"/>
                <a:cs typeface="Consolas"/>
                <a:sym typeface="Consolas"/>
              </a:rPr>
              <a:t>pub enum </a:t>
            </a:r>
            <a:r>
              <a:rPr lang="it" b="1">
                <a:solidFill>
                  <a:srgbClr val="0B5394"/>
                </a:solidFill>
                <a:latin typeface="Consolas"/>
                <a:ea typeface="Consolas"/>
                <a:cs typeface="Consolas"/>
                <a:sym typeface="Consolas"/>
              </a:rPr>
              <a:t>Poll</a:t>
            </a:r>
            <a:r>
              <a:rPr lang="it">
                <a:latin typeface="Consolas"/>
                <a:ea typeface="Consolas"/>
                <a:cs typeface="Consolas"/>
                <a:sym typeface="Consolas"/>
              </a:rPr>
              <a:t>&lt;T&gt; {</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latin typeface="Consolas"/>
                <a:ea typeface="Consolas"/>
                <a:cs typeface="Consolas"/>
                <a:sym typeface="Consolas"/>
              </a:rPr>
              <a:t>  </a:t>
            </a:r>
            <a:r>
              <a:rPr lang="it" b="1">
                <a:solidFill>
                  <a:srgbClr val="0B5394"/>
                </a:solidFill>
                <a:latin typeface="Consolas"/>
                <a:ea typeface="Consolas"/>
                <a:cs typeface="Consolas"/>
                <a:sym typeface="Consolas"/>
              </a:rPr>
              <a:t>Ready</a:t>
            </a:r>
            <a:r>
              <a:rPr lang="it">
                <a:latin typeface="Consolas"/>
                <a:ea typeface="Consolas"/>
                <a:cs typeface="Consolas"/>
                <a:sym typeface="Consolas"/>
              </a:rPr>
              <a:t>(T),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latin typeface="Consolas"/>
                <a:ea typeface="Consolas"/>
                <a:cs typeface="Consolas"/>
                <a:sym typeface="Consolas"/>
              </a:rPr>
              <a:t>  </a:t>
            </a:r>
            <a:r>
              <a:rPr lang="it" b="1">
                <a:solidFill>
                  <a:srgbClr val="0B5394"/>
                </a:solidFill>
                <a:latin typeface="Consolas"/>
                <a:ea typeface="Consolas"/>
                <a:cs typeface="Consolas"/>
                <a:sym typeface="Consolas"/>
              </a:rPr>
              <a:t>Pending</a:t>
            </a:r>
            <a:r>
              <a:rPr lang="it">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Consolas"/>
              <a:ea typeface="Consolas"/>
              <a:cs typeface="Consolas"/>
              <a:sym typeface="Consolas"/>
            </a:endParaRPr>
          </a:p>
        </p:txBody>
      </p:sp>
      <p:sp>
        <p:nvSpPr>
          <p:cNvPr id="233" name="Google Shape;233;p28"/>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Il tratto Future</a:t>
            </a:r>
            <a:endParaRPr/>
          </a:p>
        </p:txBody>
      </p:sp>
      <p:sp>
        <p:nvSpPr>
          <p:cNvPr id="239" name="Google Shape;239;p29"/>
          <p:cNvSpPr txBox="1">
            <a:spLocks noGrp="1"/>
          </p:cNvSpPr>
          <p:nvPr>
            <p:ph type="body" idx="1"/>
          </p:nvPr>
        </p:nvSpPr>
        <p:spPr>
          <a:xfrm>
            <a:off x="311700" y="1152475"/>
            <a:ext cx="8520600" cy="3574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Tratto che viene implementato dagli oggetti che descrivono una computazione asincrona</a:t>
            </a:r>
            <a:endParaRPr/>
          </a:p>
          <a:p>
            <a:pPr marL="914400" lvl="1" indent="-317500" algn="l" rtl="0">
              <a:spcBef>
                <a:spcPts val="0"/>
              </a:spcBef>
              <a:spcAft>
                <a:spcPts val="0"/>
              </a:spcAft>
              <a:buSzPts val="1400"/>
              <a:buChar char="○"/>
            </a:pPr>
            <a:r>
              <a:rPr lang="it"/>
              <a:t>Tale computazione può essere ancora in corso o essere terminata</a:t>
            </a:r>
            <a:endParaRPr/>
          </a:p>
          <a:p>
            <a:pPr marL="457200" lvl="0" indent="-342900" algn="l" rtl="0">
              <a:spcBef>
                <a:spcPts val="0"/>
              </a:spcBef>
              <a:spcAft>
                <a:spcPts val="0"/>
              </a:spcAft>
              <a:buSzPts val="1800"/>
              <a:buChar char="●"/>
            </a:pPr>
            <a:r>
              <a:rPr lang="it"/>
              <a:t>Il tratto offre un singolo metodo, </a:t>
            </a:r>
            <a:r>
              <a:rPr lang="it" b="1">
                <a:solidFill>
                  <a:srgbClr val="0B5394"/>
                </a:solidFill>
                <a:latin typeface="Consolas"/>
                <a:ea typeface="Consolas"/>
                <a:cs typeface="Consolas"/>
                <a:sym typeface="Consolas"/>
              </a:rPr>
              <a:t>poll(...)</a:t>
            </a:r>
            <a:r>
              <a:rPr lang="it"/>
              <a:t>, che implementa la logica della macchina a stati associata alla funzione</a:t>
            </a:r>
            <a:endParaRPr/>
          </a:p>
          <a:p>
            <a:pPr marL="914400" lvl="1" indent="-317500" algn="l" rtl="0">
              <a:spcBef>
                <a:spcPts val="0"/>
              </a:spcBef>
              <a:spcAft>
                <a:spcPts val="0"/>
              </a:spcAft>
              <a:buSzPts val="1400"/>
              <a:buChar char="○"/>
            </a:pPr>
            <a:r>
              <a:rPr lang="it"/>
              <a:t>L’oggetto che implementa il tratto mantiene al suo interno lo stato corrente</a:t>
            </a:r>
            <a:endParaRPr/>
          </a:p>
          <a:p>
            <a:pPr marL="457200" lvl="0" indent="-342900" algn="l" rtl="0">
              <a:spcBef>
                <a:spcPts val="0"/>
              </a:spcBef>
              <a:spcAft>
                <a:spcPts val="0"/>
              </a:spcAft>
              <a:buSzPts val="1800"/>
              <a:buChar char="●"/>
            </a:pPr>
            <a:r>
              <a:rPr lang="it"/>
              <a:t>I metodo </a:t>
            </a:r>
            <a:r>
              <a:rPr lang="it" b="1">
                <a:solidFill>
                  <a:srgbClr val="0B5394"/>
                </a:solidFill>
                <a:latin typeface="Consolas"/>
                <a:ea typeface="Consolas"/>
                <a:cs typeface="Consolas"/>
                <a:sym typeface="Consolas"/>
              </a:rPr>
              <a:t>poll(...)</a:t>
            </a:r>
            <a:r>
              <a:rPr lang="it"/>
              <a:t> restituisce enum che può assumere due soli valori:</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Poll:Pending</a:t>
            </a:r>
            <a:r>
              <a:rPr lang="it"/>
              <a:t> - per indicare che la computazione è ancora in corso</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Poll::Ready(val)</a:t>
            </a:r>
            <a:r>
              <a:rPr lang="it"/>
              <a:t> - per indicare che la computazione è terminata e ha come risultato </a:t>
            </a:r>
            <a:r>
              <a:rPr lang="it" b="1">
                <a:solidFill>
                  <a:srgbClr val="0B5394"/>
                </a:solidFill>
                <a:latin typeface="Consolas"/>
                <a:ea typeface="Consolas"/>
                <a:cs typeface="Consolas"/>
                <a:sym typeface="Consolas"/>
              </a:rPr>
              <a:t>val</a:t>
            </a:r>
            <a:endParaRPr b="1">
              <a:solidFill>
                <a:srgbClr val="0B5394"/>
              </a:solidFill>
              <a:latin typeface="Consolas"/>
              <a:ea typeface="Consolas"/>
              <a:cs typeface="Consolas"/>
              <a:sym typeface="Consolas"/>
            </a:endParaRPr>
          </a:p>
          <a:p>
            <a:pPr marL="457200" lvl="0" indent="-342900" algn="l" rtl="0">
              <a:spcBef>
                <a:spcPts val="0"/>
              </a:spcBef>
              <a:spcAft>
                <a:spcPts val="0"/>
              </a:spcAft>
              <a:buSzPts val="1800"/>
              <a:buChar char="●"/>
            </a:pPr>
            <a:r>
              <a:rPr lang="it" sz="1800"/>
              <a:t>Un oggetto che implementa questo tratto è </a:t>
            </a:r>
            <a:r>
              <a:rPr lang="it" sz="1800" b="1">
                <a:solidFill>
                  <a:srgbClr val="0B5394"/>
                </a:solidFill>
              </a:rPr>
              <a:t>inerte</a:t>
            </a:r>
            <a:endParaRPr sz="1800" b="1">
              <a:solidFill>
                <a:srgbClr val="0B5394"/>
              </a:solidFill>
            </a:endParaRPr>
          </a:p>
          <a:p>
            <a:pPr marL="914400" lvl="1" indent="-317500" algn="l" rtl="0">
              <a:spcBef>
                <a:spcPts val="0"/>
              </a:spcBef>
              <a:spcAft>
                <a:spcPts val="0"/>
              </a:spcAft>
              <a:buSzPts val="1400"/>
              <a:buChar char="○"/>
            </a:pPr>
            <a:r>
              <a:rPr lang="it"/>
              <a:t>Affinché la computazione proceda, occorre che qualcuno ne invochi il metodo </a:t>
            </a:r>
            <a:r>
              <a:rPr lang="it" b="1">
                <a:solidFill>
                  <a:srgbClr val="0B5394"/>
                </a:solidFill>
                <a:latin typeface="Consolas"/>
                <a:ea typeface="Consolas"/>
                <a:cs typeface="Consolas"/>
                <a:sym typeface="Consolas"/>
              </a:rPr>
              <a:t>poll(...)</a:t>
            </a:r>
            <a:endParaRPr b="1">
              <a:solidFill>
                <a:srgbClr val="0B5394"/>
              </a:solidFill>
              <a:latin typeface="Consolas"/>
              <a:ea typeface="Consolas"/>
              <a:cs typeface="Consolas"/>
              <a:sym typeface="Consolas"/>
            </a:endParaRPr>
          </a:p>
        </p:txBody>
      </p:sp>
      <p:sp>
        <p:nvSpPr>
          <p:cNvPr id="240" name="Google Shape;240;p29"/>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p:nvPr/>
        </p:nvSpPr>
        <p:spPr>
          <a:xfrm>
            <a:off x="8395188" y="2949988"/>
            <a:ext cx="589500" cy="572700"/>
          </a:xfrm>
          <a:prstGeom prst="ellipse">
            <a:avLst/>
          </a:prstGeom>
          <a:solidFill>
            <a:schemeClr val="accent4"/>
          </a:solidFill>
          <a:ln w="2857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000"/>
          </a:p>
          <a:p>
            <a:pPr marL="0" lvl="0" indent="0" algn="ctr" rtl="0">
              <a:spcBef>
                <a:spcPts val="0"/>
              </a:spcBef>
              <a:spcAft>
                <a:spcPts val="0"/>
              </a:spcAft>
              <a:buNone/>
            </a:pPr>
            <a:r>
              <a:rPr lang="it" sz="1200"/>
              <a:t>s3</a:t>
            </a:r>
            <a:endParaRPr sz="1200"/>
          </a:p>
        </p:txBody>
      </p:sp>
      <p:pic>
        <p:nvPicPr>
          <p:cNvPr id="246" name="Google Shape;246;p30"/>
          <p:cNvPicPr preferRelativeResize="0"/>
          <p:nvPr/>
        </p:nvPicPr>
        <p:blipFill>
          <a:blip r:embed="rId3">
            <a:alphaModFix/>
          </a:blip>
          <a:stretch>
            <a:fillRect/>
          </a:stretch>
        </p:blipFill>
        <p:spPr>
          <a:xfrm>
            <a:off x="8536788" y="3004914"/>
            <a:ext cx="306300" cy="306300"/>
          </a:xfrm>
          <a:prstGeom prst="rect">
            <a:avLst/>
          </a:prstGeom>
          <a:noFill/>
          <a:ln>
            <a:noFill/>
          </a:ln>
        </p:spPr>
      </p:pic>
      <p:sp>
        <p:nvSpPr>
          <p:cNvPr id="247" name="Google Shape;24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Generare la macchina a stati</a:t>
            </a:r>
            <a:endParaRPr/>
          </a:p>
        </p:txBody>
      </p:sp>
      <p:sp>
        <p:nvSpPr>
          <p:cNvPr id="248" name="Google Shape;248;p30"/>
          <p:cNvSpPr txBox="1"/>
          <p:nvPr/>
        </p:nvSpPr>
        <p:spPr>
          <a:xfrm>
            <a:off x="773625" y="1017725"/>
            <a:ext cx="7096500" cy="13914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async</a:t>
            </a:r>
            <a:r>
              <a:rPr lang="it">
                <a:latin typeface="Consolas"/>
                <a:ea typeface="Consolas"/>
                <a:cs typeface="Consolas"/>
                <a:sym typeface="Consolas"/>
              </a:rPr>
              <a:t> fn copy(h1: FileHandle, h2: FileHandle) -&gt; std::io::Result&lt;()&gt; {</a:t>
            </a:r>
            <a:endParaRPr>
              <a:latin typeface="Consolas"/>
              <a:ea typeface="Consolas"/>
              <a:cs typeface="Consolas"/>
              <a:sym typeface="Consolas"/>
            </a:endParaRPr>
          </a:p>
          <a:p>
            <a:pPr marL="0" lvl="0" indent="0" algn="l" rtl="0">
              <a:lnSpc>
                <a:spcPct val="115000"/>
              </a:lnSpc>
              <a:spcBef>
                <a:spcPts val="0"/>
              </a:spcBef>
              <a:spcAft>
                <a:spcPts val="0"/>
              </a:spcAft>
              <a:buNone/>
            </a:pPr>
            <a:r>
              <a:rPr lang="it">
                <a:latin typeface="Consolas"/>
                <a:ea typeface="Consolas"/>
                <a:cs typeface="Consolas"/>
                <a:sym typeface="Consolas"/>
              </a:rPr>
              <a:t>    let mut buffer = vec![];</a:t>
            </a:r>
            <a:endParaRPr>
              <a:latin typeface="Consolas"/>
              <a:ea typeface="Consolas"/>
              <a:cs typeface="Consolas"/>
              <a:sym typeface="Consolas"/>
            </a:endParaRPr>
          </a:p>
          <a:p>
            <a:pPr marL="0" lvl="0" indent="0" algn="l" rtl="0">
              <a:lnSpc>
                <a:spcPct val="115000"/>
              </a:lnSpc>
              <a:spcBef>
                <a:spcPts val="0"/>
              </a:spcBef>
              <a:spcAft>
                <a:spcPts val="0"/>
              </a:spcAft>
              <a:buNone/>
            </a:pPr>
            <a:r>
              <a:rPr lang="it">
                <a:latin typeface="Consolas"/>
                <a:ea typeface="Consolas"/>
                <a:cs typeface="Consolas"/>
                <a:sym typeface="Consolas"/>
              </a:rPr>
              <a:t>    h1.read_async(&amp;mut buffer)</a:t>
            </a:r>
            <a:r>
              <a:rPr lang="it" b="1">
                <a:solidFill>
                  <a:srgbClr val="0B5394"/>
                </a:solidFill>
                <a:latin typeface="Consolas"/>
                <a:ea typeface="Consolas"/>
                <a:cs typeface="Consolas"/>
                <a:sym typeface="Consolas"/>
              </a:rPr>
              <a:t>.await</a:t>
            </a:r>
            <a:r>
              <a:rPr lang="it">
                <a:latin typeface="Consolas"/>
                <a:ea typeface="Consolas"/>
                <a:cs typeface="Consolas"/>
                <a:sym typeface="Consolas"/>
              </a:rPr>
              <a:t>?;</a:t>
            </a:r>
            <a:endParaRPr>
              <a:latin typeface="Consolas"/>
              <a:ea typeface="Consolas"/>
              <a:cs typeface="Consolas"/>
              <a:sym typeface="Consolas"/>
            </a:endParaRPr>
          </a:p>
          <a:p>
            <a:pPr marL="0" lvl="0" indent="0" algn="l" rtl="0">
              <a:lnSpc>
                <a:spcPct val="115000"/>
              </a:lnSpc>
              <a:spcBef>
                <a:spcPts val="0"/>
              </a:spcBef>
              <a:spcAft>
                <a:spcPts val="0"/>
              </a:spcAft>
              <a:buNone/>
            </a:pPr>
            <a:r>
              <a:rPr lang="it">
                <a:latin typeface="Consolas"/>
                <a:ea typeface="Consolas"/>
                <a:cs typeface="Consolas"/>
                <a:sym typeface="Consolas"/>
              </a:rPr>
              <a:t>    h2.write_async(&amp;buffer)</a:t>
            </a:r>
            <a:r>
              <a:rPr lang="it" b="1">
                <a:solidFill>
                  <a:srgbClr val="0B5394"/>
                </a:solidFill>
                <a:latin typeface="Consolas"/>
                <a:ea typeface="Consolas"/>
                <a:cs typeface="Consolas"/>
                <a:sym typeface="Consolas"/>
              </a:rPr>
              <a:t>.await</a:t>
            </a:r>
            <a:endParaRPr>
              <a:latin typeface="Consolas"/>
              <a:ea typeface="Consolas"/>
              <a:cs typeface="Consolas"/>
              <a:sym typeface="Consolas"/>
            </a:endParaRPr>
          </a:p>
          <a:p>
            <a:pPr marL="0" lvl="0" indent="0" algn="l" rtl="0">
              <a:lnSpc>
                <a:spcPct val="115000"/>
              </a:lnSpc>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249" name="Google Shape;249;p30"/>
          <p:cNvSpPr/>
          <p:nvPr/>
        </p:nvSpPr>
        <p:spPr>
          <a:xfrm>
            <a:off x="2451550" y="3813338"/>
            <a:ext cx="724500" cy="57270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f1?</a:t>
            </a:r>
            <a:r>
              <a:rPr lang="it"/>
              <a:t> </a:t>
            </a:r>
            <a:endParaRPr/>
          </a:p>
        </p:txBody>
      </p:sp>
      <p:sp>
        <p:nvSpPr>
          <p:cNvPr id="250" name="Google Shape;250;p30"/>
          <p:cNvSpPr/>
          <p:nvPr/>
        </p:nvSpPr>
        <p:spPr>
          <a:xfrm>
            <a:off x="7009194" y="3813338"/>
            <a:ext cx="724500" cy="572700"/>
          </a:xfrm>
          <a:prstGeom prst="flowChartDecis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f2?</a:t>
            </a:r>
            <a:r>
              <a:rPr lang="it"/>
              <a:t> </a:t>
            </a:r>
            <a:endParaRPr/>
          </a:p>
        </p:txBody>
      </p:sp>
      <p:sp>
        <p:nvSpPr>
          <p:cNvPr id="251" name="Google Shape;251;p30"/>
          <p:cNvSpPr txBox="1"/>
          <p:nvPr/>
        </p:nvSpPr>
        <p:spPr>
          <a:xfrm>
            <a:off x="210050" y="3855810"/>
            <a:ext cx="1682700" cy="4926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dk1"/>
                </a:solidFill>
                <a:latin typeface="Consolas"/>
                <a:ea typeface="Consolas"/>
                <a:cs typeface="Consolas"/>
                <a:sym typeface="Consolas"/>
              </a:rPr>
              <a:t>buffer=vec![]</a:t>
            </a:r>
            <a:endParaRPr sz="1000">
              <a:solidFill>
                <a:schemeClr val="dk1"/>
              </a:solidFill>
              <a:latin typeface="Consolas"/>
              <a:ea typeface="Consolas"/>
              <a:cs typeface="Consolas"/>
              <a:sym typeface="Consolas"/>
            </a:endParaRPr>
          </a:p>
          <a:p>
            <a:pPr marL="0" lvl="0" indent="0" algn="l" rtl="0">
              <a:spcBef>
                <a:spcPts val="0"/>
              </a:spcBef>
              <a:spcAft>
                <a:spcPts val="0"/>
              </a:spcAft>
              <a:buNone/>
            </a:pPr>
            <a:r>
              <a:rPr lang="it" sz="1000">
                <a:solidFill>
                  <a:schemeClr val="dk1"/>
                </a:solidFill>
                <a:latin typeface="Consolas"/>
                <a:ea typeface="Consolas"/>
                <a:cs typeface="Consolas"/>
                <a:sym typeface="Consolas"/>
              </a:rPr>
              <a:t>f1=h1.read_async(...)</a:t>
            </a:r>
            <a:endParaRPr/>
          </a:p>
        </p:txBody>
      </p:sp>
      <p:cxnSp>
        <p:nvCxnSpPr>
          <p:cNvPr id="252" name="Google Shape;252;p30"/>
          <p:cNvCxnSpPr>
            <a:stCxn id="253" idx="4"/>
            <a:endCxn id="251" idx="0"/>
          </p:cNvCxnSpPr>
          <p:nvPr/>
        </p:nvCxnSpPr>
        <p:spPr>
          <a:xfrm>
            <a:off x="1051400" y="3520275"/>
            <a:ext cx="0" cy="335400"/>
          </a:xfrm>
          <a:prstGeom prst="straightConnector1">
            <a:avLst/>
          </a:prstGeom>
          <a:noFill/>
          <a:ln w="9525" cap="flat" cmpd="sng">
            <a:solidFill>
              <a:schemeClr val="dk2"/>
            </a:solidFill>
            <a:prstDash val="solid"/>
            <a:round/>
            <a:headEnd type="none" w="med" len="med"/>
            <a:tailEnd type="triangle" w="med" len="med"/>
          </a:ln>
        </p:spPr>
      </p:cxnSp>
      <p:cxnSp>
        <p:nvCxnSpPr>
          <p:cNvPr id="254" name="Google Shape;254;p30"/>
          <p:cNvCxnSpPr>
            <a:stCxn id="251" idx="3"/>
            <a:endCxn id="249" idx="1"/>
          </p:cNvCxnSpPr>
          <p:nvPr/>
        </p:nvCxnSpPr>
        <p:spPr>
          <a:xfrm rot="10800000" flipH="1">
            <a:off x="1892750" y="4099710"/>
            <a:ext cx="558900" cy="2400"/>
          </a:xfrm>
          <a:prstGeom prst="straightConnector1">
            <a:avLst/>
          </a:prstGeom>
          <a:noFill/>
          <a:ln w="9525" cap="flat" cmpd="sng">
            <a:solidFill>
              <a:schemeClr val="dk2"/>
            </a:solidFill>
            <a:prstDash val="solid"/>
            <a:round/>
            <a:headEnd type="none" w="med" len="med"/>
            <a:tailEnd type="triangle" w="med" len="med"/>
          </a:ln>
        </p:spPr>
      </p:cxnSp>
      <p:cxnSp>
        <p:nvCxnSpPr>
          <p:cNvPr id="255" name="Google Shape;255;p30"/>
          <p:cNvCxnSpPr>
            <a:stCxn id="249" idx="0"/>
            <a:endCxn id="256" idx="4"/>
          </p:cNvCxnSpPr>
          <p:nvPr/>
        </p:nvCxnSpPr>
        <p:spPr>
          <a:xfrm rot="-5400000">
            <a:off x="2667550" y="3666488"/>
            <a:ext cx="293100" cy="600"/>
          </a:xfrm>
          <a:prstGeom prst="bentConnector3">
            <a:avLst>
              <a:gd name="adj1" fmla="val 49994"/>
            </a:avLst>
          </a:prstGeom>
          <a:noFill/>
          <a:ln w="9525" cap="flat" cmpd="sng">
            <a:solidFill>
              <a:schemeClr val="dk2"/>
            </a:solidFill>
            <a:prstDash val="solid"/>
            <a:round/>
            <a:headEnd type="none" w="med" len="med"/>
            <a:tailEnd type="triangle" w="med" len="med"/>
          </a:ln>
        </p:spPr>
      </p:cxnSp>
      <p:sp>
        <p:nvSpPr>
          <p:cNvPr id="257" name="Google Shape;257;p30"/>
          <p:cNvSpPr txBox="1"/>
          <p:nvPr/>
        </p:nvSpPr>
        <p:spPr>
          <a:xfrm>
            <a:off x="2737600" y="3518625"/>
            <a:ext cx="711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dk1"/>
                </a:solidFill>
                <a:latin typeface="Consolas"/>
                <a:ea typeface="Consolas"/>
                <a:cs typeface="Consolas"/>
                <a:sym typeface="Consolas"/>
              </a:rPr>
              <a:t>Pending</a:t>
            </a:r>
            <a:endParaRPr/>
          </a:p>
        </p:txBody>
      </p:sp>
      <p:sp>
        <p:nvSpPr>
          <p:cNvPr id="258" name="Google Shape;258;p30"/>
          <p:cNvSpPr/>
          <p:nvPr/>
        </p:nvSpPr>
        <p:spPr>
          <a:xfrm>
            <a:off x="3831527" y="3811238"/>
            <a:ext cx="798475" cy="576900"/>
          </a:xfrm>
          <a:prstGeom prst="flowChartDecision">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r1?</a:t>
            </a:r>
            <a:endParaRPr/>
          </a:p>
        </p:txBody>
      </p:sp>
      <p:cxnSp>
        <p:nvCxnSpPr>
          <p:cNvPr id="259" name="Google Shape;259;p30"/>
          <p:cNvCxnSpPr>
            <a:stCxn id="258" idx="2"/>
            <a:endCxn id="245" idx="4"/>
          </p:cNvCxnSpPr>
          <p:nvPr/>
        </p:nvCxnSpPr>
        <p:spPr>
          <a:xfrm rot="-5400000">
            <a:off x="6027614" y="1725788"/>
            <a:ext cx="865500" cy="4459200"/>
          </a:xfrm>
          <a:prstGeom prst="curvedConnector3">
            <a:avLst>
              <a:gd name="adj1" fmla="val -39597"/>
            </a:avLst>
          </a:prstGeom>
          <a:noFill/>
          <a:ln w="9525" cap="flat" cmpd="sng">
            <a:solidFill>
              <a:schemeClr val="dk2"/>
            </a:solidFill>
            <a:prstDash val="solid"/>
            <a:round/>
            <a:headEnd type="none" w="med" len="med"/>
            <a:tailEnd type="triangle" w="med" len="med"/>
          </a:ln>
        </p:spPr>
      </p:cxnSp>
      <p:sp>
        <p:nvSpPr>
          <p:cNvPr id="260" name="Google Shape;260;p30"/>
          <p:cNvSpPr txBox="1"/>
          <p:nvPr/>
        </p:nvSpPr>
        <p:spPr>
          <a:xfrm>
            <a:off x="4409050" y="4269050"/>
            <a:ext cx="711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dk1"/>
                </a:solidFill>
                <a:latin typeface="Consolas"/>
                <a:ea typeface="Consolas"/>
                <a:cs typeface="Consolas"/>
                <a:sym typeface="Consolas"/>
              </a:rPr>
              <a:t>Err(_)</a:t>
            </a:r>
            <a:endParaRPr/>
          </a:p>
        </p:txBody>
      </p:sp>
      <p:sp>
        <p:nvSpPr>
          <p:cNvPr id="261" name="Google Shape;261;p30"/>
          <p:cNvSpPr txBox="1"/>
          <p:nvPr/>
        </p:nvSpPr>
        <p:spPr>
          <a:xfrm>
            <a:off x="3079737" y="4038324"/>
            <a:ext cx="881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dk1"/>
                </a:solidFill>
                <a:latin typeface="Consolas"/>
                <a:ea typeface="Consolas"/>
                <a:cs typeface="Consolas"/>
                <a:sym typeface="Consolas"/>
              </a:rPr>
              <a:t>Ready(r1)</a:t>
            </a:r>
            <a:endParaRPr/>
          </a:p>
        </p:txBody>
      </p:sp>
      <p:cxnSp>
        <p:nvCxnSpPr>
          <p:cNvPr id="262" name="Google Shape;262;p30"/>
          <p:cNvCxnSpPr>
            <a:stCxn id="249" idx="3"/>
            <a:endCxn id="258" idx="1"/>
          </p:cNvCxnSpPr>
          <p:nvPr/>
        </p:nvCxnSpPr>
        <p:spPr>
          <a:xfrm>
            <a:off x="3176050" y="4099688"/>
            <a:ext cx="655500" cy="600"/>
          </a:xfrm>
          <a:prstGeom prst="bentConnector3">
            <a:avLst>
              <a:gd name="adj1" fmla="val 49998"/>
            </a:avLst>
          </a:prstGeom>
          <a:noFill/>
          <a:ln w="9525" cap="flat" cmpd="sng">
            <a:solidFill>
              <a:schemeClr val="dk2"/>
            </a:solidFill>
            <a:prstDash val="solid"/>
            <a:round/>
            <a:headEnd type="none" w="med" len="med"/>
            <a:tailEnd type="triangle" w="med" len="med"/>
          </a:ln>
        </p:spPr>
      </p:cxnSp>
      <p:sp>
        <p:nvSpPr>
          <p:cNvPr id="263" name="Google Shape;263;p30"/>
          <p:cNvSpPr txBox="1"/>
          <p:nvPr/>
        </p:nvSpPr>
        <p:spPr>
          <a:xfrm>
            <a:off x="4946414" y="3930338"/>
            <a:ext cx="1793100" cy="3387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dk1"/>
                </a:solidFill>
                <a:latin typeface="Consolas"/>
                <a:ea typeface="Consolas"/>
                <a:cs typeface="Consolas"/>
                <a:sym typeface="Consolas"/>
              </a:rPr>
              <a:t>f2=h2.write_async(...)</a:t>
            </a:r>
            <a:endParaRPr/>
          </a:p>
        </p:txBody>
      </p:sp>
      <p:sp>
        <p:nvSpPr>
          <p:cNvPr id="264" name="Google Shape;264;p30"/>
          <p:cNvSpPr txBox="1"/>
          <p:nvPr/>
        </p:nvSpPr>
        <p:spPr>
          <a:xfrm>
            <a:off x="1002225" y="3442425"/>
            <a:ext cx="711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dk1"/>
                </a:solidFill>
                <a:highlight>
                  <a:schemeClr val="accent6"/>
                </a:highlight>
                <a:latin typeface="Consolas"/>
                <a:ea typeface="Consolas"/>
                <a:cs typeface="Consolas"/>
                <a:sym typeface="Consolas"/>
              </a:rPr>
              <a:t>poll()</a:t>
            </a:r>
            <a:endParaRPr>
              <a:highlight>
                <a:schemeClr val="accent6"/>
              </a:highlight>
            </a:endParaRPr>
          </a:p>
        </p:txBody>
      </p:sp>
      <p:sp>
        <p:nvSpPr>
          <p:cNvPr id="265" name="Google Shape;265;p30"/>
          <p:cNvSpPr txBox="1"/>
          <p:nvPr/>
        </p:nvSpPr>
        <p:spPr>
          <a:xfrm>
            <a:off x="1960826" y="2895225"/>
            <a:ext cx="711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dk1"/>
                </a:solidFill>
                <a:highlight>
                  <a:schemeClr val="accent6"/>
                </a:highlight>
                <a:latin typeface="Consolas"/>
                <a:ea typeface="Consolas"/>
                <a:cs typeface="Consolas"/>
                <a:sym typeface="Consolas"/>
              </a:rPr>
              <a:t>poll()</a:t>
            </a:r>
            <a:endParaRPr>
              <a:highlight>
                <a:schemeClr val="accent6"/>
              </a:highlight>
            </a:endParaRPr>
          </a:p>
        </p:txBody>
      </p:sp>
      <p:cxnSp>
        <p:nvCxnSpPr>
          <p:cNvPr id="266" name="Google Shape;266;p30"/>
          <p:cNvCxnSpPr>
            <a:stCxn id="256" idx="2"/>
            <a:endCxn id="249" idx="1"/>
          </p:cNvCxnSpPr>
          <p:nvPr/>
        </p:nvCxnSpPr>
        <p:spPr>
          <a:xfrm flipH="1">
            <a:off x="2451550" y="3233925"/>
            <a:ext cx="67500" cy="865800"/>
          </a:xfrm>
          <a:prstGeom prst="curvedConnector3">
            <a:avLst>
              <a:gd name="adj1" fmla="val 452778"/>
            </a:avLst>
          </a:prstGeom>
          <a:noFill/>
          <a:ln w="9525" cap="flat" cmpd="sng">
            <a:solidFill>
              <a:schemeClr val="dk2"/>
            </a:solidFill>
            <a:prstDash val="solid"/>
            <a:round/>
            <a:headEnd type="none" w="med" len="med"/>
            <a:tailEnd type="triangle" w="med" len="med"/>
          </a:ln>
        </p:spPr>
      </p:cxnSp>
      <p:grpSp>
        <p:nvGrpSpPr>
          <p:cNvPr id="267" name="Google Shape;267;p30"/>
          <p:cNvGrpSpPr/>
          <p:nvPr/>
        </p:nvGrpSpPr>
        <p:grpSpPr>
          <a:xfrm>
            <a:off x="756650" y="2947575"/>
            <a:ext cx="589500" cy="572700"/>
            <a:chOff x="756650" y="2947575"/>
            <a:chExt cx="589500" cy="572700"/>
          </a:xfrm>
        </p:grpSpPr>
        <p:sp>
          <p:nvSpPr>
            <p:cNvPr id="253" name="Google Shape;253;p30"/>
            <p:cNvSpPr/>
            <p:nvPr/>
          </p:nvSpPr>
          <p:spPr>
            <a:xfrm>
              <a:off x="756650" y="2947575"/>
              <a:ext cx="589500" cy="5727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000"/>
            </a:p>
            <a:p>
              <a:pPr marL="0" lvl="0" indent="0" algn="ctr" rtl="0">
                <a:spcBef>
                  <a:spcPts val="0"/>
                </a:spcBef>
                <a:spcAft>
                  <a:spcPts val="0"/>
                </a:spcAft>
                <a:buNone/>
              </a:pPr>
              <a:r>
                <a:rPr lang="it" sz="1200"/>
                <a:t>s0</a:t>
              </a:r>
              <a:br>
                <a:rPr lang="it"/>
              </a:br>
              <a:endParaRPr/>
            </a:p>
            <a:p>
              <a:pPr marL="0" lvl="0" indent="0" algn="ctr" rtl="0">
                <a:spcBef>
                  <a:spcPts val="0"/>
                </a:spcBef>
                <a:spcAft>
                  <a:spcPts val="0"/>
                </a:spcAft>
                <a:buNone/>
              </a:pPr>
              <a:endParaRPr/>
            </a:p>
          </p:txBody>
        </p:sp>
        <p:pic>
          <p:nvPicPr>
            <p:cNvPr id="268" name="Google Shape;268;p30"/>
            <p:cNvPicPr preferRelativeResize="0"/>
            <p:nvPr/>
          </p:nvPicPr>
          <p:blipFill>
            <a:blip r:embed="rId3">
              <a:alphaModFix/>
            </a:blip>
            <a:stretch>
              <a:fillRect/>
            </a:stretch>
          </p:blipFill>
          <p:spPr>
            <a:xfrm>
              <a:off x="898250" y="2982739"/>
              <a:ext cx="306300" cy="306300"/>
            </a:xfrm>
            <a:prstGeom prst="rect">
              <a:avLst/>
            </a:prstGeom>
            <a:noFill/>
            <a:ln>
              <a:noFill/>
            </a:ln>
          </p:spPr>
        </p:pic>
      </p:grpSp>
      <p:grpSp>
        <p:nvGrpSpPr>
          <p:cNvPr id="269" name="Google Shape;269;p30"/>
          <p:cNvGrpSpPr/>
          <p:nvPr/>
        </p:nvGrpSpPr>
        <p:grpSpPr>
          <a:xfrm>
            <a:off x="2519050" y="2947575"/>
            <a:ext cx="589500" cy="572700"/>
            <a:chOff x="2519050" y="2947575"/>
            <a:chExt cx="589500" cy="572700"/>
          </a:xfrm>
        </p:grpSpPr>
        <p:sp>
          <p:nvSpPr>
            <p:cNvPr id="256" name="Google Shape;256;p30"/>
            <p:cNvSpPr/>
            <p:nvPr/>
          </p:nvSpPr>
          <p:spPr>
            <a:xfrm>
              <a:off x="2519050" y="2947575"/>
              <a:ext cx="589500" cy="5727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000"/>
            </a:p>
            <a:p>
              <a:pPr marL="0" lvl="0" indent="0" algn="ctr" rtl="0">
                <a:spcBef>
                  <a:spcPts val="0"/>
                </a:spcBef>
                <a:spcAft>
                  <a:spcPts val="0"/>
                </a:spcAft>
                <a:buNone/>
              </a:pPr>
              <a:r>
                <a:rPr lang="it" sz="1200"/>
                <a:t>s1</a:t>
              </a:r>
              <a:endParaRPr sz="1200"/>
            </a:p>
          </p:txBody>
        </p:sp>
        <p:pic>
          <p:nvPicPr>
            <p:cNvPr id="270" name="Google Shape;270;p30"/>
            <p:cNvPicPr preferRelativeResize="0"/>
            <p:nvPr/>
          </p:nvPicPr>
          <p:blipFill>
            <a:blip r:embed="rId3">
              <a:alphaModFix/>
            </a:blip>
            <a:stretch>
              <a:fillRect/>
            </a:stretch>
          </p:blipFill>
          <p:spPr>
            <a:xfrm>
              <a:off x="2660650" y="2982739"/>
              <a:ext cx="306300" cy="306300"/>
            </a:xfrm>
            <a:prstGeom prst="rect">
              <a:avLst/>
            </a:prstGeom>
            <a:noFill/>
            <a:ln>
              <a:noFill/>
            </a:ln>
          </p:spPr>
        </p:pic>
      </p:grpSp>
      <p:grpSp>
        <p:nvGrpSpPr>
          <p:cNvPr id="271" name="Google Shape;271;p30"/>
          <p:cNvGrpSpPr/>
          <p:nvPr/>
        </p:nvGrpSpPr>
        <p:grpSpPr>
          <a:xfrm>
            <a:off x="7076694" y="2949988"/>
            <a:ext cx="589500" cy="572700"/>
            <a:chOff x="7076694" y="2949988"/>
            <a:chExt cx="589500" cy="572700"/>
          </a:xfrm>
        </p:grpSpPr>
        <p:sp>
          <p:nvSpPr>
            <p:cNvPr id="272" name="Google Shape;272;p30"/>
            <p:cNvSpPr/>
            <p:nvPr/>
          </p:nvSpPr>
          <p:spPr>
            <a:xfrm>
              <a:off x="7076694" y="2949988"/>
              <a:ext cx="589500" cy="5727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000"/>
            </a:p>
            <a:p>
              <a:pPr marL="0" lvl="0" indent="0" algn="ctr" rtl="0">
                <a:spcBef>
                  <a:spcPts val="0"/>
                </a:spcBef>
                <a:spcAft>
                  <a:spcPts val="0"/>
                </a:spcAft>
                <a:buNone/>
              </a:pPr>
              <a:r>
                <a:rPr lang="it" sz="1200"/>
                <a:t>s2</a:t>
              </a:r>
              <a:endParaRPr sz="1200"/>
            </a:p>
          </p:txBody>
        </p:sp>
        <p:pic>
          <p:nvPicPr>
            <p:cNvPr id="273" name="Google Shape;273;p30"/>
            <p:cNvPicPr preferRelativeResize="0"/>
            <p:nvPr/>
          </p:nvPicPr>
          <p:blipFill>
            <a:blip r:embed="rId3">
              <a:alphaModFix/>
            </a:blip>
            <a:stretch>
              <a:fillRect/>
            </a:stretch>
          </p:blipFill>
          <p:spPr>
            <a:xfrm>
              <a:off x="7218294" y="2985152"/>
              <a:ext cx="306300" cy="306300"/>
            </a:xfrm>
            <a:prstGeom prst="rect">
              <a:avLst/>
            </a:prstGeom>
            <a:noFill/>
            <a:ln>
              <a:noFill/>
            </a:ln>
          </p:spPr>
        </p:pic>
      </p:grpSp>
      <p:cxnSp>
        <p:nvCxnSpPr>
          <p:cNvPr id="274" name="Google Shape;274;p30"/>
          <p:cNvCxnSpPr>
            <a:stCxn id="258" idx="3"/>
            <a:endCxn id="263" idx="1"/>
          </p:cNvCxnSpPr>
          <p:nvPr/>
        </p:nvCxnSpPr>
        <p:spPr>
          <a:xfrm>
            <a:off x="4630002" y="4099688"/>
            <a:ext cx="316500" cy="600"/>
          </a:xfrm>
          <a:prstGeom prst="bentConnector3">
            <a:avLst>
              <a:gd name="adj1" fmla="val 49986"/>
            </a:avLst>
          </a:prstGeom>
          <a:noFill/>
          <a:ln w="9525" cap="flat" cmpd="sng">
            <a:solidFill>
              <a:schemeClr val="dk2"/>
            </a:solidFill>
            <a:prstDash val="solid"/>
            <a:round/>
            <a:headEnd type="none" w="med" len="med"/>
            <a:tailEnd type="triangle" w="med" len="med"/>
          </a:ln>
        </p:spPr>
      </p:cxnSp>
      <p:sp>
        <p:nvSpPr>
          <p:cNvPr id="275" name="Google Shape;275;p30"/>
          <p:cNvSpPr txBox="1"/>
          <p:nvPr/>
        </p:nvSpPr>
        <p:spPr>
          <a:xfrm>
            <a:off x="4471902" y="3810925"/>
            <a:ext cx="711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dk1"/>
                </a:solidFill>
                <a:latin typeface="Consolas"/>
                <a:ea typeface="Consolas"/>
                <a:cs typeface="Consolas"/>
                <a:sym typeface="Consolas"/>
              </a:rPr>
              <a:t>Ok(_)</a:t>
            </a:r>
            <a:endParaRPr/>
          </a:p>
        </p:txBody>
      </p:sp>
      <p:cxnSp>
        <p:nvCxnSpPr>
          <p:cNvPr id="276" name="Google Shape;276;p30"/>
          <p:cNvCxnSpPr>
            <a:stCxn id="263" idx="3"/>
            <a:endCxn id="250" idx="1"/>
          </p:cNvCxnSpPr>
          <p:nvPr/>
        </p:nvCxnSpPr>
        <p:spPr>
          <a:xfrm>
            <a:off x="6739514" y="4099688"/>
            <a:ext cx="269700" cy="0"/>
          </a:xfrm>
          <a:prstGeom prst="straightConnector1">
            <a:avLst/>
          </a:prstGeom>
          <a:noFill/>
          <a:ln w="9525" cap="flat" cmpd="sng">
            <a:solidFill>
              <a:schemeClr val="dk2"/>
            </a:solidFill>
            <a:prstDash val="solid"/>
            <a:round/>
            <a:headEnd type="none" w="med" len="med"/>
            <a:tailEnd type="triangle" w="med" len="med"/>
          </a:ln>
        </p:spPr>
      </p:cxnSp>
      <p:cxnSp>
        <p:nvCxnSpPr>
          <p:cNvPr id="277" name="Google Shape;277;p30"/>
          <p:cNvCxnSpPr>
            <a:stCxn id="250" idx="0"/>
            <a:endCxn id="272" idx="4"/>
          </p:cNvCxnSpPr>
          <p:nvPr/>
        </p:nvCxnSpPr>
        <p:spPr>
          <a:xfrm rot="-5400000">
            <a:off x="7226394" y="3667688"/>
            <a:ext cx="290700" cy="600"/>
          </a:xfrm>
          <a:prstGeom prst="bentConnector3">
            <a:avLst>
              <a:gd name="adj1" fmla="val 49991"/>
            </a:avLst>
          </a:prstGeom>
          <a:noFill/>
          <a:ln w="9525" cap="flat" cmpd="sng">
            <a:solidFill>
              <a:schemeClr val="dk2"/>
            </a:solidFill>
            <a:prstDash val="solid"/>
            <a:round/>
            <a:headEnd type="none" w="med" len="med"/>
            <a:tailEnd type="triangle" w="med" len="med"/>
          </a:ln>
        </p:spPr>
      </p:cxnSp>
      <p:sp>
        <p:nvSpPr>
          <p:cNvPr id="278" name="Google Shape;278;p30"/>
          <p:cNvSpPr txBox="1"/>
          <p:nvPr/>
        </p:nvSpPr>
        <p:spPr>
          <a:xfrm>
            <a:off x="7362000" y="3518625"/>
            <a:ext cx="711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dk1"/>
                </a:solidFill>
                <a:latin typeface="Consolas"/>
                <a:ea typeface="Consolas"/>
                <a:cs typeface="Consolas"/>
                <a:sym typeface="Consolas"/>
              </a:rPr>
              <a:t>Pending</a:t>
            </a:r>
            <a:endParaRPr/>
          </a:p>
        </p:txBody>
      </p:sp>
      <p:sp>
        <p:nvSpPr>
          <p:cNvPr id="279" name="Google Shape;279;p30"/>
          <p:cNvSpPr txBox="1"/>
          <p:nvPr/>
        </p:nvSpPr>
        <p:spPr>
          <a:xfrm>
            <a:off x="6567826" y="2895225"/>
            <a:ext cx="711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dk1"/>
                </a:solidFill>
                <a:highlight>
                  <a:schemeClr val="accent6"/>
                </a:highlight>
                <a:latin typeface="Consolas"/>
                <a:ea typeface="Consolas"/>
                <a:cs typeface="Consolas"/>
                <a:sym typeface="Consolas"/>
              </a:rPr>
              <a:t>poll()</a:t>
            </a:r>
            <a:endParaRPr>
              <a:highlight>
                <a:schemeClr val="accent6"/>
              </a:highlight>
            </a:endParaRPr>
          </a:p>
        </p:txBody>
      </p:sp>
      <p:cxnSp>
        <p:nvCxnSpPr>
          <p:cNvPr id="280" name="Google Shape;280;p30"/>
          <p:cNvCxnSpPr>
            <a:stCxn id="272" idx="2"/>
            <a:endCxn id="250" idx="1"/>
          </p:cNvCxnSpPr>
          <p:nvPr/>
        </p:nvCxnSpPr>
        <p:spPr>
          <a:xfrm flipH="1">
            <a:off x="7009194" y="3236338"/>
            <a:ext cx="67500" cy="863400"/>
          </a:xfrm>
          <a:prstGeom prst="curvedConnector3">
            <a:avLst>
              <a:gd name="adj1" fmla="val 452778"/>
            </a:avLst>
          </a:prstGeom>
          <a:noFill/>
          <a:ln w="9525" cap="flat" cmpd="sng">
            <a:solidFill>
              <a:schemeClr val="dk2"/>
            </a:solidFill>
            <a:prstDash val="solid"/>
            <a:round/>
            <a:headEnd type="none" w="med" len="med"/>
            <a:tailEnd type="triangle" w="med" len="med"/>
          </a:ln>
        </p:spPr>
      </p:cxnSp>
      <p:sp>
        <p:nvSpPr>
          <p:cNvPr id="281" name="Google Shape;281;p30"/>
          <p:cNvSpPr txBox="1"/>
          <p:nvPr/>
        </p:nvSpPr>
        <p:spPr>
          <a:xfrm>
            <a:off x="7636674" y="4009725"/>
            <a:ext cx="881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000">
                <a:solidFill>
                  <a:schemeClr val="dk1"/>
                </a:solidFill>
                <a:latin typeface="Consolas"/>
                <a:ea typeface="Consolas"/>
                <a:cs typeface="Consolas"/>
                <a:sym typeface="Consolas"/>
              </a:rPr>
              <a:t>Ready(_)</a:t>
            </a:r>
            <a:endParaRPr/>
          </a:p>
        </p:txBody>
      </p:sp>
      <p:cxnSp>
        <p:nvCxnSpPr>
          <p:cNvPr id="282" name="Google Shape;282;p30"/>
          <p:cNvCxnSpPr>
            <a:stCxn id="250" idx="3"/>
            <a:endCxn id="245" idx="4"/>
          </p:cNvCxnSpPr>
          <p:nvPr/>
        </p:nvCxnSpPr>
        <p:spPr>
          <a:xfrm rot="10800000" flipH="1">
            <a:off x="7733694" y="3522788"/>
            <a:ext cx="956100" cy="576900"/>
          </a:xfrm>
          <a:prstGeom prst="curvedConnector2">
            <a:avLst/>
          </a:prstGeom>
          <a:noFill/>
          <a:ln w="9525" cap="flat" cmpd="sng">
            <a:solidFill>
              <a:schemeClr val="dk2"/>
            </a:solidFill>
            <a:prstDash val="solid"/>
            <a:round/>
            <a:headEnd type="none" w="med" len="med"/>
            <a:tailEnd type="triangle" w="med" len="med"/>
          </a:ln>
        </p:spPr>
      </p:cxnSp>
      <p:cxnSp>
        <p:nvCxnSpPr>
          <p:cNvPr id="283" name="Google Shape;283;p30"/>
          <p:cNvCxnSpPr>
            <a:endCxn id="253" idx="1"/>
          </p:cNvCxnSpPr>
          <p:nvPr/>
        </p:nvCxnSpPr>
        <p:spPr>
          <a:xfrm>
            <a:off x="520780" y="2726645"/>
            <a:ext cx="322200" cy="304800"/>
          </a:xfrm>
          <a:prstGeom prst="curvedConnector2">
            <a:avLst/>
          </a:prstGeom>
          <a:noFill/>
          <a:ln w="9525" cap="flat" cmpd="sng">
            <a:solidFill>
              <a:schemeClr val="dk2"/>
            </a:solidFill>
            <a:prstDash val="solid"/>
            <a:round/>
            <a:headEnd type="oval" w="med" len="med"/>
            <a:tailEnd type="triangle" w="med" len="med"/>
          </a:ln>
        </p:spPr>
      </p:cxnSp>
      <p:sp>
        <p:nvSpPr>
          <p:cNvPr id="284" name="Google Shape;284;p30"/>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Generare la macchina a stati</a:t>
            </a:r>
            <a:endParaRPr/>
          </a:p>
        </p:txBody>
      </p:sp>
      <p:sp>
        <p:nvSpPr>
          <p:cNvPr id="290" name="Google Shape;29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Per ciascuno stato individuato, il compilatore sintetizza una struct in cui memorizzare le variabili locali necessarie per consentire l’esecuzione</a:t>
            </a:r>
            <a:endParaRPr/>
          </a:p>
        </p:txBody>
      </p:sp>
      <p:sp>
        <p:nvSpPr>
          <p:cNvPr id="291" name="Google Shape;291;p31"/>
          <p:cNvSpPr txBox="1"/>
          <p:nvPr/>
        </p:nvSpPr>
        <p:spPr>
          <a:xfrm>
            <a:off x="982775" y="1999950"/>
            <a:ext cx="2174100" cy="11436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struct S0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h1: FileHandle,</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h2: FileHandle,</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292" name="Google Shape;292;p31"/>
          <p:cNvSpPr txBox="1"/>
          <p:nvPr/>
        </p:nvSpPr>
        <p:spPr>
          <a:xfrm>
            <a:off x="3507975" y="1999950"/>
            <a:ext cx="4585800" cy="13914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struct S1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h2: FileHandle,</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buffer: Vec&lt;u8&gt;,</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f1: impl Future&lt;Output=Result&lt;usize&gt;&gt;,</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293" name="Google Shape;293;p31"/>
          <p:cNvSpPr txBox="1"/>
          <p:nvPr/>
        </p:nvSpPr>
        <p:spPr>
          <a:xfrm>
            <a:off x="982775" y="3611375"/>
            <a:ext cx="4585800" cy="8958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struct S2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f2: impl Future&lt;Output=Result&lt;usize&gt;&gt;,</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294" name="Google Shape;294;p31"/>
          <p:cNvSpPr txBox="1"/>
          <p:nvPr/>
        </p:nvSpPr>
        <p:spPr>
          <a:xfrm>
            <a:off x="6072075" y="3611375"/>
            <a:ext cx="2021700" cy="4002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struct S3 {}</a:t>
            </a:r>
            <a:endParaRPr b="1">
              <a:solidFill>
                <a:srgbClr val="0B5394"/>
              </a:solidFill>
              <a:latin typeface="Consolas"/>
              <a:ea typeface="Consolas"/>
              <a:cs typeface="Consolas"/>
              <a:sym typeface="Consolas"/>
            </a:endParaRPr>
          </a:p>
        </p:txBody>
      </p:sp>
      <p:sp>
        <p:nvSpPr>
          <p:cNvPr id="295" name="Google Shape;295;p31"/>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Programmi concorrenti</a:t>
            </a: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Se la necessità di eseguire più operazioni, indipendenti tra loro, </a:t>
            </a:r>
            <a:r>
              <a:rPr lang="it" b="1">
                <a:solidFill>
                  <a:srgbClr val="0B5394"/>
                </a:solidFill>
              </a:rPr>
              <a:t>in parallelo</a:t>
            </a:r>
            <a:r>
              <a:rPr lang="it"/>
              <a:t> porta alla creazione di più thread, altre esigenze di programmazione possono beneficiare di un approccio differente</a:t>
            </a:r>
            <a:endParaRPr/>
          </a:p>
          <a:p>
            <a:pPr marL="914400" lvl="1" indent="-317500" algn="l" rtl="0">
              <a:spcBef>
                <a:spcPts val="0"/>
              </a:spcBef>
              <a:spcAft>
                <a:spcPts val="0"/>
              </a:spcAft>
              <a:buSzPts val="1400"/>
              <a:buChar char="○"/>
            </a:pPr>
            <a:r>
              <a:rPr lang="it"/>
              <a:t>L'uso dei thread trova piena giustificazione quando occorre eseguire algoritmi complessi, basati principalmente sull'uso intenso della CPU e si dispone di un hardware multicore</a:t>
            </a:r>
            <a:endParaRPr/>
          </a:p>
          <a:p>
            <a:pPr marL="914400" lvl="1" indent="-317500" algn="l" rtl="0">
              <a:spcBef>
                <a:spcPts val="0"/>
              </a:spcBef>
              <a:spcAft>
                <a:spcPts val="0"/>
              </a:spcAft>
              <a:buSzPts val="1400"/>
              <a:buChar char="○"/>
            </a:pPr>
            <a:r>
              <a:rPr lang="it"/>
              <a:t>In queste situazioni, infatti, è possibile ridurre il tempo complessivo di elaborazione sfruttando il fatto che più computazioni procedono parallelamente</a:t>
            </a:r>
            <a:endParaRPr/>
          </a:p>
          <a:p>
            <a:pPr marL="457200" lvl="0" indent="-342900" algn="l" rtl="0">
              <a:spcBef>
                <a:spcPts val="0"/>
              </a:spcBef>
              <a:spcAft>
                <a:spcPts val="0"/>
              </a:spcAft>
              <a:buSzPts val="1800"/>
              <a:buChar char="●"/>
            </a:pPr>
            <a:r>
              <a:rPr lang="it"/>
              <a:t>I costi legati alla programmazione multithread sono costituiti, da un lato, dalla complessità legata ai meccanismi di sincronizzazione</a:t>
            </a:r>
            <a:endParaRPr/>
          </a:p>
          <a:p>
            <a:pPr marL="914400" lvl="1" indent="-317500" algn="l" rtl="0">
              <a:spcBef>
                <a:spcPts val="0"/>
              </a:spcBef>
              <a:spcAft>
                <a:spcPts val="0"/>
              </a:spcAft>
              <a:buSzPts val="1400"/>
              <a:buChar char="○"/>
            </a:pPr>
            <a:r>
              <a:rPr lang="it"/>
              <a:t>E, dall'altro, dalla necessità di allocare preventivamente lo stack di esecuzione di ciascun thread</a:t>
            </a:r>
            <a:endParaRPr/>
          </a:p>
          <a:p>
            <a:pPr marL="914400" lvl="1" indent="-317500" algn="l" rtl="0">
              <a:spcBef>
                <a:spcPts val="0"/>
              </a:spcBef>
              <a:spcAft>
                <a:spcPts val="0"/>
              </a:spcAft>
              <a:buSzPts val="1400"/>
              <a:buChar char="○"/>
            </a:pPr>
            <a:r>
              <a:rPr lang="it"/>
              <a:t>In caso di creazione di molti (1000+) thread, tale costo diventa significativo e, in certe situazioni, proibitivo </a:t>
            </a:r>
            <a:endParaRPr/>
          </a:p>
        </p:txBody>
      </p:sp>
      <p:sp>
        <p:nvSpPr>
          <p:cNvPr id="65" name="Google Shape;65;p14"/>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Generare la macchina a stati</a:t>
            </a:r>
            <a:endParaRPr/>
          </a:p>
        </p:txBody>
      </p:sp>
      <p:sp>
        <p:nvSpPr>
          <p:cNvPr id="301" name="Google Shape;30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Inoltre genera una enum che racchiude i possibili stati e implementa il tratto Future</a:t>
            </a:r>
            <a:endParaRPr/>
          </a:p>
        </p:txBody>
      </p:sp>
      <p:sp>
        <p:nvSpPr>
          <p:cNvPr id="302" name="Google Shape;302;p32"/>
          <p:cNvSpPr txBox="1"/>
          <p:nvPr/>
        </p:nvSpPr>
        <p:spPr>
          <a:xfrm>
            <a:off x="884275" y="2336750"/>
            <a:ext cx="1709700" cy="16392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enum CopySM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s0(S0),</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s1(S1),</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s2(S2),</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s3(S3)</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303" name="Google Shape;303;p32"/>
          <p:cNvSpPr txBox="1"/>
          <p:nvPr/>
        </p:nvSpPr>
        <p:spPr>
          <a:xfrm>
            <a:off x="2991775" y="1584800"/>
            <a:ext cx="5526600" cy="31263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impl Future for CopySM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type Output = std::io::Result&lt;()&gt;</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fn poll(self: Pin&lt;&amp;mut Self&gt;, cx: &amp;mut Context)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-&gt; Poll&lt;Self::Output&gt;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loop {</a:t>
            </a:r>
            <a:r>
              <a:rPr lang="it" b="1">
                <a:solidFill>
                  <a:srgbClr val="0B5394"/>
                </a:solidFill>
                <a:latin typeface="Consolas"/>
                <a:ea typeface="Consolas"/>
                <a:cs typeface="Consolas"/>
                <a:sym typeface="Consolas"/>
              </a:rPr>
              <a:t>match self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CopySM::s0(state) =&gt; { …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CopySM::s1(state) =&gt; { …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CopySM::s2(state) =&gt; { …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CopySM::s3(state) =&gt; { … },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 </a:t>
            </a:r>
            <a:r>
              <a:rPr lang="it" b="1">
                <a:solidFill>
                  <a:srgbClr val="0B5394"/>
                </a:solidFill>
                <a:highlight>
                  <a:schemeClr val="accent6"/>
                </a:highlight>
                <a:latin typeface="Consolas"/>
                <a:ea typeface="Consolas"/>
                <a:cs typeface="Consolas"/>
                <a:sym typeface="Consolas"/>
              </a:rPr>
              <a:t>}</a:t>
            </a:r>
            <a:endParaRPr b="1">
              <a:solidFill>
                <a:srgbClr val="0B5394"/>
              </a:solidFill>
              <a:highlight>
                <a:schemeClr val="accent6"/>
              </a:highlight>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304" name="Google Shape;304;p32"/>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Generare la macchina a stati</a:t>
            </a:r>
            <a:endParaRPr/>
          </a:p>
        </p:txBody>
      </p:sp>
      <p:sp>
        <p:nvSpPr>
          <p:cNvPr id="310" name="Google Shape;310;p33"/>
          <p:cNvSpPr txBox="1"/>
          <p:nvPr/>
        </p:nvSpPr>
        <p:spPr>
          <a:xfrm>
            <a:off x="397925" y="1172125"/>
            <a:ext cx="8282700" cy="16392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CopySM::s0(state) =&gt;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let mut buffer = vec![];</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let f1 = state.h1.read_async(&amp;mut buffer);</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let state = S1 {h2: state.h2, buffer, f1 };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*self = CopySM::S1(state);</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311" name="Google Shape;311;p33"/>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Generare la macchina a stati</a:t>
            </a:r>
            <a:endParaRPr/>
          </a:p>
        </p:txBody>
      </p:sp>
      <p:sp>
        <p:nvSpPr>
          <p:cNvPr id="317" name="Google Shape;317;p34"/>
          <p:cNvSpPr txBox="1"/>
          <p:nvPr/>
        </p:nvSpPr>
        <p:spPr>
          <a:xfrm>
            <a:off x="397925" y="1019725"/>
            <a:ext cx="8282700" cy="36219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CopySM::s1(state) =&gt;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match (state.f1.poll(cx)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Poll::Pending =&gt; return Poll::Pending,</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Poll::Ready(r1) =&gt;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if r1.is_ok() {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let f2 = state.h2.write_async(&amp;mut state.buffer);</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let state = S2{ f2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*self = CopySM::s2(state);</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 else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*self = CopySM::s3(S3);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return Poll::Ready(r1);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318" name="Google Shape;318;p34"/>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Generare la macchina a stati</a:t>
            </a:r>
            <a:endParaRPr/>
          </a:p>
        </p:txBody>
      </p:sp>
      <p:sp>
        <p:nvSpPr>
          <p:cNvPr id="324" name="Google Shape;324;p35"/>
          <p:cNvSpPr txBox="1"/>
          <p:nvPr/>
        </p:nvSpPr>
        <p:spPr>
          <a:xfrm>
            <a:off x="397925" y="1019725"/>
            <a:ext cx="8282700" cy="21348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CopySM::s2(state) =&gt;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match (state.f2.poll(cx)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Poll::Pending =&gt; return Poll::Pending,</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Poll::Ready(r2) =&gt;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*self = CopySM::s3(S3);</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return Poll::Ready(r2);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325" name="Google Shape;325;p35"/>
          <p:cNvSpPr txBox="1"/>
          <p:nvPr/>
        </p:nvSpPr>
        <p:spPr>
          <a:xfrm>
            <a:off x="397925" y="3378100"/>
            <a:ext cx="8282700" cy="8958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CopySM::s3(_) =&gt;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panic!("poll() was invoked again after Poll::Ready has been returned");</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326" name="Google Shape;326;p35"/>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Implementare la funzione</a:t>
            </a:r>
            <a:endParaRPr/>
          </a:p>
        </p:txBody>
      </p:sp>
      <p:sp>
        <p:nvSpPr>
          <p:cNvPr id="332" name="Google Shape;332;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Il codice generato dal compilatore per la funzione si riduce all’inizializzazione della macchina a stati </a:t>
            </a:r>
            <a:endParaRPr/>
          </a:p>
        </p:txBody>
      </p:sp>
      <p:sp>
        <p:nvSpPr>
          <p:cNvPr id="333" name="Google Shape;333;p36"/>
          <p:cNvSpPr txBox="1"/>
          <p:nvPr/>
        </p:nvSpPr>
        <p:spPr>
          <a:xfrm>
            <a:off x="354450" y="2405085"/>
            <a:ext cx="8282700" cy="16392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fn copy(h1: FileHandle, h2: FileHandle) -&gt;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impl Future&lt;Output = std::io::Result&lt;()&gt; &gt;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CopySM::s0(</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S0 { h1, h2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None/>
            </a:pPr>
            <a:r>
              <a:rPr lang="it" b="1">
                <a:solidFill>
                  <a:srgbClr val="0B5394"/>
                </a:solidFill>
                <a:latin typeface="Consolas"/>
                <a:ea typeface="Consolas"/>
                <a:cs typeface="Consolas"/>
                <a:sym typeface="Consolas"/>
              </a:rPr>
              <a:t>  ) </a:t>
            </a:r>
            <a:endParaRPr b="1">
              <a:solidFill>
                <a:srgbClr val="0B5394"/>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334" name="Google Shape;334;p36"/>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Gestire l’esecuzione</a:t>
            </a:r>
            <a:endParaRPr/>
          </a:p>
        </p:txBody>
      </p:sp>
      <p:sp>
        <p:nvSpPr>
          <p:cNvPr id="340" name="Google Shape;34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Chi invoca una funzione asincrona, ottiene come risultato un </a:t>
            </a:r>
            <a:r>
              <a:rPr lang="it" b="1">
                <a:solidFill>
                  <a:srgbClr val="0B5394"/>
                </a:solidFill>
                <a:latin typeface="Consolas"/>
                <a:ea typeface="Consolas"/>
                <a:cs typeface="Consolas"/>
                <a:sym typeface="Consolas"/>
              </a:rPr>
              <a:t>Future</a:t>
            </a:r>
            <a:r>
              <a:rPr lang="it"/>
              <a:t> nel proprio stato iniziale</a:t>
            </a:r>
            <a:endParaRPr/>
          </a:p>
          <a:p>
            <a:pPr marL="914400" lvl="1" indent="-317500" algn="l" rtl="0">
              <a:spcBef>
                <a:spcPts val="0"/>
              </a:spcBef>
              <a:spcAft>
                <a:spcPts val="0"/>
              </a:spcAft>
              <a:buSzPts val="1400"/>
              <a:buChar char="○"/>
            </a:pPr>
            <a:r>
              <a:rPr lang="it"/>
              <a:t>Affinché possa capitare qualcosa, occorre che ne venga invocato il metodo </a:t>
            </a:r>
            <a:r>
              <a:rPr lang="it" b="1">
                <a:solidFill>
                  <a:srgbClr val="0B5394"/>
                </a:solidFill>
                <a:latin typeface="Consolas"/>
                <a:ea typeface="Consolas"/>
                <a:cs typeface="Consolas"/>
                <a:sym typeface="Consolas"/>
              </a:rPr>
              <a:t>poll(...)</a:t>
            </a:r>
            <a:endParaRPr/>
          </a:p>
          <a:p>
            <a:pPr marL="457200" lvl="0" indent="-342900" algn="l" rtl="0">
              <a:spcBef>
                <a:spcPts val="0"/>
              </a:spcBef>
              <a:spcAft>
                <a:spcPts val="0"/>
              </a:spcAft>
              <a:buSzPts val="1800"/>
              <a:buChar char="●"/>
            </a:pPr>
            <a:r>
              <a:rPr lang="it"/>
              <a:t>Se la funzione asincrona è chiamata all’interno di un’altra funzione asincrona, diventa automaticamente parte della macchina a stati del chiamante</a:t>
            </a:r>
            <a:endParaRPr/>
          </a:p>
          <a:p>
            <a:pPr marL="914400" lvl="1" indent="-317500" algn="l" rtl="0">
              <a:spcBef>
                <a:spcPts val="0"/>
              </a:spcBef>
              <a:spcAft>
                <a:spcPts val="0"/>
              </a:spcAft>
              <a:buSzPts val="1400"/>
              <a:buChar char="○"/>
            </a:pPr>
            <a:r>
              <a:rPr lang="it"/>
              <a:t>Come succede per le funzioni </a:t>
            </a:r>
            <a:r>
              <a:rPr lang="it" b="1">
                <a:solidFill>
                  <a:srgbClr val="0B5394"/>
                </a:solidFill>
                <a:latin typeface="Consolas"/>
                <a:ea typeface="Consolas"/>
                <a:cs typeface="Consolas"/>
                <a:sym typeface="Consolas"/>
              </a:rPr>
              <a:t>read_async(...)</a:t>
            </a:r>
            <a:r>
              <a:rPr lang="it"/>
              <a:t> e </a:t>
            </a:r>
            <a:r>
              <a:rPr lang="it" b="1">
                <a:solidFill>
                  <a:srgbClr val="0B5394"/>
                </a:solidFill>
                <a:latin typeface="Consolas"/>
                <a:ea typeface="Consolas"/>
                <a:cs typeface="Consolas"/>
                <a:sym typeface="Consolas"/>
              </a:rPr>
              <a:t>write_async(...)</a:t>
            </a:r>
            <a:r>
              <a:rPr lang="it"/>
              <a:t> mostrate nell’esempio</a:t>
            </a:r>
            <a:endParaRPr/>
          </a:p>
          <a:p>
            <a:pPr marL="914400" lvl="1" indent="-317500" algn="l" rtl="0">
              <a:spcBef>
                <a:spcPts val="0"/>
              </a:spcBef>
              <a:spcAft>
                <a:spcPts val="0"/>
              </a:spcAft>
              <a:buSzPts val="1400"/>
              <a:buChar char="○"/>
            </a:pPr>
            <a:r>
              <a:rPr lang="it"/>
              <a:t>Sarà responsabilità del chiamante della funzione esterna, gestire il </a:t>
            </a:r>
            <a:r>
              <a:rPr lang="it" b="1">
                <a:solidFill>
                  <a:srgbClr val="0B5394"/>
                </a:solidFill>
                <a:latin typeface="Consolas"/>
                <a:ea typeface="Consolas"/>
                <a:cs typeface="Consolas"/>
                <a:sym typeface="Consolas"/>
              </a:rPr>
              <a:t>Future</a:t>
            </a:r>
            <a:r>
              <a:rPr lang="it"/>
              <a:t> risultante</a:t>
            </a:r>
            <a:endParaRPr/>
          </a:p>
          <a:p>
            <a:pPr marL="457200" lvl="0" indent="-342900" algn="l" rtl="0">
              <a:spcBef>
                <a:spcPts val="0"/>
              </a:spcBef>
              <a:spcAft>
                <a:spcPts val="0"/>
              </a:spcAft>
              <a:buSzPts val="1800"/>
              <a:buChar char="●"/>
            </a:pPr>
            <a:r>
              <a:rPr lang="it"/>
              <a:t>Se si invoca una funzione asincrona all'interno di una funzione "normale", occorre gestire il risultato di tipo </a:t>
            </a:r>
            <a:r>
              <a:rPr lang="it" b="1">
                <a:solidFill>
                  <a:srgbClr val="0B5394"/>
                </a:solidFill>
                <a:latin typeface="Consolas"/>
                <a:ea typeface="Consolas"/>
                <a:cs typeface="Consolas"/>
                <a:sym typeface="Consolas"/>
              </a:rPr>
              <a:t>Future</a:t>
            </a:r>
            <a:r>
              <a:rPr lang="it"/>
              <a:t> in modo esplicito</a:t>
            </a:r>
            <a:endParaRPr/>
          </a:p>
          <a:p>
            <a:pPr marL="914400" lvl="1" indent="-317500" algn="l" rtl="0">
              <a:spcBef>
                <a:spcPts val="0"/>
              </a:spcBef>
              <a:spcAft>
                <a:spcPts val="0"/>
              </a:spcAft>
              <a:buSzPts val="1400"/>
              <a:buChar char="○"/>
            </a:pPr>
            <a:r>
              <a:rPr lang="it"/>
              <a:t>Per farlo occorre disporre di un </a:t>
            </a:r>
            <a:r>
              <a:rPr lang="it" b="1">
                <a:solidFill>
                  <a:srgbClr val="0B5394"/>
                </a:solidFill>
                <a:latin typeface="Consolas"/>
                <a:ea typeface="Consolas"/>
                <a:cs typeface="Consolas"/>
                <a:sym typeface="Consolas"/>
              </a:rPr>
              <a:t>Executor</a:t>
            </a:r>
            <a:endParaRPr b="1">
              <a:solidFill>
                <a:srgbClr val="0B5394"/>
              </a:solidFill>
              <a:latin typeface="Consolas"/>
              <a:ea typeface="Consolas"/>
              <a:cs typeface="Consolas"/>
              <a:sym typeface="Consolas"/>
            </a:endParaRPr>
          </a:p>
        </p:txBody>
      </p:sp>
      <p:sp>
        <p:nvSpPr>
          <p:cNvPr id="341" name="Google Shape;341;p37"/>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Gestire l’esecuzione</a:t>
            </a:r>
            <a:endParaRPr/>
          </a:p>
        </p:txBody>
      </p:sp>
      <p:sp>
        <p:nvSpPr>
          <p:cNvPr id="347" name="Google Shape;34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Se il compilatore supporta la generazione automatica dei tipi che implementano la macchina a stati associata ad una funzione asincrona e la riscrittura delle funzioni in modo opportuno, nessun supporto è invece offerto dal linguaggio per la gestione dell’esecuzione</a:t>
            </a:r>
            <a:endParaRPr/>
          </a:p>
          <a:p>
            <a:pPr marL="914400" lvl="1" indent="-317500" algn="l" rtl="0">
              <a:spcBef>
                <a:spcPts val="0"/>
              </a:spcBef>
              <a:spcAft>
                <a:spcPts val="0"/>
              </a:spcAft>
              <a:buSzPts val="1400"/>
              <a:buChar char="○"/>
            </a:pPr>
            <a:r>
              <a:rPr lang="it"/>
              <a:t>Il programmatore può scegliere quale libreria adottare nel proprio progetto, in base alle specifiche necessità</a:t>
            </a:r>
            <a:endParaRPr/>
          </a:p>
          <a:p>
            <a:pPr marL="457200" lvl="0" indent="-342900" algn="l" rtl="0">
              <a:spcBef>
                <a:spcPts val="0"/>
              </a:spcBef>
              <a:spcAft>
                <a:spcPts val="0"/>
              </a:spcAft>
              <a:buSzPts val="1800"/>
              <a:buChar char="●"/>
            </a:pPr>
            <a:r>
              <a:rPr lang="it"/>
              <a:t>Sono disponibili diverse librerie alternative per questo scopo</a:t>
            </a:r>
            <a:endParaRPr/>
          </a:p>
          <a:p>
            <a:pPr marL="914400" lvl="1" indent="-317500" algn="l" rtl="0">
              <a:spcBef>
                <a:spcPts val="0"/>
              </a:spcBef>
              <a:spcAft>
                <a:spcPts val="0"/>
              </a:spcAft>
              <a:buSzPts val="1400"/>
              <a:buChar char="○"/>
            </a:pPr>
            <a:r>
              <a:rPr lang="it" b="1">
                <a:solidFill>
                  <a:srgbClr val="0B5394"/>
                </a:solidFill>
              </a:rPr>
              <a:t>Tokio</a:t>
            </a:r>
            <a:r>
              <a:rPr lang="it"/>
              <a:t> - l'ambiente più diffuso, con supporto per connessioni di rete, database, …</a:t>
            </a:r>
            <a:endParaRPr/>
          </a:p>
          <a:p>
            <a:pPr marL="914400" lvl="1" indent="-317500" algn="l" rtl="0">
              <a:spcBef>
                <a:spcPts val="0"/>
              </a:spcBef>
              <a:spcAft>
                <a:spcPts val="0"/>
              </a:spcAft>
              <a:buSzPts val="1400"/>
              <a:buChar char="○"/>
            </a:pPr>
            <a:r>
              <a:rPr lang="it" b="1">
                <a:solidFill>
                  <a:srgbClr val="0B5394"/>
                </a:solidFill>
              </a:rPr>
              <a:t>smol</a:t>
            </a:r>
            <a:r>
              <a:rPr lang="it"/>
              <a:t> - un ambiente semplificato, a basso impatto sulle risorse adatto a sistemi embedded</a:t>
            </a:r>
            <a:endParaRPr/>
          </a:p>
          <a:p>
            <a:pPr marL="914400" lvl="1" indent="-317500" algn="l" rtl="0">
              <a:spcBef>
                <a:spcPts val="0"/>
              </a:spcBef>
              <a:spcAft>
                <a:spcPts val="0"/>
              </a:spcAft>
              <a:buSzPts val="1400"/>
              <a:buChar char="○"/>
            </a:pPr>
            <a:r>
              <a:rPr lang="it" b="1">
                <a:solidFill>
                  <a:srgbClr val="0B5394"/>
                </a:solidFill>
              </a:rPr>
              <a:t>async-std</a:t>
            </a:r>
            <a:r>
              <a:rPr lang="it"/>
              <a:t> - ambiente che offre la controparte asincrona delle librerie standard bloccanti</a:t>
            </a:r>
            <a:endParaRPr/>
          </a:p>
        </p:txBody>
      </p:sp>
      <p:sp>
        <p:nvSpPr>
          <p:cNvPr id="348" name="Google Shape;348;p38"/>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Gestire l’esecuzione</a:t>
            </a:r>
            <a:endParaRPr/>
          </a:p>
        </p:txBody>
      </p:sp>
      <p:sp>
        <p:nvSpPr>
          <p:cNvPr id="354" name="Google Shape;35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 diversi ambienti di esecuzione non sono equivalenti</a:t>
            </a:r>
            <a:endParaRPr/>
          </a:p>
          <a:p>
            <a:pPr marL="914400" marR="0" lvl="1" indent="-317500" algn="l" rtl="0">
              <a:lnSpc>
                <a:spcPct val="115000"/>
              </a:lnSpc>
              <a:spcBef>
                <a:spcPts val="0"/>
              </a:spcBef>
              <a:spcAft>
                <a:spcPts val="0"/>
              </a:spcAft>
              <a:buSzPts val="1400"/>
              <a:buChar char="○"/>
            </a:pPr>
            <a:r>
              <a:rPr lang="it">
                <a:solidFill>
                  <a:srgbClr val="0B5394"/>
                </a:solidFill>
                <a:latin typeface="Consolas"/>
                <a:ea typeface="Consolas"/>
                <a:cs typeface="Consolas"/>
                <a:sym typeface="Consolas"/>
              </a:rPr>
              <a:t>Tokio</a:t>
            </a:r>
            <a:r>
              <a:rPr lang="it"/>
              <a:t> implementa un ciclo reattivo proprio, basato sul </a:t>
            </a:r>
            <a:r>
              <a:rPr lang="it" i="1"/>
              <a:t>crate</a:t>
            </a:r>
            <a:r>
              <a:rPr lang="it"/>
              <a:t> ad alte prestazioni </a:t>
            </a:r>
            <a:r>
              <a:rPr lang="it">
                <a:solidFill>
                  <a:srgbClr val="0B5394"/>
                </a:solidFill>
                <a:latin typeface="Consolas"/>
                <a:ea typeface="Consolas"/>
                <a:cs typeface="Consolas"/>
                <a:sym typeface="Consolas"/>
              </a:rPr>
              <a:t>mio</a:t>
            </a:r>
            <a:r>
              <a:rPr lang="it"/>
              <a:t> (Metal I/O), che non è compatibile con i tratti usati dagli altri due</a:t>
            </a:r>
            <a:endParaRPr/>
          </a:p>
          <a:p>
            <a:pPr marL="457200" lvl="0" indent="-342900" algn="l" rtl="0">
              <a:spcBef>
                <a:spcPts val="0"/>
              </a:spcBef>
              <a:spcAft>
                <a:spcPts val="0"/>
              </a:spcAft>
              <a:buSzPts val="1800"/>
              <a:buChar char="●"/>
            </a:pPr>
            <a:r>
              <a:rPr lang="it"/>
              <a:t>Un runtime può basarsi su un singolo ciclo reattivo e/o utilizzare un thread-pool cui delegare l'esecuzione di più </a:t>
            </a:r>
            <a:r>
              <a:rPr lang="it" b="1">
                <a:solidFill>
                  <a:srgbClr val="0B5394"/>
                </a:solidFill>
                <a:latin typeface="Consolas"/>
                <a:ea typeface="Consolas"/>
                <a:cs typeface="Consolas"/>
                <a:sym typeface="Consolas"/>
              </a:rPr>
              <a:t>Future</a:t>
            </a:r>
            <a:r>
              <a:rPr lang="it"/>
              <a:t> in parallelo</a:t>
            </a:r>
            <a:endParaRPr/>
          </a:p>
          <a:p>
            <a:pPr marL="914400" lvl="1" indent="-317500" algn="l" rtl="0">
              <a:spcBef>
                <a:spcPts val="0"/>
              </a:spcBef>
              <a:spcAft>
                <a:spcPts val="0"/>
              </a:spcAft>
              <a:buSzPts val="1400"/>
              <a:buChar char="○"/>
            </a:pPr>
            <a:r>
              <a:rPr lang="it"/>
              <a:t>In questo caso, è possibile che l'elaborazione di una funzione asincrona inizi in un thread ma sia continuata in un thread differente</a:t>
            </a:r>
            <a:endParaRPr/>
          </a:p>
          <a:p>
            <a:pPr marL="914400" lvl="1" indent="-317500" algn="l" rtl="0">
              <a:spcBef>
                <a:spcPts val="0"/>
              </a:spcBef>
              <a:spcAft>
                <a:spcPts val="0"/>
              </a:spcAft>
              <a:buSzPts val="1400"/>
              <a:buChar char="○"/>
            </a:pPr>
            <a:r>
              <a:rPr lang="it"/>
              <a:t>Questo implica che tutti i valori utilizzati nella funzione asincrona il cui uso si estende in più stati devono implementare il tratto </a:t>
            </a:r>
            <a:r>
              <a:rPr lang="it" b="1">
                <a:solidFill>
                  <a:srgbClr val="0B5394"/>
                </a:solidFill>
                <a:latin typeface="Consolas"/>
                <a:ea typeface="Consolas"/>
                <a:cs typeface="Consolas"/>
                <a:sym typeface="Consolas"/>
              </a:rPr>
              <a:t>Send</a:t>
            </a:r>
            <a:r>
              <a:rPr lang="it"/>
              <a:t>, mentre i riferimenti devono implementare il tratto </a:t>
            </a:r>
            <a:r>
              <a:rPr lang="it" b="1">
                <a:solidFill>
                  <a:srgbClr val="0B5394"/>
                </a:solidFill>
                <a:latin typeface="Consolas"/>
                <a:ea typeface="Consolas"/>
                <a:cs typeface="Consolas"/>
                <a:sym typeface="Consolas"/>
              </a:rPr>
              <a:t>Sync</a:t>
            </a:r>
            <a:endParaRPr/>
          </a:p>
        </p:txBody>
      </p:sp>
      <p:sp>
        <p:nvSpPr>
          <p:cNvPr id="355" name="Google Shape;355;p39"/>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Architettura di elaborazione</a:t>
            </a:r>
            <a:endParaRPr/>
          </a:p>
        </p:txBody>
      </p:sp>
      <p:sp>
        <p:nvSpPr>
          <p:cNvPr id="361" name="Google Shape;361;p4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it"/>
              <a:t>Tokio opera utilizzando un certo numero di code di esecuzione (default: n° di core)</a:t>
            </a:r>
            <a:endParaRPr/>
          </a:p>
          <a:p>
            <a:pPr marL="914400" lvl="1" indent="-304800" algn="l" rtl="0">
              <a:spcBef>
                <a:spcPts val="0"/>
              </a:spcBef>
              <a:spcAft>
                <a:spcPts val="0"/>
              </a:spcAft>
              <a:buSzPts val="1200"/>
              <a:buChar char="○"/>
            </a:pPr>
            <a:r>
              <a:rPr lang="it"/>
              <a:t>Ogni coda è gestita da un ciclo reattivo (Processor) che estrae ed esegue i task presenti</a:t>
            </a:r>
            <a:endParaRPr/>
          </a:p>
          <a:p>
            <a:pPr marL="914400" lvl="1" indent="-304800" algn="l" rtl="0">
              <a:spcBef>
                <a:spcPts val="0"/>
              </a:spcBef>
              <a:spcAft>
                <a:spcPts val="0"/>
              </a:spcAft>
              <a:buSzPts val="1200"/>
              <a:buChar char="○"/>
            </a:pPr>
            <a:r>
              <a:rPr lang="it"/>
              <a:t>Quando un Processor esaurisce i task della propria coda, prova a rubarne alcuni ad altre code, su base euristica </a:t>
            </a:r>
            <a:endParaRPr/>
          </a:p>
          <a:p>
            <a:pPr marL="457200" lvl="0" indent="-317500" algn="l" rtl="0">
              <a:spcBef>
                <a:spcPts val="0"/>
              </a:spcBef>
              <a:spcAft>
                <a:spcPts val="0"/>
              </a:spcAft>
              <a:buSzPts val="1400"/>
              <a:buChar char="●"/>
            </a:pPr>
            <a:r>
              <a:rPr lang="it"/>
              <a:t>L’intero algoritmo è ottimizzato per ridurre al minimo la sincronizzazione</a:t>
            </a:r>
            <a:endParaRPr/>
          </a:p>
          <a:p>
            <a:pPr marL="914400" lvl="1" indent="-304800" algn="l" rtl="0">
              <a:spcBef>
                <a:spcPts val="0"/>
              </a:spcBef>
              <a:spcAft>
                <a:spcPts val="0"/>
              </a:spcAft>
              <a:buSzPts val="1200"/>
              <a:buChar char="○"/>
            </a:pPr>
            <a:r>
              <a:rPr lang="it"/>
              <a:t>Prevalentemente usando oggetti atomici</a:t>
            </a:r>
            <a:endParaRPr/>
          </a:p>
          <a:p>
            <a:pPr marL="457200" lvl="0" indent="-317500" algn="l" rtl="0">
              <a:spcBef>
                <a:spcPts val="0"/>
              </a:spcBef>
              <a:spcAft>
                <a:spcPts val="0"/>
              </a:spcAft>
              <a:buSzPts val="1400"/>
              <a:buChar char="●"/>
            </a:pPr>
            <a:r>
              <a:rPr lang="it" u="sng">
                <a:solidFill>
                  <a:schemeClr val="hlink"/>
                </a:solidFill>
                <a:hlinkClick r:id="rId3"/>
              </a:rPr>
              <a:t>https://tokio.rs/blog/2019-10-scheduler</a:t>
            </a:r>
            <a:r>
              <a:rPr lang="it"/>
              <a:t> </a:t>
            </a:r>
            <a:endParaRPr/>
          </a:p>
        </p:txBody>
      </p:sp>
      <p:pic>
        <p:nvPicPr>
          <p:cNvPr id="362" name="Google Shape;362;p40"/>
          <p:cNvPicPr preferRelativeResize="0"/>
          <p:nvPr/>
        </p:nvPicPr>
        <p:blipFill>
          <a:blip r:embed="rId4">
            <a:alphaModFix/>
          </a:blip>
          <a:stretch>
            <a:fillRect/>
          </a:stretch>
        </p:blipFill>
        <p:spPr>
          <a:xfrm>
            <a:off x="4800370" y="693575"/>
            <a:ext cx="3810232" cy="3991025"/>
          </a:xfrm>
          <a:prstGeom prst="rect">
            <a:avLst/>
          </a:prstGeom>
          <a:noFill/>
          <a:ln>
            <a:noFill/>
          </a:ln>
        </p:spPr>
      </p:pic>
      <p:sp>
        <p:nvSpPr>
          <p:cNvPr id="363" name="Google Shape;363;p40"/>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Impostare un progetto con Tokio</a:t>
            </a:r>
            <a:endParaRPr/>
          </a:p>
        </p:txBody>
      </p:sp>
      <p:sp>
        <p:nvSpPr>
          <p:cNvPr id="369" name="Google Shape;369;p41"/>
          <p:cNvSpPr txBox="1">
            <a:spLocks noGrp="1"/>
          </p:cNvSpPr>
          <p:nvPr>
            <p:ph type="body" idx="1"/>
          </p:nvPr>
        </p:nvSpPr>
        <p:spPr>
          <a:xfrm>
            <a:off x="311700" y="1152475"/>
            <a:ext cx="8520600" cy="1113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Oltre ad aggiungere l'opportuna dipendenza nel file Cargo.toml, indicando anche quali funzionalità si intendono attivare per il crate, occorre strutturare il punto di ingresso del programma in modo opportuno:</a:t>
            </a:r>
            <a:endParaRPr/>
          </a:p>
        </p:txBody>
      </p:sp>
      <p:sp>
        <p:nvSpPr>
          <p:cNvPr id="370" name="Google Shape;370;p41"/>
          <p:cNvSpPr txBox="1"/>
          <p:nvPr/>
        </p:nvSpPr>
        <p:spPr>
          <a:xfrm>
            <a:off x="840150" y="3080550"/>
            <a:ext cx="7463700" cy="10467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rgbClr val="0B5394"/>
                </a:solidFill>
                <a:latin typeface="Consolas"/>
                <a:ea typeface="Consolas"/>
                <a:cs typeface="Consolas"/>
                <a:sym typeface="Consolas"/>
              </a:rPr>
              <a:t>#[tokio::main(flavor = "multi_thread", worker_threads = 4)]</a:t>
            </a:r>
            <a:r>
              <a:rPr lang="it">
                <a:latin typeface="Consolas"/>
                <a:ea typeface="Consolas"/>
                <a:cs typeface="Consolas"/>
                <a:sym typeface="Consolas"/>
              </a:rPr>
              <a:t> //o altro…</a:t>
            </a:r>
            <a:endParaRPr>
              <a:latin typeface="Consolas"/>
              <a:ea typeface="Consolas"/>
              <a:cs typeface="Consolas"/>
              <a:sym typeface="Consolas"/>
            </a:endParaRPr>
          </a:p>
          <a:p>
            <a:pPr marL="0" lvl="0" indent="0" algn="l" rtl="0">
              <a:spcBef>
                <a:spcPts val="0"/>
              </a:spcBef>
              <a:spcAft>
                <a:spcPts val="0"/>
              </a:spcAft>
              <a:buNone/>
            </a:pPr>
            <a:r>
              <a:rPr lang="it" b="1">
                <a:solidFill>
                  <a:srgbClr val="0B5394"/>
                </a:solidFill>
                <a:latin typeface="Consolas"/>
                <a:ea typeface="Consolas"/>
                <a:cs typeface="Consolas"/>
                <a:sym typeface="Consolas"/>
              </a:rPr>
              <a:t>async</a:t>
            </a:r>
            <a:r>
              <a:rPr lang="it">
                <a:latin typeface="Consolas"/>
                <a:ea typeface="Consolas"/>
                <a:cs typeface="Consolas"/>
                <a:sym typeface="Consolas"/>
              </a:rPr>
              <a:t> fn main()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 creazione di future e attesa relativa</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371" name="Google Shape;371;p41"/>
          <p:cNvSpPr txBox="1"/>
          <p:nvPr/>
        </p:nvSpPr>
        <p:spPr>
          <a:xfrm>
            <a:off x="840150" y="2272239"/>
            <a:ext cx="7463700" cy="6156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a:latin typeface="Consolas"/>
                <a:ea typeface="Consolas"/>
                <a:cs typeface="Consolas"/>
                <a:sym typeface="Consolas"/>
              </a:rPr>
              <a:t>[dependencies]</a:t>
            </a:r>
            <a:endParaRPr>
              <a:latin typeface="Consolas"/>
              <a:ea typeface="Consolas"/>
              <a:cs typeface="Consolas"/>
              <a:sym typeface="Consolas"/>
            </a:endParaRPr>
          </a:p>
          <a:p>
            <a:pPr marL="0" lvl="0" indent="0" algn="l" rtl="0">
              <a:spcBef>
                <a:spcPts val="0"/>
              </a:spcBef>
              <a:spcAft>
                <a:spcPts val="0"/>
              </a:spcAft>
              <a:buNone/>
            </a:pPr>
            <a:r>
              <a:rPr lang="it" b="1">
                <a:solidFill>
                  <a:srgbClr val="0B5394"/>
                </a:solidFill>
                <a:latin typeface="Consolas"/>
                <a:ea typeface="Consolas"/>
                <a:cs typeface="Consolas"/>
                <a:sym typeface="Consolas"/>
              </a:rPr>
              <a:t>tokio = {version = "1.23.0", features = ["full"]}</a:t>
            </a:r>
            <a:endParaRPr b="1">
              <a:solidFill>
                <a:srgbClr val="0B5394"/>
              </a:solidFill>
              <a:latin typeface="Consolas"/>
              <a:ea typeface="Consolas"/>
              <a:cs typeface="Consolas"/>
              <a:sym typeface="Consolas"/>
            </a:endParaRPr>
          </a:p>
        </p:txBody>
      </p:sp>
      <p:sp>
        <p:nvSpPr>
          <p:cNvPr id="372" name="Google Shape;372;p41"/>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Operazioni bloccanti</a:t>
            </a:r>
            <a:endParaRPr/>
          </a:p>
        </p:txBody>
      </p:sp>
      <p:sp>
        <p:nvSpPr>
          <p:cNvPr id="71" name="Google Shape;71;p15"/>
          <p:cNvSpPr txBox="1">
            <a:spLocks noGrp="1"/>
          </p:cNvSpPr>
          <p:nvPr>
            <p:ph type="body" idx="1"/>
          </p:nvPr>
        </p:nvSpPr>
        <p:spPr>
          <a:xfrm>
            <a:off x="311700" y="1152475"/>
            <a:ext cx="8520600" cy="35901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it"/>
              <a:t>I casi in cui l'approccio multi-thread può non essere ottimale sono quelli in cui la computazione richieda di ricevere informazioni da un sottosistema separato</a:t>
            </a:r>
            <a:endParaRPr/>
          </a:p>
          <a:p>
            <a:pPr marL="914400" lvl="1" indent="-317500" algn="l" rtl="0">
              <a:spcBef>
                <a:spcPts val="0"/>
              </a:spcBef>
              <a:spcAft>
                <a:spcPts val="0"/>
              </a:spcAft>
              <a:buSzPts val="1400"/>
              <a:buChar char="○"/>
            </a:pPr>
            <a:r>
              <a:rPr lang="it"/>
              <a:t>Come il file system, la rete, un timer, un altro programma…</a:t>
            </a:r>
            <a:endParaRPr/>
          </a:p>
          <a:p>
            <a:pPr marL="457200" lvl="0" indent="-342900" algn="l" rtl="0">
              <a:spcBef>
                <a:spcPts val="0"/>
              </a:spcBef>
              <a:spcAft>
                <a:spcPts val="0"/>
              </a:spcAft>
              <a:buSzPts val="1800"/>
              <a:buChar char="●"/>
            </a:pPr>
            <a:r>
              <a:rPr lang="it"/>
              <a:t>In queste situazioni l'esecuzione non può continuare e occorre attendere che il sottosistema in questione fornisca le informazioni attese</a:t>
            </a:r>
            <a:endParaRPr/>
          </a:p>
          <a:p>
            <a:pPr marL="914400" lvl="1" indent="-317500" algn="l" rtl="0">
              <a:spcBef>
                <a:spcPts val="0"/>
              </a:spcBef>
              <a:spcAft>
                <a:spcPts val="0"/>
              </a:spcAft>
              <a:buSzPts val="1400"/>
              <a:buChar char="○"/>
            </a:pPr>
            <a:r>
              <a:rPr lang="it"/>
              <a:t>Normalmente, il sistema operativo rileva la situazione e sposta il thread corrente nello stato </a:t>
            </a:r>
            <a:r>
              <a:rPr lang="it" i="1"/>
              <a:t>"NotRunnable"</a:t>
            </a:r>
            <a:r>
              <a:rPr lang="it"/>
              <a:t>, sospendendone l'esecuzione fino a che non si verifica la condizione attesa</a:t>
            </a:r>
            <a:endParaRPr/>
          </a:p>
          <a:p>
            <a:pPr marL="457200" lvl="0" indent="-342900" algn="l" rtl="0">
              <a:spcBef>
                <a:spcPts val="0"/>
              </a:spcBef>
              <a:spcAft>
                <a:spcPts val="0"/>
              </a:spcAft>
              <a:buSzPts val="1800"/>
              <a:buChar char="●"/>
            </a:pPr>
            <a:r>
              <a:rPr lang="it"/>
              <a:t>Se il programma deve svolgere altri compiti, oltre a quello che ha generato l'attesa, si creano tre possibilità:</a:t>
            </a:r>
            <a:endParaRPr/>
          </a:p>
          <a:p>
            <a:pPr marL="914400" lvl="1" indent="-317500" algn="l" rtl="0">
              <a:spcBef>
                <a:spcPts val="0"/>
              </a:spcBef>
              <a:spcAft>
                <a:spcPts val="0"/>
              </a:spcAft>
              <a:buSzPts val="1400"/>
              <a:buChar char="○"/>
            </a:pPr>
            <a:r>
              <a:rPr lang="it"/>
              <a:t>Gli altri compiti saranno eseguiti successivamente, dal thread corrente</a:t>
            </a:r>
            <a:endParaRPr/>
          </a:p>
          <a:p>
            <a:pPr marL="914400" lvl="1" indent="-317500" algn="l" rtl="0">
              <a:spcBef>
                <a:spcPts val="0"/>
              </a:spcBef>
              <a:spcAft>
                <a:spcPts val="0"/>
              </a:spcAft>
              <a:buSzPts val="1400"/>
              <a:buChar char="○"/>
            </a:pPr>
            <a:r>
              <a:rPr lang="it"/>
              <a:t>Si creano più thread secondari per eseguirli, accollandosi la complessità legata alla loro sincronizzazione</a:t>
            </a:r>
            <a:endParaRPr/>
          </a:p>
          <a:p>
            <a:pPr marL="914400" lvl="1" indent="-317500" algn="l" rtl="0">
              <a:spcBef>
                <a:spcPts val="0"/>
              </a:spcBef>
              <a:spcAft>
                <a:spcPts val="0"/>
              </a:spcAft>
              <a:buSzPts val="1400"/>
              <a:buChar char="○"/>
            </a:pPr>
            <a:r>
              <a:rPr lang="it"/>
              <a:t>Si organizza il codice in modo tale da separare la richiesta di eseguire l'operazione, dalle operazioni che dovranno essere fatte quando arriverà la risposta, così da non bloccare l'esecuzione del thread corrente, ammesso che sia altro da fare</a:t>
            </a:r>
            <a:endParaRPr/>
          </a:p>
        </p:txBody>
      </p:sp>
      <p:sp>
        <p:nvSpPr>
          <p:cNvPr id="72" name="Google Shape;72;p15"/>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Task in Tokio</a:t>
            </a:r>
            <a:endParaRPr/>
          </a:p>
        </p:txBody>
      </p:sp>
      <p:sp>
        <p:nvSpPr>
          <p:cNvPr id="378" name="Google Shape;37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B5394"/>
              </a:buClr>
              <a:buSzPts val="1800"/>
              <a:buFont typeface="Consolas"/>
              <a:buChar char="●"/>
            </a:pPr>
            <a:r>
              <a:rPr lang="it" b="1">
                <a:solidFill>
                  <a:srgbClr val="0B5394"/>
                </a:solidFill>
                <a:latin typeface="Consolas"/>
                <a:ea typeface="Consolas"/>
                <a:cs typeface="Consolas"/>
                <a:sym typeface="Consolas"/>
              </a:rPr>
              <a:t>tokio::task::spawn( f: T)  -&gt; JoinHandle&lt;T::Output&gt;</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                      where T: Future + Send + 'static, </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                            T::Output:  Send + 'static</a:t>
            </a:r>
            <a:endParaRPr b="1">
              <a:solidFill>
                <a:srgbClr val="0B5394"/>
              </a:solidFill>
              <a:latin typeface="Consolas"/>
              <a:ea typeface="Consolas"/>
              <a:cs typeface="Consolas"/>
              <a:sym typeface="Consolas"/>
            </a:endParaRPr>
          </a:p>
          <a:p>
            <a:pPr marL="914400" marR="0" lvl="1" indent="-317500" algn="l" rtl="0">
              <a:lnSpc>
                <a:spcPct val="115000"/>
              </a:lnSpc>
              <a:spcBef>
                <a:spcPts val="0"/>
              </a:spcBef>
              <a:spcAft>
                <a:spcPts val="0"/>
              </a:spcAft>
              <a:buSzPts val="1400"/>
              <a:buChar char="○"/>
            </a:pPr>
            <a:r>
              <a:rPr lang="it"/>
              <a:t>Funzione che definisce un </a:t>
            </a:r>
            <a:r>
              <a:rPr lang="it" b="1" i="1">
                <a:solidFill>
                  <a:srgbClr val="0B5394"/>
                </a:solidFill>
              </a:rPr>
              <a:t>task</a:t>
            </a:r>
            <a:r>
              <a:rPr lang="it"/>
              <a:t>, eseguito in modo concorrente con altri </a:t>
            </a:r>
            <a:r>
              <a:rPr lang="it" b="1" i="1">
                <a:solidFill>
                  <a:srgbClr val="0B5394"/>
                </a:solidFill>
              </a:rPr>
              <a:t>task</a:t>
            </a:r>
            <a:r>
              <a:rPr lang="it"/>
              <a:t>, la cui esecuzione inizia subito (a differenza di un </a:t>
            </a:r>
            <a:r>
              <a:rPr lang="it" b="1">
                <a:solidFill>
                  <a:srgbClr val="0B5394"/>
                </a:solidFill>
                <a:latin typeface="Consolas"/>
                <a:ea typeface="Consolas"/>
                <a:cs typeface="Consolas"/>
                <a:sym typeface="Consolas"/>
              </a:rPr>
              <a:t>Future</a:t>
            </a:r>
            <a:r>
              <a:rPr lang="it"/>
              <a:t> di cui occorre invocare l'operatore </a:t>
            </a:r>
            <a:r>
              <a:rPr lang="it" b="1">
                <a:solidFill>
                  <a:srgbClr val="0B5394"/>
                </a:solidFill>
                <a:latin typeface="Consolas"/>
                <a:ea typeface="Consolas"/>
                <a:cs typeface="Consolas"/>
                <a:sym typeface="Consolas"/>
              </a:rPr>
              <a:t>.await</a:t>
            </a:r>
            <a:r>
              <a:rPr lang="it"/>
              <a:t>)</a:t>
            </a:r>
            <a:endParaRPr/>
          </a:p>
          <a:p>
            <a:pPr marL="914400" marR="0" lvl="1" indent="-317500" algn="l" rtl="0">
              <a:lnSpc>
                <a:spcPct val="115000"/>
              </a:lnSpc>
              <a:spcBef>
                <a:spcPts val="0"/>
              </a:spcBef>
              <a:spcAft>
                <a:spcPts val="0"/>
              </a:spcAft>
              <a:buSzPts val="1400"/>
              <a:buChar char="○"/>
            </a:pPr>
            <a:r>
              <a:rPr lang="it"/>
              <a:t>L'oggetto passato come parametro può essere il risultato dell'invocazione di una funzione async, o essere un blocco async passato per valore</a:t>
            </a:r>
            <a:endParaRPr/>
          </a:p>
        </p:txBody>
      </p:sp>
      <p:sp>
        <p:nvSpPr>
          <p:cNvPr id="379" name="Google Shape;379;p42"/>
          <p:cNvSpPr txBox="1"/>
          <p:nvPr/>
        </p:nvSpPr>
        <p:spPr>
          <a:xfrm>
            <a:off x="840150" y="3379089"/>
            <a:ext cx="7463700" cy="12621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Consolas"/>
                <a:ea typeface="Consolas"/>
                <a:cs typeface="Consolas"/>
                <a:sym typeface="Consolas"/>
              </a:rPr>
              <a:t>#[tokio::main]</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async fn main()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let task = tokio::spawn(</a:t>
            </a:r>
            <a:r>
              <a:rPr lang="it" b="1">
                <a:solidFill>
                  <a:srgbClr val="0B5394"/>
                </a:solidFill>
                <a:highlight>
                  <a:schemeClr val="accent6"/>
                </a:highlight>
                <a:latin typeface="Consolas"/>
                <a:ea typeface="Consolas"/>
                <a:cs typeface="Consolas"/>
                <a:sym typeface="Consolas"/>
              </a:rPr>
              <a:t>async { println!("Hello, Tokio!"); }</a:t>
            </a:r>
            <a:r>
              <a:rPr lang="it">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task.await.unwrap()</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380" name="Google Shape;380;p42"/>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Attendere la terminazione di più Future</a:t>
            </a:r>
            <a:endParaRPr/>
          </a:p>
        </p:txBody>
      </p:sp>
      <p:sp>
        <p:nvSpPr>
          <p:cNvPr id="386" name="Google Shape;386;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La macro </a:t>
            </a:r>
            <a:r>
              <a:rPr lang="it" b="1">
                <a:solidFill>
                  <a:srgbClr val="0B5394"/>
                </a:solidFill>
                <a:latin typeface="Consolas"/>
                <a:ea typeface="Consolas"/>
                <a:cs typeface="Consolas"/>
                <a:sym typeface="Consolas"/>
              </a:rPr>
              <a:t>join!( f1: impl Future, …, fn: impl Future)</a:t>
            </a:r>
            <a:r>
              <a:rPr lang="it"/>
              <a:t> può essere invocata all’interno di una funzione/blocco async e forza l’attesa fino a che tutti i suoi parametri non sono completati</a:t>
            </a:r>
            <a:endParaRPr/>
          </a:p>
          <a:p>
            <a:pPr marL="914400" lvl="1" indent="-317500" algn="l" rtl="0">
              <a:spcBef>
                <a:spcPts val="0"/>
              </a:spcBef>
              <a:spcAft>
                <a:spcPts val="0"/>
              </a:spcAft>
              <a:buSzPts val="1400"/>
              <a:buChar char="○"/>
            </a:pPr>
            <a:r>
              <a:rPr lang="it"/>
              <a:t>Restituisce una tupla contenente i risultati associati ai suoi parametri</a:t>
            </a:r>
            <a:endParaRPr/>
          </a:p>
          <a:p>
            <a:pPr marL="457200" lvl="0" indent="-342900" algn="l" rtl="0">
              <a:spcBef>
                <a:spcPts val="0"/>
              </a:spcBef>
              <a:spcAft>
                <a:spcPts val="0"/>
              </a:spcAft>
              <a:buSzPts val="1800"/>
              <a:buChar char="●"/>
            </a:pPr>
            <a:r>
              <a:rPr lang="it"/>
              <a:t>Una versione specializzata, </a:t>
            </a:r>
            <a:r>
              <a:rPr lang="it" b="1">
                <a:solidFill>
                  <a:srgbClr val="0B5394"/>
                </a:solidFill>
                <a:latin typeface="Consolas"/>
                <a:ea typeface="Consolas"/>
                <a:cs typeface="Consolas"/>
                <a:sym typeface="Consolas"/>
              </a:rPr>
              <a:t>try_join!(...)</a:t>
            </a:r>
            <a:r>
              <a:rPr lang="it"/>
              <a:t>, può essere usata quando le espressioni passate come parametro hanno come valore di ritorno Result&lt;T,E&gt;</a:t>
            </a:r>
            <a:endParaRPr/>
          </a:p>
          <a:p>
            <a:pPr marL="914400" lvl="1" indent="-317500" algn="l" rtl="0">
              <a:spcBef>
                <a:spcPts val="0"/>
              </a:spcBef>
              <a:spcAft>
                <a:spcPts val="0"/>
              </a:spcAft>
              <a:buSzPts val="1400"/>
              <a:buChar char="○"/>
            </a:pPr>
            <a:r>
              <a:rPr lang="it"/>
              <a:t>In questo caso viene restituito un oggetto Result che contiene, se tutti i Future hanno avuto successo, una tupla con i relativi risultati, oppure, in corrispondenza del primo fallimento, l’errore corrispondente</a:t>
            </a:r>
            <a:endParaRPr/>
          </a:p>
        </p:txBody>
      </p:sp>
      <p:sp>
        <p:nvSpPr>
          <p:cNvPr id="387" name="Google Shape;387;p43"/>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Attendere la terminazione di più Future</a:t>
            </a:r>
            <a:endParaRPr/>
          </a:p>
        </p:txBody>
      </p:sp>
      <p:sp>
        <p:nvSpPr>
          <p:cNvPr id="393" name="Google Shape;393;p44"/>
          <p:cNvSpPr txBox="1"/>
          <p:nvPr/>
        </p:nvSpPr>
        <p:spPr>
          <a:xfrm>
            <a:off x="939050" y="1576950"/>
            <a:ext cx="6971100" cy="25551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a:solidFill>
                  <a:schemeClr val="dk1"/>
                </a:solidFill>
                <a:latin typeface="Consolas"/>
                <a:ea typeface="Consolas"/>
                <a:cs typeface="Consolas"/>
                <a:sym typeface="Consolas"/>
              </a:rPr>
              <a:t>async fn do_stuff_async() { …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async fn more_async_work() { …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#[tokio::main]</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async fn main()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let (first, second) = </a:t>
            </a:r>
            <a:r>
              <a:rPr lang="it" b="1">
                <a:solidFill>
                  <a:srgbClr val="0B5394"/>
                </a:solidFill>
                <a:highlight>
                  <a:schemeClr val="accent6"/>
                </a:highlight>
                <a:latin typeface="Consolas"/>
                <a:ea typeface="Consolas"/>
                <a:cs typeface="Consolas"/>
                <a:sym typeface="Consolas"/>
              </a:rPr>
              <a:t>tokio::join!</a:t>
            </a:r>
            <a:r>
              <a:rPr lang="it">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do_stuff_async(),</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more_async_work()</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 do something with the values</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a:t>
            </a:r>
            <a:endParaRPr>
              <a:latin typeface="Consolas"/>
              <a:ea typeface="Consolas"/>
              <a:cs typeface="Consolas"/>
              <a:sym typeface="Consolas"/>
            </a:endParaRPr>
          </a:p>
        </p:txBody>
      </p:sp>
      <p:sp>
        <p:nvSpPr>
          <p:cNvPr id="394" name="Google Shape;394;p44"/>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Selezionare il primo Future che si completa</a:t>
            </a:r>
            <a:endParaRPr/>
          </a:p>
        </p:txBody>
      </p:sp>
      <p:sp>
        <p:nvSpPr>
          <p:cNvPr id="400" name="Google Shape;400;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La macro </a:t>
            </a:r>
            <a:r>
              <a:rPr lang="it" b="1">
                <a:solidFill>
                  <a:srgbClr val="0B5394"/>
                </a:solidFill>
                <a:latin typeface="Consolas"/>
                <a:ea typeface="Consolas"/>
                <a:cs typeface="Consolas"/>
                <a:sym typeface="Consolas"/>
              </a:rPr>
              <a:t>select!(...)</a:t>
            </a:r>
            <a:r>
              <a:rPr lang="it"/>
              <a:t> permette di attendere su più rami asincroni, eseguiti nell’ambito dello stesso thread, quello che termina per primo</a:t>
            </a:r>
            <a:endParaRPr/>
          </a:p>
          <a:p>
            <a:pPr marL="914400" lvl="1" indent="-317500" algn="l" rtl="0">
              <a:spcBef>
                <a:spcPts val="0"/>
              </a:spcBef>
              <a:spcAft>
                <a:spcPts val="0"/>
              </a:spcAft>
              <a:buSzPts val="1400"/>
              <a:buChar char="○"/>
            </a:pPr>
            <a:r>
              <a:rPr lang="it"/>
              <a:t>Cancellando l’esecuzione dei restanti</a:t>
            </a:r>
            <a:endParaRPr/>
          </a:p>
          <a:p>
            <a:pPr marL="914400" lvl="1" indent="-317500" algn="l" rtl="0">
              <a:spcBef>
                <a:spcPts val="0"/>
              </a:spcBef>
              <a:spcAft>
                <a:spcPts val="0"/>
              </a:spcAft>
              <a:buSzPts val="1400"/>
              <a:buChar char="○"/>
            </a:pPr>
            <a:r>
              <a:rPr lang="it"/>
              <a:t>Può essere usata solo all’interno di funzioni/blocchi asincroni</a:t>
            </a:r>
            <a:endParaRPr/>
          </a:p>
          <a:p>
            <a:pPr marL="457200" lvl="0" indent="-342900" algn="l" rtl="0">
              <a:spcBef>
                <a:spcPts val="0"/>
              </a:spcBef>
              <a:spcAft>
                <a:spcPts val="0"/>
              </a:spcAft>
              <a:buSzPts val="1800"/>
              <a:buChar char="●"/>
            </a:pPr>
            <a:r>
              <a:rPr lang="it"/>
              <a:t>Al suo interno è possibile inserire condizioni della forma</a:t>
            </a:r>
            <a:endParaRPr/>
          </a:p>
          <a:p>
            <a:pPr marL="914400" marR="139700" lvl="1" indent="-317500" algn="l" rtl="0">
              <a:spcBef>
                <a:spcPts val="0"/>
              </a:spcBef>
              <a:spcAft>
                <a:spcPts val="0"/>
              </a:spcAft>
              <a:buClr>
                <a:srgbClr val="0B5394"/>
              </a:buClr>
              <a:buSzPts val="1400"/>
              <a:buFont typeface="Consolas"/>
              <a:buChar char="○"/>
            </a:pPr>
            <a:r>
              <a:rPr lang="it" sz="1200" b="1">
                <a:solidFill>
                  <a:srgbClr val="0B5394"/>
                </a:solidFill>
                <a:latin typeface="Consolas"/>
                <a:ea typeface="Consolas"/>
                <a:cs typeface="Consolas"/>
                <a:sym typeface="Consolas"/>
              </a:rPr>
              <a:t>&lt;pattern&gt; = &lt;async expression&gt; (, if &lt;precondition&gt;)? =&gt; &lt;handle&gt;</a:t>
            </a:r>
            <a:endParaRPr sz="1200"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sz="1200" b="1">
                <a:solidFill>
                  <a:srgbClr val="0B5394"/>
                </a:solidFill>
                <a:latin typeface="Consolas"/>
                <a:ea typeface="Consolas"/>
                <a:cs typeface="Consolas"/>
                <a:sym typeface="Consolas"/>
              </a:rPr>
              <a:t>else =&gt; &lt;expression&gt;</a:t>
            </a:r>
            <a:endParaRPr sz="1200"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Il ramo </a:t>
            </a:r>
            <a:r>
              <a:rPr lang="it" b="1">
                <a:solidFill>
                  <a:srgbClr val="0B5394"/>
                </a:solidFill>
                <a:latin typeface="Consolas"/>
                <a:ea typeface="Consolas"/>
                <a:cs typeface="Consolas"/>
                <a:sym typeface="Consolas"/>
              </a:rPr>
              <a:t>else</a:t>
            </a:r>
            <a:r>
              <a:rPr lang="it"/>
              <a:t>, se presente, viene valutato solo se nessuno dei rami precedenti ha avuto successo</a:t>
            </a:r>
            <a:endParaRPr/>
          </a:p>
        </p:txBody>
      </p:sp>
      <p:sp>
        <p:nvSpPr>
          <p:cNvPr id="401" name="Google Shape;401;p45"/>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Selezionare il primo Future che si completa</a:t>
            </a:r>
            <a:endParaRPr/>
          </a:p>
        </p:txBody>
      </p:sp>
      <p:sp>
        <p:nvSpPr>
          <p:cNvPr id="407" name="Google Shape;407;p46"/>
          <p:cNvSpPr txBox="1"/>
          <p:nvPr/>
        </p:nvSpPr>
        <p:spPr>
          <a:xfrm>
            <a:off x="939050" y="1195950"/>
            <a:ext cx="6971100" cy="32016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a:solidFill>
                  <a:schemeClr val="dk1"/>
                </a:solidFill>
                <a:latin typeface="Consolas"/>
                <a:ea typeface="Consolas"/>
                <a:cs typeface="Consolas"/>
                <a:sym typeface="Consolas"/>
              </a:rPr>
              <a:t>async fn do_stuff_async() { …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async fn more_async_work() { … }</a:t>
            </a:r>
            <a:endParaRPr>
              <a:solidFill>
                <a:schemeClr val="dk1"/>
              </a:solidFill>
              <a:latin typeface="Consolas"/>
              <a:ea typeface="Consolas"/>
              <a:cs typeface="Consolas"/>
              <a:sym typeface="Consolas"/>
            </a:endParaRPr>
          </a:p>
          <a:p>
            <a:pPr marL="0" lvl="0" indent="0" algn="l" rtl="0">
              <a:spcBef>
                <a:spcPts val="0"/>
              </a:spcBef>
              <a:spcAft>
                <a:spcPts val="0"/>
              </a:spcAft>
              <a:buNone/>
            </a:pP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#[tokio::main]</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async fn main() {</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tokio::select!</a:t>
            </a:r>
            <a:r>
              <a:rPr lang="it">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_ = do_stuff_async() =&gt; {</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println!("do_stuff_async() completed first")</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_ = more_async_work() =&gt; {</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println!("more_async_work() completed first")</a:t>
            </a:r>
            <a:endParaRPr>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a:t>
            </a:r>
            <a:endParaRPr>
              <a:latin typeface="Consolas"/>
              <a:ea typeface="Consolas"/>
              <a:cs typeface="Consolas"/>
              <a:sym typeface="Consolas"/>
            </a:endParaRPr>
          </a:p>
        </p:txBody>
      </p:sp>
      <p:sp>
        <p:nvSpPr>
          <p:cNvPr id="408" name="Google Shape;408;p46"/>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Gestione del tempo</a:t>
            </a:r>
            <a:endParaRPr/>
          </a:p>
        </p:txBody>
      </p:sp>
      <p:sp>
        <p:nvSpPr>
          <p:cNvPr id="414" name="Google Shape;414;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La funzione </a:t>
            </a:r>
            <a:r>
              <a:rPr lang="it" b="1">
                <a:solidFill>
                  <a:srgbClr val="0B5394"/>
                </a:solidFill>
                <a:latin typeface="Consolas"/>
                <a:ea typeface="Consolas"/>
                <a:cs typeface="Consolas"/>
                <a:sym typeface="Consolas"/>
              </a:rPr>
              <a:t>tokio::time::sleep(d: Duration).await</a:t>
            </a:r>
            <a:r>
              <a:rPr lang="it"/>
              <a:t> sospende l’esecuzione del task corrente per un tempo pari alla durata indicata</a:t>
            </a:r>
            <a:endParaRPr/>
          </a:p>
          <a:p>
            <a:pPr marL="914400" lvl="1" indent="-317500" algn="l" rtl="0">
              <a:spcBef>
                <a:spcPts val="0"/>
              </a:spcBef>
              <a:spcAft>
                <a:spcPts val="0"/>
              </a:spcAft>
              <a:buSzPts val="1400"/>
              <a:buChar char="○"/>
            </a:pPr>
            <a:r>
              <a:rPr lang="it"/>
              <a:t>Durante l’attesa non viene consumata nessuna risorsa, se non la memoria necessaria a descrivere l’oggetto Future corrispondente</a:t>
            </a:r>
            <a:endParaRPr/>
          </a:p>
          <a:p>
            <a:pPr marL="914400" lvl="1" indent="-317500" algn="l" rtl="0">
              <a:spcBef>
                <a:spcPts val="0"/>
              </a:spcBef>
              <a:spcAft>
                <a:spcPts val="0"/>
              </a:spcAft>
              <a:buSzPts val="1400"/>
              <a:buChar char="○"/>
            </a:pPr>
            <a:r>
              <a:rPr lang="it"/>
              <a:t>Allo scadere del tempo, l’esecuzione procede normalmente</a:t>
            </a:r>
            <a:endParaRPr/>
          </a:p>
          <a:p>
            <a:pPr marL="457200" lvl="0" indent="-342900" algn="l" rtl="0">
              <a:spcBef>
                <a:spcPts val="0"/>
              </a:spcBef>
              <a:spcAft>
                <a:spcPts val="0"/>
              </a:spcAft>
              <a:buSzPts val="1800"/>
              <a:buChar char="●"/>
            </a:pPr>
            <a:r>
              <a:rPr lang="it"/>
              <a:t>La funzione </a:t>
            </a:r>
            <a:r>
              <a:rPr lang="it" b="1">
                <a:solidFill>
                  <a:srgbClr val="0B5394"/>
                </a:solidFill>
                <a:latin typeface="Consolas"/>
                <a:ea typeface="Consolas"/>
                <a:cs typeface="Consolas"/>
                <a:sym typeface="Consolas"/>
              </a:rPr>
              <a:t>tokio::time::timeout(d: Duration, f: F).await</a:t>
            </a:r>
            <a:r>
              <a:rPr lang="it"/>
              <a:t> attende per un tempo massimo pari alla durata indicata che il Future passato come secondo parametro si completi e restituisce un valore di tipo </a:t>
            </a:r>
            <a:r>
              <a:rPr lang="it" b="1">
                <a:solidFill>
                  <a:srgbClr val="0B5394"/>
                </a:solidFill>
                <a:latin typeface="Consolas"/>
                <a:ea typeface="Consolas"/>
                <a:cs typeface="Consolas"/>
                <a:sym typeface="Consolas"/>
              </a:rPr>
              <a:t>Result&lt;T,Elapsed&gt;</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Se l’esecuzione si completa in tempo, il risultato è positivo e contiene il valore restituito dal Future, altrimenti riporta un errore di tipo Elapsed</a:t>
            </a:r>
            <a:endParaRPr/>
          </a:p>
        </p:txBody>
      </p:sp>
      <p:sp>
        <p:nvSpPr>
          <p:cNvPr id="415" name="Google Shape;415;p47"/>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Eseguire compiti computazionalmente intensi</a:t>
            </a:r>
            <a:endParaRPr/>
          </a:p>
        </p:txBody>
      </p:sp>
      <p:sp>
        <p:nvSpPr>
          <p:cNvPr id="421" name="Google Shape;421;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Se, in una funzione asincrona, occorre eseguire un compito computazionalmente intenso, la cui durata possa superare il centinaio di microsecondi, è bene richiedere che venga eseguito in un thread apposito</a:t>
            </a:r>
            <a:endParaRPr/>
          </a:p>
          <a:p>
            <a:pPr marL="914400" lvl="1" indent="-317500" algn="l" rtl="0">
              <a:spcBef>
                <a:spcPts val="0"/>
              </a:spcBef>
              <a:spcAft>
                <a:spcPts val="0"/>
              </a:spcAft>
              <a:buSzPts val="1400"/>
              <a:buChar char="○"/>
            </a:pPr>
            <a:r>
              <a:rPr lang="it"/>
              <a:t>Così da evitare di introdurre latenza nell’elaborazione degli altri task</a:t>
            </a:r>
            <a:endParaRPr/>
          </a:p>
          <a:p>
            <a:pPr marL="914400" lvl="1" indent="-317500" algn="l" rtl="0">
              <a:spcBef>
                <a:spcPts val="0"/>
              </a:spcBef>
              <a:spcAft>
                <a:spcPts val="0"/>
              </a:spcAft>
              <a:buSzPts val="1400"/>
              <a:buChar char="○"/>
            </a:pPr>
            <a:r>
              <a:rPr lang="it"/>
              <a:t>Si utilizza la funzione </a:t>
            </a:r>
            <a:r>
              <a:rPr lang="it" b="1">
                <a:solidFill>
                  <a:srgbClr val="0B5394"/>
                </a:solidFill>
                <a:latin typeface="Consolas"/>
                <a:ea typeface="Consolas"/>
                <a:cs typeface="Consolas"/>
                <a:sym typeface="Consolas"/>
              </a:rPr>
              <a:t>tokio::task::spawn_blocking(f: FnOnce()-&gt;R)</a:t>
            </a:r>
            <a:r>
              <a:rPr lang="it"/>
              <a:t> </a:t>
            </a:r>
            <a:endParaRPr/>
          </a:p>
          <a:p>
            <a:pPr marL="457200" lvl="0" indent="-342900" algn="l" rtl="0">
              <a:spcBef>
                <a:spcPts val="0"/>
              </a:spcBef>
              <a:spcAft>
                <a:spcPts val="0"/>
              </a:spcAft>
              <a:buSzPts val="1800"/>
              <a:buChar char="●"/>
            </a:pPr>
            <a:r>
              <a:rPr lang="it"/>
              <a:t>Occorre evitare di lanciare troppi task di questo tipo</a:t>
            </a:r>
            <a:endParaRPr/>
          </a:p>
          <a:p>
            <a:pPr marL="914400" lvl="1" indent="-317500" algn="l" rtl="0">
              <a:spcBef>
                <a:spcPts val="0"/>
              </a:spcBef>
              <a:spcAft>
                <a:spcPts val="0"/>
              </a:spcAft>
              <a:buSzPts val="1400"/>
              <a:buChar char="○"/>
            </a:pPr>
            <a:r>
              <a:rPr lang="it"/>
              <a:t>Durante la loro esistenza, infatti, tenderebbero a richiedere l’uso di CPU introducendo contesa con i thread deputati a elaborare le code dei messaggi, aumentando la latenza complessiva del sistema</a:t>
            </a:r>
            <a:endParaRPr/>
          </a:p>
          <a:p>
            <a:pPr marL="914400" lvl="1" indent="-317500" algn="l" rtl="0">
              <a:spcBef>
                <a:spcPts val="0"/>
              </a:spcBef>
              <a:spcAft>
                <a:spcPts val="0"/>
              </a:spcAft>
              <a:buSzPts val="1400"/>
              <a:buChar char="○"/>
            </a:pPr>
            <a:r>
              <a:rPr lang="it"/>
              <a:t>Può essere opportuno condizionarne l’esecuzione alla disponibilità di risorse globali (usando, ad esempio, un semaforo) o usare esecutori ad hoc, come quelli offerti dalla libreria </a:t>
            </a:r>
            <a:r>
              <a:rPr lang="it" b="1">
                <a:solidFill>
                  <a:srgbClr val="0B5394"/>
                </a:solidFill>
                <a:latin typeface="Consolas"/>
                <a:ea typeface="Consolas"/>
                <a:cs typeface="Consolas"/>
                <a:sym typeface="Consolas"/>
              </a:rPr>
              <a:t>Rayon</a:t>
            </a:r>
            <a:endParaRPr b="1">
              <a:solidFill>
                <a:srgbClr val="0B5394"/>
              </a:solidFill>
              <a:latin typeface="Consolas"/>
              <a:ea typeface="Consolas"/>
              <a:cs typeface="Consolas"/>
              <a:sym typeface="Consolas"/>
            </a:endParaRPr>
          </a:p>
        </p:txBody>
      </p:sp>
      <p:sp>
        <p:nvSpPr>
          <p:cNvPr id="422" name="Google Shape;422;p48"/>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Eseguire compiti computazionalmente intensi</a:t>
            </a:r>
            <a:endParaRPr/>
          </a:p>
        </p:txBody>
      </p:sp>
      <p:sp>
        <p:nvSpPr>
          <p:cNvPr id="428" name="Google Shape;428;p49"/>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37</a:t>
            </a:fld>
            <a:endParaRPr/>
          </a:p>
        </p:txBody>
      </p:sp>
      <p:sp>
        <p:nvSpPr>
          <p:cNvPr id="429" name="Google Shape;429;p49"/>
          <p:cNvSpPr/>
          <p:nvPr/>
        </p:nvSpPr>
        <p:spPr>
          <a:xfrm>
            <a:off x="1488100" y="1602175"/>
            <a:ext cx="6061200" cy="27015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9"/>
          <p:cNvSpPr/>
          <p:nvPr/>
        </p:nvSpPr>
        <p:spPr>
          <a:xfrm>
            <a:off x="1532720" y="2250275"/>
            <a:ext cx="2871300" cy="1363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Fixed-sized threadpool for executors</a:t>
            </a:r>
            <a:endParaRPr/>
          </a:p>
          <a:p>
            <a:pPr marL="0" lvl="0" indent="0" algn="ctr" rtl="0">
              <a:spcBef>
                <a:spcPts val="0"/>
              </a:spcBef>
              <a:spcAft>
                <a:spcPts val="0"/>
              </a:spcAft>
              <a:buNone/>
            </a:pPr>
            <a:endParaRPr/>
          </a:p>
          <a:p>
            <a:pPr marL="0" lvl="0" indent="0" algn="ctr" rtl="0">
              <a:spcBef>
                <a:spcPts val="0"/>
              </a:spcBef>
              <a:spcAft>
                <a:spcPts val="0"/>
              </a:spcAft>
              <a:buNone/>
            </a:pPr>
            <a:r>
              <a:rPr lang="it" b="1"/>
              <a:t>tokio::spawn</a:t>
            </a:r>
            <a:endParaRPr b="1"/>
          </a:p>
        </p:txBody>
      </p:sp>
      <p:sp>
        <p:nvSpPr>
          <p:cNvPr id="431" name="Google Shape;431;p49"/>
          <p:cNvSpPr/>
          <p:nvPr/>
        </p:nvSpPr>
        <p:spPr>
          <a:xfrm>
            <a:off x="4632645" y="2250275"/>
            <a:ext cx="2878800" cy="1363800"/>
          </a:xfrm>
          <a:prstGeom prst="round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Bounded threadpool for blocking calls</a:t>
            </a:r>
            <a:endParaRPr/>
          </a:p>
          <a:p>
            <a:pPr marL="0" lvl="0" indent="0" algn="ctr" rtl="0">
              <a:spcBef>
                <a:spcPts val="0"/>
              </a:spcBef>
              <a:spcAft>
                <a:spcPts val="0"/>
              </a:spcAft>
              <a:buNone/>
            </a:pPr>
            <a:endParaRPr/>
          </a:p>
          <a:p>
            <a:pPr marL="0" lvl="0" indent="0" algn="ctr" rtl="0">
              <a:spcBef>
                <a:spcPts val="0"/>
              </a:spcBef>
              <a:spcAft>
                <a:spcPts val="0"/>
              </a:spcAft>
              <a:buNone/>
            </a:pPr>
            <a:r>
              <a:rPr lang="it" b="1"/>
              <a:t>tokio::task::spawn_blocking</a:t>
            </a:r>
            <a:endParaRPr b="1"/>
          </a:p>
        </p:txBody>
      </p:sp>
      <p:sp>
        <p:nvSpPr>
          <p:cNvPr id="432" name="Google Shape;432;p49"/>
          <p:cNvSpPr txBox="1"/>
          <p:nvPr/>
        </p:nvSpPr>
        <p:spPr>
          <a:xfrm>
            <a:off x="1488100" y="1104400"/>
            <a:ext cx="6061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1800" b="1"/>
              <a:t>Tokio’s Runtime</a:t>
            </a:r>
            <a:endParaRPr sz="18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Condividere dati tra task</a:t>
            </a:r>
            <a:endParaRPr/>
          </a:p>
        </p:txBody>
      </p:sp>
      <p:sp>
        <p:nvSpPr>
          <p:cNvPr id="438" name="Google Shape;438;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Se due task hanno bisogno di condividere una struttura dati, questa deve essere opportunamente protetta</a:t>
            </a:r>
            <a:endParaRPr/>
          </a:p>
          <a:p>
            <a:pPr marL="914400" lvl="1" indent="-317500" algn="l" rtl="0">
              <a:spcBef>
                <a:spcPts val="0"/>
              </a:spcBef>
              <a:spcAft>
                <a:spcPts val="0"/>
              </a:spcAft>
              <a:buSzPts val="1400"/>
              <a:buChar char="○"/>
            </a:pPr>
            <a:r>
              <a:rPr lang="it"/>
              <a:t>A seguito del meccanismo di </a:t>
            </a:r>
            <a:r>
              <a:rPr lang="it" i="1"/>
              <a:t>work stealing</a:t>
            </a:r>
            <a:r>
              <a:rPr lang="it"/>
              <a:t> adottato dallo schedulatore, è infatti possibile che l’esecuzione avvenga in thread differenti</a:t>
            </a:r>
            <a:endParaRPr/>
          </a:p>
          <a:p>
            <a:pPr marL="914400" lvl="1" indent="-317500" algn="l" rtl="0">
              <a:spcBef>
                <a:spcPts val="0"/>
              </a:spcBef>
              <a:spcAft>
                <a:spcPts val="0"/>
              </a:spcAft>
              <a:buSzPts val="1400"/>
              <a:buChar char="○"/>
            </a:pPr>
            <a:r>
              <a:rPr lang="it"/>
              <a:t>Occorre pertanto adottare le stesse precauzioni e strategie già viste con la programmazione </a:t>
            </a:r>
            <a:r>
              <a:rPr lang="it" i="1"/>
              <a:t>multithread</a:t>
            </a:r>
            <a:endParaRPr i="1"/>
          </a:p>
          <a:p>
            <a:pPr marL="457200" lvl="0" indent="-342900" algn="l" rtl="0">
              <a:spcBef>
                <a:spcPts val="0"/>
              </a:spcBef>
              <a:spcAft>
                <a:spcPts val="0"/>
              </a:spcAft>
              <a:buSzPts val="1800"/>
              <a:buChar char="●"/>
            </a:pPr>
            <a:r>
              <a:rPr lang="it"/>
              <a:t>Tokio mette a disposizione una ricca serie di primitive asincrone nel modulo </a:t>
            </a:r>
            <a:r>
              <a:rPr lang="it" b="1">
                <a:solidFill>
                  <a:srgbClr val="0B5394"/>
                </a:solidFill>
                <a:latin typeface="Consolas"/>
                <a:ea typeface="Consolas"/>
                <a:cs typeface="Consolas"/>
                <a:sym typeface="Consolas"/>
              </a:rPr>
              <a:t>tokio::sync</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Alcune basate sulla condivisione dello stato (</a:t>
            </a:r>
            <a:r>
              <a:rPr lang="it" b="1">
                <a:solidFill>
                  <a:srgbClr val="0B5394"/>
                </a:solidFill>
                <a:latin typeface="Consolas"/>
                <a:ea typeface="Consolas"/>
                <a:cs typeface="Consolas"/>
                <a:sym typeface="Consolas"/>
              </a:rPr>
              <a:t>Barrier</a:t>
            </a:r>
            <a:r>
              <a:rPr lang="it"/>
              <a:t>, </a:t>
            </a:r>
            <a:r>
              <a:rPr lang="it" b="1">
                <a:solidFill>
                  <a:srgbClr val="0B5394"/>
                </a:solidFill>
                <a:latin typeface="Consolas"/>
                <a:ea typeface="Consolas"/>
                <a:cs typeface="Consolas"/>
                <a:sym typeface="Consolas"/>
              </a:rPr>
              <a:t>Mutex</a:t>
            </a:r>
            <a:r>
              <a:rPr lang="it"/>
              <a:t>, </a:t>
            </a:r>
            <a:r>
              <a:rPr lang="it" b="1">
                <a:solidFill>
                  <a:srgbClr val="0B5394"/>
                </a:solidFill>
                <a:latin typeface="Consolas"/>
                <a:ea typeface="Consolas"/>
                <a:cs typeface="Consolas"/>
                <a:sym typeface="Consolas"/>
              </a:rPr>
              <a:t>Notify</a:t>
            </a:r>
            <a:r>
              <a:rPr lang="it"/>
              <a:t>, </a:t>
            </a:r>
            <a:r>
              <a:rPr lang="it" b="1">
                <a:solidFill>
                  <a:srgbClr val="0B5394"/>
                </a:solidFill>
                <a:latin typeface="Consolas"/>
                <a:ea typeface="Consolas"/>
                <a:cs typeface="Consolas"/>
                <a:sym typeface="Consolas"/>
              </a:rPr>
              <a:t>RwLock</a:t>
            </a:r>
            <a:r>
              <a:rPr lang="it"/>
              <a:t>, </a:t>
            </a:r>
            <a:r>
              <a:rPr lang="it" b="1">
                <a:solidFill>
                  <a:srgbClr val="0B5394"/>
                </a:solidFill>
                <a:latin typeface="Consolas"/>
                <a:ea typeface="Consolas"/>
                <a:cs typeface="Consolas"/>
                <a:sym typeface="Consolas"/>
              </a:rPr>
              <a:t>Semaphore</a:t>
            </a:r>
            <a:r>
              <a:rPr lang="it"/>
              <a:t>) </a:t>
            </a:r>
            <a:endParaRPr/>
          </a:p>
          <a:p>
            <a:pPr marL="914400" marR="0" lvl="1" indent="-317500" algn="l" rtl="0">
              <a:lnSpc>
                <a:spcPct val="115000"/>
              </a:lnSpc>
              <a:spcBef>
                <a:spcPts val="0"/>
              </a:spcBef>
              <a:spcAft>
                <a:spcPts val="0"/>
              </a:spcAft>
              <a:buSzPts val="1400"/>
              <a:buChar char="○"/>
            </a:pPr>
            <a:r>
              <a:rPr lang="it"/>
              <a:t>Altre basate sulla comunicazione di messaggi (canali </a:t>
            </a:r>
            <a:r>
              <a:rPr lang="it" b="1">
                <a:solidFill>
                  <a:srgbClr val="0B5394"/>
                </a:solidFill>
                <a:latin typeface="Consolas"/>
                <a:ea typeface="Consolas"/>
                <a:cs typeface="Consolas"/>
                <a:sym typeface="Consolas"/>
              </a:rPr>
              <a:t>oneshot</a:t>
            </a:r>
            <a:r>
              <a:rPr lang="it"/>
              <a:t>, </a:t>
            </a:r>
            <a:r>
              <a:rPr lang="it" b="1">
                <a:solidFill>
                  <a:srgbClr val="0B5394"/>
                </a:solidFill>
                <a:latin typeface="Consolas"/>
                <a:ea typeface="Consolas"/>
                <a:cs typeface="Consolas"/>
                <a:sym typeface="Consolas"/>
              </a:rPr>
              <a:t>mpsc</a:t>
            </a:r>
            <a:r>
              <a:rPr lang="it"/>
              <a:t>, </a:t>
            </a:r>
            <a:r>
              <a:rPr lang="it" b="1">
                <a:solidFill>
                  <a:srgbClr val="0B5394"/>
                </a:solidFill>
                <a:latin typeface="Consolas"/>
                <a:ea typeface="Consolas"/>
                <a:cs typeface="Consolas"/>
                <a:sym typeface="Consolas"/>
              </a:rPr>
              <a:t>broadcast</a:t>
            </a:r>
            <a:r>
              <a:rPr lang="it"/>
              <a:t>, </a:t>
            </a:r>
            <a:r>
              <a:rPr lang="it" b="1">
                <a:solidFill>
                  <a:srgbClr val="0B5394"/>
                </a:solidFill>
                <a:latin typeface="Consolas"/>
                <a:ea typeface="Consolas"/>
                <a:cs typeface="Consolas"/>
                <a:sym typeface="Consolas"/>
              </a:rPr>
              <a:t>watch</a:t>
            </a:r>
            <a:r>
              <a:rPr lang="it"/>
              <a:t>)</a:t>
            </a:r>
            <a:endParaRPr/>
          </a:p>
        </p:txBody>
      </p:sp>
      <p:sp>
        <p:nvSpPr>
          <p:cNvPr id="439" name="Google Shape;439;p50"/>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Arc/Mutex - stato condiviso</a:t>
            </a:r>
            <a:endParaRPr/>
          </a:p>
        </p:txBody>
      </p:sp>
      <p:sp>
        <p:nvSpPr>
          <p:cNvPr id="445" name="Google Shape;445;p51"/>
          <p:cNvSpPr txBox="1"/>
          <p:nvPr/>
        </p:nvSpPr>
        <p:spPr>
          <a:xfrm>
            <a:off x="840150" y="1017745"/>
            <a:ext cx="7463700" cy="36327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Consolas"/>
                <a:ea typeface="Consolas"/>
                <a:cs typeface="Consolas"/>
                <a:sym typeface="Consolas"/>
              </a:rPr>
              <a:t>use tokio::sync::Mutex;</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use std::sync::Arc;</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#[tokio::main]</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async fn main()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let data = </a:t>
            </a:r>
            <a:r>
              <a:rPr lang="it" b="1">
                <a:solidFill>
                  <a:srgbClr val="0B5394"/>
                </a:solidFill>
                <a:highlight>
                  <a:schemeClr val="accent6"/>
                </a:highlight>
                <a:latin typeface="Consolas"/>
                <a:ea typeface="Consolas"/>
                <a:cs typeface="Consolas"/>
                <a:sym typeface="Consolas"/>
              </a:rPr>
              <a:t>Arc::new(Mutex::new(0));</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let mut v = vec![];</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for _ in 0..4 {</a:t>
            </a:r>
            <a:endParaRPr>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let data = </a:t>
            </a:r>
            <a:r>
              <a:rPr lang="it" b="1">
                <a:solidFill>
                  <a:srgbClr val="0B5394"/>
                </a:solidFill>
                <a:highlight>
                  <a:schemeClr val="accent6"/>
                </a:highlight>
                <a:latin typeface="Consolas"/>
                <a:ea typeface="Consolas"/>
                <a:cs typeface="Consolas"/>
                <a:sym typeface="Consolas"/>
              </a:rPr>
              <a:t>Arc::clone(&amp;data)</a:t>
            </a:r>
            <a:r>
              <a:rPr lang="it">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v.push(tokio::spawn(async move {</a:t>
            </a:r>
            <a:endParaRPr>
              <a:latin typeface="Consolas"/>
              <a:ea typeface="Consolas"/>
              <a:cs typeface="Consolas"/>
              <a:sym typeface="Consolas"/>
            </a:endParaRPr>
          </a:p>
          <a:p>
            <a:pPr marL="0" marR="0" lvl="0" indent="0" algn="l" rtl="0">
              <a:lnSpc>
                <a:spcPct val="100000"/>
              </a:lnSpc>
              <a:spcBef>
                <a:spcPts val="0"/>
              </a:spcBef>
              <a:spcAft>
                <a:spcPts val="0"/>
              </a:spcAft>
              <a:buNone/>
            </a:pPr>
            <a:r>
              <a:rPr lang="it">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let mut lock = data.lock().await;</a:t>
            </a:r>
            <a:endParaRPr b="1">
              <a:solidFill>
                <a:srgbClr val="0B5394"/>
              </a:solidFill>
              <a:highlight>
                <a:schemeClr val="accent6"/>
              </a:highlight>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rgbClr val="0B5394"/>
                </a:solidFill>
                <a:highlight>
                  <a:schemeClr val="accent6"/>
                </a:highlight>
                <a:latin typeface="Consolas"/>
                <a:ea typeface="Consolas"/>
                <a:cs typeface="Consolas"/>
                <a:sym typeface="Consolas"/>
              </a:rPr>
              <a:t>      *lock += 1;</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for h in v { let _ = join!(h);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assert_eq!(</a:t>
            </a:r>
            <a:r>
              <a:rPr lang="it" b="1">
                <a:solidFill>
                  <a:srgbClr val="0B5394"/>
                </a:solidFill>
                <a:highlight>
                  <a:schemeClr val="accent6"/>
                </a:highlight>
                <a:latin typeface="Consolas"/>
                <a:ea typeface="Consolas"/>
                <a:cs typeface="Consolas"/>
                <a:sym typeface="Consolas"/>
              </a:rPr>
              <a:t>*(data.lock().await)</a:t>
            </a:r>
            <a:r>
              <a:rPr lang="it">
                <a:latin typeface="Consolas"/>
                <a:ea typeface="Consolas"/>
                <a:cs typeface="Consolas"/>
                <a:sym typeface="Consolas"/>
              </a:rPr>
              <a:t>, 4);</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446" name="Google Shape;446;p51"/>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Strategie di esecuzione</a:t>
            </a:r>
            <a:endParaRPr/>
          </a:p>
        </p:txBody>
      </p:sp>
      <p:pic>
        <p:nvPicPr>
          <p:cNvPr id="78" name="Google Shape;78;p16"/>
          <p:cNvPicPr preferRelativeResize="0"/>
          <p:nvPr/>
        </p:nvPicPr>
        <p:blipFill>
          <a:blip r:embed="rId3">
            <a:alphaModFix/>
          </a:blip>
          <a:stretch>
            <a:fillRect/>
          </a:stretch>
        </p:blipFill>
        <p:spPr>
          <a:xfrm>
            <a:off x="1161875" y="935375"/>
            <a:ext cx="6087137" cy="3820974"/>
          </a:xfrm>
          <a:prstGeom prst="rect">
            <a:avLst/>
          </a:prstGeom>
          <a:noFill/>
          <a:ln>
            <a:noFill/>
          </a:ln>
        </p:spPr>
      </p:pic>
      <p:grpSp>
        <p:nvGrpSpPr>
          <p:cNvPr id="79" name="Google Shape;79;p16"/>
          <p:cNvGrpSpPr/>
          <p:nvPr/>
        </p:nvGrpSpPr>
        <p:grpSpPr>
          <a:xfrm>
            <a:off x="2963882" y="1808650"/>
            <a:ext cx="3170261" cy="362950"/>
            <a:chOff x="2963882" y="1808650"/>
            <a:chExt cx="3170261" cy="362950"/>
          </a:xfrm>
        </p:grpSpPr>
        <p:pic>
          <p:nvPicPr>
            <p:cNvPr id="80" name="Google Shape;80;p16"/>
            <p:cNvPicPr preferRelativeResize="0"/>
            <p:nvPr/>
          </p:nvPicPr>
          <p:blipFill>
            <a:blip r:embed="rId4">
              <a:alphaModFix/>
            </a:blip>
            <a:stretch>
              <a:fillRect/>
            </a:stretch>
          </p:blipFill>
          <p:spPr>
            <a:xfrm>
              <a:off x="3200882" y="1808650"/>
              <a:ext cx="362950" cy="362950"/>
            </a:xfrm>
            <a:prstGeom prst="rect">
              <a:avLst/>
            </a:prstGeom>
            <a:noFill/>
            <a:ln>
              <a:noFill/>
            </a:ln>
          </p:spPr>
        </p:pic>
        <p:pic>
          <p:nvPicPr>
            <p:cNvPr id="81" name="Google Shape;81;p16"/>
            <p:cNvPicPr preferRelativeResize="0"/>
            <p:nvPr/>
          </p:nvPicPr>
          <p:blipFill>
            <a:blip r:embed="rId4">
              <a:alphaModFix/>
            </a:blip>
            <a:stretch>
              <a:fillRect/>
            </a:stretch>
          </p:blipFill>
          <p:spPr>
            <a:xfrm>
              <a:off x="4333007" y="1808650"/>
              <a:ext cx="362950" cy="362950"/>
            </a:xfrm>
            <a:prstGeom prst="rect">
              <a:avLst/>
            </a:prstGeom>
            <a:noFill/>
            <a:ln>
              <a:noFill/>
            </a:ln>
          </p:spPr>
        </p:pic>
        <p:pic>
          <p:nvPicPr>
            <p:cNvPr id="82" name="Google Shape;82;p16"/>
            <p:cNvPicPr preferRelativeResize="0"/>
            <p:nvPr/>
          </p:nvPicPr>
          <p:blipFill>
            <a:blip r:embed="rId4">
              <a:alphaModFix/>
            </a:blip>
            <a:stretch>
              <a:fillRect/>
            </a:stretch>
          </p:blipFill>
          <p:spPr>
            <a:xfrm>
              <a:off x="5465132" y="1808650"/>
              <a:ext cx="362950" cy="362950"/>
            </a:xfrm>
            <a:prstGeom prst="rect">
              <a:avLst/>
            </a:prstGeom>
            <a:noFill/>
            <a:ln>
              <a:noFill/>
            </a:ln>
          </p:spPr>
        </p:pic>
        <p:cxnSp>
          <p:nvCxnSpPr>
            <p:cNvPr id="83" name="Google Shape;83;p16"/>
            <p:cNvCxnSpPr>
              <a:stCxn id="84" idx="3"/>
              <a:endCxn id="80" idx="1"/>
            </p:cNvCxnSpPr>
            <p:nvPr/>
          </p:nvCxnSpPr>
          <p:spPr>
            <a:xfrm>
              <a:off x="2963882" y="1990125"/>
              <a:ext cx="237000" cy="0"/>
            </a:xfrm>
            <a:prstGeom prst="straightConnector1">
              <a:avLst/>
            </a:prstGeom>
            <a:noFill/>
            <a:ln w="9525" cap="flat" cmpd="sng">
              <a:solidFill>
                <a:schemeClr val="dk2"/>
              </a:solidFill>
              <a:prstDash val="dash"/>
              <a:round/>
              <a:headEnd type="none" w="med" len="med"/>
              <a:tailEnd type="none" w="med" len="med"/>
            </a:ln>
          </p:spPr>
        </p:cxnSp>
        <p:cxnSp>
          <p:nvCxnSpPr>
            <p:cNvPr id="85" name="Google Shape;85;p16"/>
            <p:cNvCxnSpPr/>
            <p:nvPr/>
          </p:nvCxnSpPr>
          <p:spPr>
            <a:xfrm rot="10800000" flipH="1">
              <a:off x="3529907" y="1984425"/>
              <a:ext cx="315600" cy="5700"/>
            </a:xfrm>
            <a:prstGeom prst="straightConnector1">
              <a:avLst/>
            </a:prstGeom>
            <a:noFill/>
            <a:ln w="9525" cap="flat" cmpd="sng">
              <a:solidFill>
                <a:schemeClr val="dk2"/>
              </a:solidFill>
              <a:prstDash val="dash"/>
              <a:round/>
              <a:headEnd type="none" w="med" len="med"/>
              <a:tailEnd type="triangle" w="med" len="med"/>
            </a:ln>
          </p:spPr>
        </p:cxnSp>
        <p:cxnSp>
          <p:nvCxnSpPr>
            <p:cNvPr id="86" name="Google Shape;86;p16"/>
            <p:cNvCxnSpPr/>
            <p:nvPr/>
          </p:nvCxnSpPr>
          <p:spPr>
            <a:xfrm>
              <a:off x="4086945" y="1987275"/>
              <a:ext cx="237000" cy="0"/>
            </a:xfrm>
            <a:prstGeom prst="straightConnector1">
              <a:avLst/>
            </a:prstGeom>
            <a:noFill/>
            <a:ln w="9525" cap="flat" cmpd="sng">
              <a:solidFill>
                <a:schemeClr val="dk2"/>
              </a:solidFill>
              <a:prstDash val="dash"/>
              <a:round/>
              <a:headEnd type="none" w="med" len="med"/>
              <a:tailEnd type="none" w="med" len="med"/>
            </a:ln>
          </p:spPr>
        </p:cxnSp>
        <p:cxnSp>
          <p:nvCxnSpPr>
            <p:cNvPr id="87" name="Google Shape;87;p16"/>
            <p:cNvCxnSpPr/>
            <p:nvPr/>
          </p:nvCxnSpPr>
          <p:spPr>
            <a:xfrm rot="10800000" flipH="1">
              <a:off x="4695957" y="1987275"/>
              <a:ext cx="315600" cy="5700"/>
            </a:xfrm>
            <a:prstGeom prst="straightConnector1">
              <a:avLst/>
            </a:prstGeom>
            <a:noFill/>
            <a:ln w="9525" cap="flat" cmpd="sng">
              <a:solidFill>
                <a:schemeClr val="dk2"/>
              </a:solidFill>
              <a:prstDash val="dash"/>
              <a:round/>
              <a:headEnd type="none" w="med" len="med"/>
              <a:tailEnd type="triangle" w="med" len="med"/>
            </a:ln>
          </p:spPr>
        </p:cxnSp>
        <p:cxnSp>
          <p:nvCxnSpPr>
            <p:cNvPr id="88" name="Google Shape;88;p16"/>
            <p:cNvCxnSpPr/>
            <p:nvPr/>
          </p:nvCxnSpPr>
          <p:spPr>
            <a:xfrm rot="10800000" flipH="1">
              <a:off x="5818543" y="1984425"/>
              <a:ext cx="315600" cy="5700"/>
            </a:xfrm>
            <a:prstGeom prst="straightConnector1">
              <a:avLst/>
            </a:prstGeom>
            <a:noFill/>
            <a:ln w="9525" cap="flat" cmpd="sng">
              <a:solidFill>
                <a:schemeClr val="dk2"/>
              </a:solidFill>
              <a:prstDash val="dash"/>
              <a:round/>
              <a:headEnd type="none" w="med" len="med"/>
              <a:tailEnd type="triangle" w="med" len="med"/>
            </a:ln>
          </p:spPr>
        </p:cxnSp>
        <p:cxnSp>
          <p:nvCxnSpPr>
            <p:cNvPr id="89" name="Google Shape;89;p16"/>
            <p:cNvCxnSpPr/>
            <p:nvPr/>
          </p:nvCxnSpPr>
          <p:spPr>
            <a:xfrm>
              <a:off x="5246270" y="1987275"/>
              <a:ext cx="237000" cy="0"/>
            </a:xfrm>
            <a:prstGeom prst="straightConnector1">
              <a:avLst/>
            </a:prstGeom>
            <a:noFill/>
            <a:ln w="9525" cap="flat" cmpd="sng">
              <a:solidFill>
                <a:schemeClr val="dk2"/>
              </a:solidFill>
              <a:prstDash val="dash"/>
              <a:round/>
              <a:headEnd type="none" w="med" len="med"/>
              <a:tailEnd type="none" w="med" len="med"/>
            </a:ln>
          </p:spPr>
        </p:cxnSp>
      </p:grpSp>
      <p:grpSp>
        <p:nvGrpSpPr>
          <p:cNvPr id="90" name="Google Shape;90;p16"/>
          <p:cNvGrpSpPr/>
          <p:nvPr/>
        </p:nvGrpSpPr>
        <p:grpSpPr>
          <a:xfrm>
            <a:off x="5969018" y="3707064"/>
            <a:ext cx="595852" cy="243539"/>
            <a:chOff x="8080645" y="2487650"/>
            <a:chExt cx="887873" cy="362950"/>
          </a:xfrm>
        </p:grpSpPr>
        <p:pic>
          <p:nvPicPr>
            <p:cNvPr id="91" name="Google Shape;91;p16"/>
            <p:cNvPicPr preferRelativeResize="0"/>
            <p:nvPr/>
          </p:nvPicPr>
          <p:blipFill>
            <a:blip r:embed="rId4">
              <a:alphaModFix/>
            </a:blip>
            <a:stretch>
              <a:fillRect/>
            </a:stretch>
          </p:blipFill>
          <p:spPr>
            <a:xfrm>
              <a:off x="8299507" y="2487650"/>
              <a:ext cx="362950" cy="362950"/>
            </a:xfrm>
            <a:prstGeom prst="rect">
              <a:avLst/>
            </a:prstGeom>
            <a:noFill/>
            <a:ln>
              <a:noFill/>
            </a:ln>
          </p:spPr>
        </p:pic>
        <p:cxnSp>
          <p:nvCxnSpPr>
            <p:cNvPr id="92" name="Google Shape;92;p16"/>
            <p:cNvCxnSpPr/>
            <p:nvPr/>
          </p:nvCxnSpPr>
          <p:spPr>
            <a:xfrm rot="10800000" flipH="1">
              <a:off x="8652918" y="2663425"/>
              <a:ext cx="315600" cy="5700"/>
            </a:xfrm>
            <a:prstGeom prst="straightConnector1">
              <a:avLst/>
            </a:prstGeom>
            <a:noFill/>
            <a:ln w="9525" cap="flat" cmpd="sng">
              <a:solidFill>
                <a:schemeClr val="dk2"/>
              </a:solidFill>
              <a:prstDash val="dash"/>
              <a:round/>
              <a:headEnd type="none" w="med" len="med"/>
              <a:tailEnd type="triangle" w="med" len="med"/>
            </a:ln>
          </p:spPr>
        </p:cxnSp>
        <p:cxnSp>
          <p:nvCxnSpPr>
            <p:cNvPr id="93" name="Google Shape;93;p16"/>
            <p:cNvCxnSpPr/>
            <p:nvPr/>
          </p:nvCxnSpPr>
          <p:spPr>
            <a:xfrm>
              <a:off x="8080645" y="2666275"/>
              <a:ext cx="237000" cy="0"/>
            </a:xfrm>
            <a:prstGeom prst="straightConnector1">
              <a:avLst/>
            </a:prstGeom>
            <a:noFill/>
            <a:ln w="9525" cap="flat" cmpd="sng">
              <a:solidFill>
                <a:schemeClr val="dk2"/>
              </a:solidFill>
              <a:prstDash val="dash"/>
              <a:round/>
              <a:headEnd type="none" w="med" len="med"/>
              <a:tailEnd type="none" w="med" len="med"/>
            </a:ln>
          </p:spPr>
        </p:cxnSp>
      </p:grpSp>
      <p:grpSp>
        <p:nvGrpSpPr>
          <p:cNvPr id="94" name="Google Shape;94;p16"/>
          <p:cNvGrpSpPr/>
          <p:nvPr/>
        </p:nvGrpSpPr>
        <p:grpSpPr>
          <a:xfrm>
            <a:off x="2558400" y="3554664"/>
            <a:ext cx="923792" cy="243539"/>
            <a:chOff x="7802884" y="2487650"/>
            <a:chExt cx="1376534" cy="362950"/>
          </a:xfrm>
        </p:grpSpPr>
        <p:pic>
          <p:nvPicPr>
            <p:cNvPr id="95" name="Google Shape;95;p16"/>
            <p:cNvPicPr preferRelativeResize="0"/>
            <p:nvPr/>
          </p:nvPicPr>
          <p:blipFill>
            <a:blip r:embed="rId4">
              <a:alphaModFix/>
            </a:blip>
            <a:stretch>
              <a:fillRect/>
            </a:stretch>
          </p:blipFill>
          <p:spPr>
            <a:xfrm>
              <a:off x="8299507" y="2487650"/>
              <a:ext cx="362950" cy="362950"/>
            </a:xfrm>
            <a:prstGeom prst="rect">
              <a:avLst/>
            </a:prstGeom>
            <a:noFill/>
            <a:ln>
              <a:noFill/>
            </a:ln>
          </p:spPr>
        </p:pic>
        <p:cxnSp>
          <p:nvCxnSpPr>
            <p:cNvPr id="96" name="Google Shape;96;p16"/>
            <p:cNvCxnSpPr/>
            <p:nvPr/>
          </p:nvCxnSpPr>
          <p:spPr>
            <a:xfrm rot="10800000" flipH="1">
              <a:off x="8652918" y="2665225"/>
              <a:ext cx="526500" cy="3900"/>
            </a:xfrm>
            <a:prstGeom prst="straightConnector1">
              <a:avLst/>
            </a:prstGeom>
            <a:noFill/>
            <a:ln w="9525" cap="flat" cmpd="sng">
              <a:solidFill>
                <a:schemeClr val="dk2"/>
              </a:solidFill>
              <a:prstDash val="dash"/>
              <a:round/>
              <a:headEnd type="none" w="med" len="med"/>
              <a:tailEnd type="triangle" w="med" len="med"/>
            </a:ln>
          </p:spPr>
        </p:cxnSp>
        <p:cxnSp>
          <p:nvCxnSpPr>
            <p:cNvPr id="97" name="Google Shape;97;p16"/>
            <p:cNvCxnSpPr/>
            <p:nvPr/>
          </p:nvCxnSpPr>
          <p:spPr>
            <a:xfrm>
              <a:off x="7802884" y="2665200"/>
              <a:ext cx="515100" cy="900"/>
            </a:xfrm>
            <a:prstGeom prst="straightConnector1">
              <a:avLst/>
            </a:prstGeom>
            <a:noFill/>
            <a:ln w="9525" cap="flat" cmpd="sng">
              <a:solidFill>
                <a:schemeClr val="dk2"/>
              </a:solidFill>
              <a:prstDash val="dash"/>
              <a:round/>
              <a:headEnd type="none" w="med" len="med"/>
              <a:tailEnd type="none" w="med" len="med"/>
            </a:ln>
          </p:spPr>
        </p:cxnSp>
      </p:grpSp>
      <p:grpSp>
        <p:nvGrpSpPr>
          <p:cNvPr id="98" name="Google Shape;98;p16"/>
          <p:cNvGrpSpPr/>
          <p:nvPr/>
        </p:nvGrpSpPr>
        <p:grpSpPr>
          <a:xfrm>
            <a:off x="2863200" y="3707064"/>
            <a:ext cx="923792" cy="243539"/>
            <a:chOff x="7802884" y="2487650"/>
            <a:chExt cx="1376534" cy="362950"/>
          </a:xfrm>
        </p:grpSpPr>
        <p:pic>
          <p:nvPicPr>
            <p:cNvPr id="99" name="Google Shape;99;p16"/>
            <p:cNvPicPr preferRelativeResize="0"/>
            <p:nvPr/>
          </p:nvPicPr>
          <p:blipFill>
            <a:blip r:embed="rId4">
              <a:alphaModFix/>
            </a:blip>
            <a:stretch>
              <a:fillRect/>
            </a:stretch>
          </p:blipFill>
          <p:spPr>
            <a:xfrm>
              <a:off x="8299507" y="2487650"/>
              <a:ext cx="362950" cy="362950"/>
            </a:xfrm>
            <a:prstGeom prst="rect">
              <a:avLst/>
            </a:prstGeom>
            <a:noFill/>
            <a:ln>
              <a:noFill/>
            </a:ln>
          </p:spPr>
        </p:pic>
        <p:cxnSp>
          <p:nvCxnSpPr>
            <p:cNvPr id="100" name="Google Shape;100;p16"/>
            <p:cNvCxnSpPr/>
            <p:nvPr/>
          </p:nvCxnSpPr>
          <p:spPr>
            <a:xfrm rot="10800000" flipH="1">
              <a:off x="8652918" y="2665225"/>
              <a:ext cx="526500" cy="3900"/>
            </a:xfrm>
            <a:prstGeom prst="straightConnector1">
              <a:avLst/>
            </a:prstGeom>
            <a:noFill/>
            <a:ln w="9525" cap="flat" cmpd="sng">
              <a:solidFill>
                <a:schemeClr val="dk2"/>
              </a:solidFill>
              <a:prstDash val="dash"/>
              <a:round/>
              <a:headEnd type="none" w="med" len="med"/>
              <a:tailEnd type="triangle" w="med" len="med"/>
            </a:ln>
          </p:spPr>
        </p:cxnSp>
        <p:cxnSp>
          <p:nvCxnSpPr>
            <p:cNvPr id="101" name="Google Shape;101;p16"/>
            <p:cNvCxnSpPr/>
            <p:nvPr/>
          </p:nvCxnSpPr>
          <p:spPr>
            <a:xfrm>
              <a:off x="7802884" y="2665200"/>
              <a:ext cx="515100" cy="900"/>
            </a:xfrm>
            <a:prstGeom prst="straightConnector1">
              <a:avLst/>
            </a:prstGeom>
            <a:noFill/>
            <a:ln w="9525" cap="flat" cmpd="sng">
              <a:solidFill>
                <a:schemeClr val="dk2"/>
              </a:solidFill>
              <a:prstDash val="dash"/>
              <a:round/>
              <a:headEnd type="none" w="med" len="med"/>
              <a:tailEnd type="none" w="med" len="med"/>
            </a:ln>
          </p:spPr>
        </p:cxnSp>
      </p:grpSp>
      <p:grpSp>
        <p:nvGrpSpPr>
          <p:cNvPr id="102" name="Google Shape;102;p16"/>
          <p:cNvGrpSpPr/>
          <p:nvPr/>
        </p:nvGrpSpPr>
        <p:grpSpPr>
          <a:xfrm>
            <a:off x="3168000" y="3859464"/>
            <a:ext cx="923792" cy="243539"/>
            <a:chOff x="7802884" y="2487650"/>
            <a:chExt cx="1376534" cy="362950"/>
          </a:xfrm>
        </p:grpSpPr>
        <p:pic>
          <p:nvPicPr>
            <p:cNvPr id="103" name="Google Shape;103;p16"/>
            <p:cNvPicPr preferRelativeResize="0"/>
            <p:nvPr/>
          </p:nvPicPr>
          <p:blipFill>
            <a:blip r:embed="rId4">
              <a:alphaModFix/>
            </a:blip>
            <a:stretch>
              <a:fillRect/>
            </a:stretch>
          </p:blipFill>
          <p:spPr>
            <a:xfrm>
              <a:off x="8299507" y="2487650"/>
              <a:ext cx="362950" cy="362950"/>
            </a:xfrm>
            <a:prstGeom prst="rect">
              <a:avLst/>
            </a:prstGeom>
            <a:noFill/>
            <a:ln>
              <a:noFill/>
            </a:ln>
          </p:spPr>
        </p:pic>
        <p:cxnSp>
          <p:nvCxnSpPr>
            <p:cNvPr id="104" name="Google Shape;104;p16"/>
            <p:cNvCxnSpPr/>
            <p:nvPr/>
          </p:nvCxnSpPr>
          <p:spPr>
            <a:xfrm rot="10800000" flipH="1">
              <a:off x="8652918" y="2665225"/>
              <a:ext cx="526500" cy="3900"/>
            </a:xfrm>
            <a:prstGeom prst="straightConnector1">
              <a:avLst/>
            </a:prstGeom>
            <a:noFill/>
            <a:ln w="9525" cap="flat" cmpd="sng">
              <a:solidFill>
                <a:schemeClr val="dk2"/>
              </a:solidFill>
              <a:prstDash val="dash"/>
              <a:round/>
              <a:headEnd type="none" w="med" len="med"/>
              <a:tailEnd type="triangle" w="med" len="med"/>
            </a:ln>
          </p:spPr>
        </p:cxnSp>
        <p:cxnSp>
          <p:nvCxnSpPr>
            <p:cNvPr id="105" name="Google Shape;105;p16"/>
            <p:cNvCxnSpPr/>
            <p:nvPr/>
          </p:nvCxnSpPr>
          <p:spPr>
            <a:xfrm>
              <a:off x="7802884" y="2665200"/>
              <a:ext cx="515100" cy="900"/>
            </a:xfrm>
            <a:prstGeom prst="straightConnector1">
              <a:avLst/>
            </a:prstGeom>
            <a:noFill/>
            <a:ln w="9525" cap="flat" cmpd="sng">
              <a:solidFill>
                <a:schemeClr val="dk2"/>
              </a:solidFill>
              <a:prstDash val="dash"/>
              <a:round/>
              <a:headEnd type="none" w="med" len="med"/>
              <a:tailEnd type="none" w="med" len="med"/>
            </a:ln>
          </p:spPr>
        </p:cxnSp>
      </p:grpSp>
      <p:sp>
        <p:nvSpPr>
          <p:cNvPr id="106" name="Google Shape;106;p16"/>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Canali oneshot - Invio di un solo messaggio</a:t>
            </a:r>
            <a:endParaRPr/>
          </a:p>
        </p:txBody>
      </p:sp>
      <p:sp>
        <p:nvSpPr>
          <p:cNvPr id="452" name="Google Shape;452;p52"/>
          <p:cNvSpPr txBox="1"/>
          <p:nvPr/>
        </p:nvSpPr>
        <p:spPr>
          <a:xfrm>
            <a:off x="840150" y="1017745"/>
            <a:ext cx="7463700" cy="36327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Consolas"/>
                <a:ea typeface="Consolas"/>
                <a:cs typeface="Consolas"/>
                <a:sym typeface="Consolas"/>
              </a:rPr>
              <a:t>async fn some_computation() -&gt; String { "Some result".to_string() }</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#[tokio::main]</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async fn main()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let (tx, rx) = oneshot::channel();</a:t>
            </a:r>
            <a:endParaRPr b="1">
              <a:solidFill>
                <a:srgbClr val="0B5394"/>
              </a:solidFill>
              <a:highlight>
                <a:schemeClr val="accent6"/>
              </a:highlight>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tokio::spawn(async move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let res = some_computation().await;</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tx.send(res).unwrap();</a:t>
            </a:r>
            <a:endParaRPr b="1">
              <a:solidFill>
                <a:srgbClr val="0B5394"/>
              </a:solidFill>
              <a:highlight>
                <a:schemeClr val="accent6"/>
              </a:highlight>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 Do other work while the computation is happening in the background</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 Wait for the computation result</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let res = rx.await.unwrap();</a:t>
            </a:r>
            <a:endParaRPr b="1">
              <a:solidFill>
                <a:srgbClr val="0B5394"/>
              </a:solidFill>
              <a:highlight>
                <a:schemeClr val="accent6"/>
              </a:highlight>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453" name="Google Shape;453;p52"/>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Canali mpsc - Multiple Producer Single Consumer</a:t>
            </a:r>
            <a:endParaRPr/>
          </a:p>
        </p:txBody>
      </p:sp>
      <p:sp>
        <p:nvSpPr>
          <p:cNvPr id="459" name="Google Shape;459;p53"/>
          <p:cNvSpPr txBox="1"/>
          <p:nvPr/>
        </p:nvSpPr>
        <p:spPr>
          <a:xfrm>
            <a:off x="840150" y="1017745"/>
            <a:ext cx="7463700" cy="34170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Consolas"/>
                <a:ea typeface="Consolas"/>
                <a:cs typeface="Consolas"/>
                <a:sym typeface="Consolas"/>
              </a:rPr>
              <a:t>async fn some_computation(i: u32) -&gt; String { format!("Value {}",i) }</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#[tokio::main]</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async fn main()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let (tx, mut rx) = mpsc::channel(100);</a:t>
            </a:r>
            <a:endParaRPr b="1">
              <a:solidFill>
                <a:srgbClr val="0B5394"/>
              </a:solidFill>
              <a:highlight>
                <a:schemeClr val="accent6"/>
              </a:highlight>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tokio::spawn(async move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for i in 0..10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let res = some_computation(i).await;</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tx.send(res).await.unwrap();</a:t>
            </a:r>
            <a:endParaRPr b="1">
              <a:solidFill>
                <a:srgbClr val="0B5394"/>
              </a:solidFill>
              <a:highlight>
                <a:schemeClr val="accent6"/>
              </a:highlight>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endParaRPr b="1">
              <a:solidFill>
                <a:srgbClr val="0B5394"/>
              </a:solidFill>
              <a:highlight>
                <a:schemeClr val="accent6"/>
              </a:highlight>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while let Some(res) =	 rx.await.unwrap()</a:t>
            </a:r>
            <a:r>
              <a:rPr lang="it">
                <a:solidFill>
                  <a:schemeClr val="dk1"/>
                </a:solidFill>
                <a:latin typeface="Consolas"/>
                <a:ea typeface="Consolas"/>
                <a:cs typeface="Consolas"/>
                <a:sym typeface="Consolas"/>
              </a:rPr>
              <a:t> { println!("{}", res);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460" name="Google Shape;460;p53"/>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Canali broadcast - comunicazione molti-molti</a:t>
            </a:r>
            <a:endParaRPr/>
          </a:p>
        </p:txBody>
      </p:sp>
      <p:sp>
        <p:nvSpPr>
          <p:cNvPr id="466" name="Google Shape;466;p54"/>
          <p:cNvSpPr txBox="1"/>
          <p:nvPr/>
        </p:nvSpPr>
        <p:spPr>
          <a:xfrm>
            <a:off x="840150" y="1017745"/>
            <a:ext cx="7463700" cy="36327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Consolas"/>
                <a:ea typeface="Consolas"/>
                <a:cs typeface="Consolas"/>
                <a:sym typeface="Consolas"/>
              </a:rPr>
              <a:t>#[tokio::main]</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async fn main()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let (tx, mut rx1) = broadcast::channel(16);</a:t>
            </a:r>
            <a:endParaRPr b="1">
              <a:solidFill>
                <a:srgbClr val="0B5394"/>
              </a:solidFill>
              <a:highlight>
                <a:schemeClr val="accent6"/>
              </a:highlight>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let mut rx2 = tx.subscribe();</a:t>
            </a:r>
            <a:endParaRPr b="1">
              <a:solidFill>
                <a:srgbClr val="0B5394"/>
              </a:solidFill>
              <a:highlight>
                <a:schemeClr val="accent6"/>
              </a:highlight>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tokio::spawn(async move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assert_eq!(</a:t>
            </a:r>
            <a:r>
              <a:rPr lang="it" b="1">
                <a:solidFill>
                  <a:srgbClr val="0B5394"/>
                </a:solidFill>
                <a:highlight>
                  <a:schemeClr val="accent6"/>
                </a:highlight>
                <a:latin typeface="Consolas"/>
                <a:ea typeface="Consolas"/>
                <a:cs typeface="Consolas"/>
                <a:sym typeface="Consolas"/>
              </a:rPr>
              <a:t>rx1.recv().await.unwrap()</a:t>
            </a:r>
            <a:r>
              <a:rPr lang="it">
                <a:latin typeface="Consolas"/>
                <a:ea typeface="Consolas"/>
                <a:cs typeface="Consolas"/>
                <a:sym typeface="Consolas"/>
              </a:rPr>
              <a:t>, 10);</a:t>
            </a:r>
            <a:endParaRPr>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assert_eq!(</a:t>
            </a:r>
            <a:r>
              <a:rPr lang="it" b="1">
                <a:solidFill>
                  <a:srgbClr val="0B5394"/>
                </a:solidFill>
                <a:highlight>
                  <a:schemeClr val="accent6"/>
                </a:highlight>
                <a:latin typeface="Consolas"/>
                <a:ea typeface="Consolas"/>
                <a:cs typeface="Consolas"/>
                <a:sym typeface="Consolas"/>
              </a:rPr>
              <a:t>rx1.recv().await.unwrap()</a:t>
            </a:r>
            <a:r>
              <a:rPr lang="it">
                <a:solidFill>
                  <a:schemeClr val="dk1"/>
                </a:solidFill>
                <a:latin typeface="Consolas"/>
                <a:ea typeface="Consolas"/>
                <a:cs typeface="Consolas"/>
                <a:sym typeface="Consolas"/>
              </a:rPr>
              <a:t>, 20);</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tokio::spawn(async move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assert_eq!(</a:t>
            </a:r>
            <a:r>
              <a:rPr lang="it" b="1">
                <a:solidFill>
                  <a:srgbClr val="0B5394"/>
                </a:solidFill>
                <a:highlight>
                  <a:schemeClr val="accent6"/>
                </a:highlight>
                <a:latin typeface="Consolas"/>
                <a:ea typeface="Consolas"/>
                <a:cs typeface="Consolas"/>
                <a:sym typeface="Consolas"/>
              </a:rPr>
              <a:t>rx2.recv().await.unwrap()</a:t>
            </a:r>
            <a:r>
              <a:rPr lang="it">
                <a:solidFill>
                  <a:schemeClr val="dk1"/>
                </a:solidFill>
                <a:latin typeface="Consolas"/>
                <a:ea typeface="Consolas"/>
                <a:cs typeface="Consolas"/>
                <a:sym typeface="Consolas"/>
              </a:rPr>
              <a:t>, 10);</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assert_eq!(</a:t>
            </a:r>
            <a:r>
              <a:rPr lang="it" b="1">
                <a:solidFill>
                  <a:srgbClr val="0B5394"/>
                </a:solidFill>
                <a:highlight>
                  <a:schemeClr val="accent6"/>
                </a:highlight>
                <a:latin typeface="Consolas"/>
                <a:ea typeface="Consolas"/>
                <a:cs typeface="Consolas"/>
                <a:sym typeface="Consolas"/>
              </a:rPr>
              <a:t>rx2.recv().await.unwrap()</a:t>
            </a:r>
            <a:r>
              <a:rPr lang="it">
                <a:solidFill>
                  <a:schemeClr val="dk1"/>
                </a:solidFill>
                <a:latin typeface="Consolas"/>
                <a:ea typeface="Consolas"/>
                <a:cs typeface="Consolas"/>
                <a:sym typeface="Consolas"/>
              </a:rPr>
              <a:t>, 20);</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 tx.send(10).unwrap(); </a:t>
            </a:r>
            <a:endParaRPr b="1">
              <a:solidFill>
                <a:srgbClr val="0B5394"/>
              </a:solidFill>
              <a:highlight>
                <a:schemeClr val="accent6"/>
              </a:highlight>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rgbClr val="0B5394"/>
                </a:solidFill>
                <a:highlight>
                  <a:schemeClr val="accent6"/>
                </a:highlight>
                <a:latin typeface="Consolas"/>
                <a:ea typeface="Consolas"/>
                <a:cs typeface="Consolas"/>
                <a:sym typeface="Consolas"/>
              </a:rPr>
              <a:t>  tx.send(20).unwrap();</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467" name="Google Shape;467;p54"/>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Canali watch - pattern Observer</a:t>
            </a:r>
            <a:endParaRPr/>
          </a:p>
        </p:txBody>
      </p:sp>
      <p:sp>
        <p:nvSpPr>
          <p:cNvPr id="473" name="Google Shape;473;p55"/>
          <p:cNvSpPr txBox="1"/>
          <p:nvPr/>
        </p:nvSpPr>
        <p:spPr>
          <a:xfrm>
            <a:off x="840150" y="1017720"/>
            <a:ext cx="7463700" cy="36327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Consolas"/>
                <a:ea typeface="Consolas"/>
                <a:cs typeface="Consolas"/>
                <a:sym typeface="Consolas"/>
              </a:rPr>
              <a:t>#[tokio::main]</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async fn main()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let (tx, mut rx) = watch::channel("value 0");</a:t>
            </a:r>
            <a:endParaRPr b="1">
              <a:solidFill>
                <a:srgbClr val="0B5394"/>
              </a:solidFill>
              <a:highlight>
                <a:schemeClr val="accent6"/>
              </a:highlight>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for i in 0..2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let mut rx = rx.clone();</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tokio::spawn(async move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while </a:t>
            </a:r>
            <a:r>
              <a:rPr lang="it" b="1">
                <a:solidFill>
                  <a:srgbClr val="0B5394"/>
                </a:solidFill>
                <a:highlight>
                  <a:schemeClr val="accent6"/>
                </a:highlight>
                <a:latin typeface="Consolas"/>
                <a:ea typeface="Consolas"/>
                <a:cs typeface="Consolas"/>
                <a:sym typeface="Consolas"/>
              </a:rPr>
              <a:t>rx.changed().await.is_ok()</a:t>
            </a:r>
            <a:r>
              <a:rPr lang="it">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println!("received: {:?}", </a:t>
            </a:r>
            <a:r>
              <a:rPr lang="it" b="1">
                <a:solidFill>
                  <a:srgbClr val="0B5394"/>
                </a:solidFill>
                <a:highlight>
                  <a:schemeClr val="accent6"/>
                </a:highlight>
                <a:latin typeface="Consolas"/>
                <a:ea typeface="Consolas"/>
                <a:cs typeface="Consolas"/>
                <a:sym typeface="Consolas"/>
              </a:rPr>
              <a:t>*rx.borrow()</a:t>
            </a:r>
            <a:r>
              <a:rPr lang="it">
                <a:solidFill>
                  <a:schemeClr val="dk1"/>
                </a:solidFill>
                <a:latin typeface="Consolas"/>
                <a:ea typeface="Consolas"/>
                <a:cs typeface="Consolas"/>
                <a:sym typeface="Consolas"/>
              </a:rPr>
              <a:t> );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let d = Duration::from_secs(1);</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tx.send("value 1").unwrap();</a:t>
            </a:r>
            <a:r>
              <a:rPr lang="it">
                <a:latin typeface="Consolas"/>
                <a:ea typeface="Consolas"/>
                <a:cs typeface="Consolas"/>
                <a:sym typeface="Consolas"/>
              </a:rPr>
              <a:t> tokio::time::sleep(d).await;</a:t>
            </a:r>
            <a:endParaRPr>
              <a:latin typeface="Consolas"/>
              <a:ea typeface="Consolas"/>
              <a:cs typeface="Consolas"/>
              <a:sym typeface="Consolas"/>
            </a:endParaRPr>
          </a:p>
          <a:p>
            <a:pPr marL="0" lvl="0" indent="0" algn="l" rtl="0">
              <a:spcBef>
                <a:spcPts val="0"/>
              </a:spcBef>
              <a:spcAft>
                <a:spcPts val="0"/>
              </a:spcAft>
              <a:buNone/>
            </a:pPr>
            <a:r>
              <a:rPr lang="it">
                <a:solidFill>
                  <a:schemeClr val="dk1"/>
                </a:solidFill>
                <a:latin typeface="Consolas"/>
                <a:ea typeface="Consolas"/>
                <a:cs typeface="Consolas"/>
                <a:sym typeface="Consolas"/>
              </a:rPr>
              <a:t>  </a:t>
            </a:r>
            <a:r>
              <a:rPr lang="it" b="1">
                <a:solidFill>
                  <a:srgbClr val="0B5394"/>
                </a:solidFill>
                <a:highlight>
                  <a:schemeClr val="accent6"/>
                </a:highlight>
                <a:latin typeface="Consolas"/>
                <a:ea typeface="Consolas"/>
                <a:cs typeface="Consolas"/>
                <a:sym typeface="Consolas"/>
              </a:rPr>
              <a:t>tx.send("value 2").unwrap();</a:t>
            </a:r>
            <a:r>
              <a:rPr lang="it">
                <a:solidFill>
                  <a:schemeClr val="dk1"/>
                </a:solidFill>
                <a:latin typeface="Consolas"/>
                <a:ea typeface="Consolas"/>
                <a:cs typeface="Consolas"/>
                <a:sym typeface="Consolas"/>
              </a:rPr>
              <a:t> tokio::time::sleep(d).await;</a:t>
            </a:r>
            <a:endParaRPr>
              <a:solidFill>
                <a:schemeClr val="dk1"/>
              </a:solidFill>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474" name="Google Shape;474;p55"/>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Implementare un semplice server Http</a:t>
            </a:r>
            <a:endParaRPr/>
          </a:p>
        </p:txBody>
      </p:sp>
      <p:sp>
        <p:nvSpPr>
          <p:cNvPr id="480" name="Google Shape;480;p56"/>
          <p:cNvSpPr txBox="1"/>
          <p:nvPr/>
        </p:nvSpPr>
        <p:spPr>
          <a:xfrm>
            <a:off x="371375" y="1017725"/>
            <a:ext cx="8366100" cy="34170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Consolas"/>
                <a:ea typeface="Consolas"/>
                <a:cs typeface="Consolas"/>
                <a:sym typeface="Consolas"/>
              </a:rPr>
              <a:t>use tokio::io::AsyncWriteExt;</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use tokio::net::{TcpListener, TcpStream};</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use tokio::task;</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b="1">
                <a:solidFill>
                  <a:srgbClr val="0B5394"/>
                </a:solidFill>
                <a:latin typeface="Consolas"/>
                <a:ea typeface="Consolas"/>
                <a:cs typeface="Consolas"/>
                <a:sym typeface="Consolas"/>
              </a:rPr>
              <a:t>#[tokio::main]</a:t>
            </a:r>
            <a:endParaRPr b="1">
              <a:solidFill>
                <a:srgbClr val="0B5394"/>
              </a:solidFill>
              <a:latin typeface="Consolas"/>
              <a:ea typeface="Consolas"/>
              <a:cs typeface="Consolas"/>
              <a:sym typeface="Consolas"/>
            </a:endParaRPr>
          </a:p>
          <a:p>
            <a:pPr marL="0" lvl="0" indent="0" algn="l" rtl="0">
              <a:spcBef>
                <a:spcPts val="0"/>
              </a:spcBef>
              <a:spcAft>
                <a:spcPts val="0"/>
              </a:spcAft>
              <a:buNone/>
            </a:pPr>
            <a:r>
              <a:rPr lang="it" b="1">
                <a:solidFill>
                  <a:srgbClr val="0B5394"/>
                </a:solidFill>
                <a:latin typeface="Consolas"/>
                <a:ea typeface="Consolas"/>
                <a:cs typeface="Consolas"/>
                <a:sym typeface="Consolas"/>
              </a:rPr>
              <a:t>async</a:t>
            </a:r>
            <a:r>
              <a:rPr lang="it">
                <a:latin typeface="Consolas"/>
                <a:ea typeface="Consolas"/>
                <a:cs typeface="Consolas"/>
                <a:sym typeface="Consolas"/>
              </a:rPr>
              <a:t> fn main()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let listener = TcpListener::bind("127.0.0.1:8181")</a:t>
            </a:r>
            <a:r>
              <a:rPr lang="it" b="1">
                <a:solidFill>
                  <a:srgbClr val="0B5394"/>
                </a:solidFill>
                <a:latin typeface="Consolas"/>
                <a:ea typeface="Consolas"/>
                <a:cs typeface="Consolas"/>
                <a:sym typeface="Consolas"/>
              </a:rPr>
              <a:t>.await</a:t>
            </a:r>
            <a:r>
              <a:rPr lang="it">
                <a:latin typeface="Consolas"/>
                <a:ea typeface="Consolas"/>
                <a:cs typeface="Consolas"/>
                <a:sym typeface="Consolas"/>
              </a:rPr>
              <a:t>.unwrap();</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loop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let (stream, _) = listener.accept()</a:t>
            </a:r>
            <a:r>
              <a:rPr lang="it" b="1">
                <a:solidFill>
                  <a:srgbClr val="0B5394"/>
                </a:solidFill>
                <a:latin typeface="Consolas"/>
                <a:ea typeface="Consolas"/>
                <a:cs typeface="Consolas"/>
                <a:sym typeface="Consolas"/>
              </a:rPr>
              <a:t>.await</a:t>
            </a:r>
            <a:r>
              <a:rPr lang="it">
                <a:latin typeface="Consolas"/>
                <a:ea typeface="Consolas"/>
                <a:cs typeface="Consolas"/>
                <a:sym typeface="Consolas"/>
              </a:rPr>
              <a:t>.unwrap();</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r>
              <a:rPr lang="it" b="1">
                <a:solidFill>
                  <a:srgbClr val="0B5394"/>
                </a:solidFill>
                <a:latin typeface="Consolas"/>
                <a:ea typeface="Consolas"/>
                <a:cs typeface="Consolas"/>
                <a:sym typeface="Consolas"/>
              </a:rPr>
              <a:t>tokio::spawn</a:t>
            </a:r>
            <a:r>
              <a:rPr lang="it">
                <a:latin typeface="Consolas"/>
                <a:ea typeface="Consolas"/>
                <a:cs typeface="Consolas"/>
                <a:sym typeface="Consolas"/>
              </a:rPr>
              <a:t>(handle_connection(stream));</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//continua…</a:t>
            </a:r>
            <a:endParaRPr>
              <a:latin typeface="Consolas"/>
              <a:ea typeface="Consolas"/>
              <a:cs typeface="Consolas"/>
              <a:sym typeface="Consolas"/>
            </a:endParaRPr>
          </a:p>
        </p:txBody>
      </p:sp>
      <p:sp>
        <p:nvSpPr>
          <p:cNvPr id="481" name="Google Shape;481;p56"/>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Implementare un semplice server Http</a:t>
            </a:r>
            <a:endParaRPr/>
          </a:p>
        </p:txBody>
      </p:sp>
      <p:sp>
        <p:nvSpPr>
          <p:cNvPr id="487" name="Google Shape;487;p57"/>
          <p:cNvSpPr txBox="1"/>
          <p:nvPr/>
        </p:nvSpPr>
        <p:spPr>
          <a:xfrm>
            <a:off x="216875" y="1017725"/>
            <a:ext cx="8742000" cy="32016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Consolas"/>
                <a:ea typeface="Consolas"/>
                <a:cs typeface="Consolas"/>
                <a:sym typeface="Consolas"/>
              </a:rPr>
              <a:t>//…continua</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b="1">
                <a:solidFill>
                  <a:srgbClr val="0B5394"/>
                </a:solidFill>
                <a:latin typeface="Consolas"/>
                <a:ea typeface="Consolas"/>
                <a:cs typeface="Consolas"/>
                <a:sym typeface="Consolas"/>
              </a:rPr>
              <a:t>async</a:t>
            </a:r>
            <a:r>
              <a:rPr lang="it">
                <a:latin typeface="Consolas"/>
                <a:ea typeface="Consolas"/>
                <a:cs typeface="Consolas"/>
                <a:sym typeface="Consolas"/>
              </a:rPr>
              <a:t> fn handle_connection(mut stream: TcpStream)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let contents = "{\"message\": \"Hello, Tokio!\"}";</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let response = format!(</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"HTTP/1.1 200 OK\r\nContent-Type: application/json\r\nContent-Length: {}\r\n\r\n{}",</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contents.len(),</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contents</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stream.write(response.as_bytes())</a:t>
            </a:r>
            <a:r>
              <a:rPr lang="it" b="1">
                <a:solidFill>
                  <a:srgbClr val="0B5394"/>
                </a:solidFill>
                <a:latin typeface="Consolas"/>
                <a:ea typeface="Consolas"/>
                <a:cs typeface="Consolas"/>
                <a:sym typeface="Consolas"/>
              </a:rPr>
              <a:t>.await</a:t>
            </a:r>
            <a:r>
              <a:rPr lang="it">
                <a:latin typeface="Consolas"/>
                <a:ea typeface="Consolas"/>
                <a:cs typeface="Consolas"/>
                <a:sym typeface="Consolas"/>
              </a:rPr>
              <a:t>.unwrap();</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stream.flush().</a:t>
            </a:r>
            <a:r>
              <a:rPr lang="it" b="1">
                <a:solidFill>
                  <a:srgbClr val="0B5394"/>
                </a:solidFill>
                <a:latin typeface="Consolas"/>
                <a:ea typeface="Consolas"/>
                <a:cs typeface="Consolas"/>
                <a:sym typeface="Consolas"/>
              </a:rPr>
              <a:t>await</a:t>
            </a:r>
            <a:r>
              <a:rPr lang="it">
                <a:latin typeface="Consolas"/>
                <a:ea typeface="Consolas"/>
                <a:cs typeface="Consolas"/>
                <a:sym typeface="Consolas"/>
              </a:rPr>
              <a:t>.unwrap();</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488" name="Google Shape;488;p57"/>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Prestazioni a confronto</a:t>
            </a:r>
            <a:endParaRPr/>
          </a:p>
        </p:txBody>
      </p:sp>
      <p:sp>
        <p:nvSpPr>
          <p:cNvPr id="494" name="Google Shape;494;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 costi di creazione e cambiamento di contesto tra attività asincrone e thread sono analizzati nel sito </a:t>
            </a:r>
            <a:endParaRPr/>
          </a:p>
          <a:p>
            <a:pPr marL="914400" lvl="1" indent="-317500" algn="l" rtl="0">
              <a:spcBef>
                <a:spcPts val="0"/>
              </a:spcBef>
              <a:spcAft>
                <a:spcPts val="0"/>
              </a:spcAft>
              <a:buSzPts val="1400"/>
              <a:buChar char="○"/>
            </a:pPr>
            <a:r>
              <a:rPr lang="it" u="sng">
                <a:solidFill>
                  <a:schemeClr val="hlink"/>
                </a:solidFill>
                <a:hlinkClick r:id="rId3"/>
              </a:rPr>
              <a:t>https://github.com/jimblandy/context-switch</a:t>
            </a:r>
            <a:r>
              <a:rPr lang="it"/>
              <a:t> </a:t>
            </a:r>
            <a:endParaRPr/>
          </a:p>
          <a:p>
            <a:pPr marL="457200" lvl="0" indent="-342900" algn="l" rtl="0">
              <a:spcBef>
                <a:spcPts val="0"/>
              </a:spcBef>
              <a:spcAft>
                <a:spcPts val="0"/>
              </a:spcAft>
              <a:buSzPts val="1800"/>
              <a:buChar char="●"/>
            </a:pPr>
            <a:r>
              <a:rPr lang="it"/>
              <a:t>Il sito riporta la metodologia, il codice e i risultati ottenuti su un elaboratore specifico, con il relativo sistema operativo</a:t>
            </a:r>
            <a:endParaRPr/>
          </a:p>
          <a:p>
            <a:pPr marL="914400" lvl="1" indent="-317500" algn="l" rtl="0">
              <a:spcBef>
                <a:spcPts val="0"/>
              </a:spcBef>
              <a:spcAft>
                <a:spcPts val="0"/>
              </a:spcAft>
              <a:buSzPts val="1400"/>
              <a:buChar char="○"/>
            </a:pPr>
            <a:r>
              <a:rPr lang="it"/>
              <a:t>Gli ordini di grandezza sono comunque interessanti</a:t>
            </a:r>
            <a:endParaRPr/>
          </a:p>
          <a:p>
            <a:pPr marL="914400" lvl="0" indent="0" algn="l" rtl="0">
              <a:spcBef>
                <a:spcPts val="1200"/>
              </a:spcBef>
              <a:spcAft>
                <a:spcPts val="1200"/>
              </a:spcAft>
              <a:buNone/>
            </a:pPr>
            <a:endParaRPr/>
          </a:p>
        </p:txBody>
      </p:sp>
      <p:graphicFrame>
        <p:nvGraphicFramePr>
          <p:cNvPr id="495" name="Google Shape;495;p58"/>
          <p:cNvGraphicFramePr/>
          <p:nvPr/>
        </p:nvGraphicFramePr>
        <p:xfrm>
          <a:off x="2080625" y="3051892"/>
          <a:ext cx="3000000" cy="3000000"/>
        </p:xfrm>
        <a:graphic>
          <a:graphicData uri="http://schemas.openxmlformats.org/drawingml/2006/table">
            <a:tbl>
              <a:tblPr>
                <a:noFill/>
                <a:tableStyleId>{D6C3AEE6-D296-413C-9315-4170311708B0}</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it" b="1"/>
                        <a:t>Operazione</a:t>
                      </a:r>
                      <a:endParaRPr b="1"/>
                    </a:p>
                  </a:txBody>
                  <a:tcPr marL="91425" marR="91425" marT="91425" marB="91425"/>
                </a:tc>
                <a:tc>
                  <a:txBody>
                    <a:bodyPr/>
                    <a:lstStyle/>
                    <a:p>
                      <a:pPr marL="0" lvl="0" indent="0" algn="ctr" rtl="0">
                        <a:spcBef>
                          <a:spcPts val="0"/>
                        </a:spcBef>
                        <a:spcAft>
                          <a:spcPts val="0"/>
                        </a:spcAft>
                        <a:buNone/>
                      </a:pPr>
                      <a:r>
                        <a:rPr lang="it" b="1"/>
                        <a:t>async</a:t>
                      </a:r>
                      <a:endParaRPr b="1"/>
                    </a:p>
                  </a:txBody>
                  <a:tcPr marL="91425" marR="91425" marT="91425" marB="91425"/>
                </a:tc>
                <a:tc>
                  <a:txBody>
                    <a:bodyPr/>
                    <a:lstStyle/>
                    <a:p>
                      <a:pPr marL="0" lvl="0" indent="0" algn="ctr" rtl="0">
                        <a:spcBef>
                          <a:spcPts val="0"/>
                        </a:spcBef>
                        <a:spcAft>
                          <a:spcPts val="0"/>
                        </a:spcAft>
                        <a:buNone/>
                      </a:pPr>
                      <a:r>
                        <a:rPr lang="it" b="1"/>
                        <a:t>thread</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it"/>
                        <a:t>Creazione di task</a:t>
                      </a:r>
                      <a:endParaRPr/>
                    </a:p>
                  </a:txBody>
                  <a:tcPr marL="91425" marR="91425" marT="91425" marB="91425"/>
                </a:tc>
                <a:tc>
                  <a:txBody>
                    <a:bodyPr/>
                    <a:lstStyle/>
                    <a:p>
                      <a:pPr marL="0" lvl="0" indent="0" algn="l" rtl="0">
                        <a:spcBef>
                          <a:spcPts val="0"/>
                        </a:spcBef>
                        <a:spcAft>
                          <a:spcPts val="0"/>
                        </a:spcAft>
                        <a:buNone/>
                      </a:pPr>
                      <a:r>
                        <a:rPr lang="it"/>
                        <a:t>0.3 µs</a:t>
                      </a:r>
                      <a:endParaRPr/>
                    </a:p>
                  </a:txBody>
                  <a:tcPr marL="91425" marR="91425" marT="91425" marB="91425"/>
                </a:tc>
                <a:tc>
                  <a:txBody>
                    <a:bodyPr/>
                    <a:lstStyle/>
                    <a:p>
                      <a:pPr marL="0" lvl="0" indent="0" algn="l" rtl="0">
                        <a:spcBef>
                          <a:spcPts val="0"/>
                        </a:spcBef>
                        <a:spcAft>
                          <a:spcPts val="0"/>
                        </a:spcAft>
                        <a:buNone/>
                      </a:pPr>
                      <a:r>
                        <a:rPr lang="it"/>
                        <a:t>17µs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it"/>
                        <a:t>Cambio di contesto</a:t>
                      </a:r>
                      <a:endParaRPr/>
                    </a:p>
                  </a:txBody>
                  <a:tcPr marL="91425" marR="91425" marT="91425" marB="91425"/>
                </a:tc>
                <a:tc>
                  <a:txBody>
                    <a:bodyPr/>
                    <a:lstStyle/>
                    <a:p>
                      <a:pPr marL="0" lvl="0" indent="0" algn="l" rtl="0">
                        <a:spcBef>
                          <a:spcPts val="0"/>
                        </a:spcBef>
                        <a:spcAft>
                          <a:spcPts val="0"/>
                        </a:spcAft>
                        <a:buNone/>
                      </a:pPr>
                      <a:r>
                        <a:rPr lang="it"/>
                        <a:t>0.2 µs</a:t>
                      </a:r>
                      <a:endParaRPr/>
                    </a:p>
                  </a:txBody>
                  <a:tcPr marL="91425" marR="91425" marT="91425" marB="91425"/>
                </a:tc>
                <a:tc>
                  <a:txBody>
                    <a:bodyPr/>
                    <a:lstStyle/>
                    <a:p>
                      <a:pPr marL="0" lvl="0" indent="0" algn="l" rtl="0">
                        <a:spcBef>
                          <a:spcPts val="0"/>
                        </a:spcBef>
                        <a:spcAft>
                          <a:spcPts val="0"/>
                        </a:spcAft>
                        <a:buNone/>
                      </a:pPr>
                      <a:r>
                        <a:rPr lang="it"/>
                        <a:t>1.7µs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it"/>
                        <a:t>Uso di memoria</a:t>
                      </a:r>
                      <a:endParaRPr/>
                    </a:p>
                  </a:txBody>
                  <a:tcPr marL="91425" marR="91425" marT="91425" marB="91425"/>
                </a:tc>
                <a:tc>
                  <a:txBody>
                    <a:bodyPr/>
                    <a:lstStyle/>
                    <a:p>
                      <a:pPr marL="0" lvl="0" indent="0" algn="l" rtl="0">
                        <a:spcBef>
                          <a:spcPts val="0"/>
                        </a:spcBef>
                        <a:spcAft>
                          <a:spcPts val="0"/>
                        </a:spcAft>
                        <a:buNone/>
                      </a:pPr>
                      <a:r>
                        <a:rPr lang="it"/>
                        <a:t>300÷500 Byte</a:t>
                      </a:r>
                      <a:endParaRPr/>
                    </a:p>
                  </a:txBody>
                  <a:tcPr marL="91425" marR="91425" marT="91425" marB="91425"/>
                </a:tc>
                <a:tc>
                  <a:txBody>
                    <a:bodyPr/>
                    <a:lstStyle/>
                    <a:p>
                      <a:pPr marL="0" lvl="0" indent="0" algn="l" rtl="0">
                        <a:spcBef>
                          <a:spcPts val="0"/>
                        </a:spcBef>
                        <a:spcAft>
                          <a:spcPts val="0"/>
                        </a:spcAft>
                        <a:buNone/>
                      </a:pPr>
                      <a:r>
                        <a:rPr lang="it"/>
                        <a:t>&gt; 9.5 KByte</a:t>
                      </a:r>
                      <a:endParaRPr/>
                    </a:p>
                  </a:txBody>
                  <a:tcPr marL="91425" marR="91425" marT="91425" marB="91425"/>
                </a:tc>
                <a:extLst>
                  <a:ext uri="{0D108BD9-81ED-4DB2-BD59-A6C34878D82A}">
                    <a16:rowId xmlns:a16="http://schemas.microsoft.com/office/drawing/2014/main" val="10003"/>
                  </a:ext>
                </a:extLst>
              </a:tr>
            </a:tbl>
          </a:graphicData>
        </a:graphic>
      </p:graphicFrame>
      <p:sp>
        <p:nvSpPr>
          <p:cNvPr id="496" name="Google Shape;496;p58"/>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Prestazioni a confronto</a:t>
            </a:r>
            <a:endParaRPr/>
          </a:p>
        </p:txBody>
      </p:sp>
      <p:sp>
        <p:nvSpPr>
          <p:cNvPr id="502" name="Google Shape;502;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Dall'analisi di questi numeri, emerge che l'uso di costrutti asincroni può ridurre l'utilizzo della memoria</a:t>
            </a:r>
            <a:endParaRPr/>
          </a:p>
          <a:p>
            <a:pPr marL="914400" lvl="1" indent="-317500" algn="l" rtl="0">
              <a:spcBef>
                <a:spcPts val="0"/>
              </a:spcBef>
              <a:spcAft>
                <a:spcPts val="0"/>
              </a:spcAft>
              <a:buSzPts val="1400"/>
              <a:buChar char="○"/>
            </a:pPr>
            <a:r>
              <a:rPr lang="it"/>
              <a:t>Specialmente in quei contesti in cui si tenderebbe a preallocare un elevato numero di thread per poter fare fronte a carichi di lavoro improvvisi (server di rete)</a:t>
            </a:r>
            <a:endParaRPr/>
          </a:p>
          <a:p>
            <a:pPr marL="457200" lvl="0" indent="-342900" algn="l" rtl="0">
              <a:spcBef>
                <a:spcPts val="0"/>
              </a:spcBef>
              <a:spcAft>
                <a:spcPts val="0"/>
              </a:spcAft>
              <a:buSzPts val="1800"/>
              <a:buChar char="●"/>
            </a:pPr>
            <a:r>
              <a:rPr lang="it"/>
              <a:t>E' meno oneroso creare task asincroni rispetto a thread</a:t>
            </a:r>
            <a:endParaRPr/>
          </a:p>
          <a:p>
            <a:pPr marL="914400" lvl="1" indent="-317500" algn="l" rtl="0">
              <a:spcBef>
                <a:spcPts val="0"/>
              </a:spcBef>
              <a:spcAft>
                <a:spcPts val="0"/>
              </a:spcAft>
              <a:buSzPts val="1400"/>
              <a:buChar char="○"/>
            </a:pPr>
            <a:r>
              <a:rPr lang="it"/>
              <a:t>Inoltre il tempo necessario a cambiare contesto è minore, ma solo nei casi migliori: se il cambio di contesto è dovuto alla disponibilità di dati su una periferica su cui si intende eseguire I/O, il costo è analogo</a:t>
            </a:r>
            <a:endParaRPr/>
          </a:p>
          <a:p>
            <a:pPr marL="457200" lvl="0" indent="-342900" algn="l" rtl="0">
              <a:spcBef>
                <a:spcPts val="0"/>
              </a:spcBef>
              <a:spcAft>
                <a:spcPts val="0"/>
              </a:spcAft>
              <a:buSzPts val="1800"/>
              <a:buChar char="●"/>
            </a:pPr>
            <a:r>
              <a:rPr lang="it"/>
              <a:t>Operazioni di I/O asincrone, che richiedano un'attesa, dovranno essere ritentate in seguito</a:t>
            </a:r>
            <a:endParaRPr/>
          </a:p>
          <a:p>
            <a:pPr marL="914400" lvl="1" indent="-317500" algn="l" rtl="0">
              <a:spcBef>
                <a:spcPts val="0"/>
              </a:spcBef>
              <a:spcAft>
                <a:spcPts val="0"/>
              </a:spcAft>
              <a:buSzPts val="1400"/>
              <a:buChar char="○"/>
            </a:pPr>
            <a:r>
              <a:rPr lang="it"/>
              <a:t>Questo richiede l'esecuzione di (almeno) due system-call, invece che una sola come nel caso sincrono</a:t>
            </a:r>
            <a:endParaRPr/>
          </a:p>
        </p:txBody>
      </p:sp>
      <p:sp>
        <p:nvSpPr>
          <p:cNvPr id="503" name="Google Shape;503;p59"/>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Link</a:t>
            </a:r>
            <a:endParaRPr/>
          </a:p>
        </p:txBody>
      </p:sp>
      <p:sp>
        <p:nvSpPr>
          <p:cNvPr id="509" name="Google Shape;509;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it"/>
              <a:t>Asynchronous Programming in Rust</a:t>
            </a:r>
            <a:endParaRPr/>
          </a:p>
          <a:p>
            <a:pPr marL="914400" lvl="1" indent="-317500" algn="l" rtl="0">
              <a:spcBef>
                <a:spcPts val="0"/>
              </a:spcBef>
              <a:spcAft>
                <a:spcPts val="0"/>
              </a:spcAft>
              <a:buSzPts val="1400"/>
              <a:buChar char="○"/>
            </a:pPr>
            <a:r>
              <a:rPr lang="it" u="sng">
                <a:solidFill>
                  <a:schemeClr val="hlink"/>
                </a:solidFill>
                <a:hlinkClick r:id="rId3"/>
              </a:rPr>
              <a:t>https://rust-lang.github.io/async-book/</a:t>
            </a:r>
            <a:r>
              <a:rPr lang="it"/>
              <a:t> </a:t>
            </a:r>
            <a:endParaRPr/>
          </a:p>
          <a:p>
            <a:pPr marL="914400" lvl="1" indent="-317500" algn="l" rtl="0">
              <a:spcBef>
                <a:spcPts val="0"/>
              </a:spcBef>
              <a:spcAft>
                <a:spcPts val="0"/>
              </a:spcAft>
              <a:buSzPts val="1400"/>
              <a:buChar char="○"/>
            </a:pPr>
            <a:r>
              <a:rPr lang="it"/>
              <a:t>Trattazione dettagliata dei principi relativi alla programmazione asincrona in Rust</a:t>
            </a:r>
            <a:endParaRPr/>
          </a:p>
          <a:p>
            <a:pPr marL="457200" lvl="0" indent="-342900" algn="l" rtl="0">
              <a:spcBef>
                <a:spcPts val="0"/>
              </a:spcBef>
              <a:spcAft>
                <a:spcPts val="0"/>
              </a:spcAft>
              <a:buSzPts val="1800"/>
              <a:buChar char="●"/>
            </a:pPr>
            <a:r>
              <a:rPr lang="it"/>
              <a:t>Fearless Concurrency with Rust</a:t>
            </a:r>
            <a:endParaRPr/>
          </a:p>
          <a:p>
            <a:pPr marL="914400" lvl="1" indent="-317500" algn="l" rtl="0">
              <a:spcBef>
                <a:spcPts val="0"/>
              </a:spcBef>
              <a:spcAft>
                <a:spcPts val="0"/>
              </a:spcAft>
              <a:buSzPts val="1400"/>
              <a:buChar char="○"/>
            </a:pPr>
            <a:r>
              <a:rPr lang="it" u="sng">
                <a:solidFill>
                  <a:schemeClr val="hlink"/>
                </a:solidFill>
                <a:hlinkClick r:id="rId4"/>
              </a:rPr>
              <a:t>https://medium.com/pragmatic-programmers/fearless-concurrency-with-rust-part-3-asynchronous-concurrency-e23bad856087</a:t>
            </a:r>
            <a:endParaRPr/>
          </a:p>
          <a:p>
            <a:pPr marL="914400" lvl="1" indent="-317500" algn="l" rtl="0">
              <a:spcBef>
                <a:spcPts val="0"/>
              </a:spcBef>
              <a:spcAft>
                <a:spcPts val="0"/>
              </a:spcAft>
              <a:buSzPts val="1400"/>
              <a:buChar char="○"/>
            </a:pPr>
            <a:r>
              <a:rPr lang="it"/>
              <a:t>Trattazione esemplificativa dell’elaborazione asincrona applicata ad un server web </a:t>
            </a:r>
            <a:endParaRPr/>
          </a:p>
          <a:p>
            <a:pPr marL="457200" lvl="0" indent="-342900" algn="l" rtl="0">
              <a:spcBef>
                <a:spcPts val="0"/>
              </a:spcBef>
              <a:spcAft>
                <a:spcPts val="0"/>
              </a:spcAft>
              <a:buSzPts val="1800"/>
              <a:buChar char="●"/>
            </a:pPr>
            <a:r>
              <a:rPr lang="it"/>
              <a:t>What’s a “Thread Boundary” in Rust’s Async-Await ?</a:t>
            </a:r>
            <a:endParaRPr/>
          </a:p>
          <a:p>
            <a:pPr marL="914400" lvl="1" indent="-317500" algn="l" rtl="0">
              <a:spcBef>
                <a:spcPts val="0"/>
              </a:spcBef>
              <a:spcAft>
                <a:spcPts val="0"/>
              </a:spcAft>
              <a:buSzPts val="1400"/>
              <a:buChar char="○"/>
            </a:pPr>
            <a:r>
              <a:rPr lang="it" u="sng">
                <a:solidFill>
                  <a:schemeClr val="hlink"/>
                </a:solidFill>
                <a:hlinkClick r:id="rId5"/>
              </a:rPr>
              <a:t>https://cotigao.medium.com/whats-a-thread-boundary-in-rust-s-async-await-f783cff55c99</a:t>
            </a:r>
            <a:endParaRPr/>
          </a:p>
          <a:p>
            <a:pPr marL="914400" lvl="1" indent="-317500" algn="l" rtl="0">
              <a:spcBef>
                <a:spcPts val="0"/>
              </a:spcBef>
              <a:spcAft>
                <a:spcPts val="0"/>
              </a:spcAft>
              <a:buSzPts val="1400"/>
              <a:buChar char="○"/>
            </a:pPr>
            <a:r>
              <a:rPr lang="it"/>
              <a:t>Approfondimento sul meccanismo di </a:t>
            </a:r>
            <a:r>
              <a:rPr lang="it" i="1"/>
              <a:t>work stealing</a:t>
            </a:r>
            <a:r>
              <a:rPr lang="it"/>
              <a:t> usato in Tokio</a:t>
            </a:r>
            <a:endParaRPr/>
          </a:p>
          <a:p>
            <a:pPr marL="457200" lvl="0" indent="-342900" algn="l" rtl="0">
              <a:spcBef>
                <a:spcPts val="0"/>
              </a:spcBef>
              <a:spcAft>
                <a:spcPts val="0"/>
              </a:spcAft>
              <a:buSzPts val="1800"/>
              <a:buChar char="●"/>
            </a:pPr>
            <a:r>
              <a:rPr lang="it"/>
              <a:t>Zero to Production in Rust</a:t>
            </a:r>
            <a:endParaRPr/>
          </a:p>
          <a:p>
            <a:pPr marL="914400" lvl="1" indent="-317500" algn="l" rtl="0">
              <a:spcBef>
                <a:spcPts val="0"/>
              </a:spcBef>
              <a:spcAft>
                <a:spcPts val="0"/>
              </a:spcAft>
              <a:buSzPts val="1400"/>
              <a:buChar char="○"/>
            </a:pPr>
            <a:r>
              <a:rPr lang="it"/>
              <a:t>L. Palmieri, 2022, ISBN 979-8847211437</a:t>
            </a:r>
            <a:endParaRPr/>
          </a:p>
          <a:p>
            <a:pPr marL="914400" lvl="1" indent="-317500" algn="l" rtl="0">
              <a:spcBef>
                <a:spcPts val="0"/>
              </a:spcBef>
              <a:spcAft>
                <a:spcPts val="0"/>
              </a:spcAft>
              <a:buSzPts val="1400"/>
              <a:buChar char="○"/>
            </a:pPr>
            <a:r>
              <a:rPr lang="it" u="sng">
                <a:solidFill>
                  <a:schemeClr val="hlink"/>
                </a:solidFill>
                <a:hlinkClick r:id="rId6"/>
              </a:rPr>
              <a:t>https://www.zero2prod.com/</a:t>
            </a:r>
            <a:endParaRPr/>
          </a:p>
          <a:p>
            <a:pPr marL="914400" lvl="1" indent="-317500" algn="l" rtl="0">
              <a:spcBef>
                <a:spcPts val="0"/>
              </a:spcBef>
              <a:spcAft>
                <a:spcPts val="0"/>
              </a:spcAft>
              <a:buSzPts val="1400"/>
              <a:buChar char="○"/>
            </a:pPr>
            <a:r>
              <a:rPr lang="it"/>
              <a:t>Introduzione pratica e dettagliata allo sviluppo di componenti backend in Rust</a:t>
            </a:r>
            <a:endParaRPr/>
          </a:p>
        </p:txBody>
      </p:sp>
      <p:pic>
        <p:nvPicPr>
          <p:cNvPr id="510" name="Google Shape;510;p60"/>
          <p:cNvPicPr preferRelativeResize="0"/>
          <p:nvPr/>
        </p:nvPicPr>
        <p:blipFill>
          <a:blip r:embed="rId7">
            <a:alphaModFix/>
          </a:blip>
          <a:stretch>
            <a:fillRect/>
          </a:stretch>
        </p:blipFill>
        <p:spPr>
          <a:xfrm>
            <a:off x="7954274" y="3449151"/>
            <a:ext cx="1003224" cy="1253576"/>
          </a:xfrm>
          <a:prstGeom prst="rect">
            <a:avLst/>
          </a:prstGeom>
          <a:noFill/>
          <a:ln w="9525" cap="flat" cmpd="sng">
            <a:solidFill>
              <a:srgbClr val="808080"/>
            </a:solidFill>
            <a:prstDash val="solid"/>
            <a:round/>
            <a:headEnd type="none" w="sm" len="sm"/>
            <a:tailEnd type="none" w="sm" len="sm"/>
          </a:ln>
          <a:effectLst>
            <a:outerShdw blurRad="57150" dist="19050" dir="5400000" algn="bl" rotWithShape="0">
              <a:srgbClr val="000000">
                <a:alpha val="50000"/>
              </a:srgbClr>
            </a:outerShdw>
          </a:effectLst>
        </p:spPr>
      </p:pic>
      <p:sp>
        <p:nvSpPr>
          <p:cNvPr id="511" name="Google Shape;511;p60"/>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48</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Esecuzione asincrona</a:t>
            </a:r>
            <a:endParaRPr/>
          </a:p>
        </p:txBody>
      </p:sp>
      <p:sp>
        <p:nvSpPr>
          <p:cNvPr id="112" name="Google Shape;112;p17"/>
          <p:cNvSpPr txBox="1"/>
          <p:nvPr/>
        </p:nvSpPr>
        <p:spPr>
          <a:xfrm>
            <a:off x="821850" y="1768200"/>
            <a:ext cx="7500300" cy="1403700"/>
          </a:xfrm>
          <a:prstGeom prst="rect">
            <a:avLst/>
          </a:prstGeom>
          <a:solidFill>
            <a:srgbClr val="F3F3F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it" sz="2400">
                <a:solidFill>
                  <a:schemeClr val="dk2"/>
                </a:solidFill>
              </a:rPr>
              <a:t>Si usano i </a:t>
            </a:r>
            <a:r>
              <a:rPr lang="it" sz="2400" b="1">
                <a:solidFill>
                  <a:srgbClr val="0B5394"/>
                </a:solidFill>
              </a:rPr>
              <a:t>thread</a:t>
            </a:r>
            <a:r>
              <a:rPr lang="it" sz="2400">
                <a:solidFill>
                  <a:schemeClr val="dk2"/>
                </a:solidFill>
              </a:rPr>
              <a:t> quando occorre </a:t>
            </a:r>
            <a:r>
              <a:rPr lang="it" sz="2400">
                <a:solidFill>
                  <a:schemeClr val="dk2"/>
                </a:solidFill>
                <a:highlight>
                  <a:schemeClr val="accent6"/>
                </a:highlight>
              </a:rPr>
              <a:t>elaborare in parallelo</a:t>
            </a:r>
            <a:r>
              <a:rPr lang="it" sz="2400">
                <a:solidFill>
                  <a:schemeClr val="dk2"/>
                </a:solidFill>
              </a:rPr>
              <a:t>, mentre  si usa l'</a:t>
            </a:r>
            <a:r>
              <a:rPr lang="it" sz="2400" b="1">
                <a:solidFill>
                  <a:srgbClr val="0B5394"/>
                </a:solidFill>
              </a:rPr>
              <a:t>esecuzione asincrona</a:t>
            </a:r>
            <a:r>
              <a:rPr lang="it" sz="2400">
                <a:solidFill>
                  <a:schemeClr val="dk2"/>
                </a:solidFill>
              </a:rPr>
              <a:t> quando occorre </a:t>
            </a:r>
            <a:r>
              <a:rPr lang="it" sz="2400">
                <a:solidFill>
                  <a:schemeClr val="dk2"/>
                </a:solidFill>
                <a:highlight>
                  <a:schemeClr val="accent6"/>
                </a:highlight>
              </a:rPr>
              <a:t>attendere in parallelo</a:t>
            </a:r>
            <a:endParaRPr sz="2400"/>
          </a:p>
        </p:txBody>
      </p:sp>
      <p:sp>
        <p:nvSpPr>
          <p:cNvPr id="113" name="Google Shape;113;p17"/>
          <p:cNvSpPr txBox="1"/>
          <p:nvPr/>
        </p:nvSpPr>
        <p:spPr>
          <a:xfrm>
            <a:off x="2729850" y="3171900"/>
            <a:ext cx="559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i="1"/>
              <a:t>L. Palmieri, Zero to production in Rust, 2022, ISBN 979-8847211437</a:t>
            </a:r>
            <a:endParaRPr i="1"/>
          </a:p>
        </p:txBody>
      </p:sp>
      <p:sp>
        <p:nvSpPr>
          <p:cNvPr id="114" name="Google Shape;114;p17"/>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Esecuzione asincrona</a:t>
            </a:r>
            <a:endParaRPr/>
          </a:p>
        </p:txBody>
      </p:sp>
      <p:sp>
        <p:nvSpPr>
          <p:cNvPr id="120" name="Google Shape;120;p18"/>
          <p:cNvSpPr txBox="1">
            <a:spLocks noGrp="1"/>
          </p:cNvSpPr>
          <p:nvPr>
            <p:ph type="body" idx="1"/>
          </p:nvPr>
        </p:nvSpPr>
        <p:spPr>
          <a:xfrm>
            <a:off x="311700" y="1152475"/>
            <a:ext cx="8520600" cy="3575100"/>
          </a:xfrm>
          <a:prstGeom prst="rect">
            <a:avLst/>
          </a:prstGeom>
        </p:spPr>
        <p:txBody>
          <a:bodyPr spcFirstLastPara="1" wrap="square" lIns="91425" tIns="91425" rIns="91425" bIns="91425" anchor="t" anchorCtr="0">
            <a:normAutofit fontScale="92500"/>
          </a:bodyPr>
          <a:lstStyle/>
          <a:p>
            <a:pPr marL="457200" lvl="0" indent="-334327" algn="l" rtl="0">
              <a:spcBef>
                <a:spcPts val="0"/>
              </a:spcBef>
              <a:spcAft>
                <a:spcPts val="0"/>
              </a:spcAft>
              <a:buSzPct val="100000"/>
              <a:buChar char="●"/>
            </a:pPr>
            <a:r>
              <a:rPr lang="it"/>
              <a:t>Il modo più diretto di implementare la terza strategia richiede che le azioni conseguenti ad una data operazione bloccante siano racchiuse in un'apposita funzione (callback)</a:t>
            </a:r>
            <a:endParaRPr/>
          </a:p>
          <a:p>
            <a:pPr marL="914400" lvl="1" indent="-310832" algn="l" rtl="0">
              <a:spcBef>
                <a:spcPts val="0"/>
              </a:spcBef>
              <a:spcAft>
                <a:spcPts val="0"/>
              </a:spcAft>
              <a:buSzPct val="100000"/>
              <a:buChar char="○"/>
            </a:pPr>
            <a:r>
              <a:rPr lang="it"/>
              <a:t>Tale funzione riceve come parametro il risultato dell'operazione bloccante e sarà invocata quando il sottosistema che è stato interrogato avrà fornito la propria risposta </a:t>
            </a:r>
            <a:endParaRPr/>
          </a:p>
          <a:p>
            <a:pPr marL="457200" lvl="0" indent="-334327" algn="l" rtl="0">
              <a:spcBef>
                <a:spcPts val="0"/>
              </a:spcBef>
              <a:spcAft>
                <a:spcPts val="0"/>
              </a:spcAft>
              <a:buSzPct val="100000"/>
              <a:buChar char="●"/>
            </a:pPr>
            <a:r>
              <a:rPr lang="it"/>
              <a:t>Chi si occupa di fornire tale valore e in quale thread avverrà la chiamata?</a:t>
            </a:r>
            <a:endParaRPr/>
          </a:p>
          <a:p>
            <a:pPr marL="914400" lvl="1" indent="-310832" algn="l" rtl="0">
              <a:spcBef>
                <a:spcPts val="0"/>
              </a:spcBef>
              <a:spcAft>
                <a:spcPts val="0"/>
              </a:spcAft>
              <a:buSzPct val="100000"/>
              <a:buChar char="○"/>
            </a:pPr>
            <a:r>
              <a:rPr lang="it"/>
              <a:t>Linguaggi diversi offrono soluzioni alternative</a:t>
            </a:r>
            <a:endParaRPr/>
          </a:p>
          <a:p>
            <a:pPr marL="457200" lvl="0" indent="-334327" algn="l" rtl="0">
              <a:spcBef>
                <a:spcPts val="0"/>
              </a:spcBef>
              <a:spcAft>
                <a:spcPts val="0"/>
              </a:spcAft>
              <a:buSzPct val="100000"/>
              <a:buChar char="●"/>
            </a:pPr>
            <a:r>
              <a:rPr lang="it"/>
              <a:t>In Javascript, ad esempio, il modello di esecuzione prevede la presenza di una coda dei messaggi, in cui il driver del sottosistema interrogato provvede ad inserire il risultato</a:t>
            </a:r>
            <a:endParaRPr/>
          </a:p>
          <a:p>
            <a:pPr marL="914400" lvl="1" indent="-310832" algn="l" rtl="0">
              <a:spcBef>
                <a:spcPts val="0"/>
              </a:spcBef>
              <a:spcAft>
                <a:spcPts val="0"/>
              </a:spcAft>
              <a:buSzPct val="100000"/>
              <a:buChar char="○"/>
            </a:pPr>
            <a:r>
              <a:rPr lang="it"/>
              <a:t>Il driver è eseguito in un thread separato</a:t>
            </a:r>
            <a:endParaRPr/>
          </a:p>
          <a:p>
            <a:pPr marL="914400" lvl="1" indent="-310832" algn="l" rtl="0">
              <a:spcBef>
                <a:spcPts val="0"/>
              </a:spcBef>
              <a:spcAft>
                <a:spcPts val="0"/>
              </a:spcAft>
              <a:buSzPct val="100000"/>
              <a:buChar char="○"/>
            </a:pPr>
            <a:r>
              <a:rPr lang="it"/>
              <a:t>Il thread principale esegue costantemente un ciclo, in cui attende la presenza di un messaggio, lo estrae dalla coda e lo elabora</a:t>
            </a:r>
            <a:endParaRPr/>
          </a:p>
          <a:p>
            <a:pPr marL="914400" lvl="1" indent="-310832" algn="l" rtl="0">
              <a:spcBef>
                <a:spcPts val="0"/>
              </a:spcBef>
              <a:spcAft>
                <a:spcPts val="0"/>
              </a:spcAft>
              <a:buSzPct val="100000"/>
              <a:buChar char="○"/>
            </a:pPr>
            <a:r>
              <a:rPr lang="it"/>
              <a:t>Quando la risposta arriverà, questa verrà naturalmente elaborata dal ciclo di elaborazione dei messaggi</a:t>
            </a:r>
            <a:endParaRPr/>
          </a:p>
        </p:txBody>
      </p:sp>
      <p:sp>
        <p:nvSpPr>
          <p:cNvPr id="121" name="Google Shape;121;p18"/>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Esecuzione asincrona</a:t>
            </a:r>
            <a:endParaRPr/>
          </a:p>
        </p:txBody>
      </p:sp>
      <p:pic>
        <p:nvPicPr>
          <p:cNvPr id="127" name="Google Shape;127;p19"/>
          <p:cNvPicPr preferRelativeResize="0"/>
          <p:nvPr/>
        </p:nvPicPr>
        <p:blipFill>
          <a:blip r:embed="rId3">
            <a:alphaModFix/>
          </a:blip>
          <a:stretch>
            <a:fillRect/>
          </a:stretch>
        </p:blipFill>
        <p:spPr>
          <a:xfrm>
            <a:off x="152400" y="1170125"/>
            <a:ext cx="8839202" cy="3057222"/>
          </a:xfrm>
          <a:prstGeom prst="rect">
            <a:avLst/>
          </a:prstGeom>
          <a:noFill/>
          <a:ln>
            <a:noFill/>
          </a:ln>
        </p:spPr>
      </p:pic>
      <p:sp>
        <p:nvSpPr>
          <p:cNvPr id="128" name="Google Shape;128;p19"/>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Esecuzione asincrona in Javascript</a:t>
            </a:r>
            <a:endParaRPr/>
          </a:p>
        </p:txBody>
      </p:sp>
      <p:sp>
        <p:nvSpPr>
          <p:cNvPr id="134" name="Google Shape;134;p20"/>
          <p:cNvSpPr txBox="1"/>
          <p:nvPr/>
        </p:nvSpPr>
        <p:spPr>
          <a:xfrm>
            <a:off x="3282150" y="1335300"/>
            <a:ext cx="514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1800" b="1"/>
              <a:t>JS</a:t>
            </a:r>
            <a:endParaRPr sz="1800" b="1"/>
          </a:p>
        </p:txBody>
      </p:sp>
      <p:pic>
        <p:nvPicPr>
          <p:cNvPr id="135" name="Google Shape;135;p20"/>
          <p:cNvPicPr preferRelativeResize="0"/>
          <p:nvPr/>
        </p:nvPicPr>
        <p:blipFill>
          <a:blip r:embed="rId3">
            <a:alphaModFix/>
          </a:blip>
          <a:stretch>
            <a:fillRect/>
          </a:stretch>
        </p:blipFill>
        <p:spPr>
          <a:xfrm>
            <a:off x="972563" y="1196650"/>
            <a:ext cx="7198881" cy="3041700"/>
          </a:xfrm>
          <a:prstGeom prst="rect">
            <a:avLst/>
          </a:prstGeom>
          <a:noFill/>
          <a:ln w="9525" cap="flat" cmpd="sng">
            <a:solidFill>
              <a:schemeClr val="dk2"/>
            </a:solidFill>
            <a:prstDash val="solid"/>
            <a:round/>
            <a:headEnd type="none" w="sm" len="sm"/>
            <a:tailEnd type="none" w="sm" len="sm"/>
          </a:ln>
        </p:spPr>
      </p:pic>
      <p:sp>
        <p:nvSpPr>
          <p:cNvPr id="136" name="Google Shape;136;p20"/>
          <p:cNvSpPr txBox="1"/>
          <p:nvPr/>
        </p:nvSpPr>
        <p:spPr>
          <a:xfrm>
            <a:off x="246975" y="4238350"/>
            <a:ext cx="79245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it" sz="1000" i="1"/>
              <a:t>https://javascript.plainenglish.io/what-is-synchronous-async-single-threaded-execution-context-browser-apis-256d906b186d</a:t>
            </a:r>
            <a:endParaRPr sz="1000" i="1"/>
          </a:p>
        </p:txBody>
      </p:sp>
      <p:sp>
        <p:nvSpPr>
          <p:cNvPr id="137" name="Google Shape;137;p20"/>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Continuazioni e callback</a:t>
            </a:r>
            <a:endParaRPr/>
          </a:p>
        </p:txBody>
      </p:sp>
      <p:sp>
        <p:nvSpPr>
          <p:cNvPr id="143" name="Google Shape;143;p21"/>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Un tipico modo per implementare operazioni asincrone è basarsi su API ad eventi</a:t>
            </a:r>
            <a:endParaRPr/>
          </a:p>
          <a:p>
            <a:pPr marL="914400" lvl="1" indent="-317500" algn="l" rtl="0">
              <a:spcBef>
                <a:spcPts val="0"/>
              </a:spcBef>
              <a:spcAft>
                <a:spcPts val="0"/>
              </a:spcAft>
              <a:buSzPts val="1400"/>
              <a:buChar char="○"/>
            </a:pPr>
            <a:r>
              <a:rPr lang="it"/>
              <a:t>Ovvero funzioni che permettono di richiedere ad uno </a:t>
            </a:r>
            <a:r>
              <a:rPr lang="it" b="1">
                <a:solidFill>
                  <a:srgbClr val="0B5394"/>
                </a:solidFill>
              </a:rPr>
              <a:t>strato soggiacente</a:t>
            </a:r>
            <a:r>
              <a:rPr lang="it"/>
              <a:t> (come il sistema operativo o una piattaforma di esecuzione) l'operazione che si intende eseguire, passando una callback che dovrà essere invocata nel momento in cui lo strato soggiacente avrà terminato la sua parte di esecuzione</a:t>
            </a:r>
            <a:endParaRPr/>
          </a:p>
        </p:txBody>
      </p:sp>
      <p:sp>
        <p:nvSpPr>
          <p:cNvPr id="144" name="Google Shape;144;p21"/>
          <p:cNvSpPr txBox="1"/>
          <p:nvPr/>
        </p:nvSpPr>
        <p:spPr>
          <a:xfrm>
            <a:off x="1616650" y="2740925"/>
            <a:ext cx="6453900" cy="19086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a:latin typeface="Consolas"/>
                <a:ea typeface="Consolas"/>
                <a:cs typeface="Consolas"/>
                <a:sym typeface="Consolas"/>
              </a:rPr>
              <a:t>val f1: AsyncRead = …</a:t>
            </a:r>
            <a:br>
              <a:rPr lang="it">
                <a:latin typeface="Consolas"/>
                <a:ea typeface="Consolas"/>
                <a:cs typeface="Consolas"/>
                <a:sym typeface="Consolas"/>
              </a:rPr>
            </a:br>
            <a:r>
              <a:rPr lang="it">
                <a:solidFill>
                  <a:schemeClr val="dk1"/>
                </a:solidFill>
                <a:latin typeface="Consolas"/>
                <a:ea typeface="Consolas"/>
                <a:cs typeface="Consolas"/>
                <a:sym typeface="Consolas"/>
              </a:rPr>
              <a:t>val f2: AsyncRead = …</a:t>
            </a:r>
            <a:br>
              <a:rPr lang="it">
                <a:solidFill>
                  <a:schemeClr val="dk1"/>
                </a:solidFill>
                <a:latin typeface="Consolas"/>
                <a:ea typeface="Consolas"/>
                <a:cs typeface="Consolas"/>
                <a:sym typeface="Consolas"/>
              </a:rPr>
            </a:br>
            <a:r>
              <a:rPr lang="it">
                <a:latin typeface="Consolas"/>
                <a:ea typeface="Consolas"/>
                <a:cs typeface="Consolas"/>
                <a:sym typeface="Consolas"/>
              </a:rPr>
              <a:t>read_async(f1, vec![], </a:t>
            </a:r>
            <a:r>
              <a:rPr lang="it" b="1">
                <a:solidFill>
                  <a:srgbClr val="0B5394"/>
                </a:solidFill>
                <a:latin typeface="Consolas"/>
                <a:ea typeface="Consolas"/>
                <a:cs typeface="Consolas"/>
                <a:sym typeface="Consolas"/>
              </a:rPr>
              <a:t>|buffer: &amp;[u8]|{ </a:t>
            </a:r>
            <a:endParaRPr b="1">
              <a:solidFill>
                <a:srgbClr val="0B5394"/>
              </a:solidFill>
              <a:latin typeface="Consolas"/>
              <a:ea typeface="Consolas"/>
              <a:cs typeface="Consolas"/>
              <a:sym typeface="Consolas"/>
            </a:endParaRPr>
          </a:p>
          <a:p>
            <a:pPr marL="0" lvl="0" indent="0" algn="l" rtl="0">
              <a:spcBef>
                <a:spcPts val="0"/>
              </a:spcBef>
              <a:spcAft>
                <a:spcPts val="0"/>
              </a:spcAft>
              <a:buNone/>
            </a:pPr>
            <a:r>
              <a:rPr lang="it" b="1">
                <a:solidFill>
                  <a:srgbClr val="0B5394"/>
                </a:solidFill>
                <a:latin typeface="Consolas"/>
                <a:ea typeface="Consolas"/>
                <a:cs typeface="Consolas"/>
                <a:sym typeface="Consolas"/>
              </a:rPr>
              <a:t>   // process buffer from file1…</a:t>
            </a:r>
            <a:endParaRPr b="1">
              <a:solidFill>
                <a:srgbClr val="0B5394"/>
              </a:solidFill>
              <a:latin typeface="Consolas"/>
              <a:ea typeface="Consolas"/>
              <a:cs typeface="Consolas"/>
              <a:sym typeface="Consolas"/>
            </a:endParaRPr>
          </a:p>
          <a:p>
            <a:pPr marL="0" lvl="0" indent="0" algn="l" rtl="0">
              <a:spcBef>
                <a:spcPts val="0"/>
              </a:spcBef>
              <a:spcAft>
                <a:spcPts val="0"/>
              </a:spcAft>
              <a:buNone/>
            </a:pPr>
            <a:r>
              <a:rPr lang="it" b="1">
                <a:solidFill>
                  <a:srgbClr val="0B5394"/>
                </a:solidFill>
                <a:latin typeface="Consolas"/>
                <a:ea typeface="Consolas"/>
                <a:cs typeface="Consolas"/>
                <a:sym typeface="Consolas"/>
              </a:rPr>
              <a:t>}</a:t>
            </a:r>
            <a:r>
              <a:rPr lang="it">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read_async(f2, vec![], </a:t>
            </a:r>
            <a:r>
              <a:rPr lang="it" b="1">
                <a:solidFill>
                  <a:srgbClr val="38761D"/>
                </a:solidFill>
                <a:latin typeface="Consolas"/>
                <a:ea typeface="Consolas"/>
                <a:cs typeface="Consolas"/>
                <a:sym typeface="Consolas"/>
              </a:rPr>
              <a:t>|buffer: &amp;[u8]|{</a:t>
            </a:r>
            <a:endParaRPr b="1">
              <a:solidFill>
                <a:srgbClr val="38761D"/>
              </a:solidFill>
              <a:latin typeface="Consolas"/>
              <a:ea typeface="Consolas"/>
              <a:cs typeface="Consolas"/>
              <a:sym typeface="Consolas"/>
            </a:endParaRPr>
          </a:p>
          <a:p>
            <a:pPr marL="0" lvl="0" indent="0" algn="l" rtl="0">
              <a:spcBef>
                <a:spcPts val="0"/>
              </a:spcBef>
              <a:spcAft>
                <a:spcPts val="0"/>
              </a:spcAft>
              <a:buNone/>
            </a:pPr>
            <a:r>
              <a:rPr lang="it" b="1">
                <a:solidFill>
                  <a:srgbClr val="38761D"/>
                </a:solidFill>
                <a:latin typeface="Consolas"/>
                <a:ea typeface="Consolas"/>
                <a:cs typeface="Consolas"/>
                <a:sym typeface="Consolas"/>
              </a:rPr>
              <a:t>  // process buffer from file2</a:t>
            </a:r>
            <a:endParaRPr b="1">
              <a:solidFill>
                <a:srgbClr val="38761D"/>
              </a:solidFill>
              <a:latin typeface="Consolas"/>
              <a:ea typeface="Consolas"/>
              <a:cs typeface="Consolas"/>
              <a:sym typeface="Consolas"/>
            </a:endParaRPr>
          </a:p>
          <a:p>
            <a:pPr marL="0" lvl="0" indent="0" algn="l" rtl="0">
              <a:spcBef>
                <a:spcPts val="0"/>
              </a:spcBef>
              <a:spcAft>
                <a:spcPts val="0"/>
              </a:spcAft>
              <a:buNone/>
            </a:pPr>
            <a:r>
              <a:rPr lang="it" b="1">
                <a:solidFill>
                  <a:srgbClr val="38761D"/>
                </a:solidFill>
                <a:latin typeface="Consolas"/>
                <a:ea typeface="Consolas"/>
                <a:cs typeface="Consolas"/>
                <a:sym typeface="Consolas"/>
              </a:rPr>
              <a:t>}</a:t>
            </a:r>
            <a:r>
              <a:rPr lang="it">
                <a:latin typeface="Consolas"/>
                <a:ea typeface="Consolas"/>
                <a:cs typeface="Consolas"/>
                <a:sym typeface="Consolas"/>
              </a:rPr>
              <a:t>);</a:t>
            </a:r>
            <a:endParaRPr>
              <a:latin typeface="Consolas"/>
              <a:ea typeface="Consolas"/>
              <a:cs typeface="Consolas"/>
              <a:sym typeface="Consolas"/>
            </a:endParaRPr>
          </a:p>
        </p:txBody>
      </p:sp>
      <p:sp>
        <p:nvSpPr>
          <p:cNvPr id="145" name="Google Shape;145;p21"/>
          <p:cNvSpPr txBox="1">
            <a:spLocks noGrp="1"/>
          </p:cNvSpPr>
          <p:nvPr>
            <p:ph type="sldNum" idx="12"/>
          </p:nvPr>
        </p:nvSpPr>
        <p:spPr>
          <a:xfrm>
            <a:off x="8472458" y="476850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9</a:t>
            </a:fld>
            <a:endParaRPr/>
          </a:p>
        </p:txBody>
      </p:sp>
    </p:spTree>
  </p:cSld>
  <p:clrMapOvr>
    <a:masterClrMapping/>
  </p:clrMapOvr>
</p:sld>
</file>

<file path=ppt/theme/theme1.xml><?xml version="1.0" encoding="utf-8"?>
<a:theme xmlns:a="http://schemas.openxmlformats.org/drawingml/2006/main"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5080</Words>
  <Application>Microsoft Macintosh PowerPoint</Application>
  <PresentationFormat>On-screen Show (16:9)</PresentationFormat>
  <Paragraphs>584</Paragraphs>
  <Slides>48</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Consolas</vt:lpstr>
      <vt:lpstr>Polito</vt:lpstr>
      <vt:lpstr>Programmazione asincrona</vt:lpstr>
      <vt:lpstr>Programmi concorrenti</vt:lpstr>
      <vt:lpstr>Operazioni bloccanti</vt:lpstr>
      <vt:lpstr>Strategie di esecuzione</vt:lpstr>
      <vt:lpstr>Esecuzione asincrona</vt:lpstr>
      <vt:lpstr>Esecuzione asincrona</vt:lpstr>
      <vt:lpstr>Esecuzione asincrona</vt:lpstr>
      <vt:lpstr>Esecuzione asincrona in Javascript</vt:lpstr>
      <vt:lpstr>Continuazioni e callback</vt:lpstr>
      <vt:lpstr>L'inferno delle callback</vt:lpstr>
      <vt:lpstr>Esecuzione parziale</vt:lpstr>
      <vt:lpstr>Esecuzione parziale</vt:lpstr>
      <vt:lpstr>Esecuzione parziale</vt:lpstr>
      <vt:lpstr>Async e await</vt:lpstr>
      <vt:lpstr>Async e await</vt:lpstr>
      <vt:lpstr>Il tratto Future</vt:lpstr>
      <vt:lpstr>Il tratto Future</vt:lpstr>
      <vt:lpstr>Generare la macchina a stati</vt:lpstr>
      <vt:lpstr>Generare la macchina a stati</vt:lpstr>
      <vt:lpstr>Generare la macchina a stati</vt:lpstr>
      <vt:lpstr>Generare la macchina a stati</vt:lpstr>
      <vt:lpstr>Generare la macchina a stati</vt:lpstr>
      <vt:lpstr>Generare la macchina a stati</vt:lpstr>
      <vt:lpstr>Implementare la funzione</vt:lpstr>
      <vt:lpstr>Gestire l’esecuzione</vt:lpstr>
      <vt:lpstr>Gestire l’esecuzione</vt:lpstr>
      <vt:lpstr>Gestire l’esecuzione</vt:lpstr>
      <vt:lpstr>Architettura di elaborazione</vt:lpstr>
      <vt:lpstr>Impostare un progetto con Tokio</vt:lpstr>
      <vt:lpstr>Task in Tokio</vt:lpstr>
      <vt:lpstr>Attendere la terminazione di più Future</vt:lpstr>
      <vt:lpstr>Attendere la terminazione di più Future</vt:lpstr>
      <vt:lpstr>Selezionare il primo Future che si completa</vt:lpstr>
      <vt:lpstr>Selezionare il primo Future che si completa</vt:lpstr>
      <vt:lpstr>Gestione del tempo</vt:lpstr>
      <vt:lpstr>Eseguire compiti computazionalmente intensi</vt:lpstr>
      <vt:lpstr>Eseguire compiti computazionalmente intensi</vt:lpstr>
      <vt:lpstr>Condividere dati tra task</vt:lpstr>
      <vt:lpstr>Arc/Mutex - stato condiviso</vt:lpstr>
      <vt:lpstr>Canali oneshot - Invio di un solo messaggio</vt:lpstr>
      <vt:lpstr>Canali mpsc - Multiple Producer Single Consumer</vt:lpstr>
      <vt:lpstr>Canali broadcast - comunicazione molti-molti</vt:lpstr>
      <vt:lpstr>Canali watch - pattern Observer</vt:lpstr>
      <vt:lpstr>Implementare un semplice server Http</vt:lpstr>
      <vt:lpstr>Implementare un semplice server Http</vt:lpstr>
      <vt:lpstr>Prestazioni a confronto</vt:lpstr>
      <vt:lpstr>Prestazioni a confronto</vt:lpstr>
      <vt:lpstr>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asincrona</dc:title>
  <cp:lastModifiedBy>Giovanni Malnati</cp:lastModifiedBy>
  <cp:revision>1</cp:revision>
  <dcterms:modified xsi:type="dcterms:W3CDTF">2023-06-04T20:02:47Z</dcterms:modified>
</cp:coreProperties>
</file>