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5" r:id="rId6"/>
    <p:sldId id="262" r:id="rId7"/>
    <p:sldId id="266" r:id="rId8"/>
    <p:sldId id="267" r:id="rId9"/>
    <p:sldId id="264" r:id="rId10"/>
    <p:sldId id="268"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10:19:14.490"/>
    </inkml:context>
    <inkml:brush xml:id="br0">
      <inkml:brushProperty name="width" value="0.05" units="cm"/>
      <inkml:brushProperty name="height" value="0.05" units="cm"/>
    </inkml:brush>
  </inkml:definitions>
  <inkml:trace contextRef="#ctx0" brushRef="#br0">0 31 24575,'5'0'0,"5"0"0,63 0 0,152-13 0,36-5-8191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10:19:29.220"/>
    </inkml:context>
    <inkml:brush xml:id="br0">
      <inkml:brushProperty name="width" value="0.05" units="cm"/>
      <inkml:brushProperty name="height" value="0.05" units="cm"/>
    </inkml:brush>
  </inkml:definitions>
  <inkml:trace contextRef="#ctx0" brushRef="#br0">682 74 24575,'0'-1'0,"-1"0"0,0 0 0,1 0 0,-1-1 0,0 1 0,0 0 0,1 0 0,-1 0 0,0 0 0,0 0 0,0 1 0,0-1 0,0 0 0,0 0 0,-1 1 0,1-1 0,0 0 0,-1 0 0,-6-5 0,29 5 0,6 2 0,1 1 0,0 1 0,49 14 0,-59-8 0,-18-9 0,0 0 0,0 1 0,0-1 0,-1 0 0,1 1 0,0-1 0,0 0 0,0 0 0,0 1 0,0-1 0,0 0 0,0 0 0,0 1 0,0-1 0,-1 0 0,1 0 0,0 0 0,0 1 0,0-1 0,-1 0 0,1 0 0,0 0 0,0 0 0,0 1 0,-1-1 0,1 0 0,0 0 0,0 0 0,-1 0 0,1 0 0,0 0 0,0 0 0,-1 0 0,1 1 0,0-1 0,-1 0 0,-43 7 0,-302-2 0,-75 6 0,389-6 0,28-2 0,14 0 0,18 0 0,226-1 0,-156-3 0,-94 1 0,28-1 0,-31 1 0,0 0 0,0 0 0,0 0 0,0 0 0,0 0 0,0 0 0,0 0 0,0 0 0,0-1 0,0 1 0,0 0 0,0-1 0,0 1 0,-1-1 0,1 1 0,0-1 0,0 1 0,0-1 0,-1 1 0,1-1 0,0 0 0,-1 1 0,2-2 0,-3 0 0,0 1 0,0 0 0,0 0 0,0 1 0,-1-1 0,1 0 0,0 0 0,0 0 0,-1 1 0,1-1 0,0 1 0,-1-1 0,1 1 0,-1-1 0,1 1 0,0 0 0,-3 0 0,-5-3 0,25 1 0,186 4 0,64-4 0,-255 2 0,-2 0 0,0-1 0,0 1 0,0-1 0,-1-1 0,1 0 0,0 0 0,12-5 0,-21 7 0,0 0 0,0 0 0,1-1 0,-1 1 0,0 0 0,0 0 0,1 0 0,-1 0 0,0 0 0,0 0 0,0 0 0,1-1 0,-1 1 0,0 0 0,0 0 0,0 0 0,1-1 0,-1 1 0,0 0 0,0 0 0,0 0 0,0-1 0,0 1 0,0 0 0,1 0 0,-1-1 0,0 1 0,0 0 0,0 0 0,0-1 0,0 1 0,0 0 0,0 0 0,0-1 0,0 1 0,0 0 0,0 0 0,0-1 0,0 1 0,-1 0 0,1 0 0,0-1 0,0 1 0,-13-8 0,-22 0 0,-103-2 0,50 6 0,60 0 0,21 1 0,11 0 0,16-1 0,114-6 0,139 8 0,-162 4 0,-93-2 0,-24 0 0,-29 0 0,-63-1 0,33-1 0,-118 11 0,178-8 0,1-1 0,0 1 0,0 0 0,0 1 0,0-1 0,0 1 0,0-1 0,1 1 0,-8 5 0,11-7 0,0 0 0,-1 0 0,1 0 0,0 1 0,0-1 0,0 0 0,-1 0 0,1 1 0,0-1 0,0 0 0,0 0 0,0 1 0,-1-1 0,1 0 0,0 1 0,0-1 0,0 0 0,0 1 0,0-1 0,0 0 0,0 1 0,0-1 0,0 0 0,0 0 0,0 1 0,0-1 0,0 0 0,0 1 0,0-1 0,0 0 0,0 1 0,1-1 0,-1 0 0,0 0 0,0 1 0,0-1 0,0 0 0,1 1 0,-1-1 0,2 1 0,0 1 0,0-1 0,0 0 0,0 0 0,1 0 0,-1-1 0,0 1 0,0 0 0,1-1 0,2 1 0,35 4 0,1-2 0,49-2 0,44 2 0,-116-1 0,0 1 0,0 0 0,-1 1 0,1 1 0,23 11 0,-29-6 0,-12-9 0,1-1 0,-1 1 0,0-1 0,1 0 0,-1 1 0,0-1 0,1 1 0,-1-1 0,0 0 0,1 1 0,-1-1 0,0 0 0,1 0 0,-1 1 0,1-1 0,-1 0 0,1 0 0,-1 0 0,1 0 0,-1 1 0,1-1 0,-1 0 0,1 0 0,-1 0 0,1 0 0,0 0 0,16 0 0,-22-1 0,-35 0 0,-190 1 0,584 0 0,-395 1 0,16 0 0,-46-4 0,71 3 0,0 0 0,0 0 0,-1 0 0,1 0 0,0 0 0,-1 0 0,1 0 0,0 0 0,0 0 0,-1 0 0,1-1 0,0 1 0,0 0 0,-1 0 0,1 0 0,0 0 0,0 0 0,0-1 0,-1 1 0,1 0 0,0 0 0,0 0 0,0-1 0,-1 1 0,1 0 0,0 0 0,0-1 0,0 1 0,0 0 0,0 0 0,0-1 0,0 1 0,0 0 0,-1 0 0,1-1 0,0 1 0,0-1 0,6-11 0,17-13 0,-21 23 0,17-21 0,-13 16 0,-1 0 0,1 0 0,1 1 0,-1-1 0,15-8 0,-20 14 0,0 0 0,1 0 0,-1 1 0,1-1 0,0 0 0,-1 1 0,1 0 0,-1-1 0,1 1 0,0 0 0,-1 0 0,1 0 0,0 0 0,-1 0 0,1 0 0,0 0 0,-1 1 0,1-1 0,-1 0 0,1 1 0,0 0 0,-1-1 0,1 1 0,-1 0 0,0 0 0,1 0 0,-1 0 0,1 0 0,-1 0 0,0 0 0,0 0 0,0 0 0,0 1 0,0-1 0,0 0 0,0 1 0,1 1 0,1 3 0,1 0 0,-1 0 0,0 0 0,-1 1 0,1-1 0,2 12 0,-5-15 0,1-1 0,-1 1 0,1 0 0,-1 0 0,0 0 0,0 0 0,0 0 0,0 0 0,0-1 0,-1 1 0,0 0 0,1 0 0,-1 0 0,0-1 0,0 1 0,0 0 0,-4 4 0,5-7 1,0 1-1,0-1 1,-1 0-1,1 1 1,0-1-1,0 0 1,-1 1-1,1-1 1,0 0-1,-1 0 1,1 1-1,-1-1 1,1 0-1,0 0 1,-1 1-1,1-1 1,-1 0-1,1 0 1,-1 0-1,1 0 1,0 0-1,-1 0 1,1 0-1,-1 0 1,1 0-1,-1 0 1,1 0-1,-1 0 1,1 0-1,0 0 1,-1 0-1,1 0 1,-1 0-1,1-1 1,-1 1-1,1 0 1,0 0-1,-1 0 1,1-1-1,0 1 1,-1 0-1,1-1 1,0 1 0,-1 0-1,1-1 1,0 1-1,-1 0 1,1-1-1,0 1 1,0-1-1,0 1 1,-1 0-1,1-1 1,0 1-1,0-1 1,-13-35-117,8 19-1162,-4 2-5548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10:19:15.640"/>
    </inkml:context>
    <inkml:brush xml:id="br0">
      <inkml:brushProperty name="width" value="0.05" units="cm"/>
      <inkml:brushProperty name="height" value="0.05" units="cm"/>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10:19:16.012"/>
    </inkml:context>
    <inkml:brush xml:id="br0">
      <inkml:brushProperty name="width" value="0.05" units="cm"/>
      <inkml:brushProperty name="height" value="0.05" units="cm"/>
    </inkml:brush>
  </inkml:definitions>
  <inkml:trace contextRef="#ctx0" brushRef="#br0">26 0 24575</inkml:trace>
  <inkml:trace contextRef="#ctx0" brushRef="#br0" timeOffset="1">0 0 24575,'5'0'0,"9"0"0,13 0 0,9 0 0,8 0 0,1 0 0,-3 0 0,-9 0-8191</inkml:trace>
  <inkml:trace contextRef="#ctx0" brushRef="#br0" timeOffset="2">286 0 24575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10:19:19.640"/>
    </inkml:context>
    <inkml:brush xml:id="br0">
      <inkml:brushProperty name="width" value="0.05" units="cm"/>
      <inkml:brushProperty name="height" value="0.05" units="cm"/>
    </inkml:brush>
  </inkml:definitions>
  <inkml:trace contextRef="#ctx0" brushRef="#br0">750 0 24575,'-205'0'0,"251"2"0,-1 2 0,1 2 0,67 18 0,-96-18 0,-17-6 0,0 0 0,0 0 0,1 0 0,-1 0 0,0 1 0,0-1 0,0 0 0,0 0 0,0 0 0,0 0 0,0 0 0,0 0 0,0 0 0,0 0 0,0 0 0,0 0 0,0 1 0,1-1 0,-1 0 0,0 0 0,0 0 0,0 0 0,0 0 0,0 0 0,0 0 0,0 0 0,0 1 0,0-1 0,0 0 0,0 0 0,0 0 0,0 0 0,0 0 0,0 0 0,0 0 0,0 0 0,-1 1 0,1-1 0,0 0 0,0 0 0,0 0 0,0 0 0,0 0 0,0 0 0,0 0 0,0 0 0,0 0 0,0 0 0,0 1 0,0-1 0,-1 0 0,1 0 0,0 0 0,0 0 0,0 0 0,0 0 0,0 0 0,0 0 0,0 0 0,-30 5 0,-160-5 0,116-3 0,-101 11 0,141 0 0,34-8 0,0 0 0,0 0 0,-1 0 0,1 0 0,0 0 0,0 0 0,0 0 0,0 0 0,0 0 0,-1 0 0,1 0 0,0 1 0,0-1 0,0 0 0,0 0 0,0 0 0,0 0 0,-1 0 0,1 0 0,0 0 0,0 0 0,0 1 0,0-1 0,0 0 0,0 0 0,0 0 0,0 0 0,0 0 0,0 1 0,0-1 0,0 0 0,-1 0 0,1 0 0,0 0 0,0 0 0,0 1 0,0-1 0,0 0 0,0 0 0,0 0 0,1 0 0,-1 1 0,0-1 0,0 0 0,0 0 0,0 0 0,0 0 0,17 5 0,295 42 0,-295-42 0,-21-2 0,-29-1 0,-257-4 0,368 2 0,-45 0 0,-26 0 0,-9 0 0,-88 0 0,69 0 0,66 0 0,353 0 0,-1170 0 0,1895 0 0,-1166 0 0,0-1 0,0-3 0,0-1 0,-80-21 0,105 17 0,17 9 0,1 0 0,0 0 0,0 0 0,0-1 0,0 1 0,0 0 0,0 0 0,0 0 0,0-1 0,-1 1 0,1 0 0,0 0 0,0 0 0,0-1 0,0 1 0,0 0 0,0 0 0,0-1 0,0 1 0,0 0 0,0 0 0,0 0 0,1-1 0,-1 1 0,0 0 0,0 0 0,0 0 0,0-1 0,0 1 0,0 0 0,0 0 0,1 0 0,-1 0 0,0-1 0,0 1 0,0 0 0,0 0 0,0 0 0,1 0 0,-1 0 0,0 0 0,0-1 0,0 1 0,1 0 0,-1 0 0,0 0 0,0 0 0,1 0 0,-1 0 0,0 0 0,0 0 0,0 0 0,1 0 0,-1 0 0,0 0 0,0 0 0,0 0 0,1 0 0,-78-1 0,-76 2 0,145-1 0,17 0 0,0 0 0,-17 0 0,-470 0 0,566-1 0,110 3 0,-157 3 0,0 3 0,0 0 0,-1 3 0,42 17 0,-78-27 12,-1 0 0,0 1 0,0-1 0,0 1 0,0 0 0,0 0 0,0 0 0,0 0 0,3 3 0,-6-5-19,0 1 0,0-1-1,1 0 1,-1 1 0,0-1 0,0 0 0,0 1 0,1-1-1,-1 1 1,0-1 0,0 0 0,0 1 0,0-1-1,0 1 1,0-1 0,0 0 0,0 1 0,0-1 0,0 1-1,0-1 1,0 0 0,0 1 0,0-1 0,0 1 0,0-1-1,0 0 1,-1 1 0,0 0-79,0 0 1,1 0-1,-1 0 1,0-1-1,0 1 0,0 0 1,-1-1-1,1 1 1,0-1-1,0 1 0,0-1 1,0 1-1,0-1 1,-2 0-1,-16 4-6740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10:19:19.978"/>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10:19:21.952"/>
    </inkml:context>
    <inkml:brush xml:id="br0">
      <inkml:brushProperty name="width" value="0.05" units="cm"/>
      <inkml:brushProperty name="height" value="0.05" units="cm"/>
    </inkml:brush>
  </inkml:definitions>
  <inkml:trace contextRef="#ctx0" brushRef="#br0">1 0 24575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10:19:23.062"/>
    </inkml:context>
    <inkml:brush xml:id="br0">
      <inkml:brushProperty name="width" value="0.05" units="cm"/>
      <inkml:brushProperty name="height" value="0.05" units="cm"/>
    </inkml:brush>
  </inkml:definitions>
  <inkml:trace contextRef="#ctx0" brushRef="#br0">223 1 24575,'-23'0'0,"9"-1"0,-1 1 0,1 1 0,-23 4 0,26 1 0,21-2 0,24 1 0,354 2 0,-313-8 0,-690 1 0,661 0-116,11-1-508,105 12-1,-131-5-6201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10:19:23.402"/>
    </inkml:context>
    <inkml:brush xml:id="br0">
      <inkml:brushProperty name="width" value="0.05" units="cm"/>
      <inkml:brushProperty name="height" value="0.05" units="cm"/>
    </inkml:brush>
  </inkml:definitions>
  <inkml:trace contextRef="#ctx0" brushRef="#br0">1 1 24575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10:19:24.490"/>
    </inkml:context>
    <inkml:brush xml:id="br0">
      <inkml:brushProperty name="width" value="0.05" units="cm"/>
      <inkml:brushProperty name="height" value="0.05" units="cm"/>
    </inkml:brush>
  </inkml:definitions>
  <inkml:trace contextRef="#ctx0" brushRef="#br0">139 0 24575,'617'0'0,"-1342"0"-1365,695 0-5461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01/04/2022</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01/04/2022</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01/04/2022</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01/04/2022</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01/04/2022</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01/04/2022</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01/04/2022</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01/04/2022</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01/04/2022</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01/04/2022</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01/04/2022</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01/04/2022</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23.png"/><Relationship Id="rId18" Type="http://schemas.openxmlformats.org/officeDocument/2006/relationships/customXml" Target="../ink/ink8.xml"/><Relationship Id="rId3" Type="http://schemas.openxmlformats.org/officeDocument/2006/relationships/image" Target="../media/image17.png"/><Relationship Id="rId21" Type="http://schemas.openxmlformats.org/officeDocument/2006/relationships/customXml" Target="../ink/ink10.xml"/><Relationship Id="rId7" Type="http://schemas.openxmlformats.org/officeDocument/2006/relationships/image" Target="../media/image20.png"/><Relationship Id="rId12" Type="http://schemas.openxmlformats.org/officeDocument/2006/relationships/customXml" Target="../ink/ink4.xml"/><Relationship Id="rId17" Type="http://schemas.openxmlformats.org/officeDocument/2006/relationships/image" Target="../media/image24.png"/><Relationship Id="rId2" Type="http://schemas.openxmlformats.org/officeDocument/2006/relationships/image" Target="../media/image16.png"/><Relationship Id="rId16" Type="http://schemas.openxmlformats.org/officeDocument/2006/relationships/customXml" Target="../ink/ink7.xml"/><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22.png"/><Relationship Id="rId5" Type="http://schemas.openxmlformats.org/officeDocument/2006/relationships/image" Target="../media/image19.png"/><Relationship Id="rId15" Type="http://schemas.openxmlformats.org/officeDocument/2006/relationships/customXml" Target="../ink/ink6.xml"/><Relationship Id="rId10" Type="http://schemas.openxmlformats.org/officeDocument/2006/relationships/customXml" Target="../ink/ink3.xml"/><Relationship Id="rId19" Type="http://schemas.openxmlformats.org/officeDocument/2006/relationships/customXml" Target="../ink/ink9.xml"/><Relationship Id="rId4" Type="http://schemas.openxmlformats.org/officeDocument/2006/relationships/image" Target="../media/image18.png"/><Relationship Id="rId9" Type="http://schemas.openxmlformats.org/officeDocument/2006/relationships/image" Target="../media/image21.png"/><Relationship Id="rId14" Type="http://schemas.openxmlformats.org/officeDocument/2006/relationships/customXml" Target="../ink/ink5.xml"/><Relationship Id="rId22"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a:solidFill>
                  <a:srgbClr val="FFFFFF"/>
                </a:solidFill>
              </a:rPr>
              <a:t>MHW1</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Francesco Aiello </a:t>
            </a:r>
          </a:p>
          <a:p>
            <a:pPr algn="l"/>
            <a:r>
              <a:rPr lang="it-IT" dirty="0">
                <a:solidFill>
                  <a:srgbClr val="FFFFFF"/>
                </a:solidFill>
              </a:rPr>
              <a:t>1000003387</a:t>
            </a:r>
          </a:p>
          <a:p>
            <a:pPr algn="l"/>
            <a:r>
              <a:rPr lang="it-IT" dirty="0">
                <a:solidFill>
                  <a:srgbClr val="FFFFFF"/>
                </a:solidFill>
              </a:rPr>
              <a:t>31/03/2022</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3057" y="1511560"/>
            <a:ext cx="4037835" cy="2332652"/>
          </a:xfrm>
        </p:spPr>
        <p:txBody>
          <a:bodyPr anchor="b">
            <a:normAutofit/>
          </a:bodyPr>
          <a:lstStyle/>
          <a:p>
            <a:r>
              <a:rPr lang="it-IT" sz="3600" dirty="0">
                <a:solidFill>
                  <a:srgbClr val="FFFFFF"/>
                </a:solidFill>
              </a:rPr>
              <a:t>Modifiche per mobile  </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152122" y="102636"/>
            <a:ext cx="7921689" cy="6634065"/>
          </a:xfrm>
        </p:spPr>
        <p:txBody>
          <a:bodyPr anchor="t">
            <a:normAutofit/>
          </a:bodyPr>
          <a:lstStyle/>
          <a:p>
            <a:pPr marL="0" indent="0">
              <a:buNone/>
            </a:pPr>
            <a:endParaRPr lang="it-IT" sz="2000" dirty="0"/>
          </a:p>
          <a:p>
            <a:pPr marL="0" indent="0">
              <a:buNone/>
            </a:pPr>
            <a:r>
              <a:rPr lang="it-IT" sz="2000" dirty="0"/>
              <a:t>Alla fine di tutto ho ottimizzato la visualizzazione del sito da mobile con larghezza 500 pixel, apportando qualche modifica.</a:t>
            </a:r>
          </a:p>
          <a:p>
            <a:pPr marL="0" indent="0">
              <a:buNone/>
            </a:pPr>
            <a:endParaRPr lang="it-IT" sz="2000" b="1" dirty="0"/>
          </a:p>
          <a:p>
            <a:pPr marL="0" indent="0">
              <a:buNone/>
            </a:pPr>
            <a:r>
              <a:rPr lang="it-IT" sz="2000" b="1" dirty="0"/>
              <a:t>#elementi:</a:t>
            </a:r>
            <a:r>
              <a:rPr lang="it-IT" sz="2000" dirty="0"/>
              <a:t> Ho semplicemente impostato un margine di 10 pixel fra gli elementi così da averli disposti più distanti l’uno dall’ altro</a:t>
            </a:r>
          </a:p>
          <a:p>
            <a:pPr marL="0" indent="0">
              <a:buNone/>
            </a:pPr>
            <a:endParaRPr lang="it-IT" sz="2000" b="1" dirty="0"/>
          </a:p>
          <a:p>
            <a:pPr marL="0" indent="0">
              <a:buNone/>
            </a:pPr>
            <a:r>
              <a:rPr lang="it-IT" sz="2000" b="1" dirty="0"/>
              <a:t>#header h1: </a:t>
            </a:r>
            <a:r>
              <a:rPr lang="it-IT" sz="2000" dirty="0"/>
              <a:t>Sono andato a modificare la grandezza del font a 28 pixel in quanto la scritta nell’</a:t>
            </a:r>
            <a:r>
              <a:rPr lang="it-IT" sz="2000" dirty="0" err="1"/>
              <a:t>header</a:t>
            </a:r>
            <a:r>
              <a:rPr lang="it-IT" sz="2000" dirty="0"/>
              <a:t> risultava essere troppo grande così da allargare completamente il sito, ed ho settato la distanza dal margine sinistro e destro in auto</a:t>
            </a:r>
          </a:p>
          <a:p>
            <a:pPr marL="0" indent="0">
              <a:buNone/>
            </a:pPr>
            <a:endParaRPr lang="it-IT" sz="2000" b="1" dirty="0"/>
          </a:p>
          <a:p>
            <a:pPr marL="0" indent="0">
              <a:buNone/>
            </a:pPr>
            <a:r>
              <a:rPr lang="it-IT" sz="2000" b="1" dirty="0"/>
              <a:t>#sezione: </a:t>
            </a:r>
            <a:r>
              <a:rPr lang="it-IT" sz="2000" dirty="0"/>
              <a:t>Ho modificato la larghezza delle sezioni al 80%, così da averle più grandi e chiare</a:t>
            </a:r>
          </a:p>
          <a:p>
            <a:pPr marL="0" indent="0">
              <a:buNone/>
            </a:pPr>
            <a:endParaRPr lang="it-IT" sz="2000" b="1" dirty="0"/>
          </a:p>
          <a:p>
            <a:pPr marL="0" indent="0">
              <a:buNone/>
            </a:pPr>
            <a:r>
              <a:rPr lang="it-IT" sz="2000" b="1" dirty="0"/>
              <a:t>#numerazione: </a:t>
            </a:r>
            <a:r>
              <a:rPr lang="it-IT" sz="2000" dirty="0"/>
              <a:t>Ho modificato la distanza dal margine sinistro, così da avere i numeri dell’indice più vicini al lato sinistro e distanti dalla sezione, ed avere una visione più larga</a:t>
            </a:r>
            <a:endParaRPr lang="it-IT" sz="2000" b="1" dirty="0"/>
          </a:p>
        </p:txBody>
      </p:sp>
      <p:pic>
        <p:nvPicPr>
          <p:cNvPr id="5" name="Immagine 4">
            <a:extLst>
              <a:ext uri="{FF2B5EF4-FFF2-40B4-BE49-F238E27FC236}">
                <a16:creationId xmlns:a16="http://schemas.microsoft.com/office/drawing/2014/main" id="{55E17CC2-4D0F-4319-A529-36C4386E52DD}"/>
              </a:ext>
            </a:extLst>
          </p:cNvPr>
          <p:cNvPicPr>
            <a:picLocks noChangeAspect="1"/>
          </p:cNvPicPr>
          <p:nvPr/>
        </p:nvPicPr>
        <p:blipFill>
          <a:blip r:embed="rId2"/>
          <a:stretch>
            <a:fillRect/>
          </a:stretch>
        </p:blipFill>
        <p:spPr>
          <a:xfrm>
            <a:off x="61039" y="75578"/>
            <a:ext cx="1862853" cy="1962772"/>
          </a:xfrm>
          <a:prstGeom prst="rect">
            <a:avLst/>
          </a:prstGeom>
        </p:spPr>
      </p:pic>
      <p:pic>
        <p:nvPicPr>
          <p:cNvPr id="7" name="Immagine 6">
            <a:extLst>
              <a:ext uri="{FF2B5EF4-FFF2-40B4-BE49-F238E27FC236}">
                <a16:creationId xmlns:a16="http://schemas.microsoft.com/office/drawing/2014/main" id="{6F407FC9-6659-4BFB-B187-B4C28E5C0055}"/>
              </a:ext>
            </a:extLst>
          </p:cNvPr>
          <p:cNvPicPr>
            <a:picLocks noChangeAspect="1"/>
          </p:cNvPicPr>
          <p:nvPr/>
        </p:nvPicPr>
        <p:blipFill>
          <a:blip r:embed="rId3"/>
          <a:stretch>
            <a:fillRect/>
          </a:stretch>
        </p:blipFill>
        <p:spPr>
          <a:xfrm>
            <a:off x="1964273" y="75578"/>
            <a:ext cx="2035839" cy="2668226"/>
          </a:xfrm>
          <a:prstGeom prst="rect">
            <a:avLst/>
          </a:prstGeom>
        </p:spPr>
      </p:pic>
      <p:pic>
        <p:nvPicPr>
          <p:cNvPr id="11" name="Immagine 10">
            <a:extLst>
              <a:ext uri="{FF2B5EF4-FFF2-40B4-BE49-F238E27FC236}">
                <a16:creationId xmlns:a16="http://schemas.microsoft.com/office/drawing/2014/main" id="{50555776-5A73-4FFB-9F42-88882284BFD8}"/>
              </a:ext>
            </a:extLst>
          </p:cNvPr>
          <p:cNvPicPr>
            <a:picLocks noChangeAspect="1"/>
          </p:cNvPicPr>
          <p:nvPr/>
        </p:nvPicPr>
        <p:blipFill>
          <a:blip r:embed="rId4"/>
          <a:stretch>
            <a:fillRect/>
          </a:stretch>
        </p:blipFill>
        <p:spPr>
          <a:xfrm>
            <a:off x="61039" y="4270934"/>
            <a:ext cx="1828889" cy="1950815"/>
          </a:xfrm>
          <a:prstGeom prst="rect">
            <a:avLst/>
          </a:prstGeom>
        </p:spPr>
      </p:pic>
      <p:pic>
        <p:nvPicPr>
          <p:cNvPr id="15" name="Immagine 14">
            <a:extLst>
              <a:ext uri="{FF2B5EF4-FFF2-40B4-BE49-F238E27FC236}">
                <a16:creationId xmlns:a16="http://schemas.microsoft.com/office/drawing/2014/main" id="{9010742D-4233-40D1-9941-58BEC5E05EF9}"/>
              </a:ext>
            </a:extLst>
          </p:cNvPr>
          <p:cNvPicPr>
            <a:picLocks noChangeAspect="1"/>
          </p:cNvPicPr>
          <p:nvPr/>
        </p:nvPicPr>
        <p:blipFill>
          <a:blip r:embed="rId5"/>
          <a:stretch>
            <a:fillRect/>
          </a:stretch>
        </p:blipFill>
        <p:spPr>
          <a:xfrm>
            <a:off x="1960576" y="4276618"/>
            <a:ext cx="2007300" cy="1679131"/>
          </a:xfrm>
          <a:prstGeom prst="rect">
            <a:avLst/>
          </a:prstGeom>
        </p:spPr>
      </p:pic>
      <p:grpSp>
        <p:nvGrpSpPr>
          <p:cNvPr id="32" name="Gruppo 31">
            <a:extLst>
              <a:ext uri="{FF2B5EF4-FFF2-40B4-BE49-F238E27FC236}">
                <a16:creationId xmlns:a16="http://schemas.microsoft.com/office/drawing/2014/main" id="{A132A415-2471-47BC-9598-87A9DAF1D8AD}"/>
              </a:ext>
            </a:extLst>
          </p:cNvPr>
          <p:cNvGrpSpPr/>
          <p:nvPr/>
        </p:nvGrpSpPr>
        <p:grpSpPr>
          <a:xfrm>
            <a:off x="2146768" y="5449070"/>
            <a:ext cx="558360" cy="65880"/>
            <a:chOff x="2146768" y="5449070"/>
            <a:chExt cx="558360" cy="65880"/>
          </a:xfrm>
        </p:grpSpPr>
        <mc:AlternateContent xmlns:mc="http://schemas.openxmlformats.org/markup-compatibility/2006">
          <mc:Choice xmlns:p14="http://schemas.microsoft.com/office/powerpoint/2010/main" Requires="p14">
            <p:contentPart p14:bwMode="auto" r:id="rId6">
              <p14:nvContentPartPr>
                <p14:cNvPr id="19" name="Input penna 18">
                  <a:extLst>
                    <a:ext uri="{FF2B5EF4-FFF2-40B4-BE49-F238E27FC236}">
                      <a16:creationId xmlns:a16="http://schemas.microsoft.com/office/drawing/2014/main" id="{B1BAC52A-5576-4668-8E2D-294A0EF8CACA}"/>
                    </a:ext>
                  </a:extLst>
                </p14:cNvPr>
                <p14:cNvContentPartPr/>
                <p14:nvPr/>
              </p14:nvContentPartPr>
              <p14:xfrm>
                <a:off x="2211208" y="5475350"/>
                <a:ext cx="207000" cy="11520"/>
              </p14:xfrm>
            </p:contentPart>
          </mc:Choice>
          <mc:Fallback>
            <p:pic>
              <p:nvPicPr>
                <p:cNvPr id="19" name="Input penna 18">
                  <a:extLst>
                    <a:ext uri="{FF2B5EF4-FFF2-40B4-BE49-F238E27FC236}">
                      <a16:creationId xmlns:a16="http://schemas.microsoft.com/office/drawing/2014/main" id="{B1BAC52A-5576-4668-8E2D-294A0EF8CACA}"/>
                    </a:ext>
                  </a:extLst>
                </p:cNvPr>
                <p:cNvPicPr/>
                <p:nvPr/>
              </p:nvPicPr>
              <p:blipFill>
                <a:blip r:embed="rId7"/>
                <a:stretch>
                  <a:fillRect/>
                </a:stretch>
              </p:blipFill>
              <p:spPr>
                <a:xfrm>
                  <a:off x="2202208" y="5466350"/>
                  <a:ext cx="2246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1" name="Input penna 20">
                  <a:extLst>
                    <a:ext uri="{FF2B5EF4-FFF2-40B4-BE49-F238E27FC236}">
                      <a16:creationId xmlns:a16="http://schemas.microsoft.com/office/drawing/2014/main" id="{D1748E4B-EB57-4732-A4A7-78F88F040EC4}"/>
                    </a:ext>
                  </a:extLst>
                </p14:cNvPr>
                <p14:cNvContentPartPr/>
                <p14:nvPr/>
              </p14:nvContentPartPr>
              <p14:xfrm>
                <a:off x="2341888" y="5467430"/>
                <a:ext cx="360" cy="360"/>
              </p14:xfrm>
            </p:contentPart>
          </mc:Choice>
          <mc:Fallback>
            <p:pic>
              <p:nvPicPr>
                <p:cNvPr id="21" name="Input penna 20">
                  <a:extLst>
                    <a:ext uri="{FF2B5EF4-FFF2-40B4-BE49-F238E27FC236}">
                      <a16:creationId xmlns:a16="http://schemas.microsoft.com/office/drawing/2014/main" id="{D1748E4B-EB57-4732-A4A7-78F88F040EC4}"/>
                    </a:ext>
                  </a:extLst>
                </p:cNvPr>
                <p:cNvPicPr/>
                <p:nvPr/>
              </p:nvPicPr>
              <p:blipFill>
                <a:blip r:embed="rId9"/>
                <a:stretch>
                  <a:fillRect/>
                </a:stretch>
              </p:blipFill>
              <p:spPr>
                <a:xfrm>
                  <a:off x="2333248" y="545879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2" name="Input penna 21">
                  <a:extLst>
                    <a:ext uri="{FF2B5EF4-FFF2-40B4-BE49-F238E27FC236}">
                      <a16:creationId xmlns:a16="http://schemas.microsoft.com/office/drawing/2014/main" id="{838DDD28-ADA1-4E52-B8AF-2289B07AB859}"/>
                    </a:ext>
                  </a:extLst>
                </p14:cNvPr>
                <p14:cNvContentPartPr/>
                <p14:nvPr/>
              </p14:nvContentPartPr>
              <p14:xfrm>
                <a:off x="2313808" y="5449070"/>
                <a:ext cx="102960" cy="360"/>
              </p14:xfrm>
            </p:contentPart>
          </mc:Choice>
          <mc:Fallback>
            <p:pic>
              <p:nvPicPr>
                <p:cNvPr id="22" name="Input penna 21">
                  <a:extLst>
                    <a:ext uri="{FF2B5EF4-FFF2-40B4-BE49-F238E27FC236}">
                      <a16:creationId xmlns:a16="http://schemas.microsoft.com/office/drawing/2014/main" id="{838DDD28-ADA1-4E52-B8AF-2289B07AB859}"/>
                    </a:ext>
                  </a:extLst>
                </p:cNvPr>
                <p:cNvPicPr/>
                <p:nvPr/>
              </p:nvPicPr>
              <p:blipFill>
                <a:blip r:embed="rId11"/>
                <a:stretch>
                  <a:fillRect/>
                </a:stretch>
              </p:blipFill>
              <p:spPr>
                <a:xfrm>
                  <a:off x="2304808" y="5440070"/>
                  <a:ext cx="120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3" name="Input penna 22">
                  <a:extLst>
                    <a:ext uri="{FF2B5EF4-FFF2-40B4-BE49-F238E27FC236}">
                      <a16:creationId xmlns:a16="http://schemas.microsoft.com/office/drawing/2014/main" id="{B5910D7A-7F77-485E-A858-237AEB5EC43E}"/>
                    </a:ext>
                  </a:extLst>
                </p14:cNvPr>
                <p14:cNvContentPartPr/>
                <p14:nvPr/>
              </p14:nvContentPartPr>
              <p14:xfrm>
                <a:off x="2146768" y="5449070"/>
                <a:ext cx="404640" cy="65880"/>
              </p14:xfrm>
            </p:contentPart>
          </mc:Choice>
          <mc:Fallback>
            <p:pic>
              <p:nvPicPr>
                <p:cNvPr id="23" name="Input penna 22">
                  <a:extLst>
                    <a:ext uri="{FF2B5EF4-FFF2-40B4-BE49-F238E27FC236}">
                      <a16:creationId xmlns:a16="http://schemas.microsoft.com/office/drawing/2014/main" id="{B5910D7A-7F77-485E-A858-237AEB5EC43E}"/>
                    </a:ext>
                  </a:extLst>
                </p:cNvPr>
                <p:cNvPicPr/>
                <p:nvPr/>
              </p:nvPicPr>
              <p:blipFill>
                <a:blip r:embed="rId13"/>
                <a:stretch>
                  <a:fillRect/>
                </a:stretch>
              </p:blipFill>
              <p:spPr>
                <a:xfrm>
                  <a:off x="2138128" y="5440070"/>
                  <a:ext cx="42228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4" name="Input penna 23">
                  <a:extLst>
                    <a:ext uri="{FF2B5EF4-FFF2-40B4-BE49-F238E27FC236}">
                      <a16:creationId xmlns:a16="http://schemas.microsoft.com/office/drawing/2014/main" id="{9330FEEB-D00B-4884-BDAD-BF5FCA6E12CA}"/>
                    </a:ext>
                  </a:extLst>
                </p14:cNvPr>
                <p14:cNvContentPartPr/>
                <p14:nvPr/>
              </p14:nvContentPartPr>
              <p14:xfrm>
                <a:off x="2360608" y="5514230"/>
                <a:ext cx="360" cy="360"/>
              </p14:xfrm>
            </p:contentPart>
          </mc:Choice>
          <mc:Fallback>
            <p:pic>
              <p:nvPicPr>
                <p:cNvPr id="24" name="Input penna 23">
                  <a:extLst>
                    <a:ext uri="{FF2B5EF4-FFF2-40B4-BE49-F238E27FC236}">
                      <a16:creationId xmlns:a16="http://schemas.microsoft.com/office/drawing/2014/main" id="{9330FEEB-D00B-4884-BDAD-BF5FCA6E12CA}"/>
                    </a:ext>
                  </a:extLst>
                </p:cNvPr>
                <p:cNvPicPr/>
                <p:nvPr/>
              </p:nvPicPr>
              <p:blipFill>
                <a:blip r:embed="rId9"/>
                <a:stretch>
                  <a:fillRect/>
                </a:stretch>
              </p:blipFill>
              <p:spPr>
                <a:xfrm>
                  <a:off x="2351608" y="550523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6" name="Input penna 25">
                  <a:extLst>
                    <a:ext uri="{FF2B5EF4-FFF2-40B4-BE49-F238E27FC236}">
                      <a16:creationId xmlns:a16="http://schemas.microsoft.com/office/drawing/2014/main" id="{E9FAD0E6-FB26-4394-A395-36E471678829}"/>
                    </a:ext>
                  </a:extLst>
                </p14:cNvPr>
                <p14:cNvContentPartPr/>
                <p14:nvPr/>
              </p14:nvContentPartPr>
              <p14:xfrm>
                <a:off x="2257648" y="5486510"/>
                <a:ext cx="360" cy="360"/>
              </p14:xfrm>
            </p:contentPart>
          </mc:Choice>
          <mc:Fallback>
            <p:pic>
              <p:nvPicPr>
                <p:cNvPr id="26" name="Input penna 25">
                  <a:extLst>
                    <a:ext uri="{FF2B5EF4-FFF2-40B4-BE49-F238E27FC236}">
                      <a16:creationId xmlns:a16="http://schemas.microsoft.com/office/drawing/2014/main" id="{E9FAD0E6-FB26-4394-A395-36E471678829}"/>
                    </a:ext>
                  </a:extLst>
                </p:cNvPr>
                <p:cNvPicPr/>
                <p:nvPr/>
              </p:nvPicPr>
              <p:blipFill>
                <a:blip r:embed="rId9"/>
                <a:stretch>
                  <a:fillRect/>
                </a:stretch>
              </p:blipFill>
              <p:spPr>
                <a:xfrm>
                  <a:off x="2249008" y="547751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7" name="Input penna 26">
                  <a:extLst>
                    <a:ext uri="{FF2B5EF4-FFF2-40B4-BE49-F238E27FC236}">
                      <a16:creationId xmlns:a16="http://schemas.microsoft.com/office/drawing/2014/main" id="{DEB344C0-3FAF-4484-9574-ACD6382760CB}"/>
                    </a:ext>
                  </a:extLst>
                </p14:cNvPr>
                <p14:cNvContentPartPr/>
                <p14:nvPr/>
              </p14:nvContentPartPr>
              <p14:xfrm>
                <a:off x="2177728" y="5486150"/>
                <a:ext cx="222120" cy="15480"/>
              </p14:xfrm>
            </p:contentPart>
          </mc:Choice>
          <mc:Fallback>
            <p:pic>
              <p:nvPicPr>
                <p:cNvPr id="27" name="Input penna 26">
                  <a:extLst>
                    <a:ext uri="{FF2B5EF4-FFF2-40B4-BE49-F238E27FC236}">
                      <a16:creationId xmlns:a16="http://schemas.microsoft.com/office/drawing/2014/main" id="{DEB344C0-3FAF-4484-9574-ACD6382760CB}"/>
                    </a:ext>
                  </a:extLst>
                </p:cNvPr>
                <p:cNvPicPr/>
                <p:nvPr/>
              </p:nvPicPr>
              <p:blipFill>
                <a:blip r:embed="rId17"/>
                <a:stretch>
                  <a:fillRect/>
                </a:stretch>
              </p:blipFill>
              <p:spPr>
                <a:xfrm>
                  <a:off x="2169088" y="5477150"/>
                  <a:ext cx="2397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8" name="Input penna 27">
                  <a:extLst>
                    <a:ext uri="{FF2B5EF4-FFF2-40B4-BE49-F238E27FC236}">
                      <a16:creationId xmlns:a16="http://schemas.microsoft.com/office/drawing/2014/main" id="{6F30C69E-8FFF-4C46-B761-8692650979FC}"/>
                    </a:ext>
                  </a:extLst>
                </p14:cNvPr>
                <p14:cNvContentPartPr/>
                <p14:nvPr/>
              </p14:nvContentPartPr>
              <p14:xfrm>
                <a:off x="2295088" y="5504870"/>
                <a:ext cx="360" cy="360"/>
              </p14:xfrm>
            </p:contentPart>
          </mc:Choice>
          <mc:Fallback>
            <p:pic>
              <p:nvPicPr>
                <p:cNvPr id="28" name="Input penna 27">
                  <a:extLst>
                    <a:ext uri="{FF2B5EF4-FFF2-40B4-BE49-F238E27FC236}">
                      <a16:creationId xmlns:a16="http://schemas.microsoft.com/office/drawing/2014/main" id="{6F30C69E-8FFF-4C46-B761-8692650979FC}"/>
                    </a:ext>
                  </a:extLst>
                </p:cNvPr>
                <p:cNvPicPr/>
                <p:nvPr/>
              </p:nvPicPr>
              <p:blipFill>
                <a:blip r:embed="rId9"/>
                <a:stretch>
                  <a:fillRect/>
                </a:stretch>
              </p:blipFill>
              <p:spPr>
                <a:xfrm>
                  <a:off x="2286448" y="549623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0" name="Input penna 29">
                  <a:extLst>
                    <a:ext uri="{FF2B5EF4-FFF2-40B4-BE49-F238E27FC236}">
                      <a16:creationId xmlns:a16="http://schemas.microsoft.com/office/drawing/2014/main" id="{DAEDC314-FEF4-4BBA-BA5D-EC07F62A4FD7}"/>
                    </a:ext>
                  </a:extLst>
                </p14:cNvPr>
                <p14:cNvContentPartPr/>
                <p14:nvPr/>
              </p14:nvContentPartPr>
              <p14:xfrm>
                <a:off x="2189248" y="5486510"/>
                <a:ext cx="272160" cy="360"/>
              </p14:xfrm>
            </p:contentPart>
          </mc:Choice>
          <mc:Fallback>
            <p:pic>
              <p:nvPicPr>
                <p:cNvPr id="30" name="Input penna 29">
                  <a:extLst>
                    <a:ext uri="{FF2B5EF4-FFF2-40B4-BE49-F238E27FC236}">
                      <a16:creationId xmlns:a16="http://schemas.microsoft.com/office/drawing/2014/main" id="{DAEDC314-FEF4-4BBA-BA5D-EC07F62A4FD7}"/>
                    </a:ext>
                  </a:extLst>
                </p:cNvPr>
                <p:cNvPicPr/>
                <p:nvPr/>
              </p:nvPicPr>
              <p:blipFill>
                <a:blip r:embed="rId20"/>
                <a:stretch>
                  <a:fillRect/>
                </a:stretch>
              </p:blipFill>
              <p:spPr>
                <a:xfrm>
                  <a:off x="2180608" y="5477510"/>
                  <a:ext cx="28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1" name="Input penna 30">
                  <a:extLst>
                    <a:ext uri="{FF2B5EF4-FFF2-40B4-BE49-F238E27FC236}">
                      <a16:creationId xmlns:a16="http://schemas.microsoft.com/office/drawing/2014/main" id="{0232EB2F-4832-4899-A9AB-897DF5F3C35A}"/>
                    </a:ext>
                  </a:extLst>
                </p14:cNvPr>
                <p14:cNvContentPartPr/>
                <p14:nvPr/>
              </p14:nvContentPartPr>
              <p14:xfrm>
                <a:off x="2189608" y="5459870"/>
                <a:ext cx="515520" cy="50040"/>
              </p14:xfrm>
            </p:contentPart>
          </mc:Choice>
          <mc:Fallback>
            <p:pic>
              <p:nvPicPr>
                <p:cNvPr id="31" name="Input penna 30">
                  <a:extLst>
                    <a:ext uri="{FF2B5EF4-FFF2-40B4-BE49-F238E27FC236}">
                      <a16:creationId xmlns:a16="http://schemas.microsoft.com/office/drawing/2014/main" id="{0232EB2F-4832-4899-A9AB-897DF5F3C35A}"/>
                    </a:ext>
                  </a:extLst>
                </p:cNvPr>
                <p:cNvPicPr/>
                <p:nvPr/>
              </p:nvPicPr>
              <p:blipFill>
                <a:blip r:embed="rId22"/>
                <a:stretch>
                  <a:fillRect/>
                </a:stretch>
              </p:blipFill>
              <p:spPr>
                <a:xfrm>
                  <a:off x="2180968" y="5451230"/>
                  <a:ext cx="533160" cy="67680"/>
                </a:xfrm>
                <a:prstGeom prst="rect">
                  <a:avLst/>
                </a:prstGeom>
              </p:spPr>
            </p:pic>
          </mc:Fallback>
        </mc:AlternateContent>
      </p:grpSp>
    </p:spTree>
    <p:extLst>
      <p:ext uri="{BB962C8B-B14F-4D97-AF65-F5344CB8AC3E}">
        <p14:creationId xmlns:p14="http://schemas.microsoft.com/office/powerpoint/2010/main" val="237382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058" y="586855"/>
            <a:ext cx="4037835" cy="3387497"/>
          </a:xfrm>
        </p:spPr>
        <p:txBody>
          <a:bodyPr anchor="b">
            <a:normAutofit/>
          </a:bodyPr>
          <a:lstStyle/>
          <a:p>
            <a:r>
              <a:rPr lang="it-IT" sz="3600" dirty="0">
                <a:solidFill>
                  <a:srgbClr val="FFFFFF"/>
                </a:solidFill>
              </a:rPr>
              <a:t>Layout complessivo HTML+CSS</a:t>
            </a:r>
          </a:p>
        </p:txBody>
      </p:sp>
      <p:pic>
        <p:nvPicPr>
          <p:cNvPr id="5" name="Segnaposto contenuto 4">
            <a:extLst>
              <a:ext uri="{FF2B5EF4-FFF2-40B4-BE49-F238E27FC236}">
                <a16:creationId xmlns:a16="http://schemas.microsoft.com/office/drawing/2014/main" id="{0E151CF9-6D2E-4454-B0AB-81956F2577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2271" y="66219"/>
            <a:ext cx="1416129" cy="6745838"/>
          </a:xfrm>
        </p:spPr>
      </p:pic>
    </p:spTree>
    <p:extLst>
      <p:ext uri="{BB962C8B-B14F-4D97-AF65-F5344CB8AC3E}">
        <p14:creationId xmlns:p14="http://schemas.microsoft.com/office/powerpoint/2010/main" val="2861803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3053" y="-382555"/>
            <a:ext cx="4040879" cy="4320073"/>
          </a:xfrm>
        </p:spPr>
        <p:txBody>
          <a:bodyPr anchor="b">
            <a:normAutofit/>
          </a:bodyPr>
          <a:lstStyle/>
          <a:p>
            <a:r>
              <a:rPr lang="it-IT" sz="3600" dirty="0" err="1">
                <a:solidFill>
                  <a:srgbClr val="FFFFFF"/>
                </a:solidFill>
              </a:rPr>
              <a:t>Header</a:t>
            </a:r>
            <a:r>
              <a:rPr lang="it-IT" sz="3600" dirty="0">
                <a:solidFill>
                  <a:srgbClr val="FFFFFF"/>
                </a:solidFill>
              </a:rPr>
              <a:t> e menù navigazione (screen)</a:t>
            </a:r>
          </a:p>
        </p:txBody>
      </p:sp>
      <p:pic>
        <p:nvPicPr>
          <p:cNvPr id="5" name="Segnaposto contenuto 4">
            <a:extLst>
              <a:ext uri="{FF2B5EF4-FFF2-40B4-BE49-F238E27FC236}">
                <a16:creationId xmlns:a16="http://schemas.microsoft.com/office/drawing/2014/main" id="{E0520ABC-AB36-4921-81DE-0BCBBB32104B}"/>
              </a:ext>
            </a:extLst>
          </p:cNvPr>
          <p:cNvPicPr>
            <a:picLocks noGrp="1" noChangeAspect="1"/>
          </p:cNvPicPr>
          <p:nvPr>
            <p:ph idx="1"/>
          </p:nvPr>
        </p:nvPicPr>
        <p:blipFill>
          <a:blip r:embed="rId2"/>
          <a:stretch>
            <a:fillRect/>
          </a:stretch>
        </p:blipFill>
        <p:spPr>
          <a:xfrm>
            <a:off x="4171197" y="2515310"/>
            <a:ext cx="4810878" cy="1847656"/>
          </a:xfrm>
        </p:spPr>
      </p:pic>
      <p:pic>
        <p:nvPicPr>
          <p:cNvPr id="7" name="Immagine 6">
            <a:extLst>
              <a:ext uri="{FF2B5EF4-FFF2-40B4-BE49-F238E27FC236}">
                <a16:creationId xmlns:a16="http://schemas.microsoft.com/office/drawing/2014/main" id="{AD8DB34A-FB2F-423F-952B-53491CC9F08E}"/>
              </a:ext>
            </a:extLst>
          </p:cNvPr>
          <p:cNvPicPr>
            <a:picLocks noChangeAspect="1"/>
          </p:cNvPicPr>
          <p:nvPr/>
        </p:nvPicPr>
        <p:blipFill>
          <a:blip r:embed="rId3"/>
          <a:stretch>
            <a:fillRect/>
          </a:stretch>
        </p:blipFill>
        <p:spPr>
          <a:xfrm>
            <a:off x="4171197" y="123506"/>
            <a:ext cx="6409766" cy="2325385"/>
          </a:xfrm>
          <a:prstGeom prst="rect">
            <a:avLst/>
          </a:prstGeom>
        </p:spPr>
      </p:pic>
      <p:pic>
        <p:nvPicPr>
          <p:cNvPr id="11" name="Immagine 10">
            <a:extLst>
              <a:ext uri="{FF2B5EF4-FFF2-40B4-BE49-F238E27FC236}">
                <a16:creationId xmlns:a16="http://schemas.microsoft.com/office/drawing/2014/main" id="{E34C9333-9B87-4B91-8CA4-823CE1834055}"/>
              </a:ext>
            </a:extLst>
          </p:cNvPr>
          <p:cNvPicPr>
            <a:picLocks noChangeAspect="1"/>
          </p:cNvPicPr>
          <p:nvPr/>
        </p:nvPicPr>
        <p:blipFill>
          <a:blip r:embed="rId4"/>
          <a:stretch>
            <a:fillRect/>
          </a:stretch>
        </p:blipFill>
        <p:spPr>
          <a:xfrm>
            <a:off x="4171197" y="4429385"/>
            <a:ext cx="2791797" cy="1361080"/>
          </a:xfrm>
          <a:prstGeom prst="rect">
            <a:avLst/>
          </a:prstGeom>
        </p:spPr>
      </p:pic>
      <p:pic>
        <p:nvPicPr>
          <p:cNvPr id="15" name="Immagine 14">
            <a:extLst>
              <a:ext uri="{FF2B5EF4-FFF2-40B4-BE49-F238E27FC236}">
                <a16:creationId xmlns:a16="http://schemas.microsoft.com/office/drawing/2014/main" id="{C4A06859-3195-4F05-9584-AFD4B8DE1E66}"/>
              </a:ext>
            </a:extLst>
          </p:cNvPr>
          <p:cNvPicPr>
            <a:picLocks noChangeAspect="1"/>
          </p:cNvPicPr>
          <p:nvPr/>
        </p:nvPicPr>
        <p:blipFill>
          <a:blip r:embed="rId5"/>
          <a:stretch>
            <a:fillRect/>
          </a:stretch>
        </p:blipFill>
        <p:spPr>
          <a:xfrm>
            <a:off x="7187848" y="4429385"/>
            <a:ext cx="1790729" cy="2238115"/>
          </a:xfrm>
          <a:prstGeom prst="rect">
            <a:avLst/>
          </a:prstGeom>
        </p:spPr>
      </p:pic>
      <p:pic>
        <p:nvPicPr>
          <p:cNvPr id="33" name="Immagine 32">
            <a:extLst>
              <a:ext uri="{FF2B5EF4-FFF2-40B4-BE49-F238E27FC236}">
                <a16:creationId xmlns:a16="http://schemas.microsoft.com/office/drawing/2014/main" id="{200D3554-CE77-4B96-86C3-7F723BEA52A4}"/>
              </a:ext>
            </a:extLst>
          </p:cNvPr>
          <p:cNvPicPr>
            <a:picLocks noChangeAspect="1"/>
          </p:cNvPicPr>
          <p:nvPr/>
        </p:nvPicPr>
        <p:blipFill>
          <a:blip r:embed="rId6"/>
          <a:stretch>
            <a:fillRect/>
          </a:stretch>
        </p:blipFill>
        <p:spPr>
          <a:xfrm>
            <a:off x="9203431" y="2533364"/>
            <a:ext cx="1812371" cy="3695923"/>
          </a:xfrm>
          <a:prstGeom prst="rect">
            <a:avLst/>
          </a:prstGeom>
        </p:spPr>
      </p:pic>
    </p:spTree>
    <p:extLst>
      <p:ext uri="{BB962C8B-B14F-4D97-AF65-F5344CB8AC3E}">
        <p14:creationId xmlns:p14="http://schemas.microsoft.com/office/powerpoint/2010/main" val="3250376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3057" y="1511560"/>
            <a:ext cx="4037835" cy="2501980"/>
          </a:xfrm>
        </p:spPr>
        <p:txBody>
          <a:bodyPr anchor="b">
            <a:normAutofit/>
          </a:bodyPr>
          <a:lstStyle/>
          <a:p>
            <a:r>
              <a:rPr lang="it-IT" sz="3600" dirty="0" err="1">
                <a:solidFill>
                  <a:srgbClr val="FFFFFF"/>
                </a:solidFill>
              </a:rPr>
              <a:t>Header</a:t>
            </a:r>
            <a:r>
              <a:rPr lang="it-IT" sz="3600" dirty="0">
                <a:solidFill>
                  <a:srgbClr val="FFFFFF"/>
                </a:solidFill>
              </a:rPr>
              <a:t> e menù navigazione </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152122" y="102636"/>
            <a:ext cx="7921689" cy="6634065"/>
          </a:xfrm>
        </p:spPr>
        <p:txBody>
          <a:bodyPr anchor="ctr">
            <a:normAutofit lnSpcReduction="10000"/>
          </a:bodyPr>
          <a:lstStyle/>
          <a:p>
            <a:pPr marL="0" indent="0">
              <a:buNone/>
            </a:pPr>
            <a:endParaRPr lang="it-IT" sz="2000" dirty="0"/>
          </a:p>
          <a:p>
            <a:pPr marL="0" indent="0">
              <a:buNone/>
            </a:pPr>
            <a:r>
              <a:rPr lang="it-IT" sz="2000" dirty="0">
                <a:latin typeface="Bierstadt" panose="020B0604020202020204" pitchFamily="34" charset="0"/>
                <a:cs typeface="Poppins SemiBold" panose="00000700000000000000" pitchFamily="2" charset="0"/>
              </a:rPr>
              <a:t>Come possiamo vedere dal codice html ho inserito la </a:t>
            </a:r>
            <a:r>
              <a:rPr lang="it-IT" sz="2000" dirty="0" err="1">
                <a:latin typeface="Bierstadt" panose="020B0604020202020204" pitchFamily="34" charset="0"/>
                <a:cs typeface="Poppins SemiBold" panose="00000700000000000000" pitchFamily="2" charset="0"/>
              </a:rPr>
              <a:t>nav</a:t>
            </a:r>
            <a:r>
              <a:rPr lang="it-IT" sz="2000" dirty="0">
                <a:latin typeface="Bierstadt" panose="020B0604020202020204" pitchFamily="34" charset="0"/>
                <a:cs typeface="Poppins SemiBold" panose="00000700000000000000" pitchFamily="2" charset="0"/>
              </a:rPr>
              <a:t> internamente all’overlay, a sua volta inserito all’interno dell’</a:t>
            </a:r>
            <a:r>
              <a:rPr lang="it-IT" sz="2000" dirty="0" err="1">
                <a:latin typeface="Bierstadt" panose="020B0604020202020204" pitchFamily="34" charset="0"/>
                <a:cs typeface="Poppins SemiBold" panose="00000700000000000000" pitchFamily="2" charset="0"/>
              </a:rPr>
              <a:t>header</a:t>
            </a:r>
            <a:r>
              <a:rPr lang="it-IT" sz="2000" dirty="0">
                <a:latin typeface="Bierstadt" panose="020B0604020202020204" pitchFamily="34" charset="0"/>
                <a:cs typeface="Poppins SemiBold" panose="00000700000000000000" pitchFamily="2" charset="0"/>
              </a:rPr>
              <a:t>.</a:t>
            </a:r>
          </a:p>
          <a:p>
            <a:pPr marL="0" indent="0">
              <a:buNone/>
            </a:pPr>
            <a:r>
              <a:rPr lang="it-IT" sz="2000" b="1" dirty="0">
                <a:latin typeface="Bierstadt" panose="020B0604020202020204" pitchFamily="34" charset="0"/>
                <a:cs typeface="Poppins SemiBold" panose="00000700000000000000" pitchFamily="2" charset="0"/>
              </a:rPr>
              <a:t>HEADER</a:t>
            </a:r>
            <a:r>
              <a:rPr lang="it-IT" sz="2000" dirty="0">
                <a:latin typeface="Bierstadt" panose="020B0604020202020204" pitchFamily="34" charset="0"/>
                <a:cs typeface="Poppins SemiBold" panose="00000700000000000000" pitchFamily="2" charset="0"/>
              </a:rPr>
              <a:t>: Ho reso l’</a:t>
            </a:r>
            <a:r>
              <a:rPr lang="it-IT" sz="2000" dirty="0" err="1">
                <a:latin typeface="Bierstadt" panose="020B0604020202020204" pitchFamily="34" charset="0"/>
                <a:cs typeface="Poppins SemiBold" panose="00000700000000000000" pitchFamily="2" charset="0"/>
              </a:rPr>
              <a:t>header</a:t>
            </a:r>
            <a:r>
              <a:rPr lang="it-IT" sz="2000" dirty="0">
                <a:latin typeface="Bierstadt" panose="020B0604020202020204" pitchFamily="34" charset="0"/>
                <a:cs typeface="Poppins SemiBold" panose="00000700000000000000" pitchFamily="2" charset="0"/>
              </a:rPr>
              <a:t> un </a:t>
            </a:r>
            <a:r>
              <a:rPr lang="it-IT" sz="2000" dirty="0" err="1">
                <a:latin typeface="Bierstadt" panose="020B0604020202020204" pitchFamily="34" charset="0"/>
                <a:cs typeface="Poppins SemiBold" panose="00000700000000000000" pitchFamily="2" charset="0"/>
              </a:rPr>
              <a:t>flex</a:t>
            </a:r>
            <a:r>
              <a:rPr lang="it-IT" sz="2000" dirty="0">
                <a:latin typeface="Bierstadt" panose="020B0604020202020204" pitchFamily="34" charset="0"/>
                <a:cs typeface="Poppins SemiBold" panose="00000700000000000000" pitchFamily="2" charset="0"/>
              </a:rPr>
              <a:t> cosi da potere regolare tutto centralmente tramite ‘</a:t>
            </a:r>
            <a:r>
              <a:rPr lang="it-IT" sz="2000" dirty="0" err="1">
                <a:latin typeface="Bierstadt" panose="020B0604020202020204" pitchFamily="34" charset="0"/>
                <a:cs typeface="Poppins SemiBold" panose="00000700000000000000" pitchFamily="2" charset="0"/>
              </a:rPr>
              <a:t>align-item:center</a:t>
            </a:r>
            <a:r>
              <a:rPr lang="it-IT" sz="2000" dirty="0">
                <a:latin typeface="Bierstadt" panose="020B0604020202020204" pitchFamily="34" charset="0"/>
                <a:cs typeface="Poppins SemiBold" panose="00000700000000000000" pitchFamily="2" charset="0"/>
              </a:rPr>
              <a:t>’, ho impostato una immagine di sfondo utilizzando </a:t>
            </a:r>
            <a:r>
              <a:rPr lang="it-IT" sz="2000" dirty="0" err="1">
                <a:latin typeface="Bierstadt" panose="020B0604020202020204" pitchFamily="34" charset="0"/>
                <a:cs typeface="Poppins SemiBold" panose="00000700000000000000" pitchFamily="2" charset="0"/>
              </a:rPr>
              <a:t>l’url</a:t>
            </a:r>
            <a:r>
              <a:rPr lang="it-IT" sz="2000" dirty="0">
                <a:latin typeface="Bierstadt" panose="020B0604020202020204" pitchFamily="34" charset="0"/>
                <a:cs typeface="Poppins SemiBold" panose="00000700000000000000" pitchFamily="2" charset="0"/>
              </a:rPr>
              <a:t> che ho centrato e disposto per tutta la grandezza dello sfondo grazie ,rispettivamente, a ’background-position: center’ e ‘background-size: cover’. Nell’</a:t>
            </a:r>
            <a:r>
              <a:rPr lang="it-IT" sz="2000" dirty="0" err="1">
                <a:latin typeface="Bierstadt" panose="020B0604020202020204" pitchFamily="34" charset="0"/>
                <a:cs typeface="Poppins SemiBold" panose="00000700000000000000" pitchFamily="2" charset="0"/>
              </a:rPr>
              <a:t>header</a:t>
            </a:r>
            <a:r>
              <a:rPr lang="it-IT" sz="2000" dirty="0">
                <a:latin typeface="Bierstadt" panose="020B0604020202020204" pitchFamily="34" charset="0"/>
                <a:cs typeface="Poppins SemiBold" panose="00000700000000000000" pitchFamily="2" charset="0"/>
              </a:rPr>
              <a:t> inoltre possiamo notare anche la presenza di un testo, realizzato dichiarando un &lt;h1&gt; in html e modificandolo in </a:t>
            </a:r>
            <a:r>
              <a:rPr lang="it-IT" sz="2000" dirty="0" err="1">
                <a:latin typeface="Bierstadt" panose="020B0604020202020204" pitchFamily="34" charset="0"/>
                <a:cs typeface="Poppins SemiBold" panose="00000700000000000000" pitchFamily="2" charset="0"/>
              </a:rPr>
              <a:t>css</a:t>
            </a:r>
            <a:r>
              <a:rPr lang="it-IT" sz="2000" dirty="0">
                <a:latin typeface="Bierstadt" panose="020B0604020202020204" pitchFamily="34" charset="0"/>
                <a:cs typeface="Poppins SemiBold" panose="00000700000000000000" pitchFamily="2" charset="0"/>
              </a:rPr>
              <a:t> richiamandolo con </a:t>
            </a:r>
            <a:r>
              <a:rPr lang="it-IT" sz="2000" dirty="0" err="1">
                <a:latin typeface="Bierstadt" panose="020B0604020202020204" pitchFamily="34" charset="0"/>
                <a:cs typeface="Poppins SemiBold" panose="00000700000000000000" pitchFamily="2" charset="0"/>
              </a:rPr>
              <a:t>header</a:t>
            </a:r>
            <a:r>
              <a:rPr lang="it-IT" sz="2000" dirty="0">
                <a:latin typeface="Bierstadt" panose="020B0604020202020204" pitchFamily="34" charset="0"/>
                <a:cs typeface="Poppins SemiBold" panose="00000700000000000000" pitchFamily="2" charset="0"/>
              </a:rPr>
              <a:t> h1.  Nel caso di h1 imposto la position in relative in modo tale che il testo venga posizionato relativamente al suo box contenitore, imposto il font (font family), il colore (color), la grandezza del font (font-size), un bordo di 4 pixel bianco attorno al testo (</a:t>
            </a:r>
            <a:r>
              <a:rPr lang="it-IT" sz="2000" dirty="0" err="1">
                <a:latin typeface="Bierstadt" panose="020B0604020202020204" pitchFamily="34" charset="0"/>
                <a:cs typeface="Poppins SemiBold" panose="00000700000000000000" pitchFamily="2" charset="0"/>
              </a:rPr>
              <a:t>border</a:t>
            </a:r>
            <a:r>
              <a:rPr lang="it-IT" sz="2000" dirty="0">
                <a:latin typeface="Bierstadt" panose="020B0604020202020204" pitchFamily="34" charset="0"/>
                <a:cs typeface="Poppins SemiBold" panose="00000700000000000000" pitchFamily="2" charset="0"/>
              </a:rPr>
              <a:t>), la tondezza degli angoli del bordo (</a:t>
            </a:r>
            <a:r>
              <a:rPr lang="it-IT" sz="2000" dirty="0" err="1">
                <a:latin typeface="Bierstadt" panose="020B0604020202020204" pitchFamily="34" charset="0"/>
                <a:cs typeface="Poppins SemiBold" panose="00000700000000000000" pitchFamily="2" charset="0"/>
              </a:rPr>
              <a:t>border-radius</a:t>
            </a:r>
            <a:r>
              <a:rPr lang="it-IT" sz="2000" dirty="0">
                <a:latin typeface="Bierstadt" panose="020B0604020202020204" pitchFamily="34" charset="0"/>
                <a:cs typeface="Poppins SemiBold" panose="00000700000000000000" pitchFamily="2" charset="0"/>
              </a:rPr>
              <a:t>), la distanza del testo dal riquadro (</a:t>
            </a:r>
            <a:r>
              <a:rPr lang="it-IT" sz="2000" dirty="0" err="1">
                <a:latin typeface="Bierstadt" panose="020B0604020202020204" pitchFamily="34" charset="0"/>
                <a:cs typeface="Poppins SemiBold" panose="00000700000000000000" pitchFamily="2" charset="0"/>
              </a:rPr>
              <a:t>padding</a:t>
            </a:r>
            <a:r>
              <a:rPr lang="it-IT" sz="2000" dirty="0">
                <a:latin typeface="Bierstadt" panose="020B0604020202020204" pitchFamily="34" charset="0"/>
                <a:cs typeface="Poppins SemiBold" panose="00000700000000000000" pitchFamily="2" charset="0"/>
              </a:rPr>
              <a:t>) e una distanza da sinistra di 400 pixel, così da centrare la scritta.</a:t>
            </a:r>
          </a:p>
          <a:p>
            <a:pPr marL="0" indent="0">
              <a:buNone/>
            </a:pPr>
            <a:r>
              <a:rPr lang="it-IT" sz="2000" b="1" dirty="0">
                <a:latin typeface="Bierstadt" panose="020B0604020202020204" pitchFamily="34" charset="0"/>
                <a:cs typeface="Poppins SemiBold" panose="00000700000000000000" pitchFamily="2" charset="0"/>
              </a:rPr>
              <a:t>OVERLAY: </a:t>
            </a:r>
            <a:r>
              <a:rPr lang="it-IT" sz="2000" dirty="0">
                <a:latin typeface="Bierstadt" panose="020B0604020202020204" pitchFamily="34" charset="0"/>
                <a:cs typeface="Poppins SemiBold" panose="00000700000000000000" pitchFamily="2" charset="0"/>
              </a:rPr>
              <a:t>Nell’ overlay imposto un colore di sfondo nero con opacità 0.3 (background-color: </a:t>
            </a:r>
            <a:r>
              <a:rPr lang="it-IT" sz="2000" dirty="0" err="1">
                <a:latin typeface="Bierstadt" panose="020B0604020202020204" pitchFamily="34" charset="0"/>
                <a:cs typeface="Poppins SemiBold" panose="00000700000000000000" pitchFamily="2" charset="0"/>
              </a:rPr>
              <a:t>rgba</a:t>
            </a:r>
            <a:r>
              <a:rPr lang="it-IT" sz="2000" dirty="0">
                <a:latin typeface="Bierstadt" panose="020B0604020202020204" pitchFamily="34" charset="0"/>
                <a:cs typeface="Poppins SemiBold" panose="00000700000000000000" pitchFamily="2" charset="0"/>
              </a:rPr>
              <a:t>(0,0,0,0.3) così da rendere un </a:t>
            </a:r>
            <a:r>
              <a:rPr lang="it-IT" sz="2000" dirty="0" err="1">
                <a:latin typeface="Bierstadt" panose="020B0604020202020204" pitchFamily="34" charset="0"/>
                <a:cs typeface="Poppins SemiBold" panose="00000700000000000000" pitchFamily="2" charset="0"/>
              </a:rPr>
              <a:t>pò</a:t>
            </a:r>
            <a:r>
              <a:rPr lang="it-IT" sz="2000" dirty="0">
                <a:latin typeface="Bierstadt" panose="020B0604020202020204" pitchFamily="34" charset="0"/>
                <a:cs typeface="Poppins SemiBold" panose="00000700000000000000" pitchFamily="2" charset="0"/>
              </a:rPr>
              <a:t> più scura la zona coperta dall’immagine, la position sarà </a:t>
            </a:r>
            <a:r>
              <a:rPr lang="it-IT" sz="2000" dirty="0" err="1">
                <a:latin typeface="Bierstadt" panose="020B0604020202020204" pitchFamily="34" charset="0"/>
                <a:cs typeface="Poppins SemiBold" panose="00000700000000000000" pitchFamily="2" charset="0"/>
              </a:rPr>
              <a:t>absolute</a:t>
            </a:r>
            <a:r>
              <a:rPr lang="it-IT" sz="2000" dirty="0">
                <a:latin typeface="Bierstadt" panose="020B0604020202020204" pitchFamily="34" charset="0"/>
                <a:cs typeface="Poppins SemiBold" panose="00000700000000000000" pitchFamily="2" charset="0"/>
              </a:rPr>
              <a:t> così che l’overlay si possa andare a disporre tramite i valori forniti dalle proprietà top e </a:t>
            </a:r>
            <a:r>
              <a:rPr lang="it-IT" sz="2000" dirty="0" err="1">
                <a:latin typeface="Bierstadt" panose="020B0604020202020204" pitchFamily="34" charset="0"/>
                <a:cs typeface="Poppins SemiBold" panose="00000700000000000000" pitchFamily="2" charset="0"/>
              </a:rPr>
              <a:t>left</a:t>
            </a:r>
            <a:r>
              <a:rPr lang="it-IT" sz="2000" dirty="0">
                <a:latin typeface="Bierstadt" panose="020B0604020202020204" pitchFamily="34" charset="0"/>
                <a:cs typeface="Poppins SemiBold" panose="00000700000000000000" pitchFamily="2" charset="0"/>
              </a:rPr>
              <a:t>. Larghezza e altezza impostati entrambi al 100% così da coprire tutta la zona (</a:t>
            </a:r>
            <a:r>
              <a:rPr lang="it-IT" sz="2000" dirty="0" err="1">
                <a:latin typeface="Bierstadt" panose="020B0604020202020204" pitchFamily="34" charset="0"/>
                <a:cs typeface="Poppins SemiBold" panose="00000700000000000000" pitchFamily="2" charset="0"/>
              </a:rPr>
              <a:t>width</a:t>
            </a:r>
            <a:r>
              <a:rPr lang="it-IT" sz="2000" dirty="0">
                <a:latin typeface="Bierstadt" panose="020B0604020202020204" pitchFamily="34" charset="0"/>
                <a:cs typeface="Poppins SemiBold" panose="00000700000000000000" pitchFamily="2" charset="0"/>
              </a:rPr>
              <a:t> e </a:t>
            </a:r>
            <a:r>
              <a:rPr lang="it-IT" sz="2000" dirty="0" err="1">
                <a:latin typeface="Bierstadt" panose="020B0604020202020204" pitchFamily="34" charset="0"/>
                <a:cs typeface="Poppins SemiBold" panose="00000700000000000000" pitchFamily="2" charset="0"/>
              </a:rPr>
              <a:t>height</a:t>
            </a:r>
            <a:r>
              <a:rPr lang="it-IT" sz="2000" dirty="0">
                <a:latin typeface="Bierstadt" panose="020B0604020202020204" pitchFamily="34" charset="0"/>
                <a:cs typeface="Poppins SemiBold" panose="00000700000000000000" pitchFamily="2" charset="0"/>
              </a:rPr>
              <a:t>).</a:t>
            </a:r>
          </a:p>
        </p:txBody>
      </p:sp>
    </p:spTree>
    <p:extLst>
      <p:ext uri="{BB962C8B-B14F-4D97-AF65-F5344CB8AC3E}">
        <p14:creationId xmlns:p14="http://schemas.microsoft.com/office/powerpoint/2010/main" val="3560495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3057" y="1511560"/>
            <a:ext cx="4037835" cy="2501980"/>
          </a:xfrm>
        </p:spPr>
        <p:txBody>
          <a:bodyPr anchor="b">
            <a:normAutofit/>
          </a:bodyPr>
          <a:lstStyle/>
          <a:p>
            <a:r>
              <a:rPr lang="it-IT" sz="3600" dirty="0" err="1">
                <a:solidFill>
                  <a:srgbClr val="FFFFFF"/>
                </a:solidFill>
              </a:rPr>
              <a:t>Header</a:t>
            </a:r>
            <a:r>
              <a:rPr lang="it-IT" sz="3600" dirty="0">
                <a:solidFill>
                  <a:srgbClr val="FFFFFF"/>
                </a:solidFill>
              </a:rPr>
              <a:t> e menù navigazione </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152122" y="102636"/>
            <a:ext cx="7921689" cy="6634065"/>
          </a:xfrm>
        </p:spPr>
        <p:txBody>
          <a:bodyPr anchor="ctr">
            <a:normAutofit lnSpcReduction="10000"/>
          </a:bodyPr>
          <a:lstStyle/>
          <a:p>
            <a:pPr marL="0" indent="0">
              <a:buNone/>
            </a:pPr>
            <a:endParaRPr lang="it-IT" sz="2000" b="1" dirty="0"/>
          </a:p>
          <a:p>
            <a:pPr marL="0" indent="0">
              <a:buNone/>
            </a:pPr>
            <a:r>
              <a:rPr lang="it-IT" sz="2000" b="1" dirty="0">
                <a:latin typeface="Bierstadt" panose="020B0004020202020204" pitchFamily="34" charset="0"/>
              </a:rPr>
              <a:t>NAV: </a:t>
            </a:r>
            <a:r>
              <a:rPr lang="it-IT" sz="2000" dirty="0">
                <a:latin typeface="Bierstadt" panose="020B0004020202020204" pitchFamily="34" charset="0"/>
              </a:rPr>
              <a:t>Imposto la </a:t>
            </a:r>
            <a:r>
              <a:rPr lang="it-IT" sz="2000" dirty="0" err="1">
                <a:latin typeface="Bierstadt" panose="020B0004020202020204" pitchFamily="34" charset="0"/>
              </a:rPr>
              <a:t>nav</a:t>
            </a:r>
            <a:r>
              <a:rPr lang="it-IT" sz="2000" dirty="0">
                <a:latin typeface="Bierstadt" panose="020B0004020202020204" pitchFamily="34" charset="0"/>
              </a:rPr>
              <a:t> come </a:t>
            </a:r>
            <a:r>
              <a:rPr lang="it-IT" sz="2000" dirty="0" err="1">
                <a:latin typeface="Bierstadt" panose="020B0004020202020204" pitchFamily="34" charset="0"/>
              </a:rPr>
              <a:t>flex</a:t>
            </a:r>
            <a:r>
              <a:rPr lang="it-IT" sz="2000" dirty="0">
                <a:latin typeface="Bierstadt" panose="020B0004020202020204" pitchFamily="34" charset="0"/>
              </a:rPr>
              <a:t> container così da potere disporre gli elementi della </a:t>
            </a:r>
            <a:r>
              <a:rPr lang="it-IT" sz="2000" dirty="0" err="1">
                <a:latin typeface="Bierstadt" panose="020B0004020202020204" pitchFamily="34" charset="0"/>
              </a:rPr>
              <a:t>nav</a:t>
            </a:r>
            <a:r>
              <a:rPr lang="it-IT" sz="2000" dirty="0">
                <a:latin typeface="Bierstadt" panose="020B0004020202020204" pitchFamily="34" charset="0"/>
              </a:rPr>
              <a:t> come visualizzati sul sito web grazie a ‘</a:t>
            </a:r>
            <a:r>
              <a:rPr lang="it-IT" sz="2000" dirty="0" err="1">
                <a:latin typeface="Bierstadt" panose="020B0004020202020204" pitchFamily="34" charset="0"/>
              </a:rPr>
              <a:t>justify-content</a:t>
            </a:r>
            <a:r>
              <a:rPr lang="it-IT" sz="2000" dirty="0">
                <a:latin typeface="Bierstadt" panose="020B0004020202020204" pitchFamily="34" charset="0"/>
              </a:rPr>
              <a:t>: </a:t>
            </a:r>
            <a:r>
              <a:rPr lang="it-IT" sz="2000" dirty="0" err="1">
                <a:latin typeface="Bierstadt" panose="020B0004020202020204" pitchFamily="34" charset="0"/>
              </a:rPr>
              <a:t>space-between</a:t>
            </a:r>
            <a:r>
              <a:rPr lang="it-IT" sz="2000" dirty="0">
                <a:latin typeface="Bierstadt" panose="020B0004020202020204" pitchFamily="34" charset="0"/>
              </a:rPr>
              <a:t>’. Inoltre le do una position </a:t>
            </a:r>
            <a:r>
              <a:rPr lang="it-IT" sz="2000" dirty="0" err="1">
                <a:latin typeface="Bierstadt" panose="020B0004020202020204" pitchFamily="34" charset="0"/>
              </a:rPr>
              <a:t>fixed</a:t>
            </a:r>
            <a:r>
              <a:rPr lang="it-IT" sz="2000" dirty="0">
                <a:latin typeface="Bierstadt" panose="020B0004020202020204" pitchFamily="34" charset="0"/>
              </a:rPr>
              <a:t>, così da mantenerla sempre fissa superiormente durante lo scorrimento, e successivamente tramite ‘background-color: </a:t>
            </a:r>
            <a:r>
              <a:rPr lang="it-IT" sz="2000" dirty="0" err="1">
                <a:latin typeface="Bierstadt" panose="020B0004020202020204" pitchFamily="34" charset="0"/>
              </a:rPr>
              <a:t>rgba</a:t>
            </a:r>
            <a:r>
              <a:rPr lang="it-IT" sz="2000" dirty="0">
                <a:latin typeface="Bierstadt" panose="020B0004020202020204" pitchFamily="34" charset="0"/>
              </a:rPr>
              <a:t>(0,0,0,0.3)’  applico un opacità semi trasparente scura. Successivamente imposto l’altezza della </a:t>
            </a:r>
            <a:r>
              <a:rPr lang="it-IT" sz="2000" dirty="0" err="1">
                <a:latin typeface="Bierstadt" panose="020B0004020202020204" pitchFamily="34" charset="0"/>
              </a:rPr>
              <a:t>nav</a:t>
            </a:r>
            <a:r>
              <a:rPr lang="it-IT" sz="2000" dirty="0">
                <a:latin typeface="Bierstadt" panose="020B0004020202020204" pitchFamily="34" charset="0"/>
              </a:rPr>
              <a:t> a 60 pixel (</a:t>
            </a:r>
            <a:r>
              <a:rPr lang="it-IT" sz="2000" dirty="0" err="1">
                <a:latin typeface="Bierstadt" panose="020B0004020202020204" pitchFamily="34" charset="0"/>
              </a:rPr>
              <a:t>height</a:t>
            </a:r>
            <a:r>
              <a:rPr lang="it-IT" sz="2000" dirty="0">
                <a:latin typeface="Bierstadt" panose="020B0004020202020204" pitchFamily="34" charset="0"/>
              </a:rPr>
              <a:t>), il colore di ogni elemento contenuto in essa (color) e il font (font-family). </a:t>
            </a:r>
          </a:p>
          <a:p>
            <a:pPr marL="0" indent="0">
              <a:buNone/>
            </a:pPr>
            <a:r>
              <a:rPr lang="it-IT" sz="2000" dirty="0">
                <a:latin typeface="Bierstadt" panose="020B0004020202020204" pitchFamily="34" charset="0"/>
              </a:rPr>
              <a:t>Per quanto riguarda tutti gli elementi di testo a destra presenti nella </a:t>
            </a:r>
            <a:r>
              <a:rPr lang="it-IT" sz="2000" dirty="0" err="1">
                <a:latin typeface="Bierstadt" panose="020B0004020202020204" pitchFamily="34" charset="0"/>
              </a:rPr>
              <a:t>nav</a:t>
            </a:r>
            <a:r>
              <a:rPr lang="it-IT" sz="2000" dirty="0">
                <a:latin typeface="Bierstadt" panose="020B0004020202020204" pitchFamily="34" charset="0"/>
              </a:rPr>
              <a:t>, li ho impostati richiamandomi in </a:t>
            </a:r>
            <a:r>
              <a:rPr lang="it-IT" sz="2000" dirty="0" err="1">
                <a:latin typeface="Bierstadt" panose="020B0004020202020204" pitchFamily="34" charset="0"/>
              </a:rPr>
              <a:t>css</a:t>
            </a:r>
            <a:r>
              <a:rPr lang="it-IT" sz="2000" dirty="0">
                <a:latin typeface="Bierstadt" panose="020B0004020202020204" pitchFamily="34" charset="0"/>
              </a:rPr>
              <a:t> #elementi, cioè l’ id che vi ho assegnato in html, impostandolo come </a:t>
            </a:r>
            <a:r>
              <a:rPr lang="it-IT" sz="2000" dirty="0" err="1">
                <a:latin typeface="Bierstadt" panose="020B0004020202020204" pitchFamily="34" charset="0"/>
              </a:rPr>
              <a:t>flex</a:t>
            </a:r>
            <a:r>
              <a:rPr lang="it-IT" sz="2000" dirty="0">
                <a:latin typeface="Bierstadt" panose="020B0004020202020204" pitchFamily="34" charset="0"/>
              </a:rPr>
              <a:t> </a:t>
            </a:r>
            <a:r>
              <a:rPr lang="it-IT" sz="2000" dirty="0" err="1">
                <a:latin typeface="Bierstadt" panose="020B0004020202020204" pitchFamily="34" charset="0"/>
              </a:rPr>
              <a:t>cointeiner</a:t>
            </a:r>
            <a:r>
              <a:rPr lang="it-IT" sz="2000" dirty="0">
                <a:latin typeface="Bierstadt" panose="020B0004020202020204" pitchFamily="34" charset="0"/>
              </a:rPr>
              <a:t>, così da poterli disporre (gli elementi) tutti con una distanza attorno ad essi, tramite l’utilizzo di ‘</a:t>
            </a:r>
            <a:r>
              <a:rPr lang="it-IT" sz="2000" dirty="0" err="1">
                <a:latin typeface="Bierstadt" panose="020B0004020202020204" pitchFamily="34" charset="0"/>
              </a:rPr>
              <a:t>justify-content</a:t>
            </a:r>
            <a:r>
              <a:rPr lang="it-IT" sz="2000" dirty="0">
                <a:latin typeface="Bierstadt" panose="020B0004020202020204" pitchFamily="34" charset="0"/>
              </a:rPr>
              <a:t>: </a:t>
            </a:r>
            <a:r>
              <a:rPr lang="it-IT" sz="2000" dirty="0" err="1">
                <a:latin typeface="Bierstadt" panose="020B0004020202020204" pitchFamily="34" charset="0"/>
              </a:rPr>
              <a:t>space</a:t>
            </a:r>
            <a:r>
              <a:rPr lang="it-IT" sz="2000" dirty="0">
                <a:latin typeface="Bierstadt" panose="020B0004020202020204" pitchFamily="34" charset="0"/>
              </a:rPr>
              <a:t> </a:t>
            </a:r>
            <a:r>
              <a:rPr lang="it-IT" sz="2000" dirty="0" err="1">
                <a:latin typeface="Bierstadt" panose="020B0004020202020204" pitchFamily="34" charset="0"/>
              </a:rPr>
              <a:t>around</a:t>
            </a:r>
            <a:r>
              <a:rPr lang="it-IT" sz="2000" dirty="0">
                <a:latin typeface="Bierstadt" panose="020B0004020202020204" pitchFamily="34" charset="0"/>
              </a:rPr>
              <a:t>, poi con </a:t>
            </a:r>
            <a:r>
              <a:rPr lang="it-IT" sz="2000" dirty="0" err="1">
                <a:latin typeface="Bierstadt" panose="020B0004020202020204" pitchFamily="34" charset="0"/>
              </a:rPr>
              <a:t>width</a:t>
            </a:r>
            <a:r>
              <a:rPr lang="it-IT" sz="2000" dirty="0">
                <a:latin typeface="Bierstadt" panose="020B0004020202020204" pitchFamily="34" charset="0"/>
              </a:rPr>
              <a:t> ho regolato la larghezza di tale distanza. </a:t>
            </a:r>
          </a:p>
          <a:p>
            <a:pPr marL="0" indent="0">
              <a:buNone/>
            </a:pPr>
            <a:r>
              <a:rPr lang="it-IT" sz="2000" dirty="0">
                <a:latin typeface="Bierstadt" panose="020B0004020202020204" pitchFamily="34" charset="0"/>
              </a:rPr>
              <a:t>Degli elementi sulla destra della </a:t>
            </a:r>
            <a:r>
              <a:rPr lang="it-IT" sz="2000" dirty="0" err="1">
                <a:latin typeface="Bierstadt" panose="020B0004020202020204" pitchFamily="34" charset="0"/>
              </a:rPr>
              <a:t>nav</a:t>
            </a:r>
            <a:r>
              <a:rPr lang="it-IT" sz="2000" dirty="0">
                <a:latin typeface="Bierstadt" panose="020B0004020202020204" pitchFamily="34" charset="0"/>
              </a:rPr>
              <a:t> l’unico che non segue quanto impostato in #elementi è LOGOUT, che ho a sua volta richiamato in </a:t>
            </a:r>
            <a:r>
              <a:rPr lang="it-IT" sz="2000" dirty="0" err="1">
                <a:latin typeface="Bierstadt" panose="020B0004020202020204" pitchFamily="34" charset="0"/>
              </a:rPr>
              <a:t>css</a:t>
            </a:r>
            <a:r>
              <a:rPr lang="it-IT" sz="2000" dirty="0">
                <a:latin typeface="Bierstadt" panose="020B0004020202020204" pitchFamily="34" charset="0"/>
              </a:rPr>
              <a:t> come #logout, id impostatogli in html, poiché l’ho differenziato dal resto assegnandogli un link di riferimento, un bordo e un colore di sfondo del bordo.                                                                                                   </a:t>
            </a:r>
          </a:p>
          <a:p>
            <a:pPr marL="0" indent="0">
              <a:buNone/>
            </a:pPr>
            <a:r>
              <a:rPr lang="it-IT" sz="2000" dirty="0">
                <a:latin typeface="Bierstadt" panose="020B0004020202020204" pitchFamily="34" charset="0"/>
              </a:rPr>
              <a:t>Infine al testo a sinistra della </a:t>
            </a:r>
            <a:r>
              <a:rPr lang="it-IT" sz="2000" dirty="0" err="1">
                <a:latin typeface="Bierstadt" panose="020B0004020202020204" pitchFamily="34" charset="0"/>
              </a:rPr>
              <a:t>nav</a:t>
            </a:r>
            <a:r>
              <a:rPr lang="it-IT" sz="2000" dirty="0">
                <a:latin typeface="Bierstadt" panose="020B0004020202020204" pitchFamily="34" charset="0"/>
              </a:rPr>
              <a:t> (SOCIAIEL), a cui assegno id=titolo, vi ho dato un font diverso (font-family), una distanza dal lato sinistro dello schermo (</a:t>
            </a:r>
            <a:r>
              <a:rPr lang="it-IT" sz="2000" dirty="0" err="1">
                <a:latin typeface="Bierstadt" panose="020B0004020202020204" pitchFamily="34" charset="0"/>
              </a:rPr>
              <a:t>padding</a:t>
            </a:r>
            <a:r>
              <a:rPr lang="it-IT" sz="2000" dirty="0">
                <a:latin typeface="Bierstadt" panose="020B0004020202020204" pitchFamily="34" charset="0"/>
              </a:rPr>
              <a:t>), e una grandezza del font (font-size).</a:t>
            </a:r>
          </a:p>
          <a:p>
            <a:pPr marL="0" indent="0">
              <a:buNone/>
            </a:pPr>
            <a:r>
              <a:rPr lang="it-IT" sz="2000" dirty="0"/>
              <a:t>                                                            </a:t>
            </a:r>
            <a:endParaRPr lang="it-IT" sz="2000" b="1" dirty="0"/>
          </a:p>
        </p:txBody>
      </p:sp>
    </p:spTree>
    <p:extLst>
      <p:ext uri="{BB962C8B-B14F-4D97-AF65-F5344CB8AC3E}">
        <p14:creationId xmlns:p14="http://schemas.microsoft.com/office/powerpoint/2010/main" val="2410940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934035"/>
          </a:xfrm>
        </p:spPr>
        <p:txBody>
          <a:bodyPr anchor="b">
            <a:normAutofit fontScale="90000"/>
          </a:bodyPr>
          <a:lstStyle/>
          <a:p>
            <a:r>
              <a:rPr lang="it-IT" sz="4000" dirty="0">
                <a:solidFill>
                  <a:srgbClr val="FFFFFF"/>
                </a:solidFill>
              </a:rPr>
              <a:t>Sezione con foto profilo</a:t>
            </a:r>
          </a:p>
        </p:txBody>
      </p:sp>
      <p:pic>
        <p:nvPicPr>
          <p:cNvPr id="5" name="Segnaposto contenuto 4">
            <a:extLst>
              <a:ext uri="{FF2B5EF4-FFF2-40B4-BE49-F238E27FC236}">
                <a16:creationId xmlns:a16="http://schemas.microsoft.com/office/drawing/2014/main" id="{BD4F3588-7790-4774-8A04-94CA4F21129B}"/>
              </a:ext>
            </a:extLst>
          </p:cNvPr>
          <p:cNvPicPr>
            <a:picLocks noGrp="1" noChangeAspect="1"/>
          </p:cNvPicPr>
          <p:nvPr>
            <p:ph idx="1"/>
          </p:nvPr>
        </p:nvPicPr>
        <p:blipFill>
          <a:blip r:embed="rId2"/>
          <a:stretch>
            <a:fillRect/>
          </a:stretch>
        </p:blipFill>
        <p:spPr>
          <a:xfrm>
            <a:off x="559298" y="1477671"/>
            <a:ext cx="2150155" cy="3882377"/>
          </a:xfrm>
        </p:spPr>
      </p:pic>
      <p:sp>
        <p:nvSpPr>
          <p:cNvPr id="15" name="CasellaDiTesto 14">
            <a:extLst>
              <a:ext uri="{FF2B5EF4-FFF2-40B4-BE49-F238E27FC236}">
                <a16:creationId xmlns:a16="http://schemas.microsoft.com/office/drawing/2014/main" id="{7381ABC2-2F67-4508-A883-87E87BB23590}"/>
              </a:ext>
            </a:extLst>
          </p:cNvPr>
          <p:cNvSpPr txBox="1"/>
          <p:nvPr/>
        </p:nvSpPr>
        <p:spPr>
          <a:xfrm>
            <a:off x="4125479" y="-1546243"/>
            <a:ext cx="7937585" cy="7294305"/>
          </a:xfrm>
          <a:prstGeom prst="rect">
            <a:avLst/>
          </a:prstGeom>
          <a:noFill/>
        </p:spPr>
        <p:txBody>
          <a:bodyPr wrap="square" anchor="ctr">
            <a:spAutoFit/>
          </a:bodyPr>
          <a:lstStyle/>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latin typeface="Bierstadt" panose="020B0004020202020204" pitchFamily="34" charset="0"/>
            </a:endParaRPr>
          </a:p>
          <a:p>
            <a:pPr marL="0" indent="0">
              <a:buNone/>
            </a:pPr>
            <a:r>
              <a:rPr lang="it-IT" dirty="0">
                <a:latin typeface="Bierstadt" panose="020B0004020202020204" pitchFamily="34" charset="0"/>
              </a:rPr>
              <a:t>In merito alla sezione del sito con nome, cognome, stato e foto profilo ho creato un </a:t>
            </a:r>
            <a:r>
              <a:rPr lang="it-IT" dirty="0" err="1">
                <a:latin typeface="Bierstadt" panose="020B0004020202020204" pitchFamily="34" charset="0"/>
              </a:rPr>
              <a:t>flex</a:t>
            </a:r>
            <a:r>
              <a:rPr lang="it-IT" dirty="0">
                <a:latin typeface="Bierstadt" panose="020B0004020202020204" pitchFamily="34" charset="0"/>
              </a:rPr>
              <a:t> container #profilo, con il quale ho impostato che tutti gli items devono essere disposti centralmente (</a:t>
            </a:r>
            <a:r>
              <a:rPr lang="it-IT" dirty="0" err="1">
                <a:latin typeface="Bierstadt" panose="020B0004020202020204" pitchFamily="34" charset="0"/>
              </a:rPr>
              <a:t>align</a:t>
            </a:r>
            <a:r>
              <a:rPr lang="it-IT" dirty="0">
                <a:latin typeface="Bierstadt" panose="020B0004020202020204" pitchFamily="34" charset="0"/>
              </a:rPr>
              <a:t>-items: center) ed in colonna (</a:t>
            </a:r>
            <a:r>
              <a:rPr lang="it-IT" dirty="0" err="1">
                <a:latin typeface="Bierstadt" panose="020B0004020202020204" pitchFamily="34" charset="0"/>
              </a:rPr>
              <a:t>flex-direction</a:t>
            </a:r>
            <a:r>
              <a:rPr lang="it-IT" dirty="0">
                <a:latin typeface="Bierstadt" panose="020B0004020202020204" pitchFamily="34" charset="0"/>
              </a:rPr>
              <a:t>: </a:t>
            </a:r>
            <a:r>
              <a:rPr lang="it-IT" dirty="0" err="1">
                <a:latin typeface="Bierstadt" panose="020B0004020202020204" pitchFamily="34" charset="0"/>
              </a:rPr>
              <a:t>column</a:t>
            </a:r>
            <a:r>
              <a:rPr lang="it-IT" dirty="0">
                <a:latin typeface="Bierstadt" panose="020B0004020202020204" pitchFamily="34" charset="0"/>
              </a:rPr>
              <a:t>). Dato cha la foto profilo volevo che fosse sovrapposta parzialmente all’immagine dell’</a:t>
            </a:r>
            <a:r>
              <a:rPr lang="it-IT" dirty="0" err="1">
                <a:latin typeface="Bierstadt" panose="020B0004020202020204" pitchFamily="34" charset="0"/>
              </a:rPr>
              <a:t>header</a:t>
            </a:r>
            <a:r>
              <a:rPr lang="it-IT" dirty="0">
                <a:latin typeface="Bierstadt" panose="020B0004020202020204" pitchFamily="34" charset="0"/>
              </a:rPr>
              <a:t> ho dato un margine superiore di -50 pixel (</a:t>
            </a:r>
            <a:r>
              <a:rPr lang="it-IT" dirty="0" err="1">
                <a:latin typeface="Bierstadt" panose="020B0004020202020204" pitchFamily="34" charset="0"/>
              </a:rPr>
              <a:t>margin</a:t>
            </a:r>
            <a:r>
              <a:rPr lang="it-IT" dirty="0">
                <a:latin typeface="Bierstadt" panose="020B0004020202020204" pitchFamily="34" charset="0"/>
              </a:rPr>
              <a:t>-top: -50px) ed impostato la position in relative così da sovrapporla ad essa.</a:t>
            </a:r>
          </a:p>
          <a:p>
            <a:pPr marL="0" indent="0">
              <a:buNone/>
            </a:pPr>
            <a:endParaRPr lang="it-IT" dirty="0">
              <a:latin typeface="Bierstadt" panose="020B0004020202020204" pitchFamily="34" charset="0"/>
            </a:endParaRPr>
          </a:p>
          <a:p>
            <a:pPr marL="0" indent="0">
              <a:buNone/>
            </a:pPr>
            <a:r>
              <a:rPr lang="it-IT" dirty="0">
                <a:latin typeface="Bierstadt" panose="020B0004020202020204" pitchFamily="34" charset="0"/>
              </a:rPr>
              <a:t>Con #stato, #Nome ho semplicemente applicato delle modifiche di grandezza font (font-size) e regolato gli spazi di margine superiore ed inferiore con gli altri elementi (</a:t>
            </a:r>
            <a:r>
              <a:rPr lang="it-IT" dirty="0" err="1">
                <a:latin typeface="Bierstadt" panose="020B0004020202020204" pitchFamily="34" charset="0"/>
              </a:rPr>
              <a:t>margin</a:t>
            </a:r>
            <a:r>
              <a:rPr lang="it-IT" dirty="0">
                <a:latin typeface="Bierstadt" panose="020B0004020202020204" pitchFamily="34" charset="0"/>
              </a:rPr>
              <a:t>-top, </a:t>
            </a:r>
            <a:r>
              <a:rPr lang="it-IT" dirty="0" err="1">
                <a:latin typeface="Bierstadt" panose="020B0004020202020204" pitchFamily="34" charset="0"/>
              </a:rPr>
              <a:t>margin</a:t>
            </a:r>
            <a:r>
              <a:rPr lang="it-IT" dirty="0">
                <a:latin typeface="Bierstadt" panose="020B0004020202020204" pitchFamily="34" charset="0"/>
              </a:rPr>
              <a:t>-bottom).</a:t>
            </a:r>
          </a:p>
          <a:p>
            <a:pPr marL="0" indent="0">
              <a:buNone/>
            </a:pPr>
            <a:endParaRPr lang="it-IT" dirty="0">
              <a:latin typeface="Bierstadt" panose="020B0004020202020204" pitchFamily="34" charset="0"/>
            </a:endParaRPr>
          </a:p>
          <a:p>
            <a:pPr marL="0" indent="0">
              <a:buNone/>
            </a:pPr>
            <a:r>
              <a:rPr lang="it-IT" dirty="0">
                <a:latin typeface="Bierstadt" panose="020B0004020202020204" pitchFamily="34" charset="0"/>
              </a:rPr>
              <a:t>Con #immagine invece vado a </a:t>
            </a:r>
            <a:r>
              <a:rPr lang="it-IT" dirty="0" err="1">
                <a:latin typeface="Bierstadt" panose="020B0004020202020204" pitchFamily="34" charset="0"/>
              </a:rPr>
              <a:t>reoglare</a:t>
            </a:r>
            <a:r>
              <a:rPr lang="it-IT" dirty="0">
                <a:latin typeface="Bierstadt" panose="020B0004020202020204" pitchFamily="34" charset="0"/>
              </a:rPr>
              <a:t> la larghezza dell’immagine caricata nella sezione di html, impostando una larghezza di 100 pixel (</a:t>
            </a:r>
            <a:r>
              <a:rPr lang="it-IT" dirty="0" err="1">
                <a:latin typeface="Bierstadt" panose="020B0004020202020204" pitchFamily="34" charset="0"/>
              </a:rPr>
              <a:t>width</a:t>
            </a:r>
            <a:r>
              <a:rPr lang="it-IT" dirty="0">
                <a:latin typeface="Bierstadt" panose="020B0004020202020204" pitchFamily="34" charset="0"/>
              </a:rPr>
              <a:t>), la rotondità dello spigolo dell’immagine (</a:t>
            </a:r>
            <a:r>
              <a:rPr lang="it-IT" dirty="0" err="1">
                <a:latin typeface="Bierstadt" panose="020B0004020202020204" pitchFamily="34" charset="0"/>
              </a:rPr>
              <a:t>border-radius</a:t>
            </a:r>
            <a:r>
              <a:rPr lang="it-IT" dirty="0">
                <a:latin typeface="Bierstadt" panose="020B0004020202020204" pitchFamily="34" charset="0"/>
              </a:rPr>
              <a:t>) e il margine inferiore (</a:t>
            </a:r>
            <a:r>
              <a:rPr lang="it-IT" dirty="0" err="1">
                <a:latin typeface="Bierstadt" panose="020B0004020202020204" pitchFamily="34" charset="0"/>
              </a:rPr>
              <a:t>margin</a:t>
            </a:r>
            <a:r>
              <a:rPr lang="it-IT" dirty="0">
                <a:latin typeface="Bierstadt" panose="020B0004020202020204" pitchFamily="34" charset="0"/>
              </a:rPr>
              <a:t>-bottom).</a:t>
            </a:r>
          </a:p>
        </p:txBody>
      </p:sp>
      <p:pic>
        <p:nvPicPr>
          <p:cNvPr id="9" name="Immagine 8">
            <a:extLst>
              <a:ext uri="{FF2B5EF4-FFF2-40B4-BE49-F238E27FC236}">
                <a16:creationId xmlns:a16="http://schemas.microsoft.com/office/drawing/2014/main" id="{752B2530-0E6F-4764-99EE-E0A690187614}"/>
              </a:ext>
            </a:extLst>
          </p:cNvPr>
          <p:cNvPicPr>
            <a:picLocks noChangeAspect="1"/>
          </p:cNvPicPr>
          <p:nvPr/>
        </p:nvPicPr>
        <p:blipFill>
          <a:blip r:embed="rId3"/>
          <a:stretch>
            <a:fillRect/>
          </a:stretch>
        </p:blipFill>
        <p:spPr>
          <a:xfrm>
            <a:off x="548120" y="5439259"/>
            <a:ext cx="2941575" cy="952583"/>
          </a:xfrm>
          <a:prstGeom prst="rect">
            <a:avLst/>
          </a:prstGeom>
        </p:spPr>
      </p:pic>
    </p:spTree>
    <p:extLst>
      <p:ext uri="{BB962C8B-B14F-4D97-AF65-F5344CB8AC3E}">
        <p14:creationId xmlns:p14="http://schemas.microsoft.com/office/powerpoint/2010/main" val="99413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3057" y="1511560"/>
            <a:ext cx="4037835" cy="2215488"/>
          </a:xfrm>
        </p:spPr>
        <p:txBody>
          <a:bodyPr anchor="b">
            <a:normAutofit/>
          </a:bodyPr>
          <a:lstStyle/>
          <a:p>
            <a:r>
              <a:rPr lang="it-IT" sz="3600" dirty="0" err="1">
                <a:solidFill>
                  <a:srgbClr val="FFFFFF"/>
                </a:solidFill>
              </a:rPr>
              <a:t>Article</a:t>
            </a:r>
            <a:r>
              <a:rPr lang="it-IT" sz="3600" dirty="0">
                <a:solidFill>
                  <a:srgbClr val="FFFFFF"/>
                </a:solidFill>
              </a:rPr>
              <a:t> (screen)</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152122" y="102636"/>
            <a:ext cx="7921689" cy="6634065"/>
          </a:xfrm>
        </p:spPr>
        <p:txBody>
          <a:bodyPr anchor="t">
            <a:normAutofit/>
          </a:bodyPr>
          <a:lstStyle/>
          <a:p>
            <a:pPr marL="0" indent="0">
              <a:buNone/>
            </a:pPr>
            <a:r>
              <a:rPr lang="it-IT" sz="2000" dirty="0"/>
              <a:t>                                                            </a:t>
            </a:r>
            <a:r>
              <a:rPr lang="it-IT" sz="2000" dirty="0" err="1"/>
              <a:t>hh</a:t>
            </a:r>
            <a:endParaRPr lang="it-IT" sz="2000" dirty="0"/>
          </a:p>
          <a:p>
            <a:pPr marL="0" indent="0">
              <a:buNone/>
            </a:pPr>
            <a:endParaRPr lang="it-IT" sz="2000" b="1" dirty="0"/>
          </a:p>
          <a:p>
            <a:pPr marL="0" indent="0">
              <a:buNone/>
            </a:pPr>
            <a:endParaRPr lang="it-IT" sz="2000" b="1" dirty="0"/>
          </a:p>
          <a:p>
            <a:pPr marL="0" indent="0">
              <a:buNone/>
            </a:pPr>
            <a:endParaRPr lang="it-IT" sz="2000" b="1" dirty="0"/>
          </a:p>
          <a:p>
            <a:pPr marL="0" indent="0">
              <a:buNone/>
            </a:pPr>
            <a:endParaRPr lang="it-IT" sz="2000" b="1" dirty="0"/>
          </a:p>
          <a:p>
            <a:pPr marL="0" indent="0">
              <a:buNone/>
            </a:pPr>
            <a:endParaRPr lang="it-IT" sz="2000" dirty="0"/>
          </a:p>
        </p:txBody>
      </p:sp>
      <p:pic>
        <p:nvPicPr>
          <p:cNvPr id="5" name="Immagine 4">
            <a:extLst>
              <a:ext uri="{FF2B5EF4-FFF2-40B4-BE49-F238E27FC236}">
                <a16:creationId xmlns:a16="http://schemas.microsoft.com/office/drawing/2014/main" id="{4EB8D69B-96E2-409F-A0E6-C846A188C3CF}"/>
              </a:ext>
            </a:extLst>
          </p:cNvPr>
          <p:cNvPicPr>
            <a:picLocks noChangeAspect="1"/>
          </p:cNvPicPr>
          <p:nvPr/>
        </p:nvPicPr>
        <p:blipFill>
          <a:blip r:embed="rId2"/>
          <a:stretch>
            <a:fillRect/>
          </a:stretch>
        </p:blipFill>
        <p:spPr>
          <a:xfrm>
            <a:off x="4239927" y="121299"/>
            <a:ext cx="7740819" cy="1921402"/>
          </a:xfrm>
          <a:prstGeom prst="rect">
            <a:avLst/>
          </a:prstGeom>
        </p:spPr>
      </p:pic>
      <p:pic>
        <p:nvPicPr>
          <p:cNvPr id="7" name="Immagine 6">
            <a:extLst>
              <a:ext uri="{FF2B5EF4-FFF2-40B4-BE49-F238E27FC236}">
                <a16:creationId xmlns:a16="http://schemas.microsoft.com/office/drawing/2014/main" id="{883D403B-017E-4A6A-B659-A6AD868B802B}"/>
              </a:ext>
            </a:extLst>
          </p:cNvPr>
          <p:cNvPicPr>
            <a:picLocks noChangeAspect="1"/>
          </p:cNvPicPr>
          <p:nvPr/>
        </p:nvPicPr>
        <p:blipFill>
          <a:blip r:embed="rId3"/>
          <a:stretch>
            <a:fillRect/>
          </a:stretch>
        </p:blipFill>
        <p:spPr>
          <a:xfrm>
            <a:off x="4239927" y="2145337"/>
            <a:ext cx="2204553" cy="2870194"/>
          </a:xfrm>
          <a:prstGeom prst="rect">
            <a:avLst/>
          </a:prstGeom>
        </p:spPr>
      </p:pic>
      <p:pic>
        <p:nvPicPr>
          <p:cNvPr id="11" name="Immagine 10">
            <a:extLst>
              <a:ext uri="{FF2B5EF4-FFF2-40B4-BE49-F238E27FC236}">
                <a16:creationId xmlns:a16="http://schemas.microsoft.com/office/drawing/2014/main" id="{3A283412-7E6F-4BC1-8A29-C023D1A720CB}"/>
              </a:ext>
            </a:extLst>
          </p:cNvPr>
          <p:cNvPicPr>
            <a:picLocks noChangeAspect="1"/>
          </p:cNvPicPr>
          <p:nvPr/>
        </p:nvPicPr>
        <p:blipFill>
          <a:blip r:embed="rId4"/>
          <a:stretch>
            <a:fillRect/>
          </a:stretch>
        </p:blipFill>
        <p:spPr>
          <a:xfrm>
            <a:off x="6578141" y="2145338"/>
            <a:ext cx="2308520" cy="4510106"/>
          </a:xfrm>
          <a:prstGeom prst="rect">
            <a:avLst/>
          </a:prstGeom>
        </p:spPr>
      </p:pic>
      <p:pic>
        <p:nvPicPr>
          <p:cNvPr id="15" name="Immagine 14">
            <a:extLst>
              <a:ext uri="{FF2B5EF4-FFF2-40B4-BE49-F238E27FC236}">
                <a16:creationId xmlns:a16="http://schemas.microsoft.com/office/drawing/2014/main" id="{E48A9E19-0634-4FDE-85E1-E839AF022F36}"/>
              </a:ext>
            </a:extLst>
          </p:cNvPr>
          <p:cNvPicPr>
            <a:picLocks noChangeAspect="1"/>
          </p:cNvPicPr>
          <p:nvPr/>
        </p:nvPicPr>
        <p:blipFill>
          <a:blip r:embed="rId5"/>
          <a:stretch>
            <a:fillRect/>
          </a:stretch>
        </p:blipFill>
        <p:spPr>
          <a:xfrm>
            <a:off x="9062033" y="2145337"/>
            <a:ext cx="2918713" cy="1265030"/>
          </a:xfrm>
          <a:prstGeom prst="rect">
            <a:avLst/>
          </a:prstGeom>
        </p:spPr>
      </p:pic>
      <p:pic>
        <p:nvPicPr>
          <p:cNvPr id="19" name="Immagine 18">
            <a:extLst>
              <a:ext uri="{FF2B5EF4-FFF2-40B4-BE49-F238E27FC236}">
                <a16:creationId xmlns:a16="http://schemas.microsoft.com/office/drawing/2014/main" id="{7DC5E173-8971-4706-973F-E1099A52416D}"/>
              </a:ext>
            </a:extLst>
          </p:cNvPr>
          <p:cNvPicPr>
            <a:picLocks noChangeAspect="1"/>
          </p:cNvPicPr>
          <p:nvPr/>
        </p:nvPicPr>
        <p:blipFill>
          <a:blip r:embed="rId6"/>
          <a:stretch>
            <a:fillRect/>
          </a:stretch>
        </p:blipFill>
        <p:spPr>
          <a:xfrm>
            <a:off x="9542134" y="3513003"/>
            <a:ext cx="1958510" cy="929721"/>
          </a:xfrm>
          <a:prstGeom prst="rect">
            <a:avLst/>
          </a:prstGeom>
        </p:spPr>
      </p:pic>
    </p:spTree>
    <p:extLst>
      <p:ext uri="{BB962C8B-B14F-4D97-AF65-F5344CB8AC3E}">
        <p14:creationId xmlns:p14="http://schemas.microsoft.com/office/powerpoint/2010/main" val="423781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3057" y="1511560"/>
            <a:ext cx="4037835" cy="2267338"/>
          </a:xfrm>
        </p:spPr>
        <p:txBody>
          <a:bodyPr anchor="b">
            <a:normAutofit/>
          </a:bodyPr>
          <a:lstStyle/>
          <a:p>
            <a:r>
              <a:rPr lang="it-IT" sz="3600" dirty="0" err="1">
                <a:solidFill>
                  <a:srgbClr val="FFFFFF"/>
                </a:solidFill>
              </a:rPr>
              <a:t>Article</a:t>
            </a:r>
            <a:r>
              <a:rPr lang="it-IT" sz="3600" dirty="0">
                <a:solidFill>
                  <a:srgbClr val="FFFFFF"/>
                </a:solidFill>
              </a:rPr>
              <a:t>  </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152122" y="102636"/>
            <a:ext cx="7921689" cy="6634065"/>
          </a:xfrm>
        </p:spPr>
        <p:txBody>
          <a:bodyPr anchor="t">
            <a:normAutofit/>
          </a:bodyPr>
          <a:lstStyle/>
          <a:p>
            <a:pPr marL="0" indent="0">
              <a:buNone/>
            </a:pPr>
            <a:endParaRPr lang="it-IT" sz="2000" dirty="0"/>
          </a:p>
          <a:p>
            <a:pPr marL="0" indent="0">
              <a:buNone/>
            </a:pPr>
            <a:endParaRPr lang="it-IT" sz="2000" dirty="0"/>
          </a:p>
          <a:p>
            <a:pPr marL="0" indent="0">
              <a:buNone/>
            </a:pPr>
            <a:r>
              <a:rPr lang="it-IT" sz="2000" dirty="0">
                <a:latin typeface="Bierstadt" panose="020B0004020202020204" pitchFamily="34" charset="0"/>
              </a:rPr>
              <a:t>Con </a:t>
            </a:r>
            <a:r>
              <a:rPr lang="it-IT" sz="2000" dirty="0" err="1">
                <a:latin typeface="Bierstadt" panose="020B0004020202020204" pitchFamily="34" charset="0"/>
              </a:rPr>
              <a:t>article</a:t>
            </a:r>
            <a:r>
              <a:rPr lang="it-IT" sz="2000" dirty="0">
                <a:latin typeface="Bierstadt" panose="020B0004020202020204" pitchFamily="34" charset="0"/>
              </a:rPr>
              <a:t> creo un unico blocco di tipo </a:t>
            </a:r>
            <a:r>
              <a:rPr lang="it-IT" sz="2000" dirty="0" err="1">
                <a:latin typeface="Bierstadt" panose="020B0004020202020204" pitchFamily="34" charset="0"/>
              </a:rPr>
              <a:t>flex</a:t>
            </a:r>
            <a:r>
              <a:rPr lang="it-IT" sz="2000" dirty="0">
                <a:latin typeface="Bierstadt" panose="020B0004020202020204" pitchFamily="34" charset="0"/>
              </a:rPr>
              <a:t> che contiene tutte le </a:t>
            </a:r>
            <a:r>
              <a:rPr lang="it-IT" sz="2000" dirty="0" err="1">
                <a:latin typeface="Bierstadt" panose="020B0004020202020204" pitchFamily="34" charset="0"/>
              </a:rPr>
              <a:t>section</a:t>
            </a:r>
            <a:r>
              <a:rPr lang="it-IT" sz="2000" dirty="0">
                <a:latin typeface="Bierstadt" panose="020B0004020202020204" pitchFamily="34" charset="0"/>
              </a:rPr>
              <a:t>, così da disporle tutte in colonna (</a:t>
            </a:r>
            <a:r>
              <a:rPr lang="it-IT" sz="2000" dirty="0" err="1">
                <a:latin typeface="Bierstadt" panose="020B0004020202020204" pitchFamily="34" charset="0"/>
              </a:rPr>
              <a:t>flex-direction:column</a:t>
            </a:r>
            <a:r>
              <a:rPr lang="it-IT" sz="2000" dirty="0">
                <a:latin typeface="Bierstadt" panose="020B0004020202020204" pitchFamily="34" charset="0"/>
              </a:rPr>
              <a:t>) e centrate (</a:t>
            </a:r>
            <a:r>
              <a:rPr lang="it-IT" sz="2000" dirty="0" err="1">
                <a:latin typeface="Bierstadt" panose="020B0004020202020204" pitchFamily="34" charset="0"/>
              </a:rPr>
              <a:t>align</a:t>
            </a:r>
            <a:r>
              <a:rPr lang="it-IT" sz="2000" dirty="0">
                <a:latin typeface="Bierstadt" panose="020B0004020202020204" pitchFamily="34" charset="0"/>
              </a:rPr>
              <a:t>-item: center). Dato che dobbiamo inserire un indice che però non deve essere incolonnato, ma stare accanto alla sezione (anche questa </a:t>
            </a:r>
            <a:r>
              <a:rPr lang="it-IT" sz="2000" dirty="0" err="1">
                <a:latin typeface="Bierstadt" panose="020B0004020202020204" pitchFamily="34" charset="0"/>
              </a:rPr>
              <a:t>flex</a:t>
            </a:r>
            <a:r>
              <a:rPr lang="it-IT" sz="2000" dirty="0">
                <a:latin typeface="Bierstadt" panose="020B0004020202020204" pitchFamily="34" charset="0"/>
              </a:rPr>
              <a:t>), inseriamo due blocchi. Nel caso del blocco dell’indice, che io indico con #numerazione, andremo ad impostare un </a:t>
            </a:r>
            <a:r>
              <a:rPr lang="it-IT" sz="2000" dirty="0" err="1">
                <a:latin typeface="Bierstadt" panose="020B0004020202020204" pitchFamily="34" charset="0"/>
              </a:rPr>
              <a:t>margin-right</a:t>
            </a:r>
            <a:r>
              <a:rPr lang="it-IT" sz="2000" dirty="0">
                <a:latin typeface="Bierstadt" panose="020B0004020202020204" pitchFamily="34" charset="0"/>
              </a:rPr>
              <a:t> che lo distanza di 40 pixel dal testo a destra. Successivamente vado a impostare tutto quello che riguarda i testi, quindi colore (color), tipo di (font family), e distanziamento del margine inferiore (</a:t>
            </a:r>
            <a:r>
              <a:rPr lang="it-IT" sz="2000" dirty="0" err="1">
                <a:latin typeface="Bierstadt" panose="020B0004020202020204" pitchFamily="34" charset="0"/>
              </a:rPr>
              <a:t>margin</a:t>
            </a:r>
            <a:r>
              <a:rPr lang="it-IT" sz="2000" dirty="0">
                <a:latin typeface="Bierstadt" panose="020B0004020202020204" pitchFamily="34" charset="0"/>
              </a:rPr>
              <a:t>-bottom). Nelle sezione vi è anche la presenza di un immagine alla quale imposto larghezza e altezza al 100% (</a:t>
            </a:r>
            <a:r>
              <a:rPr lang="it-IT" sz="2000" dirty="0" err="1">
                <a:latin typeface="Bierstadt" panose="020B0004020202020204" pitchFamily="34" charset="0"/>
              </a:rPr>
              <a:t>width</a:t>
            </a:r>
            <a:r>
              <a:rPr lang="it-IT" sz="2000" dirty="0">
                <a:latin typeface="Bierstadt" panose="020B0004020202020204" pitchFamily="34" charset="0"/>
              </a:rPr>
              <a:t> e </a:t>
            </a:r>
            <a:r>
              <a:rPr lang="it-IT" sz="2000" dirty="0" err="1">
                <a:latin typeface="Bierstadt" panose="020B0004020202020204" pitchFamily="34" charset="0"/>
              </a:rPr>
              <a:t>hight</a:t>
            </a:r>
            <a:r>
              <a:rPr lang="it-IT" sz="2000" dirty="0">
                <a:latin typeface="Bierstadt" panose="020B0004020202020204" pitchFamily="34" charset="0"/>
              </a:rPr>
              <a:t>), così da presentarla nel sito esattamente nelle grandezze in cui è salvata.</a:t>
            </a:r>
          </a:p>
          <a:p>
            <a:pPr marL="0" indent="0">
              <a:buNone/>
            </a:pPr>
            <a:r>
              <a:rPr lang="it-IT" sz="2000" dirty="0">
                <a:latin typeface="Bierstadt" panose="020B0004020202020204" pitchFamily="34" charset="0"/>
              </a:rPr>
              <a:t>Tutto </a:t>
            </a:r>
            <a:r>
              <a:rPr lang="it-IT" sz="2000" dirty="0" err="1">
                <a:latin typeface="Bierstadt" panose="020B0004020202020204" pitchFamily="34" charset="0"/>
              </a:rPr>
              <a:t>cio</a:t>
            </a:r>
            <a:r>
              <a:rPr lang="it-IT" sz="2000" dirty="0">
                <a:latin typeface="Bierstadt" panose="020B0004020202020204" pitchFamily="34" charset="0"/>
              </a:rPr>
              <a:t> che riguarda i testi e l’immagine in </a:t>
            </a:r>
            <a:r>
              <a:rPr lang="it-IT" sz="2000" dirty="0" err="1">
                <a:latin typeface="Bierstadt" panose="020B0004020202020204" pitchFamily="34" charset="0"/>
              </a:rPr>
              <a:t>css</a:t>
            </a:r>
            <a:r>
              <a:rPr lang="it-IT" sz="2000" dirty="0">
                <a:latin typeface="Bierstadt" panose="020B0004020202020204" pitchFamily="34" charset="0"/>
              </a:rPr>
              <a:t> lo scrivo semplicemente una volta, poiché avendogli assegnato in html ad ognuno una classe, se utilizzati gli stessi nomi, manterranno le stesse proprietà.  </a:t>
            </a:r>
          </a:p>
        </p:txBody>
      </p:sp>
    </p:spTree>
    <p:extLst>
      <p:ext uri="{BB962C8B-B14F-4D97-AF65-F5344CB8AC3E}">
        <p14:creationId xmlns:p14="http://schemas.microsoft.com/office/powerpoint/2010/main" val="2851588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643467" y="321734"/>
            <a:ext cx="10905066" cy="1135737"/>
          </a:xfrm>
        </p:spPr>
        <p:txBody>
          <a:bodyPr>
            <a:normAutofit/>
          </a:bodyPr>
          <a:lstStyle/>
          <a:p>
            <a:r>
              <a:rPr lang="it-IT" sz="3600" b="1" dirty="0" err="1"/>
              <a:t>Footer</a:t>
            </a:r>
            <a:endParaRPr lang="it-IT" sz="3600" b="1" dirty="0"/>
          </a:p>
        </p:txBody>
      </p:sp>
      <p:sp>
        <p:nvSpPr>
          <p:cNvPr id="24" name="Content Placeholder 23">
            <a:extLst>
              <a:ext uri="{FF2B5EF4-FFF2-40B4-BE49-F238E27FC236}">
                <a16:creationId xmlns:a16="http://schemas.microsoft.com/office/drawing/2014/main" id="{72BA1B10-1BC5-C692-26AA-DCF597ACEA42}"/>
              </a:ext>
            </a:extLst>
          </p:cNvPr>
          <p:cNvSpPr>
            <a:spLocks noGrp="1"/>
          </p:cNvSpPr>
          <p:nvPr>
            <p:ph idx="1"/>
          </p:nvPr>
        </p:nvSpPr>
        <p:spPr>
          <a:xfrm>
            <a:off x="643468" y="1255104"/>
            <a:ext cx="4773483" cy="4921859"/>
          </a:xfrm>
        </p:spPr>
        <p:txBody>
          <a:bodyPr>
            <a:normAutofit lnSpcReduction="10000"/>
          </a:bodyPr>
          <a:lstStyle/>
          <a:p>
            <a:pPr marL="0" indent="0">
              <a:buNone/>
            </a:pPr>
            <a:r>
              <a:rPr lang="en-US" sz="2000" dirty="0" err="1">
                <a:latin typeface="Bierstadt" panose="020B0004020202020204" pitchFamily="34" charset="0"/>
              </a:rPr>
              <a:t>Imposto</a:t>
            </a:r>
            <a:r>
              <a:rPr lang="en-US" sz="2000" dirty="0">
                <a:latin typeface="Bierstadt" panose="020B0004020202020204" pitchFamily="34" charset="0"/>
              </a:rPr>
              <a:t> un flex container (footer) </a:t>
            </a:r>
            <a:r>
              <a:rPr lang="en-US" sz="2000" dirty="0" err="1">
                <a:latin typeface="Bierstadt" panose="020B0004020202020204" pitchFamily="34" charset="0"/>
              </a:rPr>
              <a:t>tramite</a:t>
            </a:r>
            <a:r>
              <a:rPr lang="en-US" sz="2000" dirty="0">
                <a:latin typeface="Bierstadt" panose="020B0004020202020204" pitchFamily="34" charset="0"/>
              </a:rPr>
              <a:t> cui </a:t>
            </a:r>
            <a:r>
              <a:rPr lang="en-US" sz="2000" dirty="0" err="1">
                <a:latin typeface="Bierstadt" panose="020B0004020202020204" pitchFamily="34" charset="0"/>
              </a:rPr>
              <a:t>dispongo</a:t>
            </a:r>
            <a:r>
              <a:rPr lang="en-US" sz="2000" dirty="0">
                <a:latin typeface="Bierstadt" panose="020B0004020202020204" pitchFamily="34" charset="0"/>
              </a:rPr>
              <a:t> </a:t>
            </a:r>
            <a:r>
              <a:rPr lang="en-US" sz="2000" dirty="0" err="1">
                <a:latin typeface="Bierstadt" panose="020B0004020202020204" pitchFamily="34" charset="0"/>
              </a:rPr>
              <a:t>tutto</a:t>
            </a:r>
            <a:r>
              <a:rPr lang="en-US" sz="2000" dirty="0">
                <a:latin typeface="Bierstadt" panose="020B0004020202020204" pitchFamily="34" charset="0"/>
              </a:rPr>
              <a:t> </a:t>
            </a:r>
            <a:r>
              <a:rPr lang="en-US" sz="2000" dirty="0" err="1">
                <a:latin typeface="Bierstadt" panose="020B0004020202020204" pitchFamily="34" charset="0"/>
              </a:rPr>
              <a:t>quello</a:t>
            </a:r>
            <a:r>
              <a:rPr lang="en-US" sz="2000" dirty="0">
                <a:latin typeface="Bierstadt" panose="020B0004020202020204" pitchFamily="34" charset="0"/>
              </a:rPr>
              <a:t> </a:t>
            </a:r>
            <a:r>
              <a:rPr lang="en-US" sz="2000" dirty="0" err="1">
                <a:latin typeface="Bierstadt" panose="020B0004020202020204" pitchFamily="34" charset="0"/>
              </a:rPr>
              <a:t>presente</a:t>
            </a:r>
            <a:r>
              <a:rPr lang="en-US" sz="2000" dirty="0">
                <a:latin typeface="Bierstadt" panose="020B0004020202020204" pitchFamily="34" charset="0"/>
              </a:rPr>
              <a:t> </a:t>
            </a:r>
            <a:r>
              <a:rPr lang="en-US" sz="2000" dirty="0" err="1">
                <a:latin typeface="Bierstadt" panose="020B0004020202020204" pitchFamily="34" charset="0"/>
              </a:rPr>
              <a:t>all’interno</a:t>
            </a:r>
            <a:r>
              <a:rPr lang="en-US" sz="2000" dirty="0">
                <a:latin typeface="Bierstadt" panose="020B0004020202020204" pitchFamily="34" charset="0"/>
              </a:rPr>
              <a:t> del footer </a:t>
            </a:r>
            <a:r>
              <a:rPr lang="en-US" sz="2000" dirty="0" err="1">
                <a:latin typeface="Bierstadt" panose="020B0004020202020204" pitchFamily="34" charset="0"/>
              </a:rPr>
              <a:t>centrato</a:t>
            </a:r>
            <a:r>
              <a:rPr lang="en-US" sz="2000" dirty="0">
                <a:latin typeface="Bierstadt" panose="020B0004020202020204" pitchFamily="34" charset="0"/>
              </a:rPr>
              <a:t> ed in </a:t>
            </a:r>
            <a:r>
              <a:rPr lang="en-US" sz="2000" dirty="0" err="1">
                <a:latin typeface="Bierstadt" panose="020B0004020202020204" pitchFamily="34" charset="0"/>
              </a:rPr>
              <a:t>colonna</a:t>
            </a:r>
            <a:r>
              <a:rPr lang="en-US" sz="2000" dirty="0">
                <a:latin typeface="Bierstadt" panose="020B0004020202020204" pitchFamily="34" charset="0"/>
              </a:rPr>
              <a:t> (</a:t>
            </a:r>
            <a:r>
              <a:rPr lang="en-US" sz="2000" dirty="0" err="1">
                <a:latin typeface="Bierstadt" panose="020B0004020202020204" pitchFamily="34" charset="0"/>
              </a:rPr>
              <a:t>align-items:center</a:t>
            </a:r>
            <a:r>
              <a:rPr lang="en-US" sz="2000" dirty="0">
                <a:latin typeface="Bierstadt" panose="020B0004020202020204" pitchFamily="34" charset="0"/>
              </a:rPr>
              <a:t> e </a:t>
            </a:r>
            <a:r>
              <a:rPr lang="en-US" sz="2000" dirty="0" err="1">
                <a:latin typeface="Bierstadt" panose="020B0004020202020204" pitchFamily="34" charset="0"/>
              </a:rPr>
              <a:t>flex-direction:column</a:t>
            </a:r>
            <a:r>
              <a:rPr lang="en-US" sz="2000" dirty="0">
                <a:latin typeface="Bierstadt" panose="020B0004020202020204" pitchFamily="34" charset="0"/>
              </a:rPr>
              <a:t>). </a:t>
            </a:r>
            <a:r>
              <a:rPr lang="en-US" sz="2000" dirty="0" err="1">
                <a:latin typeface="Bierstadt" panose="020B0004020202020204" pitchFamily="34" charset="0"/>
              </a:rPr>
              <a:t>Setto</a:t>
            </a:r>
            <a:r>
              <a:rPr lang="en-US" sz="2000" dirty="0">
                <a:latin typeface="Bierstadt" panose="020B0004020202020204" pitchFamily="34" charset="0"/>
              </a:rPr>
              <a:t> </a:t>
            </a:r>
            <a:r>
              <a:rPr lang="en-US" sz="2000" dirty="0" err="1">
                <a:latin typeface="Bierstadt" panose="020B0004020202020204" pitchFamily="34" charset="0"/>
              </a:rPr>
              <a:t>l’altezza</a:t>
            </a:r>
            <a:r>
              <a:rPr lang="en-US" sz="2000" dirty="0">
                <a:latin typeface="Bierstadt" panose="020B0004020202020204" pitchFamily="34" charset="0"/>
              </a:rPr>
              <a:t> di 140 pixel, la </a:t>
            </a:r>
            <a:r>
              <a:rPr lang="en-US" sz="2000" dirty="0" err="1">
                <a:latin typeface="Bierstadt" panose="020B0004020202020204" pitchFamily="34" charset="0"/>
              </a:rPr>
              <a:t>larghezza</a:t>
            </a:r>
            <a:r>
              <a:rPr lang="en-US" sz="2000" dirty="0">
                <a:latin typeface="Bierstadt" panose="020B0004020202020204" pitchFamily="34" charset="0"/>
              </a:rPr>
              <a:t> </a:t>
            </a:r>
            <a:r>
              <a:rPr lang="en-US" sz="2000" dirty="0" err="1">
                <a:latin typeface="Bierstadt" panose="020B0004020202020204" pitchFamily="34" charset="0"/>
              </a:rPr>
              <a:t>totale</a:t>
            </a:r>
            <a:r>
              <a:rPr lang="en-US" sz="2000" dirty="0">
                <a:latin typeface="Bierstadt" panose="020B0004020202020204" pitchFamily="34" charset="0"/>
              </a:rPr>
              <a:t> del 100% e un </a:t>
            </a:r>
            <a:r>
              <a:rPr lang="en-US" sz="2000" dirty="0" err="1">
                <a:latin typeface="Bierstadt" panose="020B0004020202020204" pitchFamily="34" charset="0"/>
              </a:rPr>
              <a:t>colore</a:t>
            </a:r>
            <a:r>
              <a:rPr lang="en-US" sz="2000" dirty="0">
                <a:latin typeface="Bierstadt" panose="020B0004020202020204" pitchFamily="34" charset="0"/>
              </a:rPr>
              <a:t> del footer </a:t>
            </a:r>
            <a:r>
              <a:rPr lang="en-US" sz="2000" dirty="0" err="1">
                <a:latin typeface="Bierstadt" panose="020B0004020202020204" pitchFamily="34" charset="0"/>
              </a:rPr>
              <a:t>nero</a:t>
            </a:r>
            <a:r>
              <a:rPr lang="en-US" sz="2000" dirty="0">
                <a:latin typeface="Bierstadt" panose="020B0004020202020204" pitchFamily="34" charset="0"/>
              </a:rPr>
              <a:t> con </a:t>
            </a:r>
            <a:r>
              <a:rPr lang="en-US" sz="2000" dirty="0" err="1">
                <a:latin typeface="Bierstadt" panose="020B0004020202020204" pitchFamily="34" charset="0"/>
              </a:rPr>
              <a:t>opacità</a:t>
            </a:r>
            <a:r>
              <a:rPr lang="en-US" sz="2000" dirty="0">
                <a:latin typeface="Bierstadt" panose="020B0004020202020204" pitchFamily="34" charset="0"/>
              </a:rPr>
              <a:t> 0.3.</a:t>
            </a:r>
          </a:p>
          <a:p>
            <a:pPr marL="0" indent="0">
              <a:buNone/>
            </a:pPr>
            <a:r>
              <a:rPr lang="en-US" sz="2000" dirty="0" err="1">
                <a:latin typeface="Bierstadt" panose="020B0004020202020204" pitchFamily="34" charset="0"/>
              </a:rPr>
              <a:t>Successivamente</a:t>
            </a:r>
            <a:r>
              <a:rPr lang="en-US" sz="2000" dirty="0">
                <a:latin typeface="Bierstadt" panose="020B0004020202020204" pitchFamily="34" charset="0"/>
              </a:rPr>
              <a:t> </a:t>
            </a:r>
            <a:r>
              <a:rPr lang="en-US" sz="2000" dirty="0" err="1">
                <a:latin typeface="Bierstadt" panose="020B0004020202020204" pitchFamily="34" charset="0"/>
              </a:rPr>
              <a:t>allineo</a:t>
            </a:r>
            <a:r>
              <a:rPr lang="en-US" sz="2000" dirty="0">
                <a:latin typeface="Bierstadt" panose="020B0004020202020204" pitchFamily="34" charset="0"/>
              </a:rPr>
              <a:t> </a:t>
            </a:r>
            <a:r>
              <a:rPr lang="en-US" sz="2000" dirty="0" err="1">
                <a:latin typeface="Bierstadt" panose="020B0004020202020204" pitchFamily="34" charset="0"/>
              </a:rPr>
              <a:t>centralmente</a:t>
            </a:r>
            <a:r>
              <a:rPr lang="en-US" sz="2000" dirty="0">
                <a:latin typeface="Bierstadt" panose="020B0004020202020204" pitchFamily="34" charset="0"/>
              </a:rPr>
              <a:t> il testo </a:t>
            </a:r>
            <a:r>
              <a:rPr lang="en-US" sz="2000" dirty="0" err="1">
                <a:latin typeface="Bierstadt" panose="020B0004020202020204" pitchFamily="34" charset="0"/>
              </a:rPr>
              <a:t>scritto</a:t>
            </a:r>
            <a:r>
              <a:rPr lang="en-US" sz="2000" dirty="0">
                <a:latin typeface="Bierstadt" panose="020B0004020202020204" pitchFamily="34" charset="0"/>
              </a:rPr>
              <a:t> in &lt;p&gt; </a:t>
            </a:r>
            <a:r>
              <a:rPr lang="en-US" sz="2000" dirty="0" err="1">
                <a:latin typeface="Bierstadt" panose="020B0004020202020204" pitchFamily="34" charset="0"/>
              </a:rPr>
              <a:t>dando</a:t>
            </a:r>
            <a:r>
              <a:rPr lang="en-US" sz="2000" dirty="0">
                <a:latin typeface="Bierstadt" panose="020B0004020202020204" pitchFamily="34" charset="0"/>
              </a:rPr>
              <a:t> un </a:t>
            </a:r>
            <a:r>
              <a:rPr lang="en-US" sz="2000" dirty="0" err="1">
                <a:latin typeface="Bierstadt" panose="020B0004020202020204" pitchFamily="34" charset="0"/>
              </a:rPr>
              <a:t>distanziamento</a:t>
            </a:r>
            <a:r>
              <a:rPr lang="en-US" sz="2000" dirty="0">
                <a:latin typeface="Bierstadt" panose="020B0004020202020204" pitchFamily="34" charset="0"/>
              </a:rPr>
              <a:t> dal </a:t>
            </a:r>
            <a:r>
              <a:rPr lang="en-US" sz="2000" dirty="0" err="1">
                <a:latin typeface="Bierstadt" panose="020B0004020202020204" pitchFamily="34" charset="0"/>
              </a:rPr>
              <a:t>margine</a:t>
            </a:r>
            <a:r>
              <a:rPr lang="en-US" sz="2000" dirty="0">
                <a:latin typeface="Bierstadt" panose="020B0004020202020204" pitchFamily="34" charset="0"/>
              </a:rPr>
              <a:t> </a:t>
            </a:r>
            <a:r>
              <a:rPr lang="en-US" sz="2000" dirty="0" err="1">
                <a:latin typeface="Bierstadt" panose="020B0004020202020204" pitchFamily="34" charset="0"/>
              </a:rPr>
              <a:t>superiore</a:t>
            </a:r>
            <a:r>
              <a:rPr lang="en-US" sz="2000" dirty="0">
                <a:latin typeface="Bierstadt" panose="020B0004020202020204" pitchFamily="34" charset="0"/>
              </a:rPr>
              <a:t> di 40 pixel.</a:t>
            </a:r>
          </a:p>
          <a:p>
            <a:pPr marL="0" indent="0">
              <a:buNone/>
            </a:pPr>
            <a:r>
              <a:rPr lang="en-US" sz="2000" dirty="0" err="1">
                <a:latin typeface="Bierstadt" panose="020B0004020202020204" pitchFamily="34" charset="0"/>
              </a:rPr>
              <a:t>Infine</a:t>
            </a:r>
            <a:r>
              <a:rPr lang="en-US" sz="2000" dirty="0">
                <a:latin typeface="Bierstadt" panose="020B0004020202020204" pitchFamily="34" charset="0"/>
              </a:rPr>
              <a:t> </a:t>
            </a:r>
            <a:r>
              <a:rPr lang="en-US" sz="2000" dirty="0" err="1">
                <a:latin typeface="Bierstadt" panose="020B0004020202020204" pitchFamily="34" charset="0"/>
              </a:rPr>
              <a:t>creo</a:t>
            </a:r>
            <a:r>
              <a:rPr lang="en-US" sz="2000" dirty="0">
                <a:latin typeface="Bierstadt" panose="020B0004020202020204" pitchFamily="34" charset="0"/>
              </a:rPr>
              <a:t> un </a:t>
            </a:r>
            <a:r>
              <a:rPr lang="en-US" sz="2000" dirty="0" err="1">
                <a:latin typeface="Bierstadt" panose="020B0004020202020204" pitchFamily="34" charset="0"/>
              </a:rPr>
              <a:t>collegamento</a:t>
            </a:r>
            <a:r>
              <a:rPr lang="en-US" sz="2000" dirty="0">
                <a:latin typeface="Bierstadt" panose="020B0004020202020204" pitchFamily="34" charset="0"/>
              </a:rPr>
              <a:t> link ai </a:t>
            </a:r>
            <a:r>
              <a:rPr lang="en-US" sz="2000" dirty="0" err="1">
                <a:latin typeface="Bierstadt" panose="020B0004020202020204" pitchFamily="34" charset="0"/>
              </a:rPr>
              <a:t>miei</a:t>
            </a:r>
            <a:r>
              <a:rPr lang="en-US" sz="2000" dirty="0">
                <a:latin typeface="Bierstadt" panose="020B0004020202020204" pitchFamily="34" charset="0"/>
              </a:rPr>
              <a:t> </a:t>
            </a:r>
            <a:r>
              <a:rPr lang="en-US" sz="2000" dirty="0" err="1">
                <a:latin typeface="Bierstadt" panose="020B0004020202020204" pitchFamily="34" charset="0"/>
              </a:rPr>
              <a:t>contatti</a:t>
            </a:r>
            <a:r>
              <a:rPr lang="en-US" sz="2000" dirty="0">
                <a:latin typeface="Bierstadt" panose="020B0004020202020204" pitchFamily="34" charset="0"/>
              </a:rPr>
              <a:t>, </a:t>
            </a:r>
            <a:r>
              <a:rPr lang="en-US" sz="2000" dirty="0" err="1">
                <a:latin typeface="Bierstadt" panose="020B0004020202020204" pitchFamily="34" charset="0"/>
              </a:rPr>
              <a:t>impostando</a:t>
            </a:r>
            <a:r>
              <a:rPr lang="en-US" sz="2000" dirty="0">
                <a:latin typeface="Bierstadt" panose="020B0004020202020204" pitchFamily="34" charset="0"/>
              </a:rPr>
              <a:t> il </a:t>
            </a:r>
            <a:r>
              <a:rPr lang="en-US" sz="2000" dirty="0" err="1">
                <a:latin typeface="Bierstadt" panose="020B0004020202020204" pitchFamily="34" charset="0"/>
              </a:rPr>
              <a:t>colore</a:t>
            </a:r>
            <a:r>
              <a:rPr lang="en-US" sz="2000" dirty="0">
                <a:latin typeface="Bierstadt" panose="020B0004020202020204" pitchFamily="34" charset="0"/>
              </a:rPr>
              <a:t>, il </a:t>
            </a:r>
            <a:r>
              <a:rPr lang="en-US" sz="2000" dirty="0" err="1">
                <a:latin typeface="Bierstadt" panose="020B0004020202020204" pitchFamily="34" charset="0"/>
              </a:rPr>
              <a:t>distanziamento</a:t>
            </a:r>
            <a:r>
              <a:rPr lang="en-US" sz="2000" dirty="0">
                <a:latin typeface="Bierstadt" panose="020B0004020202020204" pitchFamily="34" charset="0"/>
              </a:rPr>
              <a:t> </a:t>
            </a:r>
            <a:r>
              <a:rPr lang="en-US" sz="2000" dirty="0" err="1">
                <a:latin typeface="Bierstadt" panose="020B0004020202020204" pitchFamily="34" charset="0"/>
              </a:rPr>
              <a:t>margine</a:t>
            </a:r>
            <a:r>
              <a:rPr lang="en-US" sz="2000" dirty="0">
                <a:latin typeface="Bierstadt" panose="020B0004020202020204" pitchFamily="34" charset="0"/>
              </a:rPr>
              <a:t> </a:t>
            </a:r>
            <a:r>
              <a:rPr lang="en-US" sz="2000" dirty="0" err="1">
                <a:latin typeface="Bierstadt" panose="020B0004020202020204" pitchFamily="34" charset="0"/>
              </a:rPr>
              <a:t>superiore</a:t>
            </a:r>
            <a:r>
              <a:rPr lang="en-US" sz="2000" dirty="0">
                <a:latin typeface="Bierstadt" panose="020B0004020202020204" pitchFamily="34" charset="0"/>
              </a:rPr>
              <a:t> e </a:t>
            </a:r>
            <a:r>
              <a:rPr lang="en-US" sz="2000" dirty="0" err="1">
                <a:latin typeface="Bierstadt" panose="020B0004020202020204" pitchFamily="34" charset="0"/>
              </a:rPr>
              <a:t>alcun</a:t>
            </a:r>
            <a:r>
              <a:rPr lang="en-US" sz="2000" dirty="0">
                <a:latin typeface="Bierstadt" panose="020B0004020202020204" pitchFamily="34" charset="0"/>
              </a:rPr>
              <a:t> </a:t>
            </a:r>
            <a:r>
              <a:rPr lang="en-US" sz="2000" dirty="0" err="1">
                <a:latin typeface="Bierstadt" panose="020B0004020202020204" pitchFamily="34" charset="0"/>
              </a:rPr>
              <a:t>tipo</a:t>
            </a:r>
            <a:r>
              <a:rPr lang="en-US" sz="2000" dirty="0">
                <a:latin typeface="Bierstadt" panose="020B0004020202020204" pitchFamily="34" charset="0"/>
              </a:rPr>
              <a:t> di </a:t>
            </a:r>
            <a:r>
              <a:rPr lang="en-US" sz="2000" dirty="0" err="1">
                <a:latin typeface="Bierstadt" panose="020B0004020202020204" pitchFamily="34" charset="0"/>
              </a:rPr>
              <a:t>decorazione</a:t>
            </a:r>
            <a:r>
              <a:rPr lang="en-US" sz="2000" dirty="0">
                <a:latin typeface="Bierstadt" panose="020B0004020202020204" pitchFamily="34" charset="0"/>
              </a:rPr>
              <a:t> testo, </a:t>
            </a:r>
            <a:r>
              <a:rPr lang="en-US" sz="2000" dirty="0" err="1">
                <a:latin typeface="Bierstadt" panose="020B0004020202020204" pitchFamily="34" charset="0"/>
              </a:rPr>
              <a:t>così</a:t>
            </a:r>
            <a:r>
              <a:rPr lang="en-US" sz="2000" dirty="0">
                <a:latin typeface="Bierstadt" panose="020B0004020202020204" pitchFamily="34" charset="0"/>
              </a:rPr>
              <a:t> da non </a:t>
            </a:r>
            <a:r>
              <a:rPr lang="en-US" sz="2000" dirty="0" err="1">
                <a:latin typeface="Bierstadt" panose="020B0004020202020204" pitchFamily="34" charset="0"/>
              </a:rPr>
              <a:t>avere</a:t>
            </a:r>
            <a:r>
              <a:rPr lang="en-US" sz="2000" dirty="0">
                <a:latin typeface="Bierstadt" panose="020B0004020202020204" pitchFamily="34" charset="0"/>
              </a:rPr>
              <a:t> </a:t>
            </a:r>
            <a:r>
              <a:rPr lang="en-US" sz="2000" dirty="0" err="1">
                <a:latin typeface="Bierstadt" panose="020B0004020202020204" pitchFamily="34" charset="0"/>
              </a:rPr>
              <a:t>qualsiasi</a:t>
            </a:r>
            <a:r>
              <a:rPr lang="en-US" sz="2000" dirty="0">
                <a:latin typeface="Bierstadt" panose="020B0004020202020204" pitchFamily="34" charset="0"/>
              </a:rPr>
              <a:t> </a:t>
            </a:r>
            <a:r>
              <a:rPr lang="en-US" sz="2000" dirty="0" err="1">
                <a:latin typeface="Bierstadt" panose="020B0004020202020204" pitchFamily="34" charset="0"/>
              </a:rPr>
              <a:t>genere</a:t>
            </a:r>
            <a:r>
              <a:rPr lang="en-US" sz="2000" dirty="0">
                <a:latin typeface="Bierstadt" panose="020B0004020202020204" pitchFamily="34" charset="0"/>
              </a:rPr>
              <a:t> di </a:t>
            </a:r>
            <a:r>
              <a:rPr lang="en-US" sz="2000" dirty="0" err="1">
                <a:latin typeface="Bierstadt" panose="020B0004020202020204" pitchFamily="34" charset="0"/>
              </a:rPr>
              <a:t>sottolineatura</a:t>
            </a:r>
            <a:r>
              <a:rPr lang="en-US" sz="2000" dirty="0">
                <a:latin typeface="Bierstadt" panose="020B0004020202020204" pitchFamily="34" charset="0"/>
              </a:rPr>
              <a:t> o </a:t>
            </a:r>
            <a:r>
              <a:rPr lang="en-US" sz="2000" dirty="0" err="1">
                <a:latin typeface="Bierstadt" panose="020B0004020202020204" pitchFamily="34" charset="0"/>
              </a:rPr>
              <a:t>colorazione</a:t>
            </a:r>
            <a:r>
              <a:rPr lang="en-US" sz="2000" dirty="0">
                <a:latin typeface="Bierstadt" panose="020B0004020202020204" pitchFamily="34" charset="0"/>
              </a:rPr>
              <a:t> a causa del link</a:t>
            </a:r>
          </a:p>
        </p:txBody>
      </p:sp>
      <p:grpSp>
        <p:nvGrpSpPr>
          <p:cNvPr id="29"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Segnaposto contenuto 4">
            <a:extLst>
              <a:ext uri="{FF2B5EF4-FFF2-40B4-BE49-F238E27FC236}">
                <a16:creationId xmlns:a16="http://schemas.microsoft.com/office/drawing/2014/main" id="{8D908432-8E93-44BC-9706-200B62339BA9}"/>
              </a:ext>
            </a:extLst>
          </p:cNvPr>
          <p:cNvPicPr>
            <a:picLocks noChangeAspect="1"/>
          </p:cNvPicPr>
          <p:nvPr/>
        </p:nvPicPr>
        <p:blipFill>
          <a:blip r:embed="rId2"/>
          <a:stretch>
            <a:fillRect/>
          </a:stretch>
        </p:blipFill>
        <p:spPr>
          <a:xfrm>
            <a:off x="7279890" y="1722067"/>
            <a:ext cx="2284071" cy="2587220"/>
          </a:xfrm>
          <a:prstGeom prst="rect">
            <a:avLst/>
          </a:prstGeom>
        </p:spPr>
      </p:pic>
      <p:grpSp>
        <p:nvGrpSpPr>
          <p:cNvPr id="33" name="Group 3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Immagine 6">
            <a:extLst>
              <a:ext uri="{FF2B5EF4-FFF2-40B4-BE49-F238E27FC236}">
                <a16:creationId xmlns:a16="http://schemas.microsoft.com/office/drawing/2014/main" id="{DBE8C01D-D46F-4938-8DCE-FD5CCC5B9DAA}"/>
              </a:ext>
            </a:extLst>
          </p:cNvPr>
          <p:cNvPicPr>
            <a:picLocks noChangeAspect="1"/>
          </p:cNvPicPr>
          <p:nvPr/>
        </p:nvPicPr>
        <p:blipFill>
          <a:blip r:embed="rId3"/>
          <a:stretch>
            <a:fillRect/>
          </a:stretch>
        </p:blipFill>
        <p:spPr>
          <a:xfrm>
            <a:off x="5295320" y="4602383"/>
            <a:ext cx="6253212" cy="1000513"/>
          </a:xfrm>
          <a:prstGeom prst="rect">
            <a:avLst/>
          </a:prstGeom>
        </p:spPr>
      </p:pic>
    </p:spTree>
    <p:extLst>
      <p:ext uri="{BB962C8B-B14F-4D97-AF65-F5344CB8AC3E}">
        <p14:creationId xmlns:p14="http://schemas.microsoft.com/office/powerpoint/2010/main" val="1983895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1173</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Arial</vt:lpstr>
      <vt:lpstr>Bierstadt</vt:lpstr>
      <vt:lpstr>Calibri</vt:lpstr>
      <vt:lpstr>Calibri Light</vt:lpstr>
      <vt:lpstr>Office Theme</vt:lpstr>
      <vt:lpstr>MHW1</vt:lpstr>
      <vt:lpstr>Layout complessivo HTML+CSS</vt:lpstr>
      <vt:lpstr>Header e menù navigazione (screen)</vt:lpstr>
      <vt:lpstr>Header e menù navigazione </vt:lpstr>
      <vt:lpstr>Header e menù navigazione </vt:lpstr>
      <vt:lpstr>Sezione con foto profilo</vt:lpstr>
      <vt:lpstr>Article (screen)</vt:lpstr>
      <vt:lpstr>Article  </vt:lpstr>
      <vt:lpstr>Footer</vt:lpstr>
      <vt:lpstr>Modifiche per mobile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francesco aiello</cp:lastModifiedBy>
  <cp:revision>3</cp:revision>
  <dcterms:created xsi:type="dcterms:W3CDTF">2021-03-24T16:57:46Z</dcterms:created>
  <dcterms:modified xsi:type="dcterms:W3CDTF">2022-04-01T10:26:36Z</dcterms:modified>
</cp:coreProperties>
</file>