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Lato" panose="020B0604020202020204" charset="0"/>
      <p:regular r:id="rId11"/>
      <p:bold r:id="rId12"/>
      <p:italic r:id="rId13"/>
      <p:boldItalic r:id="rId14"/>
    </p:embeddedFont>
    <p:embeddedFont>
      <p:font typeface="Raleway" panose="020B0604020202020204" charset="0"/>
      <p:regular r:id="rId15"/>
      <p:bold r:id="rId16"/>
      <p:italic r:id="rId17"/>
      <p:boldItalic r:id="rId18"/>
    </p:embeddedFont>
    <p:embeddedFont>
      <p:font typeface="Roboto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233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8f6980196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8f6980196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8f6980196_0_4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8f6980196_0_4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8f6980196_0_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8f6980196_0_4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8f6980196_0_4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b8f6980196_0_4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b8f6980196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b8f6980196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b8f6980196_0_4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b8f6980196_0_4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b8f6980196_0_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b8f6980196_0_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127.0.0.1:8000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-300200" y="4116900"/>
            <a:ext cx="5361300" cy="12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>
                <a:latin typeface="Roboto"/>
                <a:ea typeface="Roboto"/>
                <a:cs typeface="Roboto"/>
                <a:sym typeface="Roboto"/>
              </a:rPr>
              <a:t>Francisco Alé Palacios</a:t>
            </a:r>
            <a:endParaRPr sz="1500"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>
                <a:latin typeface="Roboto"/>
                <a:ea typeface="Roboto"/>
                <a:cs typeface="Roboto"/>
                <a:sym typeface="Roboto"/>
              </a:rPr>
              <a:t>Acceso Inteligente a la Información</a:t>
            </a:r>
            <a:endParaRPr sz="1500"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>
                <a:latin typeface="Roboto"/>
                <a:ea typeface="Roboto"/>
                <a:cs typeface="Roboto"/>
                <a:sym typeface="Roboto"/>
              </a:rPr>
              <a:t>Ingeniería Informática - Ingeniería del Software</a:t>
            </a:r>
            <a:endParaRPr sz="15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4800" y="961788"/>
            <a:ext cx="5609101" cy="31551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/>
        </p:nvSpPr>
        <p:spPr>
          <a:xfrm>
            <a:off x="0" y="1594125"/>
            <a:ext cx="4572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 b="1">
                <a:latin typeface="Roboto"/>
                <a:ea typeface="Roboto"/>
                <a:cs typeface="Roboto"/>
                <a:sym typeface="Roboto"/>
              </a:rPr>
              <a:t>TRABAJO DE LA ASIGNATURA</a:t>
            </a:r>
            <a:endParaRPr sz="21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670262" y="2292151"/>
            <a:ext cx="3420383" cy="92968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434343"/>
                </a:solidFill>
                <a:latin typeface="Roboto"/>
              </a:rPr>
              <a:t>NBAII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ctrTitle"/>
          </p:nvPr>
        </p:nvSpPr>
        <p:spPr>
          <a:xfrm>
            <a:off x="1701750" y="914075"/>
            <a:ext cx="2301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latin typeface="Roboto"/>
                <a:ea typeface="Roboto"/>
                <a:cs typeface="Roboto"/>
                <a:sym typeface="Roboto"/>
              </a:rPr>
              <a:t>Contenidos</a:t>
            </a:r>
            <a:endParaRPr sz="2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1"/>
          </p:nvPr>
        </p:nvSpPr>
        <p:spPr>
          <a:xfrm>
            <a:off x="650150" y="2070975"/>
            <a:ext cx="7688100" cy="19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eriod"/>
            </a:pPr>
            <a:r>
              <a:rPr lang="es" b="1">
                <a:latin typeface="Roboto"/>
                <a:ea typeface="Roboto"/>
                <a:cs typeface="Roboto"/>
                <a:sym typeface="Roboto"/>
              </a:rPr>
              <a:t>Objetivos del proyecto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eriod"/>
            </a:pPr>
            <a:r>
              <a:rPr lang="es" b="1">
                <a:latin typeface="Roboto"/>
                <a:ea typeface="Roboto"/>
                <a:cs typeface="Roboto"/>
                <a:sym typeface="Roboto"/>
              </a:rPr>
              <a:t>Descripción de las partes del proyecto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eriod"/>
            </a:pPr>
            <a:r>
              <a:rPr lang="es" b="1">
                <a:latin typeface="Roboto"/>
                <a:ea typeface="Roboto"/>
                <a:cs typeface="Roboto"/>
                <a:sym typeface="Roboto"/>
              </a:rPr>
              <a:t>Uso de las Herramientas en las partes del proyecto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eriod"/>
            </a:pPr>
            <a:r>
              <a:rPr lang="es" b="1">
                <a:latin typeface="Roboto"/>
                <a:ea typeface="Roboto"/>
                <a:cs typeface="Roboto"/>
                <a:sym typeface="Roboto"/>
              </a:rPr>
              <a:t>Demostración Técnica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7700" y="1455275"/>
            <a:ext cx="3168598" cy="14523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7" name="Google Shape;9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5375" y="2343225"/>
            <a:ext cx="2020950" cy="20783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ctrTitle" idx="4294967295"/>
          </p:nvPr>
        </p:nvSpPr>
        <p:spPr>
          <a:xfrm>
            <a:off x="1701750" y="914075"/>
            <a:ext cx="65799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latin typeface="Roboto"/>
                <a:ea typeface="Roboto"/>
                <a:cs typeface="Roboto"/>
                <a:sym typeface="Roboto"/>
              </a:rPr>
              <a:t>Objetivos del proyecto</a:t>
            </a:r>
            <a:endParaRPr sz="29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/>
          </a:p>
        </p:txBody>
      </p:sp>
      <p:sp>
        <p:nvSpPr>
          <p:cNvPr id="103" name="Google Shape;103;p15"/>
          <p:cNvSpPr txBox="1"/>
          <p:nvPr/>
        </p:nvSpPr>
        <p:spPr>
          <a:xfrm>
            <a:off x="240675" y="1494175"/>
            <a:ext cx="5571300" cy="3300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-"/>
            </a:pPr>
            <a:r>
              <a:rPr lang="es" sz="1500" dirty="0">
                <a:latin typeface="Roboto"/>
                <a:ea typeface="Roboto"/>
                <a:cs typeface="Roboto"/>
                <a:sym typeface="Roboto"/>
              </a:rPr>
              <a:t>Mostrar estadísticas actuales de </a:t>
            </a:r>
            <a:r>
              <a:rPr lang="es" sz="1500" b="1" dirty="0">
                <a:latin typeface="Roboto"/>
                <a:ea typeface="Roboto"/>
                <a:cs typeface="Roboto"/>
                <a:sym typeface="Roboto"/>
              </a:rPr>
              <a:t>equipos </a:t>
            </a:r>
            <a:r>
              <a:rPr lang="es" sz="1500" dirty="0">
                <a:latin typeface="Roboto"/>
                <a:ea typeface="Roboto"/>
                <a:cs typeface="Roboto"/>
                <a:sym typeface="Roboto"/>
              </a:rPr>
              <a:t>y </a:t>
            </a:r>
            <a:r>
              <a:rPr lang="es" sz="1500" b="1" dirty="0">
                <a:latin typeface="Roboto"/>
                <a:ea typeface="Roboto"/>
                <a:cs typeface="Roboto"/>
                <a:sym typeface="Roboto"/>
              </a:rPr>
              <a:t>jugadores</a:t>
            </a:r>
            <a:r>
              <a:rPr lang="es" sz="1500" dirty="0">
                <a:latin typeface="Roboto"/>
                <a:ea typeface="Roboto"/>
                <a:cs typeface="Roboto"/>
                <a:sym typeface="Roboto"/>
              </a:rPr>
              <a:t>.</a:t>
            </a:r>
            <a:endParaRPr sz="15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-"/>
            </a:pPr>
            <a:r>
              <a:rPr lang="es" sz="1500" dirty="0">
                <a:latin typeface="Roboto"/>
                <a:ea typeface="Roboto"/>
                <a:cs typeface="Roboto"/>
                <a:sym typeface="Roboto"/>
              </a:rPr>
              <a:t>Consultar </a:t>
            </a:r>
            <a:r>
              <a:rPr lang="es" sz="1500" b="1" dirty="0">
                <a:latin typeface="Roboto"/>
                <a:ea typeface="Roboto"/>
                <a:cs typeface="Roboto"/>
                <a:sym typeface="Roboto"/>
              </a:rPr>
              <a:t>noticias </a:t>
            </a:r>
            <a:r>
              <a:rPr lang="es" sz="1500" dirty="0">
                <a:latin typeface="Roboto"/>
                <a:ea typeface="Roboto"/>
                <a:cs typeface="Roboto"/>
                <a:sym typeface="Roboto"/>
              </a:rPr>
              <a:t>relacionadas con la NBA.</a:t>
            </a:r>
            <a:endParaRPr sz="15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-"/>
            </a:pPr>
            <a:r>
              <a:rPr lang="es" sz="1500" dirty="0">
                <a:latin typeface="Roboto"/>
                <a:ea typeface="Roboto"/>
                <a:cs typeface="Roboto"/>
                <a:sym typeface="Roboto"/>
              </a:rPr>
              <a:t>Consultar la proyección de los </a:t>
            </a:r>
            <a:r>
              <a:rPr lang="es" sz="1500" b="1" dirty="0">
                <a:latin typeface="Roboto"/>
                <a:ea typeface="Roboto"/>
                <a:cs typeface="Roboto"/>
                <a:sym typeface="Roboto"/>
              </a:rPr>
              <a:t>futuros jugadores</a:t>
            </a:r>
            <a:r>
              <a:rPr lang="es" sz="1500" dirty="0">
                <a:latin typeface="Roboto"/>
                <a:ea typeface="Roboto"/>
                <a:cs typeface="Roboto"/>
                <a:sym typeface="Roboto"/>
              </a:rPr>
              <a:t> (Draft 2021).</a:t>
            </a:r>
            <a:endParaRPr sz="15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-"/>
            </a:pPr>
            <a:r>
              <a:rPr lang="es" sz="1500" dirty="0">
                <a:latin typeface="Roboto"/>
                <a:ea typeface="Roboto"/>
                <a:cs typeface="Roboto"/>
                <a:sym typeface="Roboto"/>
              </a:rPr>
              <a:t>Realizar búsquedas sobre los elementos anteriores.</a:t>
            </a:r>
            <a:endParaRPr sz="15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-"/>
            </a:pPr>
            <a:r>
              <a:rPr lang="es" sz="1500" dirty="0">
                <a:latin typeface="Roboto"/>
                <a:ea typeface="Roboto"/>
                <a:cs typeface="Roboto"/>
                <a:sym typeface="Roboto"/>
              </a:rPr>
              <a:t>Obtener recomendaciones de </a:t>
            </a:r>
            <a:r>
              <a:rPr lang="es" sz="1500" b="1" dirty="0">
                <a:latin typeface="Roboto"/>
                <a:ea typeface="Roboto"/>
                <a:cs typeface="Roboto"/>
                <a:sym typeface="Roboto"/>
              </a:rPr>
              <a:t>jugadores similares</a:t>
            </a:r>
            <a:r>
              <a:rPr lang="es" sz="1500" dirty="0">
                <a:latin typeface="Roboto"/>
                <a:ea typeface="Roboto"/>
                <a:cs typeface="Roboto"/>
                <a:sym typeface="Roboto"/>
              </a:rPr>
              <a:t> según el rendimiento.</a:t>
            </a:r>
            <a:endParaRPr sz="15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-"/>
            </a:pPr>
            <a:r>
              <a:rPr lang="es" sz="1500" dirty="0">
                <a:latin typeface="Roboto"/>
                <a:ea typeface="Roboto"/>
                <a:cs typeface="Roboto"/>
                <a:sym typeface="Roboto"/>
              </a:rPr>
              <a:t>Obtener </a:t>
            </a:r>
            <a:r>
              <a:rPr lang="es" sz="1500" b="1" dirty="0">
                <a:latin typeface="Roboto"/>
                <a:ea typeface="Roboto"/>
                <a:cs typeface="Roboto"/>
                <a:sym typeface="Roboto"/>
              </a:rPr>
              <a:t>fichajes recomendados</a:t>
            </a:r>
            <a:r>
              <a:rPr lang="es" sz="1500" dirty="0">
                <a:latin typeface="Roboto"/>
                <a:ea typeface="Roboto"/>
                <a:cs typeface="Roboto"/>
                <a:sym typeface="Roboto"/>
              </a:rPr>
              <a:t> según el criterio de usuarios parecidos.</a:t>
            </a:r>
            <a:endParaRPr sz="15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1975" y="713150"/>
            <a:ext cx="2333851" cy="254798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5" name="Google Shape;10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3850" y="2348125"/>
            <a:ext cx="2333850" cy="253379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6"/>
          <p:cNvGrpSpPr/>
          <p:nvPr/>
        </p:nvGrpSpPr>
        <p:grpSpPr>
          <a:xfrm>
            <a:off x="308850" y="1869054"/>
            <a:ext cx="3558375" cy="909529"/>
            <a:chOff x="308838" y="1242975"/>
            <a:chExt cx="3558375" cy="924600"/>
          </a:xfrm>
        </p:grpSpPr>
        <p:cxnSp>
          <p:nvCxnSpPr>
            <p:cNvPr id="111" name="Google Shape;111;p16"/>
            <p:cNvCxnSpPr/>
            <p:nvPr/>
          </p:nvCxnSpPr>
          <p:spPr>
            <a:xfrm rot="10800000">
              <a:off x="2642013" y="1654113"/>
              <a:ext cx="1225200" cy="0"/>
            </a:xfrm>
            <a:prstGeom prst="straightConnector1">
              <a:avLst/>
            </a:prstGeom>
            <a:noFill/>
            <a:ln w="9525" cap="flat" cmpd="sng">
              <a:solidFill>
                <a:srgbClr val="249C90"/>
              </a:solidFill>
              <a:prstDash val="solid"/>
              <a:round/>
              <a:headEnd type="none" w="sm" len="sm"/>
              <a:tailEnd type="oval" w="med" len="med"/>
            </a:ln>
          </p:spPr>
        </p:cxnSp>
        <p:sp>
          <p:nvSpPr>
            <p:cNvPr id="112" name="Google Shape;112;p16"/>
            <p:cNvSpPr txBox="1"/>
            <p:nvPr/>
          </p:nvSpPr>
          <p:spPr>
            <a:xfrm>
              <a:off x="308838" y="1242975"/>
              <a:ext cx="21240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800" dirty="0">
                  <a:latin typeface="Roboto"/>
                  <a:ea typeface="Roboto"/>
                  <a:cs typeface="Roboto"/>
                  <a:sym typeface="Roboto"/>
                </a:rPr>
                <a:t>Extracción y almacenado de la información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3" name="Google Shape;113;p16"/>
          <p:cNvGrpSpPr/>
          <p:nvPr/>
        </p:nvGrpSpPr>
        <p:grpSpPr>
          <a:xfrm>
            <a:off x="308850" y="3249332"/>
            <a:ext cx="3263100" cy="909529"/>
            <a:chOff x="308838" y="2646125"/>
            <a:chExt cx="3263100" cy="924600"/>
          </a:xfrm>
        </p:grpSpPr>
        <p:cxnSp>
          <p:nvCxnSpPr>
            <p:cNvPr id="114" name="Google Shape;114;p16"/>
            <p:cNvCxnSpPr/>
            <p:nvPr/>
          </p:nvCxnSpPr>
          <p:spPr>
            <a:xfrm rot="10800000">
              <a:off x="2641938" y="3108425"/>
              <a:ext cx="930000" cy="0"/>
            </a:xfrm>
            <a:prstGeom prst="straightConnector1">
              <a:avLst/>
            </a:prstGeom>
            <a:noFill/>
            <a:ln w="9525" cap="flat" cmpd="sng">
              <a:solidFill>
                <a:srgbClr val="1F887E"/>
              </a:solidFill>
              <a:prstDash val="solid"/>
              <a:round/>
              <a:headEnd type="none" w="sm" len="sm"/>
              <a:tailEnd type="oval" w="med" len="med"/>
            </a:ln>
          </p:spPr>
        </p:cxnSp>
        <p:sp>
          <p:nvSpPr>
            <p:cNvPr id="115" name="Google Shape;115;p16"/>
            <p:cNvSpPr txBox="1"/>
            <p:nvPr/>
          </p:nvSpPr>
          <p:spPr>
            <a:xfrm>
              <a:off x="308838" y="2646125"/>
              <a:ext cx="21240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800">
                  <a:latin typeface="Roboto"/>
                  <a:ea typeface="Roboto"/>
                  <a:cs typeface="Roboto"/>
                  <a:sym typeface="Roboto"/>
                </a:rPr>
                <a:t>Mostrar la información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6" name="Google Shape;116;p16"/>
          <p:cNvGrpSpPr/>
          <p:nvPr/>
        </p:nvGrpSpPr>
        <p:grpSpPr>
          <a:xfrm>
            <a:off x="4657750" y="3982754"/>
            <a:ext cx="4162750" cy="909529"/>
            <a:chOff x="4657738" y="3391700"/>
            <a:chExt cx="4162750" cy="924600"/>
          </a:xfrm>
        </p:grpSpPr>
        <p:cxnSp>
          <p:nvCxnSpPr>
            <p:cNvPr id="117" name="Google Shape;117;p16"/>
            <p:cNvCxnSpPr/>
            <p:nvPr/>
          </p:nvCxnSpPr>
          <p:spPr>
            <a:xfrm>
              <a:off x="4657738" y="3854000"/>
              <a:ext cx="1838700" cy="0"/>
            </a:xfrm>
            <a:prstGeom prst="straightConnector1">
              <a:avLst/>
            </a:prstGeom>
            <a:noFill/>
            <a:ln w="9525" cap="flat" cmpd="sng">
              <a:solidFill>
                <a:srgbClr val="1D7E74"/>
              </a:solidFill>
              <a:prstDash val="solid"/>
              <a:round/>
              <a:headEnd type="none" w="sm" len="sm"/>
              <a:tailEnd type="oval" w="med" len="med"/>
            </a:ln>
          </p:spPr>
        </p:cxnSp>
        <p:sp>
          <p:nvSpPr>
            <p:cNvPr id="118" name="Google Shape;118;p16"/>
            <p:cNvSpPr txBox="1"/>
            <p:nvPr/>
          </p:nvSpPr>
          <p:spPr>
            <a:xfrm>
              <a:off x="6696488" y="3391700"/>
              <a:ext cx="21240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800">
                  <a:latin typeface="Roboto"/>
                  <a:ea typeface="Roboto"/>
                  <a:cs typeface="Roboto"/>
                  <a:sym typeface="Roboto"/>
                </a:rPr>
                <a:t>Realización de Búsquedas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9" name="Google Shape;119;p16"/>
          <p:cNvGrpSpPr/>
          <p:nvPr/>
        </p:nvGrpSpPr>
        <p:grpSpPr>
          <a:xfrm>
            <a:off x="5209850" y="1869054"/>
            <a:ext cx="3610650" cy="909529"/>
            <a:chOff x="5209838" y="1242975"/>
            <a:chExt cx="3610650" cy="924600"/>
          </a:xfrm>
        </p:grpSpPr>
        <p:sp>
          <p:nvSpPr>
            <p:cNvPr id="120" name="Google Shape;120;p16"/>
            <p:cNvSpPr txBox="1"/>
            <p:nvPr/>
          </p:nvSpPr>
          <p:spPr>
            <a:xfrm>
              <a:off x="6696488" y="1242975"/>
              <a:ext cx="21240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800">
                  <a:latin typeface="Roboto"/>
                  <a:ea typeface="Roboto"/>
                  <a:cs typeface="Roboto"/>
                  <a:sym typeface="Roboto"/>
                </a:rPr>
                <a:t>Sistema de Recomendación Colaborativo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1" name="Google Shape;121;p16"/>
            <p:cNvCxnSpPr/>
            <p:nvPr/>
          </p:nvCxnSpPr>
          <p:spPr>
            <a:xfrm>
              <a:off x="5209838" y="1654113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rgbClr val="155B54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122" name="Google Shape;122;p16"/>
          <p:cNvGrpSpPr/>
          <p:nvPr/>
        </p:nvGrpSpPr>
        <p:grpSpPr>
          <a:xfrm>
            <a:off x="5610300" y="2921981"/>
            <a:ext cx="3210200" cy="909529"/>
            <a:chOff x="5610288" y="2313350"/>
            <a:chExt cx="3210200" cy="924600"/>
          </a:xfrm>
        </p:grpSpPr>
        <p:cxnSp>
          <p:nvCxnSpPr>
            <p:cNvPr id="123" name="Google Shape;123;p16"/>
            <p:cNvCxnSpPr/>
            <p:nvPr/>
          </p:nvCxnSpPr>
          <p:spPr>
            <a:xfrm>
              <a:off x="5610288" y="2775650"/>
              <a:ext cx="886200" cy="0"/>
            </a:xfrm>
            <a:prstGeom prst="straightConnector1">
              <a:avLst/>
            </a:prstGeom>
            <a:noFill/>
            <a:ln w="9525" cap="flat" cmpd="sng">
              <a:solidFill>
                <a:srgbClr val="1B786E"/>
              </a:solidFill>
              <a:prstDash val="solid"/>
              <a:round/>
              <a:headEnd type="none" w="sm" len="sm"/>
              <a:tailEnd type="oval" w="med" len="med"/>
            </a:ln>
          </p:spPr>
        </p:cxnSp>
        <p:sp>
          <p:nvSpPr>
            <p:cNvPr id="124" name="Google Shape;124;p16"/>
            <p:cNvSpPr txBox="1"/>
            <p:nvPr/>
          </p:nvSpPr>
          <p:spPr>
            <a:xfrm>
              <a:off x="6696488" y="2313350"/>
              <a:ext cx="21240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800">
                  <a:latin typeface="Roboto"/>
                  <a:ea typeface="Roboto"/>
                  <a:cs typeface="Roboto"/>
                  <a:sym typeface="Roboto"/>
                </a:rPr>
                <a:t>Gestión de usuarios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5" name="Google Shape;125;p16"/>
          <p:cNvSpPr txBox="1">
            <a:spLocks noGrp="1"/>
          </p:cNvSpPr>
          <p:nvPr>
            <p:ph type="ctrTitle" idx="4294967295"/>
          </p:nvPr>
        </p:nvSpPr>
        <p:spPr>
          <a:xfrm>
            <a:off x="1701750" y="914075"/>
            <a:ext cx="6356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latin typeface="Roboto"/>
                <a:ea typeface="Roboto"/>
                <a:cs typeface="Roboto"/>
                <a:sym typeface="Roboto"/>
              </a:rPr>
              <a:t>Descripción de las partes del proyecto</a:t>
            </a:r>
            <a:endParaRPr sz="29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/>
          </a:p>
        </p:txBody>
      </p:sp>
      <p:grpSp>
        <p:nvGrpSpPr>
          <p:cNvPr id="126" name="Google Shape;126;p16"/>
          <p:cNvGrpSpPr/>
          <p:nvPr/>
        </p:nvGrpSpPr>
        <p:grpSpPr>
          <a:xfrm>
            <a:off x="2601249" y="1290725"/>
            <a:ext cx="3922200" cy="3852777"/>
            <a:chOff x="2610905" y="610653"/>
            <a:chExt cx="3922200" cy="3922200"/>
          </a:xfrm>
        </p:grpSpPr>
        <p:sp>
          <p:nvSpPr>
            <p:cNvPr id="127" name="Google Shape;127;p16"/>
            <p:cNvSpPr/>
            <p:nvPr/>
          </p:nvSpPr>
          <p:spPr>
            <a:xfrm rot="-4980021">
              <a:off x="3204123" y="1186472"/>
              <a:ext cx="2771960" cy="2771960"/>
            </a:xfrm>
            <a:prstGeom prst="blockArc">
              <a:avLst>
                <a:gd name="adj1" fmla="val 12602522"/>
                <a:gd name="adj2" fmla="val 16867657"/>
                <a:gd name="adj3" fmla="val 20844"/>
              </a:avLst>
            </a:prstGeom>
            <a:solidFill>
              <a:srgbClr val="1F8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6"/>
            <p:cNvSpPr/>
            <p:nvPr/>
          </p:nvSpPr>
          <p:spPr>
            <a:xfrm rot="3600063">
              <a:off x="3186335" y="1195681"/>
              <a:ext cx="2777488" cy="2777488"/>
            </a:xfrm>
            <a:prstGeom prst="blockArc">
              <a:avLst>
                <a:gd name="adj1" fmla="val 12602522"/>
                <a:gd name="adj2" fmla="val 16867657"/>
                <a:gd name="adj3" fmla="val 20844"/>
              </a:avLst>
            </a:prstGeom>
            <a:solidFill>
              <a:srgbClr val="155B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6"/>
            <p:cNvSpPr/>
            <p:nvPr/>
          </p:nvSpPr>
          <p:spPr>
            <a:xfrm rot="4024705">
              <a:off x="5326681" y="1940898"/>
              <a:ext cx="578477" cy="579147"/>
            </a:xfrm>
            <a:prstGeom prst="pie">
              <a:avLst>
                <a:gd name="adj1" fmla="val 6190354"/>
                <a:gd name="adj2" fmla="val 14996165"/>
              </a:avLst>
            </a:prstGeom>
            <a:solidFill>
              <a:srgbClr val="1B786E"/>
            </a:solidFill>
            <a:ln>
              <a:noFill/>
            </a:ln>
            <a:effectLst>
              <a:outerShdw blurRad="142875" algn="bl" rotWithShape="0">
                <a:srgbClr val="000000">
                  <a:alpha val="4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6"/>
            <p:cNvSpPr/>
            <p:nvPr/>
          </p:nvSpPr>
          <p:spPr>
            <a:xfrm rot="-6816027">
              <a:off x="5326729" y="1940918"/>
              <a:ext cx="578485" cy="579035"/>
            </a:xfrm>
            <a:prstGeom prst="pie">
              <a:avLst>
                <a:gd name="adj1" fmla="val 4028252"/>
                <a:gd name="adj2" fmla="val 17183677"/>
              </a:avLst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6"/>
            <p:cNvSpPr/>
            <p:nvPr/>
          </p:nvSpPr>
          <p:spPr>
            <a:xfrm rot="-9359762">
              <a:off x="3193941" y="1176205"/>
              <a:ext cx="2777287" cy="2777287"/>
            </a:xfrm>
            <a:prstGeom prst="blockArc">
              <a:avLst>
                <a:gd name="adj1" fmla="val 12602522"/>
                <a:gd name="adj2" fmla="val 16867657"/>
                <a:gd name="adj3" fmla="val 20844"/>
              </a:avLst>
            </a:prstGeom>
            <a:solidFill>
              <a:srgbClr val="1D7E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6"/>
            <p:cNvSpPr/>
            <p:nvPr/>
          </p:nvSpPr>
          <p:spPr>
            <a:xfrm rot="-8936366">
              <a:off x="3659126" y="3173505"/>
              <a:ext cx="578551" cy="578963"/>
            </a:xfrm>
            <a:prstGeom prst="pie">
              <a:avLst>
                <a:gd name="adj1" fmla="val 6190354"/>
                <a:gd name="adj2" fmla="val 14996165"/>
              </a:avLst>
            </a:prstGeom>
            <a:solidFill>
              <a:srgbClr val="1F887E"/>
            </a:solidFill>
            <a:ln>
              <a:noFill/>
            </a:ln>
            <a:effectLst>
              <a:outerShdw blurRad="142875" algn="bl" rotWithShape="0">
                <a:srgbClr val="000000">
                  <a:alpha val="4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6"/>
            <p:cNvSpPr/>
            <p:nvPr/>
          </p:nvSpPr>
          <p:spPr>
            <a:xfrm rot="1824498">
              <a:off x="3659375" y="3173497"/>
              <a:ext cx="578475" cy="578885"/>
            </a:xfrm>
            <a:prstGeom prst="pie">
              <a:avLst>
                <a:gd name="adj1" fmla="val 4028252"/>
                <a:gd name="adj2" fmla="val 17183677"/>
              </a:avLst>
            </a:prstGeom>
            <a:solidFill>
              <a:srgbClr val="1F8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6"/>
            <p:cNvSpPr/>
            <p:nvPr/>
          </p:nvSpPr>
          <p:spPr>
            <a:xfrm rot="-600092">
              <a:off x="3198852" y="1195456"/>
              <a:ext cx="2777611" cy="2777611"/>
            </a:xfrm>
            <a:prstGeom prst="blockArc">
              <a:avLst>
                <a:gd name="adj1" fmla="val 12513247"/>
                <a:gd name="adj2" fmla="val 16867657"/>
                <a:gd name="adj3" fmla="val 20844"/>
              </a:avLst>
            </a:prstGeom>
            <a:solidFill>
              <a:srgbClr val="249C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6"/>
            <p:cNvSpPr/>
            <p:nvPr/>
          </p:nvSpPr>
          <p:spPr>
            <a:xfrm rot="-176551">
              <a:off x="4312105" y="1195442"/>
              <a:ext cx="578563" cy="579162"/>
            </a:xfrm>
            <a:prstGeom prst="pie">
              <a:avLst>
                <a:gd name="adj1" fmla="val 6190354"/>
                <a:gd name="adj2" fmla="val 14996165"/>
              </a:avLst>
            </a:prstGeom>
            <a:solidFill>
              <a:srgbClr val="155B54"/>
            </a:solidFill>
            <a:ln>
              <a:noFill/>
            </a:ln>
            <a:effectLst>
              <a:outerShdw blurRad="142875" algn="bl" rotWithShape="0">
                <a:srgbClr val="000000">
                  <a:alpha val="4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6"/>
            <p:cNvSpPr/>
            <p:nvPr/>
          </p:nvSpPr>
          <p:spPr>
            <a:xfrm rot="10584085">
              <a:off x="4312088" y="1195622"/>
              <a:ext cx="578340" cy="578939"/>
            </a:xfrm>
            <a:prstGeom prst="pie">
              <a:avLst>
                <a:gd name="adj1" fmla="val 4028252"/>
                <a:gd name="adj2" fmla="val 17183677"/>
              </a:avLst>
            </a:prstGeom>
            <a:solidFill>
              <a:srgbClr val="155B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 rot="8344778">
              <a:off x="4940929" y="3162886"/>
              <a:ext cx="578465" cy="578888"/>
            </a:xfrm>
            <a:prstGeom prst="pie">
              <a:avLst>
                <a:gd name="adj1" fmla="val 6190354"/>
                <a:gd name="adj2" fmla="val 14996165"/>
              </a:avLst>
            </a:prstGeom>
            <a:solidFill>
              <a:srgbClr val="1D7E74"/>
            </a:solidFill>
            <a:ln>
              <a:noFill/>
            </a:ln>
            <a:effectLst>
              <a:outerShdw blurRad="142875" algn="bl" rotWithShape="0">
                <a:srgbClr val="000000">
                  <a:alpha val="4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6"/>
            <p:cNvSpPr/>
            <p:nvPr/>
          </p:nvSpPr>
          <p:spPr>
            <a:xfrm rot="-2495643">
              <a:off x="4941000" y="3162728"/>
              <a:ext cx="578445" cy="579093"/>
            </a:xfrm>
            <a:prstGeom prst="pie">
              <a:avLst>
                <a:gd name="adj1" fmla="val 4028252"/>
                <a:gd name="adj2" fmla="val 17183677"/>
              </a:avLst>
            </a:prstGeom>
            <a:solidFill>
              <a:srgbClr val="1D7E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6"/>
            <p:cNvSpPr/>
            <p:nvPr/>
          </p:nvSpPr>
          <p:spPr>
            <a:xfrm rot="-4556960">
              <a:off x="3257335" y="1939059"/>
              <a:ext cx="578302" cy="578957"/>
            </a:xfrm>
            <a:prstGeom prst="pie">
              <a:avLst>
                <a:gd name="adj1" fmla="val 6190354"/>
                <a:gd name="adj2" fmla="val 14996165"/>
              </a:avLst>
            </a:prstGeom>
            <a:solidFill>
              <a:srgbClr val="249C90"/>
            </a:solidFill>
            <a:ln>
              <a:noFill/>
            </a:ln>
            <a:effectLst>
              <a:outerShdw blurRad="142875" algn="bl" rotWithShape="0">
                <a:srgbClr val="000000">
                  <a:alpha val="4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6"/>
            <p:cNvSpPr/>
            <p:nvPr/>
          </p:nvSpPr>
          <p:spPr>
            <a:xfrm rot="6204541">
              <a:off x="3257468" y="1938977"/>
              <a:ext cx="578264" cy="578917"/>
            </a:xfrm>
            <a:prstGeom prst="pie">
              <a:avLst>
                <a:gd name="adj1" fmla="val 4028252"/>
                <a:gd name="adj2" fmla="val 17183677"/>
              </a:avLst>
            </a:prstGeom>
            <a:solidFill>
              <a:srgbClr val="249C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6"/>
            <p:cNvSpPr txBox="1"/>
            <p:nvPr/>
          </p:nvSpPr>
          <p:spPr>
            <a:xfrm>
              <a:off x="4341900" y="1271896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6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05</a:t>
              </a:r>
              <a:endParaRPr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" name="Google Shape;142;p16"/>
            <p:cNvSpPr txBox="1"/>
            <p:nvPr/>
          </p:nvSpPr>
          <p:spPr>
            <a:xfrm>
              <a:off x="3274219" y="2018364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6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" name="Google Shape;143;p16"/>
            <p:cNvSpPr txBox="1"/>
            <p:nvPr/>
          </p:nvSpPr>
          <p:spPr>
            <a:xfrm>
              <a:off x="3685317" y="3247321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6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02</a:t>
              </a:r>
              <a:endParaRPr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4" name="Google Shape;144;p16"/>
            <p:cNvSpPr txBox="1"/>
            <p:nvPr/>
          </p:nvSpPr>
          <p:spPr>
            <a:xfrm>
              <a:off x="4728673" y="3329934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6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03</a:t>
              </a:r>
              <a:endParaRPr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" name="Google Shape;145;p16"/>
            <p:cNvSpPr txBox="1"/>
            <p:nvPr/>
          </p:nvSpPr>
          <p:spPr>
            <a:xfrm>
              <a:off x="5316112" y="1931629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6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04</a:t>
              </a:r>
              <a:endParaRPr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" name="Google Shape;146;p16"/>
            <p:cNvSpPr/>
            <p:nvPr/>
          </p:nvSpPr>
          <p:spPr>
            <a:xfrm rot="7920309">
              <a:off x="3183402" y="1183149"/>
              <a:ext cx="2777207" cy="2777207"/>
            </a:xfrm>
            <a:prstGeom prst="blockArc">
              <a:avLst>
                <a:gd name="adj1" fmla="val 12602522"/>
                <a:gd name="adj2" fmla="val 16867657"/>
                <a:gd name="adj3" fmla="val 20844"/>
              </a:avLst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>
            <a:spLocks noGrp="1"/>
          </p:cNvSpPr>
          <p:nvPr>
            <p:ph type="ctrTitle" idx="4294967295"/>
          </p:nvPr>
        </p:nvSpPr>
        <p:spPr>
          <a:xfrm>
            <a:off x="1701750" y="914075"/>
            <a:ext cx="71634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latin typeface="Roboto"/>
                <a:ea typeface="Roboto"/>
                <a:cs typeface="Roboto"/>
                <a:sym typeface="Roboto"/>
              </a:rPr>
              <a:t>Uso de las Herramientas </a:t>
            </a:r>
            <a:endParaRPr sz="29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/>
          </a:p>
        </p:txBody>
      </p:sp>
      <p:pic>
        <p:nvPicPr>
          <p:cNvPr id="152" name="Google Shape;15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900" y="1567675"/>
            <a:ext cx="1987556" cy="854651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7"/>
          <p:cNvSpPr txBox="1"/>
          <p:nvPr/>
        </p:nvSpPr>
        <p:spPr>
          <a:xfrm>
            <a:off x="214050" y="3776425"/>
            <a:ext cx="1487700" cy="11496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95000"/>
              </a:lnSpc>
              <a:spcBef>
                <a:spcPts val="2400"/>
              </a:spcBef>
              <a:spcAft>
                <a:spcPts val="0"/>
              </a:spcAft>
              <a:buNone/>
            </a:pPr>
            <a:endParaRPr sz="2200" b="1"/>
          </a:p>
          <a:p>
            <a:pPr marL="0" lvl="0" indent="0" algn="ctr" rtl="0">
              <a:lnSpc>
                <a:spcPct val="9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s" sz="2200" b="1">
                <a:solidFill>
                  <a:srgbClr val="FFFFFF"/>
                </a:solidFill>
              </a:rPr>
              <a:t>Whoosh </a:t>
            </a:r>
            <a:endParaRPr sz="2200" b="1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1875" y="1567675"/>
            <a:ext cx="1442525" cy="721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21875" y="4098250"/>
            <a:ext cx="1442526" cy="684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23163" y="2422325"/>
            <a:ext cx="1097676" cy="10976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" name="Google Shape;157;p17"/>
          <p:cNvCxnSpPr>
            <a:stCxn id="156" idx="3"/>
            <a:endCxn id="155" idx="1"/>
          </p:cNvCxnSpPr>
          <p:nvPr/>
        </p:nvCxnSpPr>
        <p:spPr>
          <a:xfrm>
            <a:off x="5120838" y="2971163"/>
            <a:ext cx="2400900" cy="1469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" name="Google Shape;158;p17"/>
          <p:cNvCxnSpPr>
            <a:stCxn id="156" idx="1"/>
            <a:endCxn id="153" idx="3"/>
          </p:cNvCxnSpPr>
          <p:nvPr/>
        </p:nvCxnSpPr>
        <p:spPr>
          <a:xfrm flipH="1">
            <a:off x="1701763" y="2971163"/>
            <a:ext cx="2321400" cy="138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9" name="Google Shape;159;p17"/>
          <p:cNvCxnSpPr>
            <a:stCxn id="156" idx="1"/>
          </p:cNvCxnSpPr>
          <p:nvPr/>
        </p:nvCxnSpPr>
        <p:spPr>
          <a:xfrm rot="10800000">
            <a:off x="2102863" y="1999763"/>
            <a:ext cx="1920300" cy="971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" name="Google Shape;160;p17"/>
          <p:cNvCxnSpPr>
            <a:stCxn id="156" idx="3"/>
            <a:endCxn id="154" idx="1"/>
          </p:cNvCxnSpPr>
          <p:nvPr/>
        </p:nvCxnSpPr>
        <p:spPr>
          <a:xfrm rot="10800000" flipH="1">
            <a:off x="5120838" y="1928363"/>
            <a:ext cx="2400900" cy="1042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1" name="Google Shape;161;p17"/>
          <p:cNvSpPr txBox="1"/>
          <p:nvPr/>
        </p:nvSpPr>
        <p:spPr>
          <a:xfrm>
            <a:off x="3168163" y="1698175"/>
            <a:ext cx="28077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latin typeface="Roboto"/>
                <a:ea typeface="Roboto"/>
                <a:cs typeface="Roboto"/>
                <a:sym typeface="Roboto"/>
              </a:rPr>
              <a:t>Operaciones básicas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latin typeface="Roboto"/>
                <a:ea typeface="Roboto"/>
                <a:cs typeface="Roboto"/>
                <a:sym typeface="Roboto"/>
              </a:rPr>
              <a:t>Funciones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17"/>
          <p:cNvSpPr txBox="1"/>
          <p:nvPr/>
        </p:nvSpPr>
        <p:spPr>
          <a:xfrm>
            <a:off x="214050" y="2447813"/>
            <a:ext cx="25476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latin typeface="Roboto"/>
                <a:ea typeface="Roboto"/>
                <a:cs typeface="Roboto"/>
                <a:sym typeface="Roboto"/>
              </a:rPr>
              <a:t>Extracción de información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latin typeface="Roboto"/>
                <a:ea typeface="Roboto"/>
                <a:cs typeface="Roboto"/>
                <a:sym typeface="Roboto"/>
              </a:rPr>
              <a:t>Web Scraping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latin typeface="Roboto"/>
                <a:ea typeface="Roboto"/>
                <a:cs typeface="Roboto"/>
                <a:sym typeface="Roboto"/>
              </a:rPr>
              <a:t>Indexado de datos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17"/>
          <p:cNvSpPr txBox="1"/>
          <p:nvPr/>
        </p:nvSpPr>
        <p:spPr>
          <a:xfrm>
            <a:off x="2789725" y="3776425"/>
            <a:ext cx="34674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latin typeface="Roboto"/>
                <a:ea typeface="Roboto"/>
                <a:cs typeface="Roboto"/>
                <a:sym typeface="Roboto"/>
              </a:rPr>
              <a:t>Sistema de Recomendación Colaborativo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17"/>
          <p:cNvSpPr txBox="1"/>
          <p:nvPr/>
        </p:nvSpPr>
        <p:spPr>
          <a:xfrm>
            <a:off x="6382375" y="2447813"/>
            <a:ext cx="25476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latin typeface="Roboto"/>
                <a:ea typeface="Roboto"/>
                <a:cs typeface="Roboto"/>
                <a:sym typeface="Roboto"/>
              </a:rPr>
              <a:t>Modelos, Vistas, Formularios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latin typeface="Roboto"/>
                <a:ea typeface="Roboto"/>
                <a:cs typeface="Roboto"/>
                <a:sym typeface="Roboto"/>
              </a:rPr>
              <a:t>Configuraciones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latin typeface="Roboto"/>
                <a:ea typeface="Roboto"/>
                <a:cs typeface="Roboto"/>
                <a:sym typeface="Roboto"/>
              </a:rPr>
              <a:t>Almacenamiento de datos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>
            <a:spLocks noGrp="1"/>
          </p:cNvSpPr>
          <p:nvPr>
            <p:ph type="ctrTitle" idx="4294967295"/>
          </p:nvPr>
        </p:nvSpPr>
        <p:spPr>
          <a:xfrm>
            <a:off x="1701750" y="914075"/>
            <a:ext cx="71634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latin typeface="Roboto"/>
                <a:ea typeface="Roboto"/>
                <a:cs typeface="Roboto"/>
                <a:sym typeface="Roboto"/>
              </a:rPr>
              <a:t>Uso de las Herramientas </a:t>
            </a:r>
            <a:endParaRPr sz="29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4800" y="2095350"/>
            <a:ext cx="1671600" cy="16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201" y="3386975"/>
            <a:ext cx="1147150" cy="114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72551" y="3306300"/>
            <a:ext cx="1308500" cy="130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8"/>
          <p:cNvSpPr txBox="1"/>
          <p:nvPr/>
        </p:nvSpPr>
        <p:spPr>
          <a:xfrm>
            <a:off x="1748075" y="3749025"/>
            <a:ext cx="4278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900" b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+</a:t>
            </a:r>
            <a:endParaRPr sz="3900"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4" name="Google Shape;17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5706" y="1455275"/>
            <a:ext cx="1254125" cy="119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41125" y="1539225"/>
            <a:ext cx="2429300" cy="114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8"/>
          <p:cNvSpPr txBox="1"/>
          <p:nvPr/>
        </p:nvSpPr>
        <p:spPr>
          <a:xfrm>
            <a:off x="1748075" y="1455275"/>
            <a:ext cx="4278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900" b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+</a:t>
            </a:r>
            <a:endParaRPr sz="3900"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18"/>
          <p:cNvSpPr txBox="1"/>
          <p:nvPr/>
        </p:nvSpPr>
        <p:spPr>
          <a:xfrm>
            <a:off x="4382700" y="1932475"/>
            <a:ext cx="3976800" cy="22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-"/>
            </a:pPr>
            <a:r>
              <a:rPr lang="es" sz="1900">
                <a:latin typeface="Roboto"/>
                <a:ea typeface="Roboto"/>
                <a:cs typeface="Roboto"/>
                <a:sym typeface="Roboto"/>
              </a:rPr>
              <a:t>Construcción de las plantillas.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-"/>
            </a:pPr>
            <a:r>
              <a:rPr lang="es" sz="1900">
                <a:latin typeface="Roboto"/>
                <a:ea typeface="Roboto"/>
                <a:cs typeface="Roboto"/>
                <a:sym typeface="Roboto"/>
              </a:rPr>
              <a:t>Acabado estético y profesional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-"/>
            </a:pPr>
            <a:r>
              <a:rPr lang="es" sz="1900">
                <a:latin typeface="Roboto"/>
                <a:ea typeface="Roboto"/>
                <a:cs typeface="Roboto"/>
                <a:sym typeface="Roboto"/>
              </a:rPr>
              <a:t>Procesado de petición POST del formulario para insertar valoraciones.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>
            <a:spLocks noGrp="1"/>
          </p:cNvSpPr>
          <p:nvPr>
            <p:ph type="ctrTitle" idx="4294967295"/>
          </p:nvPr>
        </p:nvSpPr>
        <p:spPr>
          <a:xfrm>
            <a:off x="0" y="262650"/>
            <a:ext cx="91440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latin typeface="Roboto"/>
                <a:ea typeface="Roboto"/>
                <a:cs typeface="Roboto"/>
                <a:sym typeface="Roboto"/>
              </a:rPr>
              <a:t>Demostración Técnica</a:t>
            </a:r>
            <a:endParaRPr sz="29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/>
          </a:p>
        </p:txBody>
      </p:sp>
      <p:pic>
        <p:nvPicPr>
          <p:cNvPr id="183" name="Google Shape;18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463" y="989125"/>
            <a:ext cx="8069082" cy="33834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4" name="Google Shape;184;p19"/>
          <p:cNvSpPr txBox="1">
            <a:spLocks noGrp="1"/>
          </p:cNvSpPr>
          <p:nvPr>
            <p:ph type="body" idx="1"/>
          </p:nvPr>
        </p:nvSpPr>
        <p:spPr>
          <a:xfrm>
            <a:off x="0" y="4372550"/>
            <a:ext cx="9144000" cy="7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s" sz="1405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http://127.0.0.1:8000/</a:t>
            </a:r>
            <a:endParaRPr sz="1405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endParaRPr sz="1105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 txBox="1">
            <a:spLocks noGrp="1"/>
          </p:cNvSpPr>
          <p:nvPr>
            <p:ph type="ctrTitle"/>
          </p:nvPr>
        </p:nvSpPr>
        <p:spPr>
          <a:xfrm>
            <a:off x="727950" y="21563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77">
                <a:latin typeface="Roboto"/>
                <a:ea typeface="Roboto"/>
                <a:cs typeface="Roboto"/>
                <a:sym typeface="Roboto"/>
              </a:rPr>
              <a:t>¡GRACIAS POR SU ATENCIÓN!</a:t>
            </a:r>
            <a:endParaRPr sz="3677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</Words>
  <Application>Microsoft Office PowerPoint</Application>
  <PresentationFormat>Presentación en pantalla (16:9)</PresentationFormat>
  <Paragraphs>51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Roboto</vt:lpstr>
      <vt:lpstr>Raleway</vt:lpstr>
      <vt:lpstr>Arial</vt:lpstr>
      <vt:lpstr>Lato</vt:lpstr>
      <vt:lpstr>Streamline</vt:lpstr>
      <vt:lpstr>Presentación de PowerPoint</vt:lpstr>
      <vt:lpstr>Contenidos</vt:lpstr>
      <vt:lpstr>Objetivos del proyecto </vt:lpstr>
      <vt:lpstr>Descripción de las partes del proyecto  </vt:lpstr>
      <vt:lpstr>Uso de las Herramientas  </vt:lpstr>
      <vt:lpstr>Uso de las Herramientas  </vt:lpstr>
      <vt:lpstr>Demostración Técnica </vt:lpstr>
      <vt:lpstr>¡GRACIAS POR SU ATENCIÓN!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Francisco Alé Palacios</cp:lastModifiedBy>
  <cp:revision>2</cp:revision>
  <dcterms:modified xsi:type="dcterms:W3CDTF">2021-01-27T11:15:44Z</dcterms:modified>
</cp:coreProperties>
</file>