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Nunito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22" Type="http://schemas.openxmlformats.org/officeDocument/2006/relationships/font" Target="fonts/SourceCodePro-boldItalic.fntdata"/><Relationship Id="rId21" Type="http://schemas.openxmlformats.org/officeDocument/2006/relationships/font" Target="fonts/SourceCodePr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Black-boldItalic.fntdata"/><Relationship Id="rId25" Type="http://schemas.openxmlformats.org/officeDocument/2006/relationships/font" Target="fonts/Nuni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SourceCodePro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ae44a706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ae44a70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6f80d1f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6f80d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ae44a7064_0_12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ae44a7064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ae44a7064_0_1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ae44a7064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50625" y="912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Clustering con incertidumbre</a:t>
            </a:r>
            <a:endParaRPr i="1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50625" y="3666100"/>
            <a:ext cx="68274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Realizado por: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Francisco Alé Palacios (fraalepal@alum.us.es)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José Manuel Gata Fernández (josgatfer@alum.us.es)</a:t>
            </a:r>
            <a:endParaRPr sz="1200"/>
          </a:p>
        </p:txBody>
      </p:sp>
      <p:sp>
        <p:nvSpPr>
          <p:cNvPr id="279" name="Google Shape;279;p13"/>
          <p:cNvSpPr/>
          <p:nvPr/>
        </p:nvSpPr>
        <p:spPr>
          <a:xfrm>
            <a:off x="861325" y="2611150"/>
            <a:ext cx="4385400" cy="4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217275" y="704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738200" y="53356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Introducción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Metodolgía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Experimentación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Conclusiones.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499" y="1547800"/>
            <a:ext cx="2660425" cy="26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/>
          <p:nvPr/>
        </p:nvSpPr>
        <p:spPr>
          <a:xfrm>
            <a:off x="5648713" y="1575238"/>
            <a:ext cx="2910000" cy="2673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633100" y="1547800"/>
            <a:ext cx="4744200" cy="48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633100" y="2285150"/>
            <a:ext cx="4744200" cy="48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633100" y="3022500"/>
            <a:ext cx="4744200" cy="48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633100" y="3759850"/>
            <a:ext cx="4744200" cy="48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/>
        </p:nvSpPr>
        <p:spPr>
          <a:xfrm>
            <a:off x="747200" y="1547800"/>
            <a:ext cx="3203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Introducción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747200" y="2285150"/>
            <a:ext cx="3203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 2.     Metodología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4"/>
          <p:cNvSpPr txBox="1"/>
          <p:nvPr/>
        </p:nvSpPr>
        <p:spPr>
          <a:xfrm>
            <a:off x="747200" y="3022500"/>
            <a:ext cx="3203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 3.     Experimentación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747200" y="3759850"/>
            <a:ext cx="3203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 4.     Conclusiones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/>
          <p:nvPr>
            <p:ph type="title"/>
          </p:nvPr>
        </p:nvSpPr>
        <p:spPr>
          <a:xfrm>
            <a:off x="1123850" y="765425"/>
            <a:ext cx="3774900" cy="83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</a:rPr>
              <a:t>1</a:t>
            </a:r>
            <a:r>
              <a:rPr lang="es" sz="3000">
                <a:solidFill>
                  <a:srgbClr val="000000"/>
                </a:solidFill>
              </a:rPr>
              <a:t>. Introducción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301" name="Google Shape;301;p15"/>
          <p:cNvSpPr txBox="1"/>
          <p:nvPr/>
        </p:nvSpPr>
        <p:spPr>
          <a:xfrm>
            <a:off x="536950" y="1600325"/>
            <a:ext cx="3633900" cy="9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Trabajo de investigación.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Estudio del enunciado, tipo de algoritmo, formas de implementar.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2411850" y="2734063"/>
            <a:ext cx="4320300" cy="9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Tarea de implementación y documentación.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Implementación conjunta, ordenada, testeada. Elaboración conjunta de memoria y anexo.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5053625" y="3859650"/>
            <a:ext cx="3633900" cy="904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Experimentación y Usabilidad.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Prueba de los objetivos específicos, generación de pruebas y conclusiones.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16"/>
          <p:cNvCxnSpPr>
            <a:stCxn id="309" idx="1"/>
          </p:cNvCxnSpPr>
          <p:nvPr/>
        </p:nvCxnSpPr>
        <p:spPr>
          <a:xfrm>
            <a:off x="201125" y="2985525"/>
            <a:ext cx="872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16"/>
          <p:cNvSpPr txBox="1"/>
          <p:nvPr>
            <p:ph type="title"/>
          </p:nvPr>
        </p:nvSpPr>
        <p:spPr>
          <a:xfrm>
            <a:off x="1144625" y="680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2. </a:t>
            </a:r>
            <a:r>
              <a:rPr lang="es">
                <a:solidFill>
                  <a:srgbClr val="000000"/>
                </a:solidFill>
              </a:rPr>
              <a:t>Metodología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156875" y="2271676"/>
            <a:ext cx="14499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"/>
          <p:cNvSpPr txBox="1"/>
          <p:nvPr/>
        </p:nvSpPr>
        <p:spPr>
          <a:xfrm>
            <a:off x="201125" y="268162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Estructura 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 datos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2033025" y="2681625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Experiencia del usuario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5810951" y="2232315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6"/>
          <p:cNvSpPr txBox="1"/>
          <p:nvPr/>
        </p:nvSpPr>
        <p:spPr>
          <a:xfrm>
            <a:off x="5810975" y="2721075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Modificación de la estimación del centro y radio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7497975" y="2479500"/>
            <a:ext cx="1449900" cy="100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 txBox="1"/>
          <p:nvPr/>
        </p:nvSpPr>
        <p:spPr>
          <a:xfrm>
            <a:off x="7412775" y="2679525"/>
            <a:ext cx="16203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Herramienta final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2003776" y="2271665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"/>
          <p:cNvSpPr txBox="1"/>
          <p:nvPr/>
        </p:nvSpPr>
        <p:spPr>
          <a:xfrm>
            <a:off x="2092125" y="272107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Estimación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centro y radio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3863188" y="2232315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6"/>
          <p:cNvSpPr txBox="1"/>
          <p:nvPr/>
        </p:nvSpPr>
        <p:spPr>
          <a:xfrm>
            <a:off x="3863188" y="2721075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Cálculo del 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grado de 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pertenencia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6"/>
          <p:cNvSpPr txBox="1"/>
          <p:nvPr/>
        </p:nvSpPr>
        <p:spPr>
          <a:xfrm>
            <a:off x="619025" y="1717850"/>
            <a:ext cx="5256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Nunito"/>
                <a:ea typeface="Nunito"/>
                <a:cs typeface="Nunito"/>
                <a:sym typeface="Nunito"/>
              </a:rPr>
              <a:t>(1)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6"/>
          <p:cNvSpPr txBox="1"/>
          <p:nvPr/>
        </p:nvSpPr>
        <p:spPr>
          <a:xfrm>
            <a:off x="2494275" y="1717850"/>
            <a:ext cx="5256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Nunito"/>
                <a:ea typeface="Nunito"/>
                <a:cs typeface="Nunito"/>
                <a:sym typeface="Nunito"/>
              </a:rPr>
              <a:t>(2)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6"/>
          <p:cNvSpPr txBox="1"/>
          <p:nvPr/>
        </p:nvSpPr>
        <p:spPr>
          <a:xfrm>
            <a:off x="4353700" y="1694825"/>
            <a:ext cx="5256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Nunito"/>
                <a:ea typeface="Nunito"/>
                <a:cs typeface="Nunito"/>
                <a:sym typeface="Nunito"/>
              </a:rPr>
              <a:t>(3)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6"/>
          <p:cNvSpPr txBox="1"/>
          <p:nvPr/>
        </p:nvSpPr>
        <p:spPr>
          <a:xfrm>
            <a:off x="6301475" y="1694825"/>
            <a:ext cx="5256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Nunito"/>
                <a:ea typeface="Nunito"/>
                <a:cs typeface="Nunito"/>
                <a:sym typeface="Nunito"/>
              </a:rPr>
              <a:t>(4)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6"/>
          <p:cNvSpPr txBox="1"/>
          <p:nvPr/>
        </p:nvSpPr>
        <p:spPr>
          <a:xfrm>
            <a:off x="7960125" y="1717850"/>
            <a:ext cx="5256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Nunito"/>
                <a:ea typeface="Nunito"/>
                <a:cs typeface="Nunito"/>
                <a:sym typeface="Nunito"/>
              </a:rPr>
              <a:t>(5)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541200" y="3988700"/>
            <a:ext cx="8061600" cy="52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					</a:t>
            </a:r>
            <a:r>
              <a:rPr i="1" lang="es" sz="1000">
                <a:latin typeface="Nunito Black"/>
                <a:ea typeface="Nunito Black"/>
                <a:cs typeface="Nunito Black"/>
                <a:sym typeface="Nunito Black"/>
              </a:rPr>
              <a:t>Desarrollo</a:t>
            </a:r>
            <a:endParaRPr i="1" sz="1000"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467325" y="4560650"/>
            <a:ext cx="2954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Nunito"/>
                <a:ea typeface="Nunito"/>
                <a:cs typeface="Nunito"/>
                <a:sym typeface="Nunito"/>
              </a:rPr>
              <a:t>Objetivos específicos</a:t>
            </a:r>
            <a:endParaRPr b="1"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6"/>
          <p:cNvSpPr txBox="1"/>
          <p:nvPr/>
        </p:nvSpPr>
        <p:spPr>
          <a:xfrm>
            <a:off x="7030325" y="4560650"/>
            <a:ext cx="21231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Nunito"/>
                <a:ea typeface="Nunito"/>
                <a:cs typeface="Nunito"/>
                <a:sym typeface="Nunito"/>
              </a:rPr>
              <a:t>Herramienta final</a:t>
            </a:r>
            <a:endParaRPr b="1"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1</a:t>
            </a:r>
            <a:endParaRPr b="1" sz="2200">
              <a:solidFill>
                <a:schemeClr val="lt1"/>
              </a:solidFill>
            </a:endParaRPr>
          </a:p>
        </p:txBody>
      </p:sp>
      <p:grpSp>
        <p:nvGrpSpPr>
          <p:cNvPr id="335" name="Google Shape;335;p17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336" name="Google Shape;336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7" name="Google Shape;337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17"/>
          <p:cNvSpPr txBox="1"/>
          <p:nvPr>
            <p:ph idx="4294967295" type="body"/>
          </p:nvPr>
        </p:nvSpPr>
        <p:spPr>
          <a:xfrm>
            <a:off x="82000" y="479475"/>
            <a:ext cx="2242800" cy="9648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000">
                <a:solidFill>
                  <a:srgbClr val="000000"/>
                </a:solidFill>
              </a:rPr>
              <a:t>puntos</a:t>
            </a:r>
            <a:r>
              <a:rPr i="1" lang="es" sz="1000">
                <a:solidFill>
                  <a:srgbClr val="000000"/>
                </a:solidFill>
              </a:rPr>
              <a:t> = [(x1, y1), (x2, y2), ...]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000000"/>
                </a:solidFill>
              </a:rPr>
              <a:t> 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000">
                <a:solidFill>
                  <a:srgbClr val="000000"/>
                </a:solidFill>
              </a:rPr>
              <a:t>clusters</a:t>
            </a:r>
            <a:r>
              <a:rPr i="1" lang="es" sz="1000">
                <a:solidFill>
                  <a:srgbClr val="000000"/>
                </a:solidFill>
              </a:rPr>
              <a:t> = [((x, y), r)]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000000"/>
                </a:solidFill>
              </a:rPr>
              <a:t> 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000">
                <a:solidFill>
                  <a:srgbClr val="000000"/>
                </a:solidFill>
              </a:rPr>
              <a:t>pertenencias</a:t>
            </a:r>
            <a:r>
              <a:rPr i="1" lang="es" sz="1000">
                <a:solidFill>
                  <a:srgbClr val="000000"/>
                </a:solidFill>
              </a:rPr>
              <a:t> = {(1,2) :(0.97,0.03)} 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39" name="Google Shape;339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2</a:t>
            </a:r>
            <a:endParaRPr b="1" sz="2200">
              <a:solidFill>
                <a:schemeClr val="lt1"/>
              </a:solidFill>
            </a:endParaRPr>
          </a:p>
        </p:txBody>
      </p:sp>
      <p:grpSp>
        <p:nvGrpSpPr>
          <p:cNvPr id="341" name="Google Shape;341;p17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342" name="Google Shape;342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3" name="Google Shape;343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17"/>
          <p:cNvSpPr txBox="1"/>
          <p:nvPr>
            <p:ph idx="4294967295" type="body"/>
          </p:nvPr>
        </p:nvSpPr>
        <p:spPr>
          <a:xfrm>
            <a:off x="1244325" y="3757725"/>
            <a:ext cx="2323200" cy="8016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find_circle(point1, point2, point3)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</a:rPr>
              <a:t>encontrar_centro_radio(puntos)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45" name="Google Shape;345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3</a:t>
            </a:r>
            <a:endParaRPr b="1" sz="2200">
              <a:solidFill>
                <a:schemeClr val="lt1"/>
              </a:solidFill>
            </a:endParaRPr>
          </a:p>
        </p:txBody>
      </p:sp>
      <p:grpSp>
        <p:nvGrpSpPr>
          <p:cNvPr id="347" name="Google Shape;347;p17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348" name="Google Shape;348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9" name="Google Shape;349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17"/>
          <p:cNvSpPr txBox="1"/>
          <p:nvPr>
            <p:ph idx="4294967295" type="body"/>
          </p:nvPr>
        </p:nvSpPr>
        <p:spPr>
          <a:xfrm>
            <a:off x="2465175" y="450225"/>
            <a:ext cx="2623800" cy="848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distancia_punto_centro(punto, centro)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33333"/>
                </a:solidFill>
              </a:rPr>
              <a:t>grado_pertenencia(clusters, punto)</a:t>
            </a:r>
            <a:endParaRPr b="1" sz="11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51" name="Google Shape;351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4</a:t>
            </a:r>
            <a:endParaRPr b="1" sz="2200">
              <a:solidFill>
                <a:schemeClr val="lt1"/>
              </a:solidFill>
            </a:endParaRPr>
          </a:p>
        </p:txBody>
      </p:sp>
      <p:grpSp>
        <p:nvGrpSpPr>
          <p:cNvPr id="353" name="Google Shape;353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354" name="Google Shape;354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5" name="Google Shape;355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7"/>
          <p:cNvSpPr txBox="1"/>
          <p:nvPr>
            <p:ph idx="4294967295" type="body"/>
          </p:nvPr>
        </p:nvSpPr>
        <p:spPr>
          <a:xfrm>
            <a:off x="4572000" y="3532625"/>
            <a:ext cx="4538400" cy="14670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get_peso(punto1, punto2, punto3, pertenencias, indice_cluster)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media_ponderada_normalizada(datos, pesos_normalizados)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asigna_puntos_cluster(clusters, puntos, pertenencias)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</a:rPr>
              <a:t>encontrar_circulos_por_pertenencia(puntos, pertenencias, clusters)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57" name="Google Shape;357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5</a:t>
            </a:r>
            <a:endParaRPr b="1" sz="2200">
              <a:solidFill>
                <a:schemeClr val="lt1"/>
              </a:solidFill>
            </a:endParaRPr>
          </a:p>
        </p:txBody>
      </p:sp>
      <p:grpSp>
        <p:nvGrpSpPr>
          <p:cNvPr id="359" name="Google Shape;359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360" name="Google Shape;360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1" name="Google Shape;361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17"/>
          <p:cNvSpPr txBox="1"/>
          <p:nvPr>
            <p:ph idx="4294967295" type="body"/>
          </p:nvPr>
        </p:nvSpPr>
        <p:spPr>
          <a:xfrm>
            <a:off x="5189700" y="191625"/>
            <a:ext cx="3920700" cy="13656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asigna_puntos_unico_cluster(clusters, puntos, pertenencias)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dibuja_circunferencias_puntos(puntos, circunferencias, pertenencias)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</a:rPr>
              <a:t>busqueda_anillos(puntos, clusters_iniciales, iteraciones)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oogle Shape;367;p18"/>
          <p:cNvCxnSpPr/>
          <p:nvPr/>
        </p:nvCxnSpPr>
        <p:spPr>
          <a:xfrm>
            <a:off x="373300" y="3272058"/>
            <a:ext cx="8460000" cy="1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18"/>
          <p:cNvSpPr txBox="1"/>
          <p:nvPr>
            <p:ph idx="4294967295" type="body"/>
          </p:nvPr>
        </p:nvSpPr>
        <p:spPr>
          <a:xfrm>
            <a:off x="4572000" y="2777338"/>
            <a:ext cx="4633500" cy="5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accent3"/>
                </a:solidFill>
              </a:rPr>
              <a:t>El problema de los cluster iniciales</a:t>
            </a:r>
            <a:endParaRPr b="1" sz="2100">
              <a:solidFill>
                <a:schemeClr val="accent3"/>
              </a:solidFill>
            </a:endParaRPr>
          </a:p>
        </p:txBody>
      </p:sp>
      <p:sp>
        <p:nvSpPr>
          <p:cNvPr id="369" name="Google Shape;369;p18"/>
          <p:cNvSpPr txBox="1"/>
          <p:nvPr>
            <p:ph idx="4294967295" type="body"/>
          </p:nvPr>
        </p:nvSpPr>
        <p:spPr>
          <a:xfrm>
            <a:off x="4572000" y="3404225"/>
            <a:ext cx="4376100" cy="15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Se comprendió la importancia de unos buenos clusters iniciales.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/>
              <a:t>Se han llevado a cabo la elaboración de numerosos métodos de obtención de clusters iniciales, cada uno aportando información a nuestra investigación y proporcionando diferente eficiencia en cada caso de prueba.</a:t>
            </a:r>
            <a:endParaRPr sz="1200"/>
          </a:p>
        </p:txBody>
      </p:sp>
      <p:sp>
        <p:nvSpPr>
          <p:cNvPr id="370" name="Google Shape;370;p18"/>
          <p:cNvSpPr txBox="1"/>
          <p:nvPr/>
        </p:nvSpPr>
        <p:spPr>
          <a:xfrm>
            <a:off x="425025" y="130425"/>
            <a:ext cx="868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r>
              <a:rPr b="1" lang="es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. Experimentación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71" name="Google Shape;3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26" y="827611"/>
            <a:ext cx="2612825" cy="17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349" y="851375"/>
            <a:ext cx="2552775" cy="17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00" y="831150"/>
            <a:ext cx="2612825" cy="176081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 txBox="1"/>
          <p:nvPr>
            <p:ph idx="4294967295" type="body"/>
          </p:nvPr>
        </p:nvSpPr>
        <p:spPr>
          <a:xfrm>
            <a:off x="425025" y="2777350"/>
            <a:ext cx="3891000" cy="5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accent3"/>
                </a:solidFill>
              </a:rPr>
              <a:t>Los casos de prueba</a:t>
            </a:r>
            <a:endParaRPr b="1" sz="2100">
              <a:solidFill>
                <a:schemeClr val="accent3"/>
              </a:solidFill>
            </a:endParaRPr>
          </a:p>
        </p:txBody>
      </p:sp>
      <p:sp>
        <p:nvSpPr>
          <p:cNvPr id="375" name="Google Shape;375;p18"/>
          <p:cNvSpPr txBox="1"/>
          <p:nvPr>
            <p:ph idx="4294967295" type="body"/>
          </p:nvPr>
        </p:nvSpPr>
        <p:spPr>
          <a:xfrm>
            <a:off x="345900" y="3404225"/>
            <a:ext cx="3620100" cy="14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Realización de pruebas sobre tres casos bien diferenciados.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/>
              <a:t>Medición del porcentaje de veces que se encontraban correctamente los círculos y el tiempo que se tardaba.</a:t>
            </a:r>
            <a:endParaRPr sz="1200"/>
          </a:p>
        </p:txBody>
      </p:sp>
      <p:sp>
        <p:nvSpPr>
          <p:cNvPr id="376" name="Google Shape;376;p18"/>
          <p:cNvSpPr/>
          <p:nvPr/>
        </p:nvSpPr>
        <p:spPr>
          <a:xfrm>
            <a:off x="4261338" y="2914775"/>
            <a:ext cx="15300" cy="19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"/>
          <p:cNvSpPr txBox="1"/>
          <p:nvPr>
            <p:ph type="title"/>
          </p:nvPr>
        </p:nvSpPr>
        <p:spPr>
          <a:xfrm>
            <a:off x="1123850" y="765425"/>
            <a:ext cx="3774900" cy="83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</a:rPr>
              <a:t>3</a:t>
            </a:r>
            <a:r>
              <a:rPr lang="es" sz="3000">
                <a:solidFill>
                  <a:srgbClr val="000000"/>
                </a:solidFill>
              </a:rPr>
              <a:t>. Experimentación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382" name="Google Shape;3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000" y="1196800"/>
            <a:ext cx="3230275" cy="375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9"/>
          <p:cNvSpPr txBox="1"/>
          <p:nvPr/>
        </p:nvSpPr>
        <p:spPr>
          <a:xfrm>
            <a:off x="691825" y="1628625"/>
            <a:ext cx="3694500" cy="118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Experimentos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Se realizaron pruebas para cada caso de prueba con cada método de búsqueda de clusters iniciales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19"/>
          <p:cNvSpPr txBox="1"/>
          <p:nvPr/>
        </p:nvSpPr>
        <p:spPr>
          <a:xfrm>
            <a:off x="691825" y="3167700"/>
            <a:ext cx="3664200" cy="138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Resultados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Hubo un sobreajuste a la hora de diseñar los métodos de búsqueda de clusters iniciales, siendo el caso de círculos concéntricos el que mayor efectividad presenta.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"/>
          <p:cNvSpPr txBox="1"/>
          <p:nvPr>
            <p:ph type="title"/>
          </p:nvPr>
        </p:nvSpPr>
        <p:spPr>
          <a:xfrm>
            <a:off x="1123850" y="765425"/>
            <a:ext cx="3774900" cy="83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</a:rPr>
              <a:t>4</a:t>
            </a:r>
            <a:r>
              <a:rPr lang="es" sz="3000">
                <a:solidFill>
                  <a:srgbClr val="000000"/>
                </a:solidFill>
              </a:rPr>
              <a:t>. Conclusiones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390" name="Google Shape;390;p20"/>
          <p:cNvSpPr txBox="1"/>
          <p:nvPr/>
        </p:nvSpPr>
        <p:spPr>
          <a:xfrm>
            <a:off x="753900" y="1738775"/>
            <a:ext cx="7636200" cy="900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 algoritmo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La experimentación revela que sin un buen método de búsqueda de clusters iniciales el algoritmo pierde mucha efectividad, lo cual sugiere que es problema del diseño del mismo.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753900" y="2976300"/>
            <a:ext cx="7636200" cy="1551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Posibles mejoras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➢"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Reducción de complejidad en el algoritmo para reducir el tiempo que éste tarda en ejecutarse.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➢"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Rediseñado del algoritmo para un aumento de efectividad.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➢"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Diseño de un algoritmo de búsqueda de clusters iniciales que aumente la efectividad para cualquier caso.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 txBox="1"/>
          <p:nvPr>
            <p:ph type="title"/>
          </p:nvPr>
        </p:nvSpPr>
        <p:spPr>
          <a:xfrm>
            <a:off x="2340450" y="1289700"/>
            <a:ext cx="4145400" cy="25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¡Muchas gracias!</a:t>
            </a:r>
            <a:endParaRPr sz="3800"/>
          </a:p>
        </p:txBody>
      </p:sp>
      <p:sp>
        <p:nvSpPr>
          <p:cNvPr id="397" name="Google Shape;397;p21"/>
          <p:cNvSpPr/>
          <p:nvPr/>
        </p:nvSpPr>
        <p:spPr>
          <a:xfrm>
            <a:off x="2220450" y="1926450"/>
            <a:ext cx="4385400" cy="4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2220450" y="3260775"/>
            <a:ext cx="4385400" cy="4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