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86" r:id="rId5"/>
    <p:sldId id="279" r:id="rId6"/>
    <p:sldId id="287" r:id="rId7"/>
    <p:sldId id="288" r:id="rId8"/>
    <p:sldId id="289" r:id="rId9"/>
    <p:sldId id="271" r:id="rId10"/>
    <p:sldId id="285" r:id="rId11"/>
    <p:sldId id="269" r:id="rId12"/>
    <p:sldId id="290" r:id="rId13"/>
    <p:sldId id="291" r:id="rId14"/>
    <p:sldId id="29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OS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OS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 - </a:t>
            </a:r>
            <a:r>
              <a:rPr lang="it-IT" sz="1600" dirty="0"/>
              <a:t>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15" y="2010756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0" y="2612020"/>
            <a:ext cx="5393100" cy="1064054"/>
          </a:xfrm>
        </p:spPr>
        <p:txBody>
          <a:bodyPr>
            <a:normAutofit/>
          </a:bodyPr>
          <a:lstStyle/>
          <a:p>
            <a:r>
              <a:rPr lang="it-IT" sz="1700" dirty="0"/>
              <a:t>Il meccanismo del Round Robin viene gestito tramite la funzione </a:t>
            </a:r>
            <a:r>
              <a:rPr lang="en-GB" sz="1700" kern="0" dirty="0" err="1">
                <a:solidFill>
                  <a:srgbClr val="1C00C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hardclock</a:t>
            </a:r>
            <a:r>
              <a:rPr lang="en-GB" sz="1700" kern="0" dirty="0">
                <a:solidFill>
                  <a:srgbClr val="1C00C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it-IT" sz="1700" dirty="0"/>
              <a:t>, periodicamente chiamata dal gestore delle interruzioni del clock hardware.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010756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9505993-EDE1-B360-A580-1C8E2FD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9" y="4193310"/>
            <a:ext cx="5261606" cy="2400329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338A3F-5D44-2086-005D-7FD332C6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8" y="2612020"/>
            <a:ext cx="5614073" cy="1459084"/>
          </a:xfrm>
        </p:spPr>
        <p:txBody>
          <a:bodyPr>
            <a:normAutofit/>
          </a:bodyPr>
          <a:lstStyle/>
          <a:p>
            <a:r>
              <a:rPr lang="it-IT" sz="1700" dirty="0"/>
              <a:t>Ad ogni interrupt del timer, la variabile globale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ticks</a:t>
            </a:r>
            <a:r>
              <a:rPr lang="it-IT" sz="1700" dirty="0"/>
              <a:t> viene incrementata di uno. Quando un thread esaurisce il suo quantum temporale,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thread_tick</a:t>
            </a:r>
            <a:r>
              <a:rPr lang="it-IT" sz="1700" dirty="0"/>
              <a:t> chiama la funzione </a:t>
            </a:r>
            <a:r>
              <a:rPr lang="it-IT" sz="1700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intr_yield_on_return</a:t>
            </a:r>
            <a:r>
              <a:rPr lang="it-IT" sz="1700" kern="0" dirty="0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it-IT" sz="1700" dirty="0"/>
              <a:t> per effettuare uno switch di contesto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C4EBF07-F29B-14AC-E188-DED201948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39"/>
          <a:stretch/>
        </p:blipFill>
        <p:spPr>
          <a:xfrm>
            <a:off x="6708461" y="4193310"/>
            <a:ext cx="4689212" cy="900862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7AD17E6-70CE-CD69-1998-BAA7AD05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72"/>
          <a:stretch/>
        </p:blipFill>
        <p:spPr>
          <a:xfrm>
            <a:off x="6708461" y="5285117"/>
            <a:ext cx="3349939" cy="1500271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8C638DF-3451-DE7A-8467-E132B7CC68B3}"/>
              </a:ext>
            </a:extLst>
          </p:cNvPr>
          <p:cNvSpPr txBox="1"/>
          <p:nvPr/>
        </p:nvSpPr>
        <p:spPr>
          <a:xfrm>
            <a:off x="670649" y="3766908"/>
            <a:ext cx="285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kern</a:t>
            </a:r>
            <a:r>
              <a:rPr lang="it-IT" sz="1600" dirty="0">
                <a:solidFill>
                  <a:schemeClr val="tx2"/>
                </a:solidFill>
              </a:rPr>
              <a:t>/thread/</a:t>
            </a:r>
            <a:r>
              <a:rPr lang="it-IT" sz="1600" dirty="0" err="1">
                <a:solidFill>
                  <a:schemeClr val="tx2"/>
                </a:solidFill>
              </a:rPr>
              <a:t>clock.c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944CDBB-5E16-0F9D-A244-989075A6FCA3}"/>
              </a:ext>
            </a:extLst>
          </p:cNvPr>
          <p:cNvSpPr txBox="1"/>
          <p:nvPr/>
        </p:nvSpPr>
        <p:spPr>
          <a:xfrm>
            <a:off x="10058400" y="3854756"/>
            <a:ext cx="285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src</a:t>
            </a:r>
            <a:r>
              <a:rPr lang="it-IT" sz="1600" dirty="0">
                <a:solidFill>
                  <a:schemeClr val="tx2"/>
                </a:solidFill>
              </a:rPr>
              <a:t>/devices/</a:t>
            </a:r>
            <a:r>
              <a:rPr lang="it-IT" sz="1600" dirty="0" err="1">
                <a:solidFill>
                  <a:schemeClr val="tx2"/>
                </a:solidFill>
              </a:rPr>
              <a:t>timer.c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50B6FBD-C53C-E4F1-B453-E7A4E82195E5}"/>
              </a:ext>
            </a:extLst>
          </p:cNvPr>
          <p:cNvSpPr txBox="1"/>
          <p:nvPr/>
        </p:nvSpPr>
        <p:spPr>
          <a:xfrm>
            <a:off x="9925486" y="5054920"/>
            <a:ext cx="25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2"/>
                </a:solidFill>
              </a:rPr>
              <a:t>src</a:t>
            </a:r>
            <a:r>
              <a:rPr lang="it-IT" sz="1600" dirty="0">
                <a:solidFill>
                  <a:schemeClr val="tx2"/>
                </a:solidFill>
              </a:rPr>
              <a:t>/threads/</a:t>
            </a:r>
            <a:r>
              <a:rPr lang="it-IT" sz="1600" dirty="0" err="1">
                <a:solidFill>
                  <a:schemeClr val="tx2"/>
                </a:solidFill>
              </a:rPr>
              <a:t>thread.c</a:t>
            </a:r>
            <a:endParaRPr lang="it-IT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olo 32">
            <a:extLst>
              <a:ext uri="{FF2B5EF4-FFF2-40B4-BE49-F238E27FC236}">
                <a16:creationId xmlns:a16="http://schemas.microsoft.com/office/drawing/2014/main" id="{8F1499F5-A73C-5715-A022-479D6D67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Scheduling </a:t>
            </a:r>
            <a:r>
              <a:rPr lang="it-IT" sz="1600" dirty="0"/>
              <a:t>-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680747" y="2697019"/>
            <a:ext cx="2721867" cy="86299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PINTOS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/threads/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" r="27512" b="47359"/>
          <a:stretch/>
        </p:blipFill>
        <p:spPr>
          <a:xfrm>
            <a:off x="6680747" y="3735363"/>
            <a:ext cx="4589653" cy="2997810"/>
          </a:xfrm>
          <a:prstGeom prst="rect">
            <a:avLst/>
          </a:prstGeom>
        </p:spPr>
      </p:pic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FCA804C0-F24D-50D4-D44C-5A5612A99909}"/>
              </a:ext>
            </a:extLst>
          </p:cNvPr>
          <p:cNvSpPr txBox="1">
            <a:spLocks/>
          </p:cNvSpPr>
          <p:nvPr/>
        </p:nvSpPr>
        <p:spPr>
          <a:xfrm>
            <a:off x="581193" y="1949204"/>
            <a:ext cx="10400843" cy="71637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funzione responsabile di cedere volontariamente la CPU allo scheduler e consentire al successivo thread pronto di essere eseguito è la </a:t>
            </a:r>
            <a:r>
              <a:rPr lang="it-IT" kern="0" dirty="0" err="1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thread_yield</a:t>
            </a:r>
            <a:r>
              <a:rPr lang="it-IT" kern="0" dirty="0">
                <a:solidFill>
                  <a:srgbClr val="1C00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per entrambi i sistemi operativi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899F936-062D-A239-2F55-D291938D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39"/>
          <a:stretch/>
        </p:blipFill>
        <p:spPr>
          <a:xfrm>
            <a:off x="581193" y="3735363"/>
            <a:ext cx="5087076" cy="914127"/>
          </a:xfrm>
          <a:prstGeom prst="rect">
            <a:avLst/>
          </a:prstGeom>
        </p:spPr>
      </p:pic>
      <p:sp>
        <p:nvSpPr>
          <p:cNvPr id="44" name="Segnaposto testo 3">
            <a:extLst>
              <a:ext uri="{FF2B5EF4-FFF2-40B4-BE49-F238E27FC236}">
                <a16:creationId xmlns:a16="http://schemas.microsoft.com/office/drawing/2014/main" id="{DB01AAE8-91D9-A99A-F76D-7A96287760FC}"/>
              </a:ext>
            </a:extLst>
          </p:cNvPr>
          <p:cNvSpPr txBox="1">
            <a:spLocks/>
          </p:cNvSpPr>
          <p:nvPr/>
        </p:nvSpPr>
        <p:spPr>
          <a:xfrm>
            <a:off x="581193" y="2697019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OS161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kern</a:t>
            </a:r>
            <a:r>
              <a:rPr lang="it-IT" sz="1800" dirty="0">
                <a:solidFill>
                  <a:schemeClr val="tx2"/>
                </a:solidFill>
              </a:rPr>
              <a:t>/thread/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64988E0-DEF4-1D6D-6DBE-7F09F55F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Scheduling </a:t>
            </a:r>
            <a:r>
              <a:rPr lang="it-IT" sz="1600" dirty="0"/>
              <a:t>- implementazione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1E817B1A-2606-2857-7596-1C4194E35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36"/>
          <a:stretch/>
        </p:blipFill>
        <p:spPr>
          <a:xfrm>
            <a:off x="6523734" y="3492307"/>
            <a:ext cx="4914314" cy="263603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6B753CFD-671C-0A35-85D7-2565A3166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71"/>
          <a:stretch/>
        </p:blipFill>
        <p:spPr>
          <a:xfrm>
            <a:off x="581192" y="3657082"/>
            <a:ext cx="5087075" cy="896573"/>
          </a:xfrm>
          <a:prstGeom prst="rect">
            <a:avLst/>
          </a:prstGeom>
        </p:spPr>
      </p:pic>
      <p:sp>
        <p:nvSpPr>
          <p:cNvPr id="25" name="Segnaposto testo 3">
            <a:extLst>
              <a:ext uri="{FF2B5EF4-FFF2-40B4-BE49-F238E27FC236}">
                <a16:creationId xmlns:a16="http://schemas.microsoft.com/office/drawing/2014/main" id="{42CFD057-0819-2FA4-37D1-BE9B183ACE67}"/>
              </a:ext>
            </a:extLst>
          </p:cNvPr>
          <p:cNvSpPr txBox="1">
            <a:spLocks/>
          </p:cNvSpPr>
          <p:nvPr/>
        </p:nvSpPr>
        <p:spPr>
          <a:xfrm>
            <a:off x="6523734" y="2250892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/threads/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B0B24CDF-9D03-780B-BE7B-FBB9EAEF3063}"/>
              </a:ext>
            </a:extLst>
          </p:cNvPr>
          <p:cNvSpPr txBox="1">
            <a:spLocks/>
          </p:cNvSpPr>
          <p:nvPr/>
        </p:nvSpPr>
        <p:spPr>
          <a:xfrm>
            <a:off x="581192" y="2337925"/>
            <a:ext cx="2721867" cy="862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OS161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kern</a:t>
            </a:r>
            <a:r>
              <a:rPr lang="it-IT" sz="1800" dirty="0">
                <a:solidFill>
                  <a:schemeClr val="tx2"/>
                </a:solidFill>
              </a:rPr>
              <a:t>/thread/</a:t>
            </a:r>
            <a:r>
              <a:rPr lang="it-IT" sz="1800" dirty="0" err="1">
                <a:solidFill>
                  <a:schemeClr val="tx2"/>
                </a:solidFill>
              </a:rPr>
              <a:t>thread.c</a:t>
            </a: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1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79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05911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OS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16407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OS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OS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OS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OS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Interrupt </a:t>
            </a:r>
            <a:r>
              <a:rPr lang="it-IT" sz="1600" dirty="0" err="1"/>
              <a:t>disable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913503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modificare la priorità degli interrupt e di abilitarli/disabilitarli</a:t>
            </a:r>
          </a:p>
          <a:p>
            <a:r>
              <a:rPr lang="it-IT" b="1" dirty="0"/>
              <a:t>spl0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altLang="it-IT" dirty="0"/>
              <a:t>imposta IPL su 0, abilitando tutti gli interrupt </a:t>
            </a:r>
            <a:endParaRPr lang="it-IT" dirty="0"/>
          </a:p>
          <a:p>
            <a:r>
              <a:rPr lang="it-IT" b="1" dirty="0" err="1"/>
              <a:t>splhigh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i</a:t>
            </a:r>
            <a:r>
              <a:rPr lang="it-IT" altLang="it-IT" dirty="0"/>
              <a:t>mposta IPL al valore più alto, disabilitando tutti gli interrupt. </a:t>
            </a:r>
            <a:endParaRPr lang="it-IT" dirty="0"/>
          </a:p>
          <a:p>
            <a:r>
              <a:rPr lang="it-IT" b="1" dirty="0" err="1"/>
              <a:t>splx</a:t>
            </a:r>
            <a:r>
              <a:rPr lang="it-IT" dirty="0"/>
              <a:t>(S) </a:t>
            </a:r>
            <a:r>
              <a:rPr lang="it-IT" dirty="0">
                <a:sym typeface="Wingdings" panose="05000000000000000000" pitchFamily="2" charset="2"/>
              </a:rPr>
              <a:t> imposta IPL al valore S, abilitando lo stato rappresentato da S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kern</a:t>
            </a:r>
            <a:r>
              <a:rPr lang="it-IT" sz="1400" i="1" dirty="0">
                <a:sym typeface="Wingdings" panose="05000000000000000000" pitchFamily="2" charset="2"/>
              </a:rPr>
              <a:t>/include/</a:t>
            </a:r>
            <a:r>
              <a:rPr lang="it-IT" sz="1400" i="1" dirty="0" err="1">
                <a:sym typeface="Wingdings" panose="05000000000000000000" pitchFamily="2" charset="2"/>
              </a:rPr>
              <a:t>spl.h</a:t>
            </a:r>
            <a:endParaRPr lang="it-IT" sz="1400" i="1" dirty="0"/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913503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588663"/>
            <a:ext cx="5393100" cy="293499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Dà la possibilità di abilitare/disabilitare gli interrupt ma </a:t>
            </a:r>
            <a:r>
              <a:rPr lang="it-IT" b="1" dirty="0"/>
              <a:t>non</a:t>
            </a:r>
            <a:r>
              <a:rPr lang="it-IT" dirty="0"/>
              <a:t> dà la possibilità di controllare la priorità degli interrupt</a:t>
            </a:r>
          </a:p>
          <a:p>
            <a:r>
              <a:rPr lang="it-IT" b="1" dirty="0" err="1"/>
              <a:t>intr_enable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abilita gli interrupt</a:t>
            </a:r>
            <a:endParaRPr lang="it-IT" dirty="0"/>
          </a:p>
          <a:p>
            <a:r>
              <a:rPr lang="it-IT" b="1" dirty="0" err="1"/>
              <a:t>intr_disable</a:t>
            </a:r>
            <a:r>
              <a:rPr lang="it-IT" dirty="0"/>
              <a:t>() </a:t>
            </a:r>
            <a:r>
              <a:rPr lang="it-IT" dirty="0">
                <a:sym typeface="Wingdings" panose="05000000000000000000" pitchFamily="2" charset="2"/>
              </a:rPr>
              <a:t> disabilita gli interrupt</a:t>
            </a:r>
          </a:p>
          <a:p>
            <a:r>
              <a:rPr lang="it-IT" sz="1400" i="1" dirty="0" err="1">
                <a:sym typeface="Wingdings" panose="05000000000000000000" pitchFamily="2" charset="2"/>
              </a:rPr>
              <a:t>src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thread</a:t>
            </a:r>
            <a:r>
              <a:rPr lang="it-IT" sz="1400" i="1" dirty="0">
                <a:sym typeface="Wingdings" panose="05000000000000000000" pitchFamily="2" charset="2"/>
              </a:rPr>
              <a:t>/</a:t>
            </a:r>
            <a:r>
              <a:rPr lang="it-IT" sz="1400" i="1" dirty="0" err="1">
                <a:sym typeface="Wingdings" panose="05000000000000000000" pitchFamily="2" charset="2"/>
              </a:rPr>
              <a:t>interrupt.h</a:t>
            </a:r>
            <a:endParaRPr lang="it-IT" sz="14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999040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Sia OS161 che </a:t>
            </a:r>
            <a:r>
              <a:rPr lang="it-IT" sz="2000" dirty="0" err="1">
                <a:solidFill>
                  <a:schemeClr val="tx1"/>
                </a:solidFill>
              </a:rPr>
              <a:t>PintOS</a:t>
            </a:r>
            <a:r>
              <a:rPr lang="it-IT" sz="2000" dirty="0">
                <a:solidFill>
                  <a:schemeClr val="tx1"/>
                </a:solidFill>
              </a:rPr>
              <a:t> danno la possibilità di abilitare/disabilitare gli interrupt per poter gestire le sezioni critiche</a:t>
            </a:r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- </a:t>
            </a:r>
            <a:r>
              <a:rPr lang="it-IT" sz="1600" dirty="0" err="1"/>
              <a:t>SEmaphore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794235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utilizzato per identificarlo</a:t>
            </a:r>
          </a:p>
          <a:p>
            <a:pPr lvl="1"/>
            <a:r>
              <a:rPr lang="it-IT" dirty="0" err="1"/>
              <a:t>wchan</a:t>
            </a:r>
            <a:r>
              <a:rPr lang="it-IT" dirty="0"/>
              <a:t>: per memorizzare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pPr lvl="1"/>
            <a:r>
              <a:rPr lang="it-IT" dirty="0" err="1"/>
              <a:t>spinlock</a:t>
            </a:r>
            <a:r>
              <a:rPr lang="it-IT" dirty="0"/>
              <a:t>: per mettere un lock sul semaforo (protegge il contatore)</a:t>
            </a:r>
          </a:p>
          <a:p>
            <a:pPr lvl="1"/>
            <a:r>
              <a:rPr lang="it-IT" dirty="0"/>
              <a:t>contatore: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/>
              <a:t>P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/>
              <a:t>V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  <a:endParaRPr lang="it-IT" sz="1600" b="1" dirty="0"/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794235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469395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Semafori implementati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valore: non negativo che indica il numero di </a:t>
            </a:r>
            <a:r>
              <a:rPr lang="it-IT" dirty="0" err="1"/>
              <a:t>threads</a:t>
            </a:r>
            <a:r>
              <a:rPr lang="it-IT" dirty="0"/>
              <a:t> che possono accedere alla risorsa</a:t>
            </a:r>
          </a:p>
          <a:p>
            <a:pPr lvl="1"/>
            <a:r>
              <a:rPr lang="it-IT" dirty="0"/>
              <a:t>lista: </a:t>
            </a:r>
            <a:r>
              <a:rPr lang="it-IT" dirty="0" err="1"/>
              <a:t>linked</a:t>
            </a:r>
            <a:r>
              <a:rPr lang="it-IT" dirty="0"/>
              <a:t> list che memorizza i </a:t>
            </a:r>
            <a:r>
              <a:rPr lang="it-IT" dirty="0" err="1"/>
              <a:t>threads</a:t>
            </a:r>
            <a:r>
              <a:rPr lang="it-IT" dirty="0"/>
              <a:t> in attesa</a:t>
            </a:r>
          </a:p>
          <a:p>
            <a:r>
              <a:rPr lang="it-IT" sz="1600" dirty="0"/>
              <a:t>Sono usate le funzioni </a:t>
            </a:r>
            <a:r>
              <a:rPr lang="it-IT" sz="1600" b="1" dirty="0" err="1"/>
              <a:t>sema_down</a:t>
            </a:r>
            <a:r>
              <a:rPr lang="it-IT" sz="1600" b="1" dirty="0"/>
              <a:t> </a:t>
            </a:r>
            <a:r>
              <a:rPr lang="it-IT" sz="1600" dirty="0"/>
              <a:t>(decrementa il contatore e blocca il </a:t>
            </a:r>
            <a:r>
              <a:rPr lang="it-IT" sz="1600" dirty="0" err="1"/>
              <a:t>thread</a:t>
            </a:r>
            <a:r>
              <a:rPr lang="it-IT" sz="1600" dirty="0"/>
              <a:t> se </a:t>
            </a:r>
            <a:r>
              <a:rPr lang="it-IT" sz="1600" dirty="0" err="1"/>
              <a:t>cont</a:t>
            </a:r>
            <a:r>
              <a:rPr lang="it-IT" sz="1600" dirty="0"/>
              <a:t>=0) e </a:t>
            </a:r>
            <a:r>
              <a:rPr lang="it-IT" sz="1600" b="1" dirty="0" err="1"/>
              <a:t>sema_up</a:t>
            </a:r>
            <a:r>
              <a:rPr lang="it-IT" sz="1600" dirty="0"/>
              <a:t> (incrementa il contatore e sveglia un </a:t>
            </a:r>
            <a:r>
              <a:rPr lang="it-IT" sz="1600" dirty="0" err="1"/>
              <a:t>thread</a:t>
            </a:r>
            <a:r>
              <a:rPr lang="it-IT" sz="1600" dirty="0"/>
              <a:t> in attesa)</a:t>
            </a:r>
          </a:p>
          <a:p>
            <a:r>
              <a:rPr lang="it-IT" sz="1600" dirty="0"/>
              <a:t>È presente la funzione </a:t>
            </a:r>
            <a:r>
              <a:rPr lang="it-IT" sz="1600" b="1" dirty="0" err="1"/>
              <a:t>sema_try_down</a:t>
            </a:r>
            <a:r>
              <a:rPr lang="it-IT" sz="1600" dirty="0"/>
              <a:t> che prova ad abbassare il valore del semaforo senza attendere. Se il </a:t>
            </a:r>
            <a:r>
              <a:rPr lang="it-IT" sz="1600" dirty="0" err="1"/>
              <a:t>value</a:t>
            </a:r>
            <a:r>
              <a:rPr lang="it-IT" sz="1600" dirty="0"/>
              <a:t> è 0 il </a:t>
            </a:r>
            <a:r>
              <a:rPr lang="it-IT" sz="1600" dirty="0" err="1"/>
              <a:t>thread</a:t>
            </a:r>
            <a:r>
              <a:rPr lang="it-IT" sz="1600" dirty="0"/>
              <a:t> è bloccato e messo in attesa; altrimenti viene decrementato e la funzione restituisce </a:t>
            </a:r>
            <a:r>
              <a:rPr lang="it-IT" sz="1600" dirty="0" err="1"/>
              <a:t>true</a:t>
            </a:r>
            <a:endParaRPr lang="it-IT" sz="1600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879772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Sia OS161 che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PintOS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implementano i semafori seguono il modello classico di semafori di </a:t>
            </a:r>
            <a:r>
              <a:rPr lang="it-IT" sz="2000" b="0" dirty="0" err="1">
                <a:solidFill>
                  <a:schemeClr val="tx1"/>
                </a:solidFill>
                <a:effectLst/>
              </a:rPr>
              <a:t>Dijkstra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, con operazioni atomiche di "down" e "up" per garantire la sincronizzazione.</a:t>
            </a:r>
          </a:p>
        </p:txBody>
      </p:sp>
    </p:spTree>
    <p:extLst>
      <p:ext uri="{BB962C8B-B14F-4D97-AF65-F5344CB8AC3E}">
        <p14:creationId xmlns:p14="http://schemas.microsoft.com/office/powerpoint/2010/main" val="419858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lock (</a:t>
            </a:r>
            <a:r>
              <a:rPr lang="it-IT" sz="1600" dirty="0" err="1"/>
              <a:t>mutex</a:t>
            </a:r>
            <a:r>
              <a:rPr lang="it-IT" sz="1600" dirty="0"/>
              <a:t>)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555699"/>
            <a:ext cx="5087075" cy="536005"/>
          </a:xfrm>
        </p:spPr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/>
              <a:t>nome: per identificare il lock</a:t>
            </a:r>
          </a:p>
          <a:p>
            <a:pPr lvl="1"/>
            <a:r>
              <a:rPr lang="it-IT" dirty="0"/>
              <a:t>HANGMAN_LOCKABLE: per rilevare i deadlock</a:t>
            </a:r>
          </a:p>
          <a:p>
            <a:r>
              <a:rPr lang="it-IT" sz="1600" dirty="0"/>
              <a:t>Le operazioni sui Lock sono simili a quelle che offre </a:t>
            </a:r>
            <a:r>
              <a:rPr lang="it-IT" sz="1600" dirty="0" err="1"/>
              <a:t>PintOS</a:t>
            </a:r>
            <a:endParaRPr lang="it-IT" sz="1600" dirty="0"/>
          </a:p>
          <a:p>
            <a:r>
              <a:rPr lang="it-IT" sz="1600" dirty="0"/>
              <a:t>La differenza principale è che OS161 utilizza anche un hook per riconoscere e prevenire i deadlock</a:t>
            </a:r>
          </a:p>
          <a:p>
            <a:pPr lvl="1"/>
            <a:r>
              <a:rPr lang="it-IT" dirty="0"/>
              <a:t>Il rilevatore di deadlock di OS161 utilizza un approccio basato sul grafo per rilevare i deadlock. I </a:t>
            </a:r>
            <a:r>
              <a:rPr lang="it-IT" dirty="0" err="1"/>
              <a:t>thread</a:t>
            </a:r>
            <a:r>
              <a:rPr lang="it-IT" dirty="0"/>
              <a:t> e i lock vengono rappresentati come nodi e archi in un grafo. Il codice di rilevamento dei deadlock controlla il grafo per rilevare cicli. Se viene rilevato un ciclo, significa che esiste un deadlock</a:t>
            </a:r>
          </a:p>
          <a:p>
            <a:endParaRPr lang="it-IT" sz="160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555699"/>
            <a:ext cx="5087073" cy="553373"/>
          </a:xfrm>
        </p:spPr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3230859"/>
            <a:ext cx="5393100" cy="2934999"/>
          </a:xfrm>
        </p:spPr>
        <p:txBody>
          <a:bodyPr>
            <a:noAutofit/>
          </a:bodyPr>
          <a:lstStyle/>
          <a:p>
            <a:r>
              <a:rPr lang="it-IT" sz="1600" dirty="0"/>
              <a:t>Lock implementato come </a:t>
            </a:r>
            <a:r>
              <a:rPr lang="it-IT" sz="1600" dirty="0" err="1"/>
              <a:t>struct</a:t>
            </a:r>
            <a:r>
              <a:rPr lang="it-IT" sz="1600" dirty="0"/>
              <a:t> contenente:</a:t>
            </a:r>
          </a:p>
          <a:p>
            <a:pPr lvl="1"/>
            <a:r>
              <a:rPr lang="it-IT" dirty="0" err="1"/>
              <a:t>thread</a:t>
            </a:r>
            <a:r>
              <a:rPr lang="it-IT" dirty="0"/>
              <a:t>: chi detiene il lock</a:t>
            </a:r>
          </a:p>
          <a:p>
            <a:pPr lvl="1"/>
            <a:r>
              <a:rPr lang="it-IT" dirty="0" err="1"/>
              <a:t>semaphore</a:t>
            </a:r>
            <a:r>
              <a:rPr lang="it-IT" dirty="0"/>
              <a:t>: struttura semaforo binario per il controllo degli accessi</a:t>
            </a:r>
          </a:p>
          <a:p>
            <a:r>
              <a:rPr lang="it-IT" sz="1600" dirty="0"/>
              <a:t>Le funzioni sui Lock sono: </a:t>
            </a:r>
          </a:p>
          <a:p>
            <a:pPr lvl="1"/>
            <a:r>
              <a:rPr lang="it-IT" sz="1200" b="1" dirty="0" err="1"/>
              <a:t>lock_init</a:t>
            </a:r>
            <a:r>
              <a:rPr lang="it-IT" sz="1200" dirty="0"/>
              <a:t> : Inizializza un nuovo lock.</a:t>
            </a:r>
          </a:p>
          <a:p>
            <a:pPr lvl="1"/>
            <a:r>
              <a:rPr lang="it-IT" sz="1200" b="1" dirty="0" err="1"/>
              <a:t>lock_acquire</a:t>
            </a:r>
            <a:r>
              <a:rPr lang="it-IT" sz="1200" dirty="0"/>
              <a:t> : Acquisisce il lock, aspettando, se necessario, il suo rilascio.</a:t>
            </a:r>
          </a:p>
          <a:p>
            <a:pPr lvl="1"/>
            <a:r>
              <a:rPr lang="it-IT" sz="1200" b="1" dirty="0" err="1"/>
              <a:t>lock_try_acquire</a:t>
            </a:r>
            <a:r>
              <a:rPr lang="it-IT" sz="1200" dirty="0"/>
              <a:t> : Prova ad acquisire il lock senza attendere.</a:t>
            </a:r>
          </a:p>
          <a:p>
            <a:pPr lvl="1"/>
            <a:r>
              <a:rPr lang="it-IT" sz="1200" b="1" dirty="0" err="1"/>
              <a:t>lock_release</a:t>
            </a:r>
            <a:r>
              <a:rPr lang="it-IT" sz="1200" dirty="0"/>
              <a:t> : Rilascia il lock detenuto dal </a:t>
            </a:r>
            <a:r>
              <a:rPr lang="it-IT" sz="1200" dirty="0" err="1"/>
              <a:t>thread</a:t>
            </a:r>
            <a:r>
              <a:rPr lang="it-IT" sz="1200" dirty="0"/>
              <a:t> corrente.</a:t>
            </a:r>
          </a:p>
          <a:p>
            <a:pPr lvl="1"/>
            <a:r>
              <a:rPr lang="it-IT" sz="1200" b="1" dirty="0" err="1"/>
              <a:t>lock_held_by_current_thread</a:t>
            </a:r>
            <a:r>
              <a:rPr lang="it-IT" sz="1200" dirty="0"/>
              <a:t> : Verifica se il </a:t>
            </a:r>
            <a:r>
              <a:rPr lang="it-IT" sz="1200" dirty="0" err="1"/>
              <a:t>thread</a:t>
            </a:r>
            <a:r>
              <a:rPr lang="it-IT" sz="1200" dirty="0"/>
              <a:t> in esecuzione possiede il lock.</a:t>
            </a:r>
          </a:p>
          <a:p>
            <a:pPr marL="324000" lvl="1" indent="0">
              <a:buNone/>
            </a:pP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D092F63-1123-8337-F4DC-4B5BF08C3E1F}"/>
              </a:ext>
            </a:extLst>
          </p:cNvPr>
          <p:cNvSpPr txBox="1">
            <a:spLocks/>
          </p:cNvSpPr>
          <p:nvPr/>
        </p:nvSpPr>
        <p:spPr>
          <a:xfrm>
            <a:off x="615548" y="1641236"/>
            <a:ext cx="11245148" cy="921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dirty="0">
                <a:solidFill>
                  <a:schemeClr val="tx1"/>
                </a:solidFill>
                <a:effectLst/>
              </a:rPr>
              <a:t>Un </a:t>
            </a:r>
            <a:r>
              <a:rPr lang="it-IT" sz="2000" dirty="0">
                <a:solidFill>
                  <a:schemeClr val="tx1"/>
                </a:solidFill>
                <a:effectLst/>
              </a:rPr>
              <a:t>lock</a:t>
            </a:r>
            <a:r>
              <a:rPr lang="it-IT" sz="2000" b="0" dirty="0">
                <a:solidFill>
                  <a:schemeClr val="tx1"/>
                </a:solidFill>
                <a:effectLst/>
              </a:rPr>
              <a:t> è analogo a un semaforo con un valore iniziale di 1, equivalente al verde di un semaforo. L'azione "up" di un lock è chiamata "rilascio", mentre l'azione "down" è detta "acquisizione".</a:t>
            </a:r>
          </a:p>
        </p:txBody>
      </p:sp>
    </p:spTree>
    <p:extLst>
      <p:ext uri="{BB962C8B-B14F-4D97-AF65-F5344CB8AC3E}">
        <p14:creationId xmlns:p14="http://schemas.microsoft.com/office/powerpoint/2010/main" val="195233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 </a:t>
            </a:r>
            <a:r>
              <a:rPr lang="it-IT" sz="1600" dirty="0"/>
              <a:t>– SPINLOCK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3C55E6E-7F1D-E8ED-D1E0-70C0CB3A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065293"/>
            <a:ext cx="5087075" cy="536005"/>
          </a:xfrm>
        </p:spPr>
        <p:txBody>
          <a:bodyPr/>
          <a:lstStyle/>
          <a:p>
            <a:r>
              <a:rPr lang="it-IT" dirty="0" err="1"/>
              <a:t>Spinlock</a:t>
            </a:r>
            <a:endParaRPr lang="it-IT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DF74071F-8B8B-B999-4850-42BA71FE8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differenza di </a:t>
            </a:r>
            <a:r>
              <a:rPr lang="it-IT" dirty="0" err="1"/>
              <a:t>PintOS</a:t>
            </a:r>
            <a:r>
              <a:rPr lang="it-IT" dirty="0"/>
              <a:t>, </a:t>
            </a:r>
            <a:r>
              <a:rPr lang="it-IT" b="1" dirty="0"/>
              <a:t>OS161</a:t>
            </a:r>
            <a:r>
              <a:rPr lang="it-IT" dirty="0"/>
              <a:t> introduce anche gli </a:t>
            </a:r>
            <a:r>
              <a:rPr lang="it-IT" b="1" dirty="0" err="1"/>
              <a:t>spinlock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Gli </a:t>
            </a:r>
            <a:r>
              <a:rPr lang="it-IT" dirty="0" err="1"/>
              <a:t>spinlock</a:t>
            </a:r>
            <a:r>
              <a:rPr lang="it-IT" dirty="0"/>
              <a:t> sono un meccanismo di sincronizzazione che consente a più </a:t>
            </a:r>
            <a:r>
              <a:rPr lang="it-IT" dirty="0" err="1"/>
              <a:t>thread</a:t>
            </a:r>
            <a:r>
              <a:rPr lang="it-IT" dirty="0"/>
              <a:t> di accedere a un dato oggetto in modo esclusivo. </a:t>
            </a:r>
          </a:p>
          <a:p>
            <a:pPr marL="0" indent="0">
              <a:buNone/>
            </a:pPr>
            <a:r>
              <a:rPr lang="it-IT" dirty="0"/>
              <a:t>A differenza dei </a:t>
            </a:r>
            <a:r>
              <a:rPr lang="it-IT" dirty="0" err="1"/>
              <a:t>mutex</a:t>
            </a:r>
            <a:r>
              <a:rPr lang="it-IT" dirty="0"/>
              <a:t>, che mettono in attesa passiva i </a:t>
            </a:r>
            <a:r>
              <a:rPr lang="it-IT" dirty="0" err="1"/>
              <a:t>thread</a:t>
            </a:r>
            <a:r>
              <a:rPr lang="it-IT" dirty="0"/>
              <a:t> che non possono acquisire il lock, gli </a:t>
            </a:r>
            <a:r>
              <a:rPr lang="it-IT" dirty="0" err="1"/>
              <a:t>spinlock</a:t>
            </a:r>
            <a:r>
              <a:rPr lang="it-IT" dirty="0"/>
              <a:t> consentono ai </a:t>
            </a:r>
            <a:r>
              <a:rPr lang="it-IT" dirty="0" err="1"/>
              <a:t>thread</a:t>
            </a:r>
            <a:r>
              <a:rPr lang="it-IT" dirty="0"/>
              <a:t> di continuare a eseguire in modo attivo, verificando periodicamente se il lock è disponibile.</a:t>
            </a:r>
          </a:p>
        </p:txBody>
      </p:sp>
      <p:sp>
        <p:nvSpPr>
          <p:cNvPr id="17" name="Segnaposto contenuto 14">
            <a:extLst>
              <a:ext uri="{FF2B5EF4-FFF2-40B4-BE49-F238E27FC236}">
                <a16:creationId xmlns:a16="http://schemas.microsoft.com/office/drawing/2014/main" id="{BDB5703A-5D14-1779-07EE-1FC3B49E9925}"/>
              </a:ext>
            </a:extLst>
          </p:cNvPr>
          <p:cNvSpPr txBox="1">
            <a:spLocks/>
          </p:cNvSpPr>
          <p:nvPr/>
        </p:nvSpPr>
        <p:spPr>
          <a:xfrm>
            <a:off x="5974294" y="2065293"/>
            <a:ext cx="5393100" cy="46800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Basic spinlock.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spinlock_data_t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splk_lock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Memory word where we spin.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splk_holder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CPU holding this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HANGMAN_LOCKABLE(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splk_hangman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Deadlock detector hook.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Spinlock functions.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spinlock_init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Initialize the contents of a spinlock.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spinlock_cleanup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Opposite of </a:t>
            </a:r>
            <a:r>
              <a:rPr lang="en-US" sz="1800" dirty="0" err="1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init.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 must be unlocked.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spinlock_acquire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Get the lock, spinning as necessary. Also disables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spinlock_release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Release the lock. May re-enable interrupts.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C00C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spinlock_do_i_hold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A0D9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spinlock *</a:t>
            </a:r>
            <a:r>
              <a:rPr lang="en-US" sz="1800" dirty="0" err="1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1800" dirty="0">
                <a:solidFill>
                  <a:srgbClr val="5C26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006A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/*Check if the current CPU holds the lock. */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41236"/>
            <a:ext cx="11029950" cy="4027055"/>
          </a:xfrm>
        </p:spPr>
        <p:txBody>
          <a:bodyPr>
            <a:normAutofit/>
          </a:bodyPr>
          <a:lstStyle/>
          <a:p>
            <a:r>
              <a:rPr lang="it-IT" dirty="0"/>
              <a:t>Sia OS161 che </a:t>
            </a:r>
            <a:r>
              <a:rPr lang="it-IT" dirty="0" err="1"/>
              <a:t>Pintos</a:t>
            </a:r>
            <a:r>
              <a:rPr lang="it-IT" dirty="0"/>
              <a:t> implementano l'algoritmo Round Robin (RR), un metodo di scheduling in cui i processi vengono eseguiti in modo circolare</a:t>
            </a:r>
          </a:p>
          <a:p>
            <a:pPr lvl="1"/>
            <a:r>
              <a:rPr lang="it-IT" dirty="0"/>
              <a:t>Ogni processo riceve un quantum di tempo assegnato, e quando il quantum scade, il processo viene messo in coda, permettendo l'esecuzione del successivo processo pronto.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8952</TotalTime>
  <Words>1492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-apple-system</vt:lpstr>
      <vt:lpstr>Calibri</vt:lpstr>
      <vt:lpstr>Consolas</vt:lpstr>
      <vt:lpstr>Courier New</vt:lpstr>
      <vt:lpstr>Gill Sans MT</vt:lpstr>
      <vt:lpstr>Wingdings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OS e motivazioni</vt:lpstr>
      <vt:lpstr>Architettura</vt:lpstr>
      <vt:lpstr>Paging e  virtual memory</vt:lpstr>
      <vt:lpstr>Meccanismi di sincronizzazione – Interrupt disable</vt:lpstr>
      <vt:lpstr>Meccanismi di sincronizzazione - SEmaphore</vt:lpstr>
      <vt:lpstr>Meccanismi di sincronizzazione – lock (mutex)</vt:lpstr>
      <vt:lpstr>Meccanismi di sincronizzazione – SPINLOCK</vt:lpstr>
      <vt:lpstr>Scheduling</vt:lpstr>
      <vt:lpstr>Scheduling - implementazione</vt:lpstr>
      <vt:lpstr>Scheduling - implementazione</vt:lpstr>
      <vt:lpstr>Scheduling - implementazione</vt:lpstr>
      <vt:lpstr>System calls</vt:lpstr>
      <vt:lpstr>System calls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25</cp:revision>
  <dcterms:created xsi:type="dcterms:W3CDTF">2023-07-28T17:51:44Z</dcterms:created>
  <dcterms:modified xsi:type="dcterms:W3CDTF">2024-01-16T22:52:38Z</dcterms:modified>
</cp:coreProperties>
</file>