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25"/>
  </p:notesMasterIdLst>
  <p:sldIdLst>
    <p:sldId id="256" r:id="rId2"/>
    <p:sldId id="260" r:id="rId3"/>
    <p:sldId id="270" r:id="rId4"/>
    <p:sldId id="277" r:id="rId5"/>
    <p:sldId id="278" r:id="rId6"/>
    <p:sldId id="279" r:id="rId7"/>
    <p:sldId id="271" r:id="rId8"/>
    <p:sldId id="280" r:id="rId9"/>
    <p:sldId id="281" r:id="rId10"/>
    <p:sldId id="272" r:id="rId11"/>
    <p:sldId id="283" r:id="rId12"/>
    <p:sldId id="286" r:id="rId13"/>
    <p:sldId id="284" r:id="rId14"/>
    <p:sldId id="285" r:id="rId15"/>
    <p:sldId id="287" r:id="rId16"/>
    <p:sldId id="288" r:id="rId17"/>
    <p:sldId id="273" r:id="rId18"/>
    <p:sldId id="282" r:id="rId19"/>
    <p:sldId id="274" r:id="rId20"/>
    <p:sldId id="289" r:id="rId21"/>
    <p:sldId id="275" r:id="rId22"/>
    <p:sldId id="290" r:id="rId23"/>
    <p:sldId id="291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91B050-3D88-514F-B808-5369CAFDD76B}">
          <p14:sldIdLst>
            <p14:sldId id="256"/>
            <p14:sldId id="260"/>
          </p14:sldIdLst>
        </p14:section>
        <p14:section name=" Problem" id="{491EDFB0-09F8-DD44-9C04-C64D4019BEC4}">
          <p14:sldIdLst>
            <p14:sldId id="270"/>
            <p14:sldId id="277"/>
            <p14:sldId id="278"/>
            <p14:sldId id="279"/>
          </p14:sldIdLst>
        </p14:section>
        <p14:section name=" Approach" id="{346746E3-E8AF-1D42-97AF-43539C38CDD4}">
          <p14:sldIdLst>
            <p14:sldId id="271"/>
            <p14:sldId id="280"/>
            <p14:sldId id="281"/>
          </p14:sldIdLst>
        </p14:section>
        <p14:section name=" Modeling" id="{1C97B417-3783-2248-B1A5-0CE72D627C9D}">
          <p14:sldIdLst>
            <p14:sldId id="272"/>
            <p14:sldId id="283"/>
            <p14:sldId id="286"/>
            <p14:sldId id="284"/>
            <p14:sldId id="285"/>
            <p14:sldId id="287"/>
            <p14:sldId id="288"/>
          </p14:sldIdLst>
        </p14:section>
        <p14:section name=" Training" id="{A5F692FA-89B4-B64D-BDAF-3A6C9B63637F}">
          <p14:sldIdLst>
            <p14:sldId id="273"/>
            <p14:sldId id="282"/>
          </p14:sldIdLst>
        </p14:section>
        <p14:section name=" Demo" id="{B17CDBE7-1DA7-A240-A30E-76888B3FCB01}">
          <p14:sldIdLst>
            <p14:sldId id="274"/>
            <p14:sldId id="289"/>
          </p14:sldIdLst>
        </p14:section>
        <p14:section name=" Results" id="{0D237CF7-4CCD-554F-9EFC-020AAD5FD378}">
          <p14:sldIdLst>
            <p14:sldId id="275"/>
            <p14:sldId id="290"/>
          </p14:sldIdLst>
        </p14:section>
        <p14:section name="Q&amp;A" id="{54C156D9-2BD7-0741-B114-65A816C2BB5B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96"/>
    <p:restoredTop sz="94678"/>
  </p:normalViewPr>
  <p:slideViewPr>
    <p:cSldViewPr snapToGrid="0">
      <p:cViewPr>
        <p:scale>
          <a:sx n="87" d="100"/>
          <a:sy n="87" d="100"/>
        </p:scale>
        <p:origin x="78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DC034-8B59-9E4A-9FEF-133636534C8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46416-9298-D044-BEC4-B022F3DC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46416-9298-D044-BEC4-B022F3DC5B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46416-9298-D044-BEC4-B022F3DC5B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3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6EC4-688B-3CD3-B9A7-89F6B22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B481-4941-F784-4BE7-D1CFDAE3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B1AE-B76B-BF44-3D0E-DE427493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3C9D-541F-A2F1-E2C0-53C9EBB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DA32-F220-9AD0-669F-62FCCB17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147DA8C2-B5DF-8747-A0E3-3E6516BCD0D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/>
          <a:lstStyle/>
          <a:p>
            <a:fld id="{116E9A3B-8D32-2F41-8B99-134C52A9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5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A03AB63C-02C7-0448-827D-0E50534AC752}" type="datetimeFigureOut">
              <a:rPr lang="en-US" smtClean="0"/>
              <a:pPr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B2AE8A49-91A2-E54C-A14F-7AAB0D05C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23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1" Type="http://schemas.openxmlformats.org/officeDocument/2006/relationships/slide" Target="slide7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slide" Target="slide8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slide" Target="slide17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slide" Target="slide10.xml"/><Relationship Id="rId10" Type="http://schemas.openxmlformats.org/officeDocument/2006/relationships/tags" Target="../tags/tag61.xml"/><Relationship Id="rId19" Type="http://schemas.openxmlformats.org/officeDocument/2006/relationships/slide" Target="slide9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1" Type="http://schemas.openxmlformats.org/officeDocument/2006/relationships/slide" Target="slide7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slide" Target="slide8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slide" Target="slide10.xml"/><Relationship Id="rId10" Type="http://schemas.openxmlformats.org/officeDocument/2006/relationships/tags" Target="../tags/tag78.xml"/><Relationship Id="rId19" Type="http://schemas.openxmlformats.org/officeDocument/2006/relationships/slide" Target="slide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1" Type="http://schemas.openxmlformats.org/officeDocument/2006/relationships/slide" Target="slide19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slide" Target="slide8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slide" Target="slide7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slide" Target="slide10.xml"/><Relationship Id="rId10" Type="http://schemas.openxmlformats.org/officeDocument/2006/relationships/tags" Target="../tags/tag95.xml"/><Relationship Id="rId19" Type="http://schemas.openxmlformats.org/officeDocument/2006/relationships/slide" Target="slide9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8.xml"/><Relationship Id="rId3" Type="http://schemas.openxmlformats.org/officeDocument/2006/relationships/tags" Target="../tags/tag4.xml"/><Relationship Id="rId21" Type="http://schemas.openxmlformats.org/officeDocument/2006/relationships/slide" Target="slide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" Target="slide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1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3.xml"/><Relationship Id="rId10" Type="http://schemas.openxmlformats.org/officeDocument/2006/relationships/tags" Target="../tags/tag11.xml"/><Relationship Id="rId19" Type="http://schemas.openxmlformats.org/officeDocument/2006/relationships/slide" Target="slide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1" Type="http://schemas.openxmlformats.org/officeDocument/2006/relationships/slide" Target="slide19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slide" Target="slide21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slide" Target="slide7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slide" Target="slide10.xml"/><Relationship Id="rId10" Type="http://schemas.openxmlformats.org/officeDocument/2006/relationships/tags" Target="../tags/tag112.xml"/><Relationship Id="rId19" Type="http://schemas.openxmlformats.org/officeDocument/2006/relationships/slide" Target="slide9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1" Type="http://schemas.openxmlformats.org/officeDocument/2006/relationships/slide" Target="slide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slide" Target="slide17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" Target="slide8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slide" Target="slide4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slide" Target="slide5.xml"/><Relationship Id="rId10" Type="http://schemas.openxmlformats.org/officeDocument/2006/relationships/tags" Target="../tags/tag27.xml"/><Relationship Id="rId19" Type="http://schemas.openxmlformats.org/officeDocument/2006/relationships/slide" Target="slide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1" Type="http://schemas.openxmlformats.org/officeDocument/2006/relationships/slide" Target="slide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slide" Target="slide8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slide" Target="slide17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slide" Target="slide5.xml"/><Relationship Id="rId10" Type="http://schemas.openxmlformats.org/officeDocument/2006/relationships/tags" Target="../tags/tag44.xml"/><Relationship Id="rId19" Type="http://schemas.openxmlformats.org/officeDocument/2006/relationships/slide" Target="slide9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52AB-8B34-594B-CA41-E79D5D1E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9428"/>
            <a:ext cx="9144000" cy="2387600"/>
          </a:xfrm>
        </p:spPr>
        <p:txBody>
          <a:bodyPr/>
          <a:lstStyle/>
          <a:p>
            <a:r>
              <a:rPr lang="en-US" b="1" dirty="0"/>
              <a:t>          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D701-CB71-03BA-26FC-2B2BE02D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7"/>
            <a:ext cx="9144000" cy="1655762"/>
          </a:xfrm>
        </p:spPr>
        <p:txBody>
          <a:bodyPr/>
          <a:lstStyle/>
          <a:p>
            <a:r>
              <a:rPr lang="en-US" dirty="0"/>
              <a:t>Beini Wang, Frank Anderson, Jack Turner, &amp; Rahul Suresh</a:t>
            </a:r>
          </a:p>
          <a:p>
            <a:r>
              <a:rPr lang="en-US" dirty="0"/>
              <a:t>CS 5100 - Foundations of AI</a:t>
            </a:r>
          </a:p>
        </p:txBody>
      </p:sp>
      <p:pic>
        <p:nvPicPr>
          <p:cNvPr id="1026" name="Picture 2" descr="UNO Font - forum | dafont.com">
            <a:extLst>
              <a:ext uri="{FF2B5EF4-FFF2-40B4-BE49-F238E27FC236}">
                <a16:creationId xmlns:a16="http://schemas.microsoft.com/office/drawing/2014/main" id="{861EFCEC-9F73-5E26-EEBE-D1A0E4B1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086">
            <a:off x="3575051" y="2210888"/>
            <a:ext cx="2910417" cy="18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9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4A90-E8F6-84C3-FB9F-33DBA122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C3E073-E958-FDAA-F3A2-AC7EA55E4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314104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D28856C4-0CC3-99C8-61E5-28DA6E1FF93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D56731A2-8DC3-6134-CD0C-F9F401B2CC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55958F90-F6BE-1BC6-5DAF-6AA05CC7BE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F8511F48-AEE1-9DD7-6C1D-3290448AC3C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812713E1-681A-EF88-6B9B-E15AE9FDF5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2E700EF3-A095-6961-2E9B-DC680931D2B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1C86B8C-0DCC-CD36-417D-F051D154F5F0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CC67F269-965A-86AA-1C0D-9C89C2D900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AFA60908-8126-4450-1473-5A71DB02E76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B5B906A0-64DB-F304-AD6B-D50F00049B8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FDC69B82-F140-AB14-DAF5-040FF971969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2D7386EA-EE62-419A-99D8-BE8A73880AE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266EC60A-E15B-B7D8-C1F1-CDCD446F2EF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92F06087-37C2-D703-E18C-9CED9AC6B90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4" action="ppaction://hlinksldjump"/>
            <a:extLst>
              <a:ext uri="{FF2B5EF4-FFF2-40B4-BE49-F238E27FC236}">
                <a16:creationId xmlns:a16="http://schemas.microsoft.com/office/drawing/2014/main" id="{D4F58BCD-7DBA-37C8-53DB-694B0A2C2D6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6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F3BE-6E3F-0040-3E94-6D5B8CA09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4B2C8D-3927-69F4-E550-F620EB07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616465" cy="5989899"/>
          </a:xfrm>
        </p:spPr>
        <p:txBody>
          <a:bodyPr anchor="ctr"/>
          <a:lstStyle/>
          <a:p>
            <a:pPr algn="ctr"/>
            <a:r>
              <a:rPr lang="en-US" dirty="0"/>
              <a:t>How to model the State space was a careful balance of priorities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A898A-2E45-D938-E9E4-D79A4CFC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04" y="987425"/>
            <a:ext cx="6007884" cy="4873625"/>
          </a:xfrm>
        </p:spPr>
        <p:txBody>
          <a:bodyPr anchor="ctr"/>
          <a:lstStyle/>
          <a:p>
            <a:r>
              <a:rPr lang="en-US" u="sng" dirty="0"/>
              <a:t>Too much </a:t>
            </a:r>
            <a:r>
              <a:rPr lang="en-US" dirty="0"/>
              <a:t>fidelity in the model = impossible training time requirement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↕️  balance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Too little </a:t>
            </a:r>
            <a:r>
              <a:rPr lang="en-US" dirty="0"/>
              <a:t>fidelity in the model = insignificant result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7B11E3-01D4-5619-5AC9-0B2ABA4185C6}"/>
              </a:ext>
            </a:extLst>
          </p:cNvPr>
          <p:cNvCxnSpPr/>
          <p:nvPr/>
        </p:nvCxnSpPr>
        <p:spPr>
          <a:xfrm>
            <a:off x="4901879" y="652101"/>
            <a:ext cx="0" cy="554427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BAA0-E7C4-B1B4-CE99-133537F1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unlocks in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52F3-5FFC-78C7-68F7-38C078B32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the player’s hand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8067B-0E15-9843-D5AE-5DBE987BB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376724"/>
          </a:xfrm>
        </p:spPr>
        <p:txBody>
          <a:bodyPr>
            <a:spAutoFit/>
          </a:bodyPr>
          <a:lstStyle/>
          <a:p>
            <a:r>
              <a:rPr lang="en-US" sz="2400" dirty="0"/>
              <a:t>What cards are in the current hand?</a:t>
            </a:r>
          </a:p>
          <a:p>
            <a:pPr lvl="1"/>
            <a:r>
              <a:rPr lang="en-US" sz="2000" dirty="0"/>
              <a:t>108 cards in the deck + how do you hash that?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D46A073-1D8B-F26D-0778-33016600A20C}"/>
              </a:ext>
            </a:extLst>
          </p:cNvPr>
          <p:cNvSpPr txBox="1">
            <a:spLocks/>
          </p:cNvSpPr>
          <p:nvPr/>
        </p:nvSpPr>
        <p:spPr>
          <a:xfrm>
            <a:off x="1939273" y="4076700"/>
            <a:ext cx="2388537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⬇️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7375BFC-D4BD-371A-AD66-CB6E88AB3E50}"/>
              </a:ext>
            </a:extLst>
          </p:cNvPr>
          <p:cNvSpPr txBox="1">
            <a:spLocks/>
          </p:cNvSpPr>
          <p:nvPr/>
        </p:nvSpPr>
        <p:spPr>
          <a:xfrm>
            <a:off x="839788" y="4583870"/>
            <a:ext cx="5157787" cy="13767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many playable cards with the same number or same color?</a:t>
            </a:r>
          </a:p>
          <a:p>
            <a:pPr lvl="1"/>
            <a:r>
              <a:rPr lang="en-US" sz="2000" dirty="0"/>
              <a:t>Up to 10 matching per number, </a:t>
            </a:r>
            <a:br>
              <a:rPr lang="en-US" sz="2000" dirty="0"/>
            </a:br>
            <a:r>
              <a:rPr lang="en-US" sz="2000" dirty="0"/>
              <a:t>20 matching per color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1ADC9-D126-2B9B-D6EA-5A370FE80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Tracking opponents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873E5-34ED-AD1F-29C4-5ECD369D4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376724"/>
          </a:xfrm>
        </p:spPr>
        <p:txBody>
          <a:bodyPr>
            <a:spAutoFit/>
          </a:bodyPr>
          <a:lstStyle/>
          <a:p>
            <a:r>
              <a:rPr lang="en-US" sz="2400" dirty="0"/>
              <a:t>What cards have been played so far?</a:t>
            </a:r>
          </a:p>
          <a:p>
            <a:pPr lvl="1"/>
            <a:r>
              <a:rPr lang="en-US" sz="2000" dirty="0"/>
              <a:t>Infinite max size + how do you has that?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4880E60-CB73-DFEC-3196-92B7B483C3FD}"/>
              </a:ext>
            </a:extLst>
          </p:cNvPr>
          <p:cNvSpPr txBox="1">
            <a:spLocks/>
          </p:cNvSpPr>
          <p:nvPr/>
        </p:nvSpPr>
        <p:spPr>
          <a:xfrm>
            <a:off x="7277100" y="4076700"/>
            <a:ext cx="2400300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⬇️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902BCB8-27F3-221B-6054-AC014DF205A8}"/>
              </a:ext>
            </a:extLst>
          </p:cNvPr>
          <p:cNvSpPr txBox="1">
            <a:spLocks/>
          </p:cNvSpPr>
          <p:nvPr/>
        </p:nvSpPr>
        <p:spPr>
          <a:xfrm>
            <a:off x="6172200" y="4583870"/>
            <a:ext cx="5180012" cy="19014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many cards does each opponent have left?</a:t>
            </a:r>
          </a:p>
          <a:p>
            <a:pPr lvl="1"/>
            <a:r>
              <a:rPr lang="en-US" sz="2000" dirty="0"/>
              <a:t>Limited useful bounds, pick a cap?</a:t>
            </a:r>
          </a:p>
          <a:p>
            <a:r>
              <a:rPr lang="en-US" sz="2400" dirty="0"/>
              <a:t>The last card each drew for?</a:t>
            </a:r>
          </a:p>
          <a:p>
            <a:pPr lvl="1"/>
            <a:r>
              <a:rPr lang="en-US" sz="2000" dirty="0"/>
              <a:t>Up to 4 possible colors, 10 numbers</a:t>
            </a:r>
          </a:p>
        </p:txBody>
      </p:sp>
    </p:spTree>
    <p:extLst>
      <p:ext uri="{BB962C8B-B14F-4D97-AF65-F5344CB8AC3E}">
        <p14:creationId xmlns:p14="http://schemas.microsoft.com/office/powerpoint/2010/main" val="19707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9C34-D5B2-4221-D7DB-83DC76A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“Wishful Thinking”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596E28-322F-03B8-A313-9C18E7FE1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15992"/>
              </p:ext>
            </p:extLst>
          </p:nvPr>
        </p:nvGraphicFramePr>
        <p:xfrm>
          <a:off x="838200" y="2319827"/>
          <a:ext cx="363378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number?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color?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F422C95-A7A6-1AC1-612F-5706D7C62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662728"/>
              </p:ext>
            </p:extLst>
          </p:nvPr>
        </p:nvGraphicFramePr>
        <p:xfrm>
          <a:off x="4617522" y="2331574"/>
          <a:ext cx="363378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Hand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Last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2C1E19F-3C58-84B9-F6D5-CD1B483F3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067529"/>
              </p:ext>
            </p:extLst>
          </p:nvPr>
        </p:nvGraphicFramePr>
        <p:xfrm>
          <a:off x="4617522" y="4031471"/>
          <a:ext cx="363378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Hand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Last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619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65BC65-C288-A58F-8013-550828020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15425"/>
              </p:ext>
            </p:extLst>
          </p:nvPr>
        </p:nvGraphicFramePr>
        <p:xfrm>
          <a:off x="838200" y="5050644"/>
          <a:ext cx="3633788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 of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65F7CA-69DB-E5C2-B058-6EC514294BB5}"/>
              </a:ext>
            </a:extLst>
          </p:cNvPr>
          <p:cNvSpPr txBox="1"/>
          <p:nvPr/>
        </p:nvSpPr>
        <p:spPr>
          <a:xfrm>
            <a:off x="9981512" y="3537934"/>
            <a:ext cx="1266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&gt; 1 trillion </a:t>
            </a:r>
          </a:p>
          <a:p>
            <a:pPr algn="ctr"/>
            <a:r>
              <a:rPr lang="en-US" b="1" dirty="0"/>
              <a:t>possible</a:t>
            </a:r>
          </a:p>
          <a:p>
            <a:pPr algn="ctr"/>
            <a:r>
              <a:rPr lang="en-US" b="1" dirty="0"/>
              <a:t>states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76355A9-E3BE-B3CD-AE9D-0AA1CADCA298}"/>
              </a:ext>
            </a:extLst>
          </p:cNvPr>
          <p:cNvSpPr/>
          <p:nvPr/>
        </p:nvSpPr>
        <p:spPr>
          <a:xfrm>
            <a:off x="8640201" y="1934406"/>
            <a:ext cx="849828" cy="4130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24965-3B2E-9BA2-2B10-7742F9FC970D}"/>
              </a:ext>
            </a:extLst>
          </p:cNvPr>
          <p:cNvSpPr txBox="1"/>
          <p:nvPr/>
        </p:nvSpPr>
        <p:spPr>
          <a:xfrm>
            <a:off x="838200" y="1514478"/>
            <a:ext cx="74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captured the full bounds of any relevant data?</a:t>
            </a:r>
          </a:p>
        </p:txBody>
      </p:sp>
    </p:spTree>
    <p:extLst>
      <p:ext uri="{BB962C8B-B14F-4D97-AF65-F5344CB8AC3E}">
        <p14:creationId xmlns:p14="http://schemas.microsoft.com/office/powerpoint/2010/main" val="167141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7FFCA-F697-8143-A334-998346DE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D23-234C-CB81-EE6B-5F707EC1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“Clamped” Modeling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D2F2986-6D58-AA78-368E-49AD4F8C7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977214"/>
              </p:ext>
            </p:extLst>
          </p:nvPr>
        </p:nvGraphicFramePr>
        <p:xfrm>
          <a:off x="838200" y="2747642"/>
          <a:ext cx="363016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number?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color?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2]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FEC566C-9421-7035-F335-0512D5A61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24953"/>
              </p:ext>
            </p:extLst>
          </p:nvPr>
        </p:nvGraphicFramePr>
        <p:xfrm>
          <a:off x="4617522" y="2830508"/>
          <a:ext cx="3630168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2, 3]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088CF3A-2730-F321-0BBF-B3FEA3F34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400006"/>
              </p:ext>
            </p:extLst>
          </p:nvPr>
        </p:nvGraphicFramePr>
        <p:xfrm>
          <a:off x="4617522" y="4116701"/>
          <a:ext cx="3633788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0466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493322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Next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2, 3]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CD6393-64F3-1662-4F6F-3CCE30B093F6}"/>
              </a:ext>
            </a:extLst>
          </p:cNvPr>
          <p:cNvSpPr txBox="1"/>
          <p:nvPr/>
        </p:nvSpPr>
        <p:spPr>
          <a:xfrm>
            <a:off x="10072884" y="3537934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6,144</a:t>
            </a:r>
          </a:p>
          <a:p>
            <a:pPr algn="ctr"/>
            <a:r>
              <a:rPr lang="en-US" b="1" dirty="0"/>
              <a:t>possible</a:t>
            </a:r>
          </a:p>
          <a:p>
            <a:pPr algn="ctr"/>
            <a:r>
              <a:rPr lang="en-US" b="1" dirty="0"/>
              <a:t>states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80915EE-15F2-4CC8-5D2E-690A2E9C50F1}"/>
              </a:ext>
            </a:extLst>
          </p:cNvPr>
          <p:cNvSpPr/>
          <p:nvPr/>
        </p:nvSpPr>
        <p:spPr>
          <a:xfrm>
            <a:off x="8640201" y="1934406"/>
            <a:ext cx="849828" cy="4130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34919-BF3E-9D0A-C468-74250C4AC704}"/>
              </a:ext>
            </a:extLst>
          </p:cNvPr>
          <p:cNvSpPr txBox="1"/>
          <p:nvPr/>
        </p:nvSpPr>
        <p:spPr>
          <a:xfrm>
            <a:off x="838200" y="1514478"/>
            <a:ext cx="74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limit the bounds as much as possible?</a:t>
            </a:r>
          </a:p>
        </p:txBody>
      </p:sp>
    </p:spTree>
    <p:extLst>
      <p:ext uri="{BB962C8B-B14F-4D97-AF65-F5344CB8AC3E}">
        <p14:creationId xmlns:p14="http://schemas.microsoft.com/office/powerpoint/2010/main" val="345598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DABEA-B642-33BE-F396-0E117861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9E87-B726-76CD-89A1-676F0722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action space was </a:t>
            </a:r>
            <a:r>
              <a:rPr lang="en-US"/>
              <a:t>also optimized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B31D-F780-9F07-4A8E-6C2E0A5D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action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28F7-3DD0-E0BB-47DF-F3747C24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75892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“Play this specific card from </a:t>
            </a:r>
            <a:br>
              <a:rPr lang="en-US" sz="2400" dirty="0"/>
            </a:br>
            <a:r>
              <a:rPr lang="en-US" sz="2400" dirty="0"/>
              <a:t>the hand”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BB43CD-F3E1-60EE-F465-0E2C0707E186}"/>
              </a:ext>
            </a:extLst>
          </p:cNvPr>
          <p:cNvSpPr txBox="1">
            <a:spLocks/>
          </p:cNvSpPr>
          <p:nvPr/>
        </p:nvSpPr>
        <p:spPr>
          <a:xfrm>
            <a:off x="839788" y="4057038"/>
            <a:ext cx="5157787" cy="10913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colors x (10 numbers + 3 action cards) + 1 wild + 1 draw 4 </a:t>
            </a:r>
            <a:br>
              <a:rPr lang="en-US" sz="2400" dirty="0"/>
            </a:br>
            <a:r>
              <a:rPr lang="en-US" sz="2400" dirty="0"/>
              <a:t>= </a:t>
            </a:r>
            <a:r>
              <a:rPr lang="en-US" sz="2400" b="1" dirty="0"/>
              <a:t>54</a:t>
            </a:r>
            <a:r>
              <a:rPr lang="en-US" sz="2400" dirty="0"/>
              <a:t> actions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875F3-D760-7F13-3D0D-2E9AA84A0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Optimized action space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7FC8F-9C81-2098-3950-2B6D5247D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09132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“Play either a matching number, color, or a skip, reverse, wild, draw 2, or draw 4”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99E2862-C0BC-A8D4-DE5B-525EAA7BDD02}"/>
              </a:ext>
            </a:extLst>
          </p:cNvPr>
          <p:cNvSpPr txBox="1">
            <a:spLocks/>
          </p:cNvSpPr>
          <p:nvPr/>
        </p:nvSpPr>
        <p:spPr>
          <a:xfrm>
            <a:off x="6172200" y="4389436"/>
            <a:ext cx="5183188" cy="42652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= </a:t>
            </a:r>
            <a:r>
              <a:rPr lang="en-US" sz="2400" b="1" dirty="0"/>
              <a:t>7</a:t>
            </a:r>
            <a:r>
              <a:rPr lang="en-US" sz="2400" dirty="0"/>
              <a:t> 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56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30CD-6A58-05EC-0138-F5D8A16B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we’re able to build the Q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1A90BD-BB07-D41C-4AEA-731D4B57E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426270"/>
              </p:ext>
            </p:extLst>
          </p:nvPr>
        </p:nvGraphicFramePr>
        <p:xfrm>
          <a:off x="838200" y="1825624"/>
          <a:ext cx="10515600" cy="433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363">
                  <a:extLst>
                    <a:ext uri="{9D8B030D-6E8A-4147-A177-3AD203B41FA5}">
                      <a16:colId xmlns:a16="http://schemas.microsoft.com/office/drawing/2014/main" val="4138867655"/>
                    </a:ext>
                  </a:extLst>
                </a:gridCol>
                <a:gridCol w="7996237">
                  <a:extLst>
                    <a:ext uri="{9D8B030D-6E8A-4147-A177-3AD203B41FA5}">
                      <a16:colId xmlns:a16="http://schemas.microsoft.com/office/drawing/2014/main" val="392270385"/>
                    </a:ext>
                  </a:extLst>
                </a:gridCol>
              </a:tblGrid>
              <a:tr h="146210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Q Table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States:</a:t>
                      </a:r>
                    </a:p>
                    <a:p>
                      <a:pPr algn="ctr"/>
                      <a:r>
                        <a:rPr lang="en-US" dirty="0"/>
                        <a:t>#, Color, +2, Skip, Reverse, Wild, +4, P1 #, P1 Color, P2 #, P2 Color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553915"/>
                  </a:ext>
                </a:extLst>
              </a:tr>
              <a:tr h="2870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Actions:</a:t>
                      </a:r>
                    </a:p>
                    <a:p>
                      <a:pPr algn="ctr"/>
                      <a:r>
                        <a:rPr lang="en-US" dirty="0"/>
                        <a:t>Match Number</a:t>
                      </a:r>
                    </a:p>
                    <a:p>
                      <a:pPr algn="ctr"/>
                      <a:r>
                        <a:rPr lang="en-US" dirty="0"/>
                        <a:t>Match Color</a:t>
                      </a:r>
                    </a:p>
                    <a:p>
                      <a:pPr algn="ctr"/>
                      <a:r>
                        <a:rPr lang="en-US" dirty="0"/>
                        <a:t>+2</a:t>
                      </a:r>
                    </a:p>
                    <a:p>
                      <a:pPr algn="ctr"/>
                      <a:r>
                        <a:rPr lang="en-US" dirty="0"/>
                        <a:t>Skip</a:t>
                      </a:r>
                    </a:p>
                    <a:p>
                      <a:pPr algn="ctr"/>
                      <a:r>
                        <a:rPr lang="en-US" dirty="0"/>
                        <a:t>Reverse</a:t>
                      </a:r>
                    </a:p>
                    <a:p>
                      <a:pPr algn="ctr"/>
                      <a:r>
                        <a:rPr lang="en-US" dirty="0"/>
                        <a:t>+4</a:t>
                      </a:r>
                    </a:p>
                    <a:p>
                      <a:pPr algn="ctr"/>
                      <a:r>
                        <a:rPr lang="en-US" dirty="0"/>
                        <a:t>Wild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Training for 43k cells … </a:t>
                      </a:r>
                      <a:r>
                        <a:rPr lang="en-US" i="0" dirty="0"/>
                        <a:t>➡️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039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3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CA15-8AD4-84BE-36D6-004405998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A7F18-C8F7-E623-CB75-E8980C1CDB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379896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7BE401DA-F06D-140B-0155-B300EE8655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01F12E0F-423F-C904-FDD3-58AC246380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B9778289-79FF-C21E-858C-14C1C0C4E1D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D698F097-0159-FF12-1624-B53F818E49C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8F62A7CD-25CF-DA62-897A-30FA150865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3A8E16B8-45CD-7477-B014-9D7B984703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00CFED8B-CF76-43D4-8C87-4B2BD2F5E64C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DE4D557D-C8B4-0C30-768D-6BA6FE832C1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C7D116B0-5DED-23C4-4A61-D9C6A98C41F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25C825D0-07D8-1E8A-12B6-2A083601879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712B8D29-4607-8CAA-344E-680ABFDE9AD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EC2A1E46-2218-E3D1-E7FE-E1D3E797CB6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40AF7DA5-1D10-E625-59AF-5F29DF6D50D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C616FB2A-C6D7-9F6B-812B-CCFDE04A33A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0902C6AA-8E50-570B-B07A-A48852BC2A6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82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B8B1-5771-E26D-C85E-1DC1A11F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E8607D-2D08-F3CC-FDFC-24358B8B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Training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9AD73-BC01-13DC-E43F-1DCB55D0A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Run </a:t>
            </a:r>
            <a:r>
              <a:rPr lang="en-US" i="1" dirty="0"/>
              <a:t>many</a:t>
            </a:r>
            <a:r>
              <a:rPr lang="en-US" dirty="0"/>
              <a:t> iterations of Uno! games to populate and update the Q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Epsilon Greedy to shift from random moves to optimal moves throughout training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F998D5-FA39-CE8F-F919-1CB6FF95EB13}"/>
              </a:ext>
            </a:extLst>
          </p:cNvPr>
          <p:cNvGrpSpPr/>
          <p:nvPr/>
        </p:nvGrpSpPr>
        <p:grpSpPr>
          <a:xfrm>
            <a:off x="6765020" y="1600800"/>
            <a:ext cx="4585779" cy="4576163"/>
            <a:chOff x="8108225" y="875713"/>
            <a:chExt cx="3132149" cy="3125581"/>
          </a:xfrm>
        </p:grpSpPr>
        <p:pic>
          <p:nvPicPr>
            <p:cNvPr id="3" name="Graphic 2" descr="Table with solid fill">
              <a:extLst>
                <a:ext uri="{FF2B5EF4-FFF2-40B4-BE49-F238E27FC236}">
                  <a16:creationId xmlns:a16="http://schemas.microsoft.com/office/drawing/2014/main" id="{49112906-CD4F-FB36-2DF4-53BF2E2CB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1651" y="875713"/>
              <a:ext cx="3018723" cy="301872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ADB91F-FA7E-494D-554B-A0A787B0D03A}"/>
                </a:ext>
              </a:extLst>
            </p:cNvPr>
            <p:cNvGrpSpPr/>
            <p:nvPr/>
          </p:nvGrpSpPr>
          <p:grpSpPr>
            <a:xfrm>
              <a:off x="8108225" y="2234197"/>
              <a:ext cx="1767097" cy="1767097"/>
              <a:chOff x="6923315" y="3040083"/>
              <a:chExt cx="1327646" cy="132764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A4D65B1-1CEA-788C-DCEC-F47B2298761E}"/>
                  </a:ext>
                </a:extLst>
              </p:cNvPr>
              <p:cNvSpPr/>
              <p:nvPr/>
            </p:nvSpPr>
            <p:spPr>
              <a:xfrm>
                <a:off x="6923315" y="3040083"/>
                <a:ext cx="1327646" cy="1327646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Repeat with solid fill">
                <a:extLst>
                  <a:ext uri="{FF2B5EF4-FFF2-40B4-BE49-F238E27FC236}">
                    <a16:creationId xmlns:a16="http://schemas.microsoft.com/office/drawing/2014/main" id="{6DA1FE40-892C-ED2D-3C8C-FC00FDA69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978603" y="3095373"/>
                <a:ext cx="1217066" cy="121706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2926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6BCFC-CB7A-699E-34B1-DAEB910A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CAE02D-9A23-12FB-B703-503E3F9237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445688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CA2E3BBD-A031-DF01-D5A9-AFDB9FCAF1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DB32634E-062A-9DFD-1279-6008DEE694F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A1F81750-C6A0-6FE1-7A4A-DF762A5A7C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F533B402-8B74-AAEA-7F68-40CB85557F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1465FD29-5BBE-69AB-6FFC-D6D9419D963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C6D5F906-D2A4-799B-C058-EDC90DB61BA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8D3025A8-4764-D46F-0A72-CF97434E9B76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613109C5-E4C7-098B-5344-54381DA2793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320311BA-9565-187F-9B71-CC6EAD3437E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0CAE8BA7-E234-59B1-9AB2-776ADB506D2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BD03C297-7300-D0D1-6596-A1985707BB9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1D3655A6-07E7-1CF3-8658-C12F5468CE0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FDF4AD3D-C0F6-6AB3-132C-F81E14CBD31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3645C22A-3B05-EF8F-70F5-23E8E253E18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01FD8AAD-77AD-4C8E-3AE3-4A345F3458F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8ADCC3B7-9CE1-4B02-7C54-123C2394BB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19" action="ppaction://hlinksldjump"/>
            <a:extLst>
              <a:ext uri="{FF2B5EF4-FFF2-40B4-BE49-F238E27FC236}">
                <a16:creationId xmlns:a16="http://schemas.microsoft.com/office/drawing/2014/main" id="{BDDFB2E4-8B79-F94E-65BF-ACDCC26109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0" action="ppaction://hlinksldjump"/>
            <a:extLst>
              <a:ext uri="{FF2B5EF4-FFF2-40B4-BE49-F238E27FC236}">
                <a16:creationId xmlns:a16="http://schemas.microsoft.com/office/drawing/2014/main" id="{E1161AD3-CDD0-6A38-5BD1-414591B3DEF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1" action="ppaction://hlinksldjump"/>
            <a:extLst>
              <a:ext uri="{FF2B5EF4-FFF2-40B4-BE49-F238E27FC236}">
                <a16:creationId xmlns:a16="http://schemas.microsoft.com/office/drawing/2014/main" id="{A1B8C4CF-1D9B-7C7B-0532-F71E8CCF9E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2" action="ppaction://hlinksldjump"/>
            <a:extLst>
              <a:ext uri="{FF2B5EF4-FFF2-40B4-BE49-F238E27FC236}">
                <a16:creationId xmlns:a16="http://schemas.microsoft.com/office/drawing/2014/main" id="{9978686A-B599-C802-AEA2-BE3207275DB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3" action="ppaction://hlinksldjump"/>
            <a:extLst>
              <a:ext uri="{FF2B5EF4-FFF2-40B4-BE49-F238E27FC236}">
                <a16:creationId xmlns:a16="http://schemas.microsoft.com/office/drawing/2014/main" id="{A1BDBA52-6150-7F56-9EB9-B10A224C939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D5341227-3868-2056-C1F6-967C6772EFC5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Rectangle 1">
            <a:hlinkClick r:id="rId18" action="ppaction://hlinksldjump"/>
            <a:extLst>
              <a:ext uri="{FF2B5EF4-FFF2-40B4-BE49-F238E27FC236}">
                <a16:creationId xmlns:a16="http://schemas.microsoft.com/office/drawing/2014/main" id="{74F38791-2ED5-63DE-A9A7-8E4124A4C0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19" action="ppaction://hlinksldjump"/>
            <a:extLst>
              <a:ext uri="{FF2B5EF4-FFF2-40B4-BE49-F238E27FC236}">
                <a16:creationId xmlns:a16="http://schemas.microsoft.com/office/drawing/2014/main" id="{5BC7F99A-1A1B-D33E-42D7-7464DF32312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0" action="ppaction://hlinksldjump"/>
            <a:extLst>
              <a:ext uri="{FF2B5EF4-FFF2-40B4-BE49-F238E27FC236}">
                <a16:creationId xmlns:a16="http://schemas.microsoft.com/office/drawing/2014/main" id="{90255641-A0C1-F316-236D-6390FFF9CFE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CAFC69D1-FCCA-D1DF-757F-5C5BD2E3BCC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2" action="ppaction://hlinksldjump"/>
            <a:extLst>
              <a:ext uri="{FF2B5EF4-FFF2-40B4-BE49-F238E27FC236}">
                <a16:creationId xmlns:a16="http://schemas.microsoft.com/office/drawing/2014/main" id="{1884AE9A-5041-FEE4-3870-469D3F4B222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3" action="ppaction://hlinksldjump"/>
            <a:extLst>
              <a:ext uri="{FF2B5EF4-FFF2-40B4-BE49-F238E27FC236}">
                <a16:creationId xmlns:a16="http://schemas.microsoft.com/office/drawing/2014/main" id="{FC7F8C46-F30E-6CEF-CD2C-6616BC251F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hlinkClick r:id="rId24" action="ppaction://hlinksldjump"/>
            <a:extLst>
              <a:ext uri="{FF2B5EF4-FFF2-40B4-BE49-F238E27FC236}">
                <a16:creationId xmlns:a16="http://schemas.microsoft.com/office/drawing/2014/main" id="{CAE49F23-14EB-1253-331F-C025783D6CA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C11E347B-1B42-65CC-27BA-E4700CE8DF1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3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31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562C-CCE1-1A93-7F59-CD47CB5E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9202E8-D167-E040-708B-3895BC74D1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5114799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F0A89E09-A131-221D-4140-DCA356AE85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AA7FFEE5-DC94-5985-7B1E-1C23961576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A6CF16D6-7D89-F07A-779E-789DD40D788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7C3C7634-9F25-B52E-05A7-E43BA0FF48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5F1D2FD8-A0F7-C6C3-6022-424439AA149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0DD13FEF-58E9-DE57-802E-4A1D3E5708A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AAE0A752-9376-3C54-84A9-0430C60425A0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ED7A3161-6B49-4FCB-A580-9406D17C8C8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1276492A-9AF4-3AAF-0497-ABD8851105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2EC23809-6CFD-D265-D411-98871CB7B8F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01EC1277-D811-18D1-2891-D891DCC14D6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793B0E2E-36E4-AF9C-A064-109580AA116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A3249B0D-1F8C-69AE-4D4A-EBB4ABFA234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84FD5FF3-E4B6-3B0B-B94D-7C1663BCA15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AFF6DE4C-3E57-1951-CD3E-38941D598D4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20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358-8BFB-14C5-388F-67D655B6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64E3-EB61-3CE4-3451-091756AD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A5BD-DBC9-260E-5278-11375356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371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A043-F82C-42AC-98D0-3B44571D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41AAD2-4BCE-4ED9-0265-93C395E2E93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182520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5B48D60E-3C06-FE14-B7FB-E8F84297F9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51993A27-CB95-4C92-7491-DD09E0D483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885317A4-8D0B-17D2-A31E-366B8F572A2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DC93DC9C-1F92-3587-1F06-E5F7C3ED154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7492517A-EFA4-72D3-BC2A-3693DBCCE6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C240A8CD-AFD3-569C-6887-ED59565116A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39A552D-6BB9-B5B8-294A-0F3F8EFF273B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EE75A5C6-79C0-328E-3644-2F261A72D9F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4E796574-9164-B221-BC88-1405178546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32976355-0B82-8B87-B3C4-87CD549559F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DFC458B6-E4B6-1E62-D3BF-0CACA144F65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ACE3FF9A-E926-EF78-58B5-854A8C67448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8ED1DC46-A18B-9207-4B2B-10214884B85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5" action="ppaction://hlinksldjump"/>
            <a:extLst>
              <a:ext uri="{FF2B5EF4-FFF2-40B4-BE49-F238E27FC236}">
                <a16:creationId xmlns:a16="http://schemas.microsoft.com/office/drawing/2014/main" id="{E87D4E04-F898-D6D2-64EE-48D3E8E8B5A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5" action="ppaction://hlinksldjump"/>
            <a:extLst>
              <a:ext uri="{FF2B5EF4-FFF2-40B4-BE49-F238E27FC236}">
                <a16:creationId xmlns:a16="http://schemas.microsoft.com/office/drawing/2014/main" id="{726C3183-0F36-A93A-44F7-82D19298229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17644-C3D3-A8D5-CA00-957FB310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F6D9-1488-B8AE-332E-1A53EAA6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goal: Train an AI to master Uno!</a:t>
            </a:r>
          </a:p>
        </p:txBody>
      </p:sp>
      <p:pic>
        <p:nvPicPr>
          <p:cNvPr id="2050" name="Picture 2" descr="Free Printable UNO Cards Deck [PDF Included] - Printables Hub">
            <a:extLst>
              <a:ext uri="{FF2B5EF4-FFF2-40B4-BE49-F238E27FC236}">
                <a16:creationId xmlns:a16="http://schemas.microsoft.com/office/drawing/2014/main" id="{0D60A509-D565-E577-03DD-6B66E604D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99444"/>
            <a:ext cx="62357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3A3C85-2E7D-BE12-6B19-E2EE4E675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Uno! is the card game where players compete against each other to be the first to run out of their cards.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build a robot which reliably beats a Random player.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0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D5AB-A3D6-1B10-46D8-486F8581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73CC-84FF-79F5-08B6-EF11D6BB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95C82-1528-CBFF-D145-0B115D4339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Players play a card from their hand with a matching color or number to the current card.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If a player does not have a valid card, they draw one then play moves to the next player.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Players continue until one player has run out of their cards and is deemed the winner!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627B83-A7CA-FD73-347F-B17ADA229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5474824" y="1899444"/>
            <a:ext cx="5878975" cy="396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0BBC6-A2CF-0222-D4C3-9AFA5C0D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46D1-5908-67CB-DC82-4CEC866D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AFAD19-141C-483C-7DC3-8FCBC9F323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Partially observable: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Known current card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Known hand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Unknown opponent hands</a:t>
            </a:r>
          </a:p>
          <a:p>
            <a:pPr>
              <a:lnSpc>
                <a:spcPct val="120000"/>
              </a:lnSpc>
            </a:pPr>
            <a:r>
              <a:rPr lang="en-US" dirty="0"/>
              <a:t>Forced to perform certain moves in many conditions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one valid move / must draw a 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FD153-B932-5505-99B4-B38FA105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743997" y="365126"/>
            <a:ext cx="612775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25B6A-68F2-63CD-A52B-587721D68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ECC238-BAB1-EEC3-93DD-3D309F77A2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248312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AF802F50-EDFB-A6FA-BAED-4432289167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090FEBE7-D4D7-6B2C-867E-E975FAC096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4A993193-0699-8570-652C-3B81BB97161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E4D8C580-394B-5F54-9184-011F11FFF3A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3DE97F96-5ED5-1049-C989-8D1BB2C82E7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7314F801-9A04-1E06-13D3-E92A7A187B4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29B4389E-B553-D659-AD35-D1624A59D2B4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4B978357-9B40-CEBA-7D1C-A32C93568B8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BCC7E272-8E1D-8A6F-AA6A-DDCD640E543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4A80CF17-FD6C-CFA9-48B8-8D34C34D874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4CA7DD77-2B2F-A76D-8035-123F7D0AFF3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D931978F-04C7-0D4F-3C61-1D32A413F00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91ECDD44-3D40-683E-71DE-C8285EBAB5E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476FDBFB-9F84-E584-BD32-32643B1D0C6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4" action="ppaction://hlinksldjump"/>
            <a:extLst>
              <a:ext uri="{FF2B5EF4-FFF2-40B4-BE49-F238E27FC236}">
                <a16:creationId xmlns:a16="http://schemas.microsoft.com/office/drawing/2014/main" id="{983EA216-55FC-2B9D-2685-40700347305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74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8F8-ED78-99C1-0E7E-32095510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potential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20A8D-965A-273B-1437-6B53C9E7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869217" cy="823912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C32D0-6528-8BAF-B8F3-F85169CA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869217" cy="109132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Assign point values for each card played. Play the most valuable card at any moment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231F68-9C16-B0B6-D6E5-B5B75056E0CD}"/>
              </a:ext>
            </a:extLst>
          </p:cNvPr>
          <p:cNvSpPr txBox="1">
            <a:spLocks/>
          </p:cNvSpPr>
          <p:nvPr/>
        </p:nvSpPr>
        <p:spPr>
          <a:xfrm>
            <a:off x="839788" y="3746869"/>
            <a:ext cx="4869217" cy="1884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Assumes playing a Wild/Skip/Draw is more valuable than playing a normal card</a:t>
            </a:r>
          </a:p>
          <a:p>
            <a:r>
              <a:rPr lang="en-US" sz="2400" dirty="0"/>
              <a:t>Ignores </a:t>
            </a:r>
            <a:r>
              <a:rPr lang="en-US" sz="2400" u="sng" dirty="0"/>
              <a:t>timing</a:t>
            </a:r>
            <a:r>
              <a:rPr lang="en-US" sz="2400" dirty="0"/>
              <a:t> of when to play the most powerful cards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0EB3-D2CD-1154-565B-2FF29A96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4800" y="1681163"/>
            <a:ext cx="4893197" cy="823912"/>
          </a:xfrm>
        </p:spPr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FDCE0-026B-5A2D-4552-8D6C6344C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4800" y="2505075"/>
            <a:ext cx="4893197" cy="109138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For a given State, take the perceived best action to move towards a Win</a:t>
            </a:r>
            <a:endParaRPr lang="en-US" sz="2400" b="1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6491E26-FE51-2F72-6837-3D19E1217D67}"/>
              </a:ext>
            </a:extLst>
          </p:cNvPr>
          <p:cNvSpPr txBox="1">
            <a:spLocks/>
          </p:cNvSpPr>
          <p:nvPr/>
        </p:nvSpPr>
        <p:spPr>
          <a:xfrm>
            <a:off x="6264800" y="3746869"/>
            <a:ext cx="4893197" cy="1884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Accounts for timing of when to play cards</a:t>
            </a:r>
          </a:p>
          <a:p>
            <a:r>
              <a:rPr lang="en-US" sz="2400" dirty="0"/>
              <a:t>Much longer to train, so highly dependent on choosing the right modeling method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4860332-691B-A087-F735-100122933C12}"/>
              </a:ext>
            </a:extLst>
          </p:cNvPr>
          <p:cNvSpPr txBox="1">
            <a:spLocks/>
          </p:cNvSpPr>
          <p:nvPr/>
        </p:nvSpPr>
        <p:spPr>
          <a:xfrm>
            <a:off x="6264800" y="5757250"/>
            <a:ext cx="4893197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	↖️ Chosen Approach</a:t>
            </a:r>
          </a:p>
        </p:txBody>
      </p:sp>
    </p:spTree>
    <p:extLst>
      <p:ext uri="{BB962C8B-B14F-4D97-AF65-F5344CB8AC3E}">
        <p14:creationId xmlns:p14="http://schemas.microsoft.com/office/powerpoint/2010/main" val="16991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129B84-E157-B712-FC87-2EE4492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Game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2E8A2C-AFBC-1349-4DCC-E224381F4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6195" cy="4351338"/>
          </a:xfrm>
        </p:spPr>
        <p:txBody>
          <a:bodyPr/>
          <a:lstStyle/>
          <a:p>
            <a:r>
              <a:rPr lang="en-US" dirty="0"/>
              <a:t>Use existing object-oriented Uno! game</a:t>
            </a:r>
          </a:p>
          <a:p>
            <a:endParaRPr lang="en-US" dirty="0"/>
          </a:p>
          <a:p>
            <a:r>
              <a:rPr lang="en-US" dirty="0"/>
              <a:t>Replace the Human player with our AI agent</a:t>
            </a:r>
          </a:p>
          <a:p>
            <a:endParaRPr lang="en-US" dirty="0"/>
          </a:p>
          <a:p>
            <a:r>
              <a:rPr lang="en-US" dirty="0"/>
              <a:t>Update the Uno Game to enable sharing observations with our AI agent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0781E7-8C29-8B9C-4495-24A2522833E8}"/>
              </a:ext>
            </a:extLst>
          </p:cNvPr>
          <p:cNvGrpSpPr/>
          <p:nvPr/>
        </p:nvGrpSpPr>
        <p:grpSpPr>
          <a:xfrm>
            <a:off x="6868252" y="1690688"/>
            <a:ext cx="3795173" cy="4203584"/>
            <a:chOff x="7136453" y="713122"/>
            <a:chExt cx="3795173" cy="42035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F6FAF0-9A66-44D6-F12D-585EF89ACFB5}"/>
                </a:ext>
              </a:extLst>
            </p:cNvPr>
            <p:cNvGrpSpPr/>
            <p:nvPr/>
          </p:nvGrpSpPr>
          <p:grpSpPr>
            <a:xfrm>
              <a:off x="8056473" y="713122"/>
              <a:ext cx="1955132" cy="2096528"/>
              <a:chOff x="8056473" y="713122"/>
              <a:chExt cx="1955132" cy="209652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03C8BA79-EFF1-5044-FDF5-E69F9DC6A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56473" y="713122"/>
                <a:ext cx="1955132" cy="1955132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E705A86-AC03-7690-3030-8B55DED9FB92}"/>
                  </a:ext>
                </a:extLst>
              </p:cNvPr>
              <p:cNvGrpSpPr/>
              <p:nvPr/>
            </p:nvGrpSpPr>
            <p:grpSpPr>
              <a:xfrm>
                <a:off x="9097205" y="1895250"/>
                <a:ext cx="914400" cy="914400"/>
                <a:chOff x="10166465" y="1762298"/>
                <a:chExt cx="914400" cy="914400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906699E-3E9C-8838-EFFF-4E803C5EC521}"/>
                    </a:ext>
                  </a:extLst>
                </p:cNvPr>
                <p:cNvSpPr/>
                <p:nvPr/>
              </p:nvSpPr>
              <p:spPr>
                <a:xfrm>
                  <a:off x="10166465" y="1762298"/>
                  <a:ext cx="914400" cy="914400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30" name="Picture 6" descr="python - Official Image | Docker Hub">
                  <a:extLst>
                    <a:ext uri="{FF2B5EF4-FFF2-40B4-BE49-F238E27FC236}">
                      <a16:creationId xmlns:a16="http://schemas.microsoft.com/office/drawing/2014/main" id="{9455A18D-151B-4CBA-8539-F851DD3154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89234" y="1885067"/>
                  <a:ext cx="668862" cy="6688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D0CA0D-EFCA-575B-1A21-CC064EBAA287}"/>
                </a:ext>
              </a:extLst>
            </p:cNvPr>
            <p:cNvGrpSpPr/>
            <p:nvPr/>
          </p:nvGrpSpPr>
          <p:grpSpPr>
            <a:xfrm>
              <a:off x="7136453" y="3425533"/>
              <a:ext cx="3795173" cy="1491173"/>
              <a:chOff x="4274614" y="2759614"/>
              <a:chExt cx="3795173" cy="1491173"/>
            </a:xfrm>
          </p:grpSpPr>
          <p:pic>
            <p:nvPicPr>
              <p:cNvPr id="6" name="Graphic 5" descr="User with solid fill">
                <a:extLst>
                  <a:ext uri="{FF2B5EF4-FFF2-40B4-BE49-F238E27FC236}">
                    <a16:creationId xmlns:a16="http://schemas.microsoft.com/office/drawing/2014/main" id="{57FBE3A6-E584-0B9C-C9A7-AE4450629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74614" y="2759614"/>
                <a:ext cx="1338773" cy="1338773"/>
              </a:xfrm>
              <a:prstGeom prst="rect">
                <a:avLst/>
              </a:prstGeom>
            </p:spPr>
          </p:pic>
          <p:pic>
            <p:nvPicPr>
              <p:cNvPr id="9" name="Graphic 8" descr="User with solid fill">
                <a:extLst>
                  <a:ext uri="{FF2B5EF4-FFF2-40B4-BE49-F238E27FC236}">
                    <a16:creationId xmlns:a16="http://schemas.microsoft.com/office/drawing/2014/main" id="{A63F97E7-7B22-5AA1-BD1F-021B2F22C4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731014" y="2912014"/>
                <a:ext cx="1338773" cy="1338773"/>
              </a:xfrm>
              <a:prstGeom prst="rect">
                <a:avLst/>
              </a:prstGeom>
            </p:spPr>
          </p:pic>
          <p:pic>
            <p:nvPicPr>
              <p:cNvPr id="14" name="Graphic 13" descr="Robot with solid fill">
                <a:extLst>
                  <a:ext uri="{FF2B5EF4-FFF2-40B4-BE49-F238E27FC236}">
                    <a16:creationId xmlns:a16="http://schemas.microsoft.com/office/drawing/2014/main" id="{A75237AA-8DED-0946-7785-59DC32A2D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02814" y="2759614"/>
                <a:ext cx="1338773" cy="1338773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F02382-D859-EDB8-81A7-682B52C59F64}"/>
              </a:ext>
            </a:extLst>
          </p:cNvPr>
          <p:cNvGrpSpPr/>
          <p:nvPr/>
        </p:nvGrpSpPr>
        <p:grpSpPr>
          <a:xfrm>
            <a:off x="6096000" y="2215287"/>
            <a:ext cx="5339676" cy="3154386"/>
            <a:chOff x="6265889" y="1234438"/>
            <a:chExt cx="5339676" cy="3154386"/>
          </a:xfrm>
        </p:grpSpPr>
        <p:sp>
          <p:nvSpPr>
            <p:cNvPr id="17" name="Curved Right Arrow 16">
              <a:extLst>
                <a:ext uri="{FF2B5EF4-FFF2-40B4-BE49-F238E27FC236}">
                  <a16:creationId xmlns:a16="http://schemas.microsoft.com/office/drawing/2014/main" id="{A7C18481-31DD-E64A-99D1-43E179516C59}"/>
                </a:ext>
              </a:extLst>
            </p:cNvPr>
            <p:cNvSpPr/>
            <p:nvPr/>
          </p:nvSpPr>
          <p:spPr>
            <a:xfrm>
              <a:off x="6265889" y="1234438"/>
              <a:ext cx="731520" cy="3154386"/>
            </a:xfrm>
            <a:prstGeom prst="curved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Curved Right Arrow 17">
              <a:extLst>
                <a:ext uri="{FF2B5EF4-FFF2-40B4-BE49-F238E27FC236}">
                  <a16:creationId xmlns:a16="http://schemas.microsoft.com/office/drawing/2014/main" id="{F8187744-D190-0625-3B85-1332ED3E9973}"/>
                </a:ext>
              </a:extLst>
            </p:cNvPr>
            <p:cNvSpPr/>
            <p:nvPr/>
          </p:nvSpPr>
          <p:spPr>
            <a:xfrm rot="10800000">
              <a:off x="10874045" y="1234438"/>
              <a:ext cx="731520" cy="3154386"/>
            </a:xfrm>
            <a:prstGeom prst="curved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751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&lt;ee4p&gt;&#10;    &lt;layouts&gt;&#10;        &lt;layout name=&quot;Box 1&quot; id=&quot;1_1&quot;&gt;&#10;            &lt;standard&gt;&#10;                &lt;textframe marginTop=&quot;6&quot; horizontalAnchor=&quot;1&quot; marginLeft=&quot;0&quot; marginBottom=&quot;6&quot; marginRight=&quot;0&quot; orientation=&quot;1&quot; verticalAnchor=&quot;1&quot;/&gt;&#10;                &lt;font bold=&quot;0&quot; name=&quot;Aptos&quot; italic=&quot;0&quot; color=&quot;13&quot;/&gt;&#10;                &lt;paragraphformat lineRuleAfter=&quot;&quot; lineRuleBefore=&quot;&quot; leftIndent=&quot;0&quot; rightIndent=&quot;0&quot; firstLineIndent=&quot;0&quot; lineRuleWithin=&quot;&quot; spaceWithin=&quot;&quot; spaceBefore=&quot;&quot; spaceAfter=&quot;&quot;/&gt;&#10;                &lt;fill visible=&quot;0&quot;/&gt;&#10;                &lt;line visible=&quot;0&quot;/&gt;&#10;                &lt;shadow visible=&quot;0&quot;/&gt;&#10;                &lt;bulletformat visible=&quot;0&quot;/&gt;&#10;            &lt;/standard&gt;&#10;            &lt;agenda createSingleAgendaSlide=&quot;1&quot; createSeparatingSlides=&quot;1&quot; subtitle=&quot;&quot; startItemNo=&quot;1&quot; fontSizeAuto=&quot;1&quot; title=&quot;Agenda&quot; createBackupSlide=&quot;1&quot; sizingModeId=&quot;2&quot; fontSize=&quot;16&quot; startTime=&quot;540&quot; name=&quot;New Agenda&quot; timeFormatId=&quot;1&quot;/&gt;&#10;            &lt;columns&gt;&#10;                &lt;column checked=&quot;1&quot; rightSpacing=&quot;0&quot; fixedWidth=&quot;31.50472&quot; field=&quot;itemno&quot; label=&quot;No.&quot; leftSpacing=&quot;0&quot; dock=&quot;1&quot;/&gt;&#10;                &lt;column dock=&quot;1&quot; label=&quot;Topic&quot; leftSpacing=&quot;5&quot; field=&quot;topic&quot; rightDistribute=&quot;1&quot;/&gt;&#10;                &lt;column checked=&quot;1&quot; visible=&quot;1&quot; field=&quot;responsible&quot; label=&quot;Responsible&quot; leftSpacing=&quot;10&quot; rightDistribute=&quot;1&quot; dock=&quot;1&quot;/&gt;&#10;                &lt;column checked=&quot;0&quot; visible=&quot;1&quot; field=&quot;freecolumn&quot; label=&quot;&quot; leftSpacing=&quot;10&quot; rightDistribute=&quot;1&quot; dock=&quot;1&quot;/&gt;&#10;                &lt;column checked=&quot;1&quot; rightSpacing=&quot;6&quot; visible=&quot;1&quot; field=&quot;timeslot&quot; label=&quot;Time Slot&quot; leftSpacing=&quot;10&quot; dock=&quot;2&quot;/&gt;&#10;                &lt;column checked=&quot;0&quot; rightSpacing=&quot;6&quot; visible=&quot;1&quot; field=&quot;pageno&quot; label=&quot;Page No.&quot; leftSpacing=&quot;10&quot; dock=&quot;2&quot;/&gt;&#10;            &lt;/columns&gt;&#10;            &lt;position top=&quot;135.25&quot; width=&quot;878.8124&quot; left=&quot;40.49992&quot; height=&quot;350.25&quot;/&gt;&#10;            &lt;settings backupSlideTitle=&quot;Backup: %agendaName%&quot; allowedTimeFormatIds=&quot;1|2|3&quot; allowedLevels=&quot;4&quot; customLayoutName=&quot;Office Theme¦Title and Content&quot; itemNoFormats=&quot;{1}¦{1}.{2}¦{3:alphaLC}¦{3:alphaLC}.{4:alphaLC}&quot; topMargin=&quot;0&quot; allowedFontSizes=&quot;8|9|10|10.5|11|12|14|16|18&quot; singleAgendaSlideSelected=&quot;0&quot; slideLayout=&quot;11&quot; customLayoutIndex=&quot;&quot; allowedSizingModeIds=&quot;1|2&quot; showBreak=&quot;1&quot; leftMargin=&quot;0&quot; customLayoutNameSingle=&quot;Office Theme¦Title and Content&quot; customLayoutNameBackup=&quot;Office Theme¦Title and Content&quot;/&gt;&#10;            &lt;cases&gt;&#10;                &lt;case topMaxSpacing=&quot;5&quot; level=&quot;1&quot; selected=&quot;0&quot; bottomMinSpacing=&quot;0&quot; topMinSpacing=&quot;5&quot; break=&quot;0&quot; bottomMaxSpacing=&quot;0&quot;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6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1&quot; bottomMinSpacing=&quot;0&quot; topMinSpacing=&quot;5&quot; break=&quot;0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6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0&quot; bottomMinSpacing=&quot;0&quot; topMinSpacing=&quot;5&quot; break=&quot;1&quot; bottomMaxSpacing=&quot;0&quot;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 italic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    &lt;case topMaxSpacing=&quot;5&quot; level=&quot;1&quot; selected=&quot;1&quot; bottomMinSpacing=&quot;0&quot; topMinSpacing=&quot;5&quot; break=&quot;1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 italic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&lt;/cases&gt;&#10;            &lt;elements/&gt;&#10;        &lt;/layout&gt;&#10;    &lt;/layouts&gt;&#10;    &lt;contents&gt;&#10;        &lt;agenda fontSizeAuto=&quot;1&quot; name=&quot;New Agenda&quot; createSeparatingSlides=&quot;1&quot; singleSlideId=&quot;0e72bb68-ccd6-480d-b698-113f8cfaba40&quot; backupSectionId=&quot;&quot; createIndicators=&quot;0&quot; fontSize=&quot;16&quot; startItemNo=&quot;1&quot; title=&quot;Agenda&quot; sizingModeId=&quot;2&quot; timeFormatId=&quot;1&quot; startTime=&quot;540&quot; subtitle=&quot;&quot; layoutId=&quot;1_1&quot; backupSlideId=&quot;&quot; createBackupSlide=&quot;0&quot; createSingleAgendaSlide=&quot;1&quot; createSections=&quot;1&quot;&gt;&#10;            &lt;columns&gt;&#10;                &lt;column checked=&quot;1&quot; rightSpacing=&quot;0&quot; fixedWidth=&quot;31.50471999999999488&quot; field=&quot;itemno&quot; label=&quot;No.&quot; leftSpacing=&quot;0&quot; dock=&quot;1&quot;/&gt;&#10;                &lt;column label=&quot;Topic&quot; rightSpacing=&quot;714.146526606445&quot; fixedWidth=&quot;0&quot; field=&quot;topic&quot; dock=&quot;1&quot; leftSpacing=&quot;5&quot;/&gt;&#10;                &lt;column label=&quot;Responsible&quot; field=&quot;responsible&quot; dock=&quot;1&quot; checked=&quot;0&quot; visible=&quot;1&quot; leftSpacing=&quot;10&quot; rightSpacing=&quot;0&quot; fixedWidth=&quot;0&quot;/&gt;&#10;                &lt;column rightSpacing=&quot;0&quot; checked=&quot;0&quot; fixedWidth=&quot;0&quot; dock=&quot;1&quot; label=&quot;&quot; field=&quot;freecolumn&quot; leftSpacing=&quot;10&quot; visible=&quot;1&quot;/&gt;&#10;                &lt;column fixedWidth=&quot;0&quot; rightSpacing=&quot;6&quot; leftSpacing=&quot;10&quot; dock=&quot;2&quot; visible=&quot;1&quot; label=&quot;Time Slot&quot; checked=&quot;0&quot; field=&quot;timeslot&quot;/&gt;&#10;                &lt;column visible=&quot;1&quot; label=&quot;Page No.&quot; fixedWidth=&quot;0&quot; leftSpacing=&quot;10&quot; checked=&quot;0&quot; field=&quot;pageno&quot; dock=&quot;2&quot; rightSpacing=&quot;6&quot;/&gt;&#10;            &lt;/columns&gt;&#10;            &lt;items&gt;&#10;                &lt;item id=&quot;3416a73a-93a2-47c3-b17e-d82600a854f2&quot; showAgendaItem=&quot;1&quot; generateAgendaSlide=&quot;1&quot; duration=&quot;30&quot; isBreak=&quot;0&quot; agendaSlideId=&quot;78ee32e7-dafc-4e1c-ae70-619a36409146&quot; level=&quot;1&quot; topic=&quot;Problem&quot; sectionId=&quot;{491EDFB0-09F8-DD44-9C04-C64D4019BEC4}&quot; parentId=&quot;&quot;/&gt;&#10;                &lt;item duration=&quot;30&quot; isBreak=&quot;0&quot; topic=&quot;Approach&quot; parentId=&quot;&quot; id=&quot;c99676ac-d4f2-42a7-b3b6-f1446ac68fa1&quot; showAgendaItem=&quot;1&quot; level=&quot;1&quot; sectionId=&quot;{346746E3-E8AF-1D42-97AF-43539C38CDD4}&quot; agendaSlideId=&quot;782259c3-c82b-4151-bc46-9b45d6e9d9c1&quot; generateAgendaSlide=&quot;1&quot;/&gt;&#10;                &lt;item generateAgendaSlide=&quot;1&quot; isBreak=&quot;0&quot; showAgendaItem=&quot;1&quot; parentId=&quot;&quot; sectionId=&quot;{1C97B417-3783-2248-B1A5-0CE72D627C9D}&quot; duration=&quot;30&quot; agendaSlideId=&quot;e0d072ec-b70c-4a85-af4b-80d4da877174&quot; level=&quot;1&quot; topic=&quot;Modeling&quot; id=&quot;502e819e-9a73-474e-9e35-99681616dc2a&quot;/&gt;&#10;                &lt;item sectionId=&quot;{A5F692FA-89B4-B64D-BDAF-3A6C9B63637F}&quot; id=&quot;caa45e01-1a3f-4e82-9ed0-34c36fc22b86&quot; topic=&quot;Training&quot; isBreak=&quot;0&quot; agendaSlideId=&quot;24963d12-e039-4975-82d5-617d8ef8f7de&quot; showAgendaItem=&quot;1&quot; duration=&quot;30&quot; parentId=&quot;&quot; level=&quot;1&quot; generateAgendaSlide=&quot;1&quot;/&gt;&#10;                &lt;item sectionId=&quot;{B17CDBE7-1DA7-A240-A30E-76888B3FCB01}&quot; isBreak=&quot;0&quot; agendaSlideId=&quot;15052e1d-1999-47e6-8191-9ac52ae60c75&quot; generateAgendaSlide=&quot;1&quot; topic=&quot;Demo&quot; duration=&quot;30&quot; level=&quot;1&quot; showAgendaItem=&quot;1&quot; parentId=&quot;&quot; id=&quot;81e55c79-1ae8-4f2f-8444-fa9dbbdea2f1&quot;/&gt;&#10;                &lt;item id=&quot;f357c429-8beb-4984-bfcb-1013a855881e&quot; agendaSlideId=&quot;fa6dd128-37d0-4855-af50-5eb48184e38b&quot; level=&quot;1&quot; isBreak=&quot;0&quot; topic=&quot;Results&quot; sectionId=&quot;{0D237CF7-4CCD-554F-9EFC-020AAD5FD378}&quot; generateAgendaSlide=&quot;1&quot; parentId=&quot;&quot; showAgendaItem=&quot;1&quot; duration=&quot;30&quot;/&gt;&#10;            &lt;/items&gt;&#10;        &lt;/agenda&gt;&#10;    &lt;/contents&gt;&#10;&lt;/ee4p&gt;"/>
  <p:tag name="EE4P_STYLE_ID" val="286bb50c-d1a9-4a2f-adbd-09cc5fc10bf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heme/theme1.xml><?xml version="1.0" encoding="utf-8"?>
<a:theme xmlns:a="http://schemas.openxmlformats.org/drawingml/2006/main" name="Office Theme">
  <a:themeElements>
    <a:clrScheme name="uno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0749A2"/>
      </a:accent1>
      <a:accent2>
        <a:srgbClr val="338911"/>
      </a:accent2>
      <a:accent3>
        <a:srgbClr val="C40C00"/>
      </a:accent3>
      <a:accent4>
        <a:srgbClr val="E6D006"/>
      </a:accent4>
      <a:accent5>
        <a:srgbClr val="E6D006"/>
      </a:accent5>
      <a:accent6>
        <a:srgbClr val="C40C00"/>
      </a:accent6>
      <a:hlink>
        <a:srgbClr val="0749A2"/>
      </a:hlink>
      <a:folHlink>
        <a:srgbClr val="0749A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</TotalTime>
  <Words>917</Words>
  <Application>Microsoft Macintosh PowerPoint</Application>
  <PresentationFormat>Widescreen</PresentationFormat>
  <Paragraphs>257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Helvetica</vt:lpstr>
      <vt:lpstr>Office Theme</vt:lpstr>
      <vt:lpstr>           bot</vt:lpstr>
      <vt:lpstr>Agenda</vt:lpstr>
      <vt:lpstr>Agenda</vt:lpstr>
      <vt:lpstr>Our goal: Train an AI to master Uno!</vt:lpstr>
      <vt:lpstr>How to play</vt:lpstr>
      <vt:lpstr>Considerations</vt:lpstr>
      <vt:lpstr>Agenda</vt:lpstr>
      <vt:lpstr>Analysis of potential approaches</vt:lpstr>
      <vt:lpstr>Code: Game Setup</vt:lpstr>
      <vt:lpstr>Agenda</vt:lpstr>
      <vt:lpstr>How to model the State space was a careful balance of priorities</vt:lpstr>
      <vt:lpstr>Key unlocks in modeling</vt:lpstr>
      <vt:lpstr>“Wishful Thinking” Modeling</vt:lpstr>
      <vt:lpstr>“Clamped” Modeling</vt:lpstr>
      <vt:lpstr>The action space was also optimized</vt:lpstr>
      <vt:lpstr>Finally, we’re able to build the Q table</vt:lpstr>
      <vt:lpstr>Agenda</vt:lpstr>
      <vt:lpstr>Code: Training Setup</vt:lpstr>
      <vt:lpstr>Agenda</vt:lpstr>
      <vt:lpstr>PowerPoint Presentation</vt:lpstr>
      <vt:lpstr>Agenda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</dc:creator>
  <cp:lastModifiedBy>frank</cp:lastModifiedBy>
  <cp:revision>9</cp:revision>
  <dcterms:created xsi:type="dcterms:W3CDTF">2025-03-18T16:41:59Z</dcterms:created>
  <dcterms:modified xsi:type="dcterms:W3CDTF">2025-03-19T19:46:37Z</dcterms:modified>
</cp:coreProperties>
</file>