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838365c47_1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9838365c47_1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9838365c47_1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838365c4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9838365c47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838365c47_5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9838365c47_5_15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38365c47_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838365c47_5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838365c4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838365c4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838365c47_5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9838365c47_5_8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838365c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9838365c4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838365c47_5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9838365c47_5_6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838365c47_5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9838365c47_5_5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838365c47_5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9838365c47_5_5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838365c4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9838365c47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/>
          <p:nvPr>
            <p:ph idx="2" type="pic"/>
          </p:nvPr>
        </p:nvSpPr>
        <p:spPr>
          <a:xfrm>
            <a:off x="0" y="0"/>
            <a:ext cx="9144000" cy="23513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9"/>
          <p:cNvSpPr/>
          <p:nvPr>
            <p:ph idx="3" type="pic"/>
          </p:nvPr>
        </p:nvSpPr>
        <p:spPr>
          <a:xfrm>
            <a:off x="679217" y="1558700"/>
            <a:ext cx="172362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9"/>
          <p:cNvSpPr/>
          <p:nvPr>
            <p:ph idx="4" type="pic"/>
          </p:nvPr>
        </p:nvSpPr>
        <p:spPr>
          <a:xfrm>
            <a:off x="4711771" y="1558700"/>
            <a:ext cx="172362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9"/>
          <p:cNvSpPr/>
          <p:nvPr>
            <p:ph idx="5" type="pic"/>
          </p:nvPr>
        </p:nvSpPr>
        <p:spPr>
          <a:xfrm>
            <a:off x="2695494" y="1558700"/>
            <a:ext cx="172362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9"/>
          <p:cNvSpPr/>
          <p:nvPr>
            <p:ph idx="6" type="pic"/>
          </p:nvPr>
        </p:nvSpPr>
        <p:spPr>
          <a:xfrm>
            <a:off x="6728048" y="1558700"/>
            <a:ext cx="172362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242647" y="55507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0" y="1620499"/>
            <a:ext cx="9144000" cy="1877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0" y="1520205"/>
            <a:ext cx="9144000" cy="54006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0" y="3543858"/>
            <a:ext cx="9144000" cy="54006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Images &amp; Contents Layout">
  <p:cSld name="30_Images &amp; Contents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>
            <p:ph idx="2" type="pic"/>
          </p:nvPr>
        </p:nvSpPr>
        <p:spPr>
          <a:xfrm>
            <a:off x="3069000" y="409368"/>
            <a:ext cx="6075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4"/>
          <p:cNvSpPr/>
          <p:nvPr>
            <p:ph idx="3" type="pic"/>
          </p:nvPr>
        </p:nvSpPr>
        <p:spPr>
          <a:xfrm>
            <a:off x="0" y="2681553"/>
            <a:ext cx="6075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/>
          <p:nvPr/>
        </p:nvSpPr>
        <p:spPr>
          <a:xfrm rot="10800000">
            <a:off x="3839269" y="0"/>
            <a:ext cx="5304729" cy="5143500"/>
          </a:xfrm>
          <a:custGeom>
            <a:rect b="b" l="l" r="r" t="t"/>
            <a:pathLst>
              <a:path extrusionOk="0" h="6858000" w="7072972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6"/>
          <p:cNvSpPr/>
          <p:nvPr>
            <p:ph idx="2" type="pic"/>
          </p:nvPr>
        </p:nvSpPr>
        <p:spPr>
          <a:xfrm>
            <a:off x="1" y="0"/>
            <a:ext cx="530472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Images &amp; Contents Layout">
  <p:cSld name="31_Images &amp; Contents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/>
          <p:nvPr>
            <p:ph idx="2" type="pic"/>
          </p:nvPr>
        </p:nvSpPr>
        <p:spPr>
          <a:xfrm>
            <a:off x="599303" y="917488"/>
            <a:ext cx="4080821" cy="35414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9"/>
          <p:cNvSpPr/>
          <p:nvPr/>
        </p:nvSpPr>
        <p:spPr>
          <a:xfrm>
            <a:off x="0" y="2247714"/>
            <a:ext cx="9144000" cy="1404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29"/>
          <p:cNvGrpSpPr/>
          <p:nvPr/>
        </p:nvGrpSpPr>
        <p:grpSpPr>
          <a:xfrm>
            <a:off x="3572889" y="1165200"/>
            <a:ext cx="1998222" cy="3512770"/>
            <a:chOff x="445712" y="1449040"/>
            <a:chExt cx="2113018" cy="3924176"/>
          </a:xfrm>
        </p:grpSpPr>
        <p:sp>
          <p:nvSpPr>
            <p:cNvPr id="87" name="Google Shape;87;p29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29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0" name="Google Shape;90;p29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9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29"/>
          <p:cNvSpPr/>
          <p:nvPr>
            <p:ph idx="2" type="pic"/>
          </p:nvPr>
        </p:nvSpPr>
        <p:spPr>
          <a:xfrm>
            <a:off x="3713827" y="1473877"/>
            <a:ext cx="1716345" cy="28148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0"/>
          <p:cNvGrpSpPr/>
          <p:nvPr/>
        </p:nvGrpSpPr>
        <p:grpSpPr>
          <a:xfrm flipH="1">
            <a:off x="364688" y="357852"/>
            <a:ext cx="8778240" cy="4451348"/>
            <a:chOff x="-161213" y="477136"/>
            <a:chExt cx="11704320" cy="5935130"/>
          </a:xfrm>
        </p:grpSpPr>
        <p:cxnSp>
          <p:nvCxnSpPr>
            <p:cNvPr id="95" name="Google Shape;95;p30"/>
            <p:cNvCxnSpPr/>
            <p:nvPr/>
          </p:nvCxnSpPr>
          <p:spPr>
            <a:xfrm rot="10800000">
              <a:off x="-161213" y="477136"/>
              <a:ext cx="11704320" cy="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30"/>
            <p:cNvCxnSpPr/>
            <p:nvPr/>
          </p:nvCxnSpPr>
          <p:spPr>
            <a:xfrm rot="10800000">
              <a:off x="11543107" y="477136"/>
              <a:ext cx="0" cy="593513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30"/>
            <p:cNvCxnSpPr/>
            <p:nvPr/>
          </p:nvCxnSpPr>
          <p:spPr>
            <a:xfrm flipH="1">
              <a:off x="-161213" y="6392850"/>
              <a:ext cx="11704320" cy="13272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8" name="Google Shape;98;p30"/>
          <p:cNvSpPr/>
          <p:nvPr>
            <p:ph idx="2" type="pic"/>
          </p:nvPr>
        </p:nvSpPr>
        <p:spPr>
          <a:xfrm>
            <a:off x="3951514" y="0"/>
            <a:ext cx="5192486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Images &amp; Contents">
  <p:cSld name="32_Images &amp; Conten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/>
          <p:nvPr>
            <p:ph idx="2" type="pic"/>
          </p:nvPr>
        </p:nvSpPr>
        <p:spPr>
          <a:xfrm>
            <a:off x="3170636" y="0"/>
            <a:ext cx="5973367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/>
          <p:nvPr>
            <p:ph idx="1" type="body"/>
          </p:nvPr>
        </p:nvSpPr>
        <p:spPr>
          <a:xfrm>
            <a:off x="242647" y="24936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242647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5"/>
          <p:cNvSpPr/>
          <p:nvPr/>
        </p:nvSpPr>
        <p:spPr>
          <a:xfrm>
            <a:off x="265508" y="848693"/>
            <a:ext cx="2670575" cy="405192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5"/>
          <p:cNvSpPr/>
          <p:nvPr/>
        </p:nvSpPr>
        <p:spPr>
          <a:xfrm>
            <a:off x="398950" y="1010625"/>
            <a:ext cx="115401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5"/>
          <p:cNvSpPr/>
          <p:nvPr/>
        </p:nvSpPr>
        <p:spPr>
          <a:xfrm rot="5400000">
            <a:off x="2292883" y="957490"/>
            <a:ext cx="514387" cy="51386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5"/>
          <p:cNvSpPr txBox="1"/>
          <p:nvPr/>
        </p:nvSpPr>
        <p:spPr>
          <a:xfrm>
            <a:off x="533778" y="1227910"/>
            <a:ext cx="1674186" cy="39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5"/>
          <p:cNvSpPr txBox="1"/>
          <p:nvPr/>
        </p:nvSpPr>
        <p:spPr>
          <a:xfrm>
            <a:off x="533778" y="1595597"/>
            <a:ext cx="16741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5"/>
          <p:cNvSpPr txBox="1"/>
          <p:nvPr/>
        </p:nvSpPr>
        <p:spPr>
          <a:xfrm>
            <a:off x="540922" y="4356328"/>
            <a:ext cx="16740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 txBox="1"/>
          <p:nvPr/>
        </p:nvSpPr>
        <p:spPr>
          <a:xfrm>
            <a:off x="540922" y="3337743"/>
            <a:ext cx="2037972" cy="1038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6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5" name="Google Shape;125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4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4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4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8" name="Google Shape;168;p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9" name="Google Shape;169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4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4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6" name="Google Shape;176;p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/>
          <p:nvPr/>
        </p:nvSpPr>
        <p:spPr>
          <a:xfrm rot="-5400000">
            <a:off x="4056899" y="-4068491"/>
            <a:ext cx="1018288" cy="9155917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4509575" y="2422745"/>
            <a:ext cx="4634425" cy="214799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Chavez Farro Luis Andre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Espinola Ravello Annie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Reyes De la Cruz, Andrés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Silva Barra, Ernesto Franco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Tocto Mallqui, Alexis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9"/>
          <p:cNvSpPr txBox="1"/>
          <p:nvPr/>
        </p:nvSpPr>
        <p:spPr>
          <a:xfrm>
            <a:off x="237784" y="188030"/>
            <a:ext cx="8906216" cy="125376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haroni"/>
              <a:buNone/>
            </a:pPr>
            <a:r>
              <a:rPr i="0" lang="es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ALGORITMICA I</a:t>
            </a:r>
            <a:endParaRPr sz="1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9"/>
          <p:cNvSpPr txBox="1"/>
          <p:nvPr/>
        </p:nvSpPr>
        <p:spPr>
          <a:xfrm>
            <a:off x="4509575" y="1755995"/>
            <a:ext cx="4467566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haroni"/>
              <a:buNone/>
            </a:pPr>
            <a:r>
              <a:rPr b="1" i="0" lang="es" sz="3600" u="none" cap="none" strike="noStrik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PROYECTO FINAL</a:t>
            </a:r>
            <a:endParaRPr b="0" i="0" sz="2100" u="none" cap="none" strike="noStrik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200" name="Google Shape;20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50" y="1331418"/>
            <a:ext cx="3026994" cy="352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b="1" lang="es" sz="2500"/>
              <a:t>CONCLUSIONES</a:t>
            </a:r>
            <a:endParaRPr b="1" sz="2500"/>
          </a:p>
        </p:txBody>
      </p:sp>
      <p:sp>
        <p:nvSpPr>
          <p:cNvPr id="490" name="Google Shape;490;p58"/>
          <p:cNvSpPr txBox="1"/>
          <p:nvPr/>
        </p:nvSpPr>
        <p:spPr>
          <a:xfrm>
            <a:off x="1334213" y="1458450"/>
            <a:ext cx="2727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</a:rPr>
              <a:t>El afianzar conocimiento previos mediante el trabajo en equipo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8"/>
          <p:cNvSpPr txBox="1"/>
          <p:nvPr/>
        </p:nvSpPr>
        <p:spPr>
          <a:xfrm>
            <a:off x="826320" y="2985971"/>
            <a:ext cx="5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s" sz="3000">
                <a:solidFill>
                  <a:schemeClr val="accent6"/>
                </a:solidFill>
              </a:rPr>
              <a:t>7</a:t>
            </a:r>
            <a:endParaRPr b="1" sz="3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1432500" y="2985987"/>
            <a:ext cx="2727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</a:rPr>
              <a:t>Aprendizaje colectivo e integración de todos los programas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58"/>
          <p:cNvGrpSpPr/>
          <p:nvPr/>
        </p:nvGrpSpPr>
        <p:grpSpPr>
          <a:xfrm>
            <a:off x="4198980" y="1357133"/>
            <a:ext cx="1190543" cy="2304519"/>
            <a:chOff x="3850245" y="3405881"/>
            <a:chExt cx="1289583" cy="2595763"/>
          </a:xfrm>
        </p:grpSpPr>
        <p:sp>
          <p:nvSpPr>
            <p:cNvPr id="494" name="Google Shape;494;p58"/>
            <p:cNvSpPr/>
            <p:nvPr/>
          </p:nvSpPr>
          <p:spPr>
            <a:xfrm rot="5400000">
              <a:off x="4231728" y="4278916"/>
              <a:ext cx="975300" cy="84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8"/>
            <p:cNvSpPr/>
            <p:nvPr/>
          </p:nvSpPr>
          <p:spPr>
            <a:xfrm rot="5400000">
              <a:off x="3783045" y="3473081"/>
              <a:ext cx="975300" cy="84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8"/>
            <p:cNvSpPr/>
            <p:nvPr/>
          </p:nvSpPr>
          <p:spPr>
            <a:xfrm rot="5400000">
              <a:off x="3783045" y="5093544"/>
              <a:ext cx="975300" cy="84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58"/>
          <p:cNvSpPr txBox="1"/>
          <p:nvPr/>
        </p:nvSpPr>
        <p:spPr>
          <a:xfrm>
            <a:off x="826358" y="1458458"/>
            <a:ext cx="5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s" sz="3000">
                <a:solidFill>
                  <a:schemeClr val="accent2"/>
                </a:solidFill>
              </a:rPr>
              <a:t>5</a:t>
            </a:r>
            <a:endParaRPr b="1"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7946644" y="2271177"/>
            <a:ext cx="5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s" sz="3000">
                <a:solidFill>
                  <a:schemeClr val="accent1"/>
                </a:solidFill>
              </a:rPr>
              <a:t>6</a:t>
            </a:r>
            <a:endParaRPr b="1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8"/>
          <p:cNvSpPr txBox="1"/>
          <p:nvPr/>
        </p:nvSpPr>
        <p:spPr>
          <a:xfrm>
            <a:off x="5389525" y="2208325"/>
            <a:ext cx="2557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</a:rPr>
              <a:t>Uso de todos los archivos dentro del programa cálculo para generar promedios y </a:t>
            </a:r>
            <a:r>
              <a:rPr lang="es" sz="1300">
                <a:solidFill>
                  <a:srgbClr val="3F3F3F"/>
                </a:solidFill>
              </a:rPr>
              <a:t>matrícula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4380092" y="3050549"/>
            <a:ext cx="405000" cy="40186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/>
          <p:nvPr/>
        </p:nvSpPr>
        <p:spPr>
          <a:xfrm>
            <a:off x="4839924" y="2274488"/>
            <a:ext cx="353745" cy="469800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59"/>
          <p:cNvGrpSpPr/>
          <p:nvPr/>
        </p:nvGrpSpPr>
        <p:grpSpPr>
          <a:xfrm>
            <a:off x="2601413" y="1707357"/>
            <a:ext cx="3951891" cy="2564606"/>
            <a:chOff x="4655871" y="2637505"/>
            <a:chExt cx="2716484" cy="1217603"/>
          </a:xfrm>
        </p:grpSpPr>
        <p:grpSp>
          <p:nvGrpSpPr>
            <p:cNvPr id="507" name="Google Shape;507;p59"/>
            <p:cNvGrpSpPr/>
            <p:nvPr/>
          </p:nvGrpSpPr>
          <p:grpSpPr>
            <a:xfrm>
              <a:off x="6233055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508" name="Google Shape;508;p59"/>
              <p:cNvCxnSpPr/>
              <p:nvPr/>
            </p:nvCxnSpPr>
            <p:spPr>
              <a:xfrm flipH="1" rot="-5400000">
                <a:off x="5223467" y="3590067"/>
                <a:ext cx="291134" cy="278415"/>
              </a:xfrm>
              <a:prstGeom prst="bentConnector3">
                <a:avLst>
                  <a:gd fmla="val 161301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509" name="Google Shape;509;p59"/>
              <p:cNvCxnSpPr/>
              <p:nvPr/>
            </p:nvCxnSpPr>
            <p:spPr>
              <a:xfrm flipH="1" rot="-5400000">
                <a:off x="5172591" y="3544830"/>
                <a:ext cx="396585" cy="474339"/>
              </a:xfrm>
              <a:prstGeom prst="bentConnector3">
                <a:avLst>
                  <a:gd fmla="val 130427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cxnSp>
          <p:nvCxnSpPr>
            <p:cNvPr id="510" name="Google Shape;510;p59"/>
            <p:cNvCxnSpPr/>
            <p:nvPr/>
          </p:nvCxnSpPr>
          <p:spPr>
            <a:xfrm>
              <a:off x="6001025" y="2637505"/>
              <a:ext cx="13087" cy="1217603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511" name="Google Shape;511;p59"/>
            <p:cNvGrpSpPr/>
            <p:nvPr/>
          </p:nvGrpSpPr>
          <p:grpSpPr>
            <a:xfrm flipH="1">
              <a:off x="4655871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512" name="Google Shape;512;p59"/>
              <p:cNvCxnSpPr/>
              <p:nvPr/>
            </p:nvCxnSpPr>
            <p:spPr>
              <a:xfrm flipH="1" rot="-5400000">
                <a:off x="5217648" y="3581177"/>
                <a:ext cx="291129" cy="296190"/>
              </a:xfrm>
              <a:prstGeom prst="bentConnector3">
                <a:avLst>
                  <a:gd fmla="val 162227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513" name="Google Shape;513;p59"/>
              <p:cNvCxnSpPr/>
              <p:nvPr/>
            </p:nvCxnSpPr>
            <p:spPr>
              <a:xfrm flipH="1" rot="-5400000">
                <a:off x="5168436" y="3540676"/>
                <a:ext cx="396589" cy="482643"/>
              </a:xfrm>
              <a:prstGeom prst="bentConnector3">
                <a:avLst>
                  <a:gd fmla="val 129549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</p:grpSp>
      <p:sp>
        <p:nvSpPr>
          <p:cNvPr id="514" name="Google Shape;514;p59"/>
          <p:cNvSpPr/>
          <p:nvPr/>
        </p:nvSpPr>
        <p:spPr>
          <a:xfrm>
            <a:off x="-7143" y="2127147"/>
            <a:ext cx="9147572" cy="102029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9"/>
          <p:cNvSpPr/>
          <p:nvPr/>
        </p:nvSpPr>
        <p:spPr>
          <a:xfrm>
            <a:off x="-3571" y="2203975"/>
            <a:ext cx="9147572" cy="866638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9"/>
          <p:cNvSpPr txBox="1"/>
          <p:nvPr/>
        </p:nvSpPr>
        <p:spPr>
          <a:xfrm>
            <a:off x="-3575" y="2166501"/>
            <a:ext cx="91440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chemeClr val="lt1"/>
                </a:solidFill>
              </a:rPr>
              <a:t>¡GRACIAS!</a:t>
            </a:r>
            <a:endParaRPr sz="4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9"/>
          <p:cNvSpPr/>
          <p:nvPr/>
        </p:nvSpPr>
        <p:spPr>
          <a:xfrm flipH="1">
            <a:off x="3659069" y="1025903"/>
            <a:ext cx="1825863" cy="983742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/>
          <p:nvPr>
            <p:ph idx="1" type="body"/>
          </p:nvPr>
        </p:nvSpPr>
        <p:spPr>
          <a:xfrm>
            <a:off x="2320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s" sz="2600">
                <a:latin typeface="Impact"/>
                <a:ea typeface="Impact"/>
                <a:cs typeface="Impact"/>
                <a:sym typeface="Impact"/>
              </a:rPr>
              <a:t>I. </a:t>
            </a:r>
            <a:r>
              <a:rPr lang="es" sz="2600">
                <a:latin typeface="Impact"/>
                <a:ea typeface="Impact"/>
                <a:cs typeface="Impact"/>
                <a:sym typeface="Impact"/>
              </a:rPr>
              <a:t>INTRODUCCIÓN</a:t>
            </a:r>
            <a:r>
              <a:rPr lang="es" sz="2600">
                <a:latin typeface="Impact"/>
                <a:ea typeface="Impact"/>
                <a:cs typeface="Impact"/>
                <a:sym typeface="Impact"/>
              </a:rPr>
              <a:t> 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6" name="Google Shape;206;p50"/>
          <p:cNvSpPr txBox="1"/>
          <p:nvPr/>
        </p:nvSpPr>
        <p:spPr>
          <a:xfrm>
            <a:off x="783350" y="918925"/>
            <a:ext cx="7728000" cy="4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lphaLcPeriod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una a aplicación para determinar el archivo de los promedios finales de N alumnos, teniendo como datos de entrada los archivos alumnos.dat, exparcial.dat y exfinal.dat. ¿Será viable el desarrollo de esta aplicación?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lphaLcPeriod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General:Hacer uso de la programación estructurada para desarrollar un programa que calcule el promedio de alumnos de un determinado curso.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lphaLcPeriod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Específicos: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Afianzar conocimientos previos.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Analizar y definir las entidades o tipos de datos.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Hacer un uso efectivo de la programación modular de acuerdo con las buenas prácticas.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 cada una de las operaciones básicas a los registros ya inicializados correctamente, así como lograr un correcto funcionamiento de estas para no caer en errores lógicos o de compilación.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correcta captura de los datos almacenados en los vectores registros </a:t>
            </a: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hacía</a:t>
            </a: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archivos.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 correctamente los archivos de alumnos y sus respectivas notas finales.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Mostrar la solución e integración de los programas.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lphaLcPeriod"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presente trabajo se hace en base a nuestros conocimientos adquiridos a lo largo de las clases semanales, es por este motivo que, con el fin de consolidar nuestros conocimientos y desarrollar una mayor habilidad de programación, ponemos en práctica todo lo aprendido buscando ofrecer un trabajo final correctamente implementado.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1"/>
          <p:cNvSpPr/>
          <p:nvPr/>
        </p:nvSpPr>
        <p:spPr>
          <a:xfrm rot="10800000">
            <a:off x="6566300" y="1887063"/>
            <a:ext cx="2172300" cy="830700"/>
          </a:xfrm>
          <a:prstGeom prst="snip2DiagRect">
            <a:avLst>
              <a:gd fmla="val 22824" name="adj1"/>
              <a:gd fmla="val 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1"/>
          <p:cNvSpPr/>
          <p:nvPr/>
        </p:nvSpPr>
        <p:spPr>
          <a:xfrm rot="10800000">
            <a:off x="6599450" y="2839613"/>
            <a:ext cx="2274600" cy="1016700"/>
          </a:xfrm>
          <a:prstGeom prst="snip2DiagRect">
            <a:avLst>
              <a:gd fmla="val 22824" name="adj1"/>
              <a:gd fmla="val 0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1"/>
          <p:cNvSpPr/>
          <p:nvPr/>
        </p:nvSpPr>
        <p:spPr>
          <a:xfrm rot="10800000">
            <a:off x="6650600" y="3978150"/>
            <a:ext cx="2172300" cy="830700"/>
          </a:xfrm>
          <a:prstGeom prst="snip2DiagRect">
            <a:avLst>
              <a:gd fmla="val 22824" name="adj1"/>
              <a:gd fmla="val 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1"/>
          <p:cNvSpPr/>
          <p:nvPr/>
        </p:nvSpPr>
        <p:spPr>
          <a:xfrm rot="10800000">
            <a:off x="6566300" y="895325"/>
            <a:ext cx="2172300" cy="830700"/>
          </a:xfrm>
          <a:prstGeom prst="snip2DiagRect">
            <a:avLst>
              <a:gd fmla="val 22824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1"/>
          <p:cNvSpPr/>
          <p:nvPr/>
        </p:nvSpPr>
        <p:spPr>
          <a:xfrm>
            <a:off x="198725" y="3957825"/>
            <a:ext cx="2172300" cy="830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1"/>
          <p:cNvSpPr/>
          <p:nvPr/>
        </p:nvSpPr>
        <p:spPr>
          <a:xfrm>
            <a:off x="198725" y="2912076"/>
            <a:ext cx="2172300" cy="932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1"/>
          <p:cNvSpPr/>
          <p:nvPr/>
        </p:nvSpPr>
        <p:spPr>
          <a:xfrm>
            <a:off x="198725" y="1822663"/>
            <a:ext cx="2172300" cy="932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1"/>
          <p:cNvSpPr txBox="1"/>
          <p:nvPr>
            <p:ph idx="1" type="body"/>
          </p:nvPr>
        </p:nvSpPr>
        <p:spPr>
          <a:xfrm>
            <a:off x="3070450" y="0"/>
            <a:ext cx="2877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s" sz="2600">
                <a:latin typeface="Impact"/>
                <a:ea typeface="Impact"/>
                <a:cs typeface="Impact"/>
                <a:sym typeface="Impact"/>
              </a:rPr>
              <a:t>II. MARCO </a:t>
            </a:r>
            <a:r>
              <a:rPr lang="es" sz="2600">
                <a:latin typeface="Impact"/>
                <a:ea typeface="Impact"/>
                <a:cs typeface="Impact"/>
                <a:sym typeface="Impact"/>
              </a:rPr>
              <a:t>TEÓRICO</a:t>
            </a:r>
            <a:r>
              <a:rPr lang="es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descr="2." id="219" name="Google Shape;219;p51" title="2."/>
          <p:cNvSpPr txBox="1"/>
          <p:nvPr/>
        </p:nvSpPr>
        <p:spPr>
          <a:xfrm>
            <a:off x="198725" y="1783813"/>
            <a:ext cx="2003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Estructura de control selectiva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acuerdo a una condición, ejecutar un grupo instrucciones u otra estructura de control.</a:t>
            </a:r>
            <a:endParaRPr/>
          </a:p>
        </p:txBody>
      </p:sp>
      <p:sp>
        <p:nvSpPr>
          <p:cNvPr descr="2." id="220" name="Google Shape;220;p51" title="2."/>
          <p:cNvSpPr txBox="1"/>
          <p:nvPr/>
        </p:nvSpPr>
        <p:spPr>
          <a:xfrm>
            <a:off x="198725" y="2870825"/>
            <a:ext cx="21723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Estructura de control repetitivas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Ejecutar un grupo de instrucciones un número determinado de acciones (sin o con condición).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2." id="221" name="Google Shape;221;p51" title="2."/>
          <p:cNvSpPr txBox="1"/>
          <p:nvPr/>
        </p:nvSpPr>
        <p:spPr>
          <a:xfrm>
            <a:off x="198725" y="3918975"/>
            <a:ext cx="2003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Apuntadores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apuntador es una variable que almacena la dirección de una variable.</a:t>
            </a:r>
            <a:endParaRPr/>
          </a:p>
        </p:txBody>
      </p:sp>
      <p:sp>
        <p:nvSpPr>
          <p:cNvPr descr="2." id="222" name="Google Shape;222;p51" title="2."/>
          <p:cNvSpPr txBox="1"/>
          <p:nvPr/>
        </p:nvSpPr>
        <p:spPr>
          <a:xfrm>
            <a:off x="6650600" y="895325"/>
            <a:ext cx="2003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Programación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modular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Times New Roman"/>
                <a:ea typeface="Times New Roman"/>
                <a:cs typeface="Times New Roman"/>
                <a:sym typeface="Times New Roman"/>
              </a:rPr>
              <a:t>Se divide el programa en un principal y en subprogramas. Simplifica la complejidad.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2." id="223" name="Google Shape;223;p51" title="2."/>
          <p:cNvSpPr txBox="1"/>
          <p:nvPr/>
        </p:nvSpPr>
        <p:spPr>
          <a:xfrm>
            <a:off x="6734900" y="1893300"/>
            <a:ext cx="2003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	Arreglos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una estructura estática, contigua, homogénea, ordenada y finita de elementos.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2." id="224" name="Google Shape;224;p51" title="2."/>
          <p:cNvSpPr txBox="1"/>
          <p:nvPr/>
        </p:nvSpPr>
        <p:spPr>
          <a:xfrm>
            <a:off x="6689750" y="2832900"/>
            <a:ext cx="2094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	Registros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 de dato estructurado formado por la unión de varios elementos bajo una misma estructura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1"/>
          <p:cNvSpPr/>
          <p:nvPr/>
        </p:nvSpPr>
        <p:spPr>
          <a:xfrm>
            <a:off x="198725" y="895325"/>
            <a:ext cx="2172300" cy="830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2." id="226" name="Google Shape;226;p51" title="2."/>
          <p:cNvSpPr txBox="1"/>
          <p:nvPr/>
        </p:nvSpPr>
        <p:spPr>
          <a:xfrm>
            <a:off x="6734900" y="3957825"/>
            <a:ext cx="2003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Archivos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datos estructurados en una colección de entidades elementales o básicas.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51"/>
          <p:cNvSpPr txBox="1"/>
          <p:nvPr/>
        </p:nvSpPr>
        <p:spPr>
          <a:xfrm>
            <a:off x="153575" y="895325"/>
            <a:ext cx="2094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985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conjunto de pasos que nos lleva a la solución de un problema.</a:t>
            </a:r>
            <a:endParaRPr/>
          </a:p>
        </p:txBody>
      </p:sp>
      <p:pic>
        <p:nvPicPr>
          <p:cNvPr id="228" name="Google Shape;2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675" y="844625"/>
            <a:ext cx="1165126" cy="93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379" y="3049725"/>
            <a:ext cx="845725" cy="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3084200" y="3899425"/>
            <a:ext cx="542075" cy="10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9188" y="1822675"/>
            <a:ext cx="932100" cy="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4850" y="895313"/>
            <a:ext cx="932076" cy="82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7600" y="1903900"/>
            <a:ext cx="1293700" cy="73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8025" y="2951224"/>
            <a:ext cx="845724" cy="84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8025" y="4038638"/>
            <a:ext cx="845725" cy="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s" sz="2600">
                <a:latin typeface="Impact"/>
                <a:ea typeface="Impact"/>
                <a:cs typeface="Impact"/>
                <a:sym typeface="Impact"/>
              </a:rPr>
              <a:t>III. ESTADO DEL ARTE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1" name="Google Shape;241;p52"/>
          <p:cNvSpPr/>
          <p:nvPr/>
        </p:nvSpPr>
        <p:spPr>
          <a:xfrm>
            <a:off x="0" y="946301"/>
            <a:ext cx="9144000" cy="2311200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52"/>
          <p:cNvGrpSpPr/>
          <p:nvPr/>
        </p:nvGrpSpPr>
        <p:grpSpPr>
          <a:xfrm>
            <a:off x="513625" y="3352625"/>
            <a:ext cx="1713600" cy="1450805"/>
            <a:chOff x="642507" y="4425298"/>
            <a:chExt cx="2284800" cy="1934407"/>
          </a:xfrm>
        </p:grpSpPr>
        <p:sp>
          <p:nvSpPr>
            <p:cNvPr id="243" name="Google Shape;243;p52"/>
            <p:cNvSpPr txBox="1"/>
            <p:nvPr/>
          </p:nvSpPr>
          <p:spPr>
            <a:xfrm>
              <a:off x="642507" y="4425298"/>
              <a:ext cx="2284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accent1"/>
                  </a:solidFill>
                </a:rPr>
                <a:t>Resuelve</a:t>
              </a:r>
              <a:endParaRPr b="1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2"/>
            <p:cNvSpPr txBox="1"/>
            <p:nvPr/>
          </p:nvSpPr>
          <p:spPr>
            <a:xfrm>
              <a:off x="693341" y="5071505"/>
              <a:ext cx="21831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rgbClr val="3F3F3F"/>
                  </a:solidFill>
                </a:rPr>
                <a:t>Programación espaguetti.</a:t>
              </a:r>
              <a:endPara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52"/>
          <p:cNvGrpSpPr/>
          <p:nvPr/>
        </p:nvGrpSpPr>
        <p:grpSpPr>
          <a:xfrm>
            <a:off x="2525650" y="3402475"/>
            <a:ext cx="2020275" cy="1401075"/>
            <a:chOff x="555390" y="4491765"/>
            <a:chExt cx="2693700" cy="1868100"/>
          </a:xfrm>
        </p:grpSpPr>
        <p:sp>
          <p:nvSpPr>
            <p:cNvPr id="246" name="Google Shape;246;p52"/>
            <p:cNvSpPr txBox="1"/>
            <p:nvPr/>
          </p:nvSpPr>
          <p:spPr>
            <a:xfrm>
              <a:off x="555390" y="4491765"/>
              <a:ext cx="2693700" cy="5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chemeClr val="accent2"/>
                  </a:solidFill>
                </a:rPr>
                <a:t>Trabajo en equipo</a:t>
              </a:r>
              <a:endParaRPr b="1" sz="1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2"/>
            <p:cNvSpPr txBox="1"/>
            <p:nvPr/>
          </p:nvSpPr>
          <p:spPr>
            <a:xfrm>
              <a:off x="633157" y="5079464"/>
              <a:ext cx="2445300" cy="12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3F3F3F"/>
                  </a:solidFill>
                </a:rPr>
                <a:t>Uso de módulos para facilitar el trabajo conjunto y la elaboración de programas más complejos.</a:t>
              </a:r>
              <a:r>
                <a:rPr lang="e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52"/>
          <p:cNvGrpSpPr/>
          <p:nvPr/>
        </p:nvGrpSpPr>
        <p:grpSpPr>
          <a:xfrm>
            <a:off x="4706475" y="3405963"/>
            <a:ext cx="1753062" cy="1397468"/>
            <a:chOff x="693340" y="4496414"/>
            <a:chExt cx="2337416" cy="1863290"/>
          </a:xfrm>
        </p:grpSpPr>
        <p:sp>
          <p:nvSpPr>
            <p:cNvPr id="249" name="Google Shape;249;p52"/>
            <p:cNvSpPr txBox="1"/>
            <p:nvPr/>
          </p:nvSpPr>
          <p:spPr>
            <a:xfrm>
              <a:off x="745956" y="4496414"/>
              <a:ext cx="2284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accent3"/>
                  </a:solidFill>
                </a:rPr>
                <a:t>Universal</a:t>
              </a:r>
              <a:endParaRPr b="1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2"/>
            <p:cNvSpPr txBox="1"/>
            <p:nvPr/>
          </p:nvSpPr>
          <p:spPr>
            <a:xfrm>
              <a:off x="693340" y="5071504"/>
              <a:ext cx="21831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s" sz="1200">
                  <a:solidFill>
                    <a:srgbClr val="3F3F3F"/>
                  </a:solidFill>
                </a:rPr>
                <a:t>Esta metodología es usada en la mayoría (si no todos) los lenguajes de programación.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1" name="Google Shape;251;p52"/>
          <p:cNvCxnSpPr/>
          <p:nvPr/>
        </p:nvCxnSpPr>
        <p:spPr>
          <a:xfrm>
            <a:off x="513625" y="3731094"/>
            <a:ext cx="183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52" name="Google Shape;252;p52"/>
          <p:cNvCxnSpPr/>
          <p:nvPr/>
        </p:nvCxnSpPr>
        <p:spPr>
          <a:xfrm>
            <a:off x="2618785" y="3731094"/>
            <a:ext cx="1833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53" name="Google Shape;253;p52"/>
          <p:cNvCxnSpPr/>
          <p:nvPr/>
        </p:nvCxnSpPr>
        <p:spPr>
          <a:xfrm>
            <a:off x="4732346" y="3731094"/>
            <a:ext cx="183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254" name="Google Shape;254;p52"/>
          <p:cNvGrpSpPr/>
          <p:nvPr/>
        </p:nvGrpSpPr>
        <p:grpSpPr>
          <a:xfrm>
            <a:off x="6752807" y="3352625"/>
            <a:ext cx="1799881" cy="1450805"/>
            <a:chOff x="651964" y="4425298"/>
            <a:chExt cx="2399841" cy="1934406"/>
          </a:xfrm>
        </p:grpSpPr>
        <p:sp>
          <p:nvSpPr>
            <p:cNvPr id="255" name="Google Shape;255;p52"/>
            <p:cNvSpPr txBox="1"/>
            <p:nvPr/>
          </p:nvSpPr>
          <p:spPr>
            <a:xfrm>
              <a:off x="651964" y="4425298"/>
              <a:ext cx="2284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00">
                  <a:solidFill>
                    <a:schemeClr val="accent4"/>
                  </a:solidFill>
                </a:rPr>
                <a:t>Calidad</a:t>
              </a:r>
              <a:endParaRPr b="1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2"/>
            <p:cNvSpPr txBox="1"/>
            <p:nvPr/>
          </p:nvSpPr>
          <p:spPr>
            <a:xfrm>
              <a:off x="868705" y="5071504"/>
              <a:ext cx="21831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3F3F3F"/>
                  </a:solidFill>
                </a:rPr>
                <a:t>Permite el desarrollo, depuración y modificación de forma más eficiente y rápida.</a:t>
              </a:r>
              <a:r>
                <a:rPr lang="e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7" name="Google Shape;257;p52"/>
          <p:cNvCxnSpPr/>
          <p:nvPr/>
        </p:nvCxnSpPr>
        <p:spPr>
          <a:xfrm>
            <a:off x="6817081" y="3731094"/>
            <a:ext cx="1833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258" name="Google Shape;258;p52"/>
          <p:cNvGrpSpPr/>
          <p:nvPr/>
        </p:nvGrpSpPr>
        <p:grpSpPr>
          <a:xfrm>
            <a:off x="2385741" y="1149994"/>
            <a:ext cx="3797302" cy="1968156"/>
            <a:chOff x="2687161" y="3731096"/>
            <a:chExt cx="5158677" cy="3027467"/>
          </a:xfrm>
        </p:grpSpPr>
        <p:sp>
          <p:nvSpPr>
            <p:cNvPr id="259" name="Google Shape;259;p52"/>
            <p:cNvSpPr/>
            <p:nvPr/>
          </p:nvSpPr>
          <p:spPr>
            <a:xfrm>
              <a:off x="2725967" y="4290519"/>
              <a:ext cx="1906137" cy="2468044"/>
            </a:xfrm>
            <a:custGeom>
              <a:rect b="b" l="l" r="r" t="t"/>
              <a:pathLst>
                <a:path extrusionOk="0" h="2468044" w="1906136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2"/>
            <p:cNvSpPr/>
            <p:nvPr/>
          </p:nvSpPr>
          <p:spPr>
            <a:xfrm>
              <a:off x="3644576" y="3731096"/>
              <a:ext cx="2992697" cy="1030680"/>
            </a:xfrm>
            <a:custGeom>
              <a:rect b="b" l="l" r="r" t="t"/>
              <a:pathLst>
                <a:path extrusionOk="0" h="1030680" w="2992697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2"/>
            <p:cNvSpPr/>
            <p:nvPr/>
          </p:nvSpPr>
          <p:spPr>
            <a:xfrm>
              <a:off x="3709769" y="4075070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2"/>
            <p:cNvSpPr/>
            <p:nvPr/>
          </p:nvSpPr>
          <p:spPr>
            <a:xfrm>
              <a:off x="3530642" y="4043094"/>
              <a:ext cx="34149" cy="9313"/>
            </a:xfrm>
            <a:custGeom>
              <a:rect b="b" l="l" r="r" t="t"/>
              <a:pathLst>
                <a:path extrusionOk="0" h="9313" w="34149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2"/>
            <p:cNvSpPr/>
            <p:nvPr/>
          </p:nvSpPr>
          <p:spPr>
            <a:xfrm>
              <a:off x="3730569" y="4013602"/>
              <a:ext cx="37253" cy="40358"/>
            </a:xfrm>
            <a:custGeom>
              <a:rect b="b" l="l" r="r" t="t"/>
              <a:pathLst>
                <a:path extrusionOk="0" h="40357" w="37253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2"/>
            <p:cNvSpPr/>
            <p:nvPr/>
          </p:nvSpPr>
          <p:spPr>
            <a:xfrm>
              <a:off x="3457998" y="4104562"/>
              <a:ext cx="170745" cy="90029"/>
            </a:xfrm>
            <a:custGeom>
              <a:rect b="b" l="l" r="r" t="t"/>
              <a:pathLst>
                <a:path extrusionOk="0" h="90029" w="170745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2"/>
            <p:cNvSpPr/>
            <p:nvPr/>
          </p:nvSpPr>
          <p:spPr>
            <a:xfrm>
              <a:off x="3317366" y="4178759"/>
              <a:ext cx="139701" cy="152118"/>
            </a:xfrm>
            <a:custGeom>
              <a:rect b="b" l="l" r="r" t="t"/>
              <a:pathLst>
                <a:path extrusionOk="0" h="152118" w="139700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2"/>
            <p:cNvSpPr/>
            <p:nvPr/>
          </p:nvSpPr>
          <p:spPr>
            <a:xfrm>
              <a:off x="3770306" y="4054891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2"/>
            <p:cNvSpPr/>
            <p:nvPr/>
          </p:nvSpPr>
          <p:spPr>
            <a:xfrm>
              <a:off x="3430679" y="4132192"/>
              <a:ext cx="12418" cy="6209"/>
            </a:xfrm>
            <a:custGeom>
              <a:rect b="b" l="l" r="r" t="t"/>
              <a:pathLst>
                <a:path extrusionOk="0" h="6208" w="12417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2"/>
            <p:cNvSpPr/>
            <p:nvPr/>
          </p:nvSpPr>
          <p:spPr>
            <a:xfrm>
              <a:off x="3367348" y="4082210"/>
              <a:ext cx="96238" cy="58985"/>
            </a:xfrm>
            <a:custGeom>
              <a:rect b="b" l="l" r="r" t="t"/>
              <a:pathLst>
                <a:path extrusionOk="0" h="58984" w="96238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2"/>
            <p:cNvSpPr/>
            <p:nvPr/>
          </p:nvSpPr>
          <p:spPr>
            <a:xfrm>
              <a:off x="3502702" y="4062342"/>
              <a:ext cx="43462" cy="27940"/>
            </a:xfrm>
            <a:custGeom>
              <a:rect b="b" l="l" r="r" t="t"/>
              <a:pathLst>
                <a:path extrusionOk="0" h="27940" w="43462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2"/>
            <p:cNvSpPr/>
            <p:nvPr/>
          </p:nvSpPr>
          <p:spPr>
            <a:xfrm>
              <a:off x="5862400" y="4041231"/>
              <a:ext cx="260774" cy="310446"/>
            </a:xfrm>
            <a:custGeom>
              <a:rect b="b" l="l" r="r" t="t"/>
              <a:pathLst>
                <a:path extrusionOk="0" h="310445" w="260774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2"/>
            <p:cNvSpPr/>
            <p:nvPr/>
          </p:nvSpPr>
          <p:spPr>
            <a:xfrm>
              <a:off x="7125604" y="4179690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2"/>
            <p:cNvSpPr/>
            <p:nvPr/>
          </p:nvSpPr>
          <p:spPr>
            <a:xfrm>
              <a:off x="3826497" y="4062342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2"/>
            <p:cNvSpPr/>
            <p:nvPr/>
          </p:nvSpPr>
          <p:spPr>
            <a:xfrm>
              <a:off x="7212839" y="4119464"/>
              <a:ext cx="71403" cy="49671"/>
            </a:xfrm>
            <a:custGeom>
              <a:rect b="b" l="l" r="r" t="t"/>
              <a:pathLst>
                <a:path extrusionOk="0" h="49671" w="71402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2"/>
            <p:cNvSpPr/>
            <p:nvPr/>
          </p:nvSpPr>
          <p:spPr>
            <a:xfrm>
              <a:off x="7085867" y="4082210"/>
              <a:ext cx="108656" cy="80716"/>
            </a:xfrm>
            <a:custGeom>
              <a:rect b="b" l="l" r="r" t="t"/>
              <a:pathLst>
                <a:path extrusionOk="0" h="80715" w="108656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2"/>
            <p:cNvSpPr/>
            <p:nvPr/>
          </p:nvSpPr>
          <p:spPr>
            <a:xfrm>
              <a:off x="4090065" y="4082210"/>
              <a:ext cx="12418" cy="9313"/>
            </a:xfrm>
            <a:custGeom>
              <a:rect b="b" l="l" r="r" t="t"/>
              <a:pathLst>
                <a:path extrusionOk="0" h="9313" w="12417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2"/>
            <p:cNvSpPr/>
            <p:nvPr/>
          </p:nvSpPr>
          <p:spPr>
            <a:xfrm>
              <a:off x="6122554" y="4209183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2"/>
            <p:cNvSpPr/>
            <p:nvPr/>
          </p:nvSpPr>
          <p:spPr>
            <a:xfrm>
              <a:off x="4937582" y="4135296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2"/>
            <p:cNvSpPr/>
            <p:nvPr/>
          </p:nvSpPr>
          <p:spPr>
            <a:xfrm>
              <a:off x="5256410" y="5105129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2"/>
            <p:cNvSpPr/>
            <p:nvPr/>
          </p:nvSpPr>
          <p:spPr>
            <a:xfrm>
              <a:off x="3850401" y="4200801"/>
              <a:ext cx="406684" cy="447042"/>
            </a:xfrm>
            <a:custGeom>
              <a:rect b="b" l="l" r="r" t="t"/>
              <a:pathLst>
                <a:path extrusionOk="0" h="447041" w="406683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2"/>
            <p:cNvSpPr/>
            <p:nvPr/>
          </p:nvSpPr>
          <p:spPr>
            <a:xfrm>
              <a:off x="5463788" y="5234275"/>
              <a:ext cx="43462" cy="15522"/>
            </a:xfrm>
            <a:custGeom>
              <a:rect b="b" l="l" r="r" t="t"/>
              <a:pathLst>
                <a:path extrusionOk="0" h="15522" w="4346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2"/>
            <p:cNvSpPr/>
            <p:nvPr/>
          </p:nvSpPr>
          <p:spPr>
            <a:xfrm>
              <a:off x="5144029" y="5162562"/>
              <a:ext cx="24836" cy="9313"/>
            </a:xfrm>
            <a:custGeom>
              <a:rect b="b" l="l" r="r" t="t"/>
              <a:pathLst>
                <a:path extrusionOk="0" h="9313" w="24835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2"/>
            <p:cNvSpPr/>
            <p:nvPr/>
          </p:nvSpPr>
          <p:spPr>
            <a:xfrm>
              <a:off x="5247097" y="5141141"/>
              <a:ext cx="24836" cy="40358"/>
            </a:xfrm>
            <a:custGeom>
              <a:rect b="b" l="l" r="r" t="t"/>
              <a:pathLst>
                <a:path extrusionOk="0" h="40357" w="24835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2"/>
            <p:cNvSpPr/>
            <p:nvPr/>
          </p:nvSpPr>
          <p:spPr>
            <a:xfrm>
              <a:off x="5592933" y="5239552"/>
              <a:ext cx="34149" cy="21731"/>
            </a:xfrm>
            <a:custGeom>
              <a:rect b="b" l="l" r="r" t="t"/>
              <a:pathLst>
                <a:path extrusionOk="0" h="21731" w="34149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2"/>
            <p:cNvSpPr/>
            <p:nvPr/>
          </p:nvSpPr>
          <p:spPr>
            <a:xfrm>
              <a:off x="4877977" y="3996527"/>
              <a:ext cx="2967861" cy="2340761"/>
            </a:xfrm>
            <a:custGeom>
              <a:rect b="b" l="l" r="r" t="t"/>
              <a:pathLst>
                <a:path extrusionOk="0" h="2340761" w="29678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2"/>
            <p:cNvSpPr/>
            <p:nvPr/>
          </p:nvSpPr>
          <p:spPr>
            <a:xfrm>
              <a:off x="3690211" y="4196454"/>
              <a:ext cx="74507" cy="99343"/>
            </a:xfrm>
            <a:custGeom>
              <a:rect b="b" l="l" r="r" t="t"/>
              <a:pathLst>
                <a:path extrusionOk="0" h="99342" w="74506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2"/>
            <p:cNvSpPr/>
            <p:nvPr/>
          </p:nvSpPr>
          <p:spPr>
            <a:xfrm>
              <a:off x="3753542" y="4135296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2"/>
            <p:cNvSpPr/>
            <p:nvPr/>
          </p:nvSpPr>
          <p:spPr>
            <a:xfrm>
              <a:off x="3770306" y="4179690"/>
              <a:ext cx="55880" cy="96238"/>
            </a:xfrm>
            <a:custGeom>
              <a:rect b="b" l="l" r="r" t="t"/>
              <a:pathLst>
                <a:path extrusionOk="0" h="96238" w="55880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2"/>
            <p:cNvSpPr/>
            <p:nvPr/>
          </p:nvSpPr>
          <p:spPr>
            <a:xfrm>
              <a:off x="3630606" y="4070724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2"/>
            <p:cNvSpPr/>
            <p:nvPr/>
          </p:nvSpPr>
          <p:spPr>
            <a:xfrm>
              <a:off x="3646438" y="4107667"/>
              <a:ext cx="86925" cy="68298"/>
            </a:xfrm>
            <a:custGeom>
              <a:rect b="b" l="l" r="r" t="t"/>
              <a:pathLst>
                <a:path extrusionOk="0" h="68298" w="86924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2"/>
            <p:cNvSpPr/>
            <p:nvPr/>
          </p:nvSpPr>
          <p:spPr>
            <a:xfrm>
              <a:off x="3750438" y="4075070"/>
              <a:ext cx="235939" cy="102447"/>
            </a:xfrm>
            <a:custGeom>
              <a:rect b="b" l="l" r="r" t="t"/>
              <a:pathLst>
                <a:path extrusionOk="0" h="102447" w="235938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2"/>
            <p:cNvSpPr/>
            <p:nvPr/>
          </p:nvSpPr>
          <p:spPr>
            <a:xfrm>
              <a:off x="6856448" y="5409987"/>
              <a:ext cx="24836" cy="58985"/>
            </a:xfrm>
            <a:custGeom>
              <a:rect b="b" l="l" r="r" t="t"/>
              <a:pathLst>
                <a:path extrusionOk="0" h="58984" w="24835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2"/>
            <p:cNvSpPr/>
            <p:nvPr/>
          </p:nvSpPr>
          <p:spPr>
            <a:xfrm>
              <a:off x="6876316" y="5644063"/>
              <a:ext cx="68298" cy="65194"/>
            </a:xfrm>
            <a:custGeom>
              <a:rect b="b" l="l" r="r" t="t"/>
              <a:pathLst>
                <a:path extrusionOk="0" h="65193" w="68298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2"/>
            <p:cNvSpPr/>
            <p:nvPr/>
          </p:nvSpPr>
          <p:spPr>
            <a:xfrm>
              <a:off x="6851170" y="5514917"/>
              <a:ext cx="83820" cy="139701"/>
            </a:xfrm>
            <a:custGeom>
              <a:rect b="b" l="l" r="r" t="t"/>
              <a:pathLst>
                <a:path extrusionOk="0" h="139700" w="8382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2"/>
            <p:cNvSpPr/>
            <p:nvPr/>
          </p:nvSpPr>
          <p:spPr>
            <a:xfrm>
              <a:off x="6849307" y="5908563"/>
              <a:ext cx="46567" cy="15522"/>
            </a:xfrm>
            <a:custGeom>
              <a:rect b="b" l="l" r="r" t="t"/>
              <a:pathLst>
                <a:path extrusionOk="0" h="15522" w="46566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2"/>
            <p:cNvSpPr/>
            <p:nvPr/>
          </p:nvSpPr>
          <p:spPr>
            <a:xfrm>
              <a:off x="6900220" y="5913840"/>
              <a:ext cx="55880" cy="31045"/>
            </a:xfrm>
            <a:custGeom>
              <a:rect b="b" l="l" r="r" t="t"/>
              <a:pathLst>
                <a:path extrusionOk="0" h="31044" w="55880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2"/>
            <p:cNvSpPr/>
            <p:nvPr/>
          </p:nvSpPr>
          <p:spPr>
            <a:xfrm>
              <a:off x="6939958" y="5274633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>
              <a:off x="6808639" y="5623884"/>
              <a:ext cx="40358" cy="46567"/>
            </a:xfrm>
            <a:custGeom>
              <a:rect b="b" l="l" r="r" t="t"/>
              <a:pathLst>
                <a:path extrusionOk="0" h="46566" w="40357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2"/>
            <p:cNvSpPr/>
            <p:nvPr/>
          </p:nvSpPr>
          <p:spPr>
            <a:xfrm>
              <a:off x="4168919" y="5514917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2"/>
            <p:cNvSpPr/>
            <p:nvPr/>
          </p:nvSpPr>
          <p:spPr>
            <a:xfrm>
              <a:off x="2808235" y="5420542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2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2"/>
            <p:cNvSpPr/>
            <p:nvPr/>
          </p:nvSpPr>
          <p:spPr>
            <a:xfrm>
              <a:off x="4243736" y="5014168"/>
              <a:ext cx="18627" cy="37253"/>
            </a:xfrm>
            <a:custGeom>
              <a:rect b="b" l="l" r="r" t="t"/>
              <a:pathLst>
                <a:path extrusionOk="0" h="37253" w="18626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2"/>
            <p:cNvSpPr/>
            <p:nvPr/>
          </p:nvSpPr>
          <p:spPr>
            <a:xfrm>
              <a:off x="6688807" y="5690630"/>
              <a:ext cx="149014" cy="161432"/>
            </a:xfrm>
            <a:custGeom>
              <a:rect b="b" l="l" r="r" t="t"/>
              <a:pathLst>
                <a:path extrusionOk="0" h="161431" w="149013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2"/>
            <p:cNvSpPr/>
            <p:nvPr/>
          </p:nvSpPr>
          <p:spPr>
            <a:xfrm>
              <a:off x="6961689" y="5762343"/>
              <a:ext cx="15522" cy="46567"/>
            </a:xfrm>
            <a:custGeom>
              <a:rect b="b" l="l" r="r" t="t"/>
              <a:pathLst>
                <a:path extrusionOk="0" h="46566" w="15522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2"/>
            <p:cNvSpPr/>
            <p:nvPr/>
          </p:nvSpPr>
          <p:spPr>
            <a:xfrm>
              <a:off x="7269030" y="5852372"/>
              <a:ext cx="58985" cy="31045"/>
            </a:xfrm>
            <a:custGeom>
              <a:rect b="b" l="l" r="r" t="t"/>
              <a:pathLst>
                <a:path extrusionOk="0" h="31044" w="5898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2"/>
            <p:cNvSpPr/>
            <p:nvPr/>
          </p:nvSpPr>
          <p:spPr>
            <a:xfrm>
              <a:off x="7008566" y="5801459"/>
              <a:ext cx="291819" cy="152118"/>
            </a:xfrm>
            <a:custGeom>
              <a:rect b="b" l="l" r="r" t="t"/>
              <a:pathLst>
                <a:path extrusionOk="0" h="152118" w="291819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2"/>
            <p:cNvSpPr/>
            <p:nvPr/>
          </p:nvSpPr>
          <p:spPr>
            <a:xfrm>
              <a:off x="7300385" y="5823811"/>
              <a:ext cx="37253" cy="34149"/>
            </a:xfrm>
            <a:custGeom>
              <a:rect b="b" l="l" r="r" t="t"/>
              <a:pathLst>
                <a:path extrusionOk="0" h="34149" w="37253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2"/>
            <p:cNvSpPr/>
            <p:nvPr/>
          </p:nvSpPr>
          <p:spPr>
            <a:xfrm>
              <a:off x="7503417" y="6096693"/>
              <a:ext cx="43462" cy="34149"/>
            </a:xfrm>
            <a:custGeom>
              <a:rect b="b" l="l" r="r" t="t"/>
              <a:pathLst>
                <a:path extrusionOk="0" h="34149" w="43462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2"/>
            <p:cNvSpPr/>
            <p:nvPr/>
          </p:nvSpPr>
          <p:spPr>
            <a:xfrm>
              <a:off x="7529494" y="6010079"/>
              <a:ext cx="18627" cy="31045"/>
            </a:xfrm>
            <a:custGeom>
              <a:rect b="b" l="l" r="r" t="t"/>
              <a:pathLst>
                <a:path extrusionOk="0" h="31044" w="18626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2"/>
            <p:cNvSpPr/>
            <p:nvPr/>
          </p:nvSpPr>
          <p:spPr>
            <a:xfrm>
              <a:off x="7059479" y="5873482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2"/>
            <p:cNvSpPr/>
            <p:nvPr/>
          </p:nvSpPr>
          <p:spPr>
            <a:xfrm>
              <a:off x="6836579" y="5928431"/>
              <a:ext cx="24836" cy="15522"/>
            </a:xfrm>
            <a:custGeom>
              <a:rect b="b" l="l" r="r" t="t"/>
              <a:pathLst>
                <a:path extrusionOk="0" h="15522" w="24835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2"/>
            <p:cNvSpPr/>
            <p:nvPr/>
          </p:nvSpPr>
          <p:spPr>
            <a:xfrm>
              <a:off x="6939958" y="5836539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2"/>
            <p:cNvSpPr/>
            <p:nvPr/>
          </p:nvSpPr>
          <p:spPr>
            <a:xfrm>
              <a:off x="6803361" y="5908563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2"/>
            <p:cNvSpPr/>
            <p:nvPr/>
          </p:nvSpPr>
          <p:spPr>
            <a:xfrm>
              <a:off x="2868772" y="5437617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2"/>
            <p:cNvSpPr/>
            <p:nvPr/>
          </p:nvSpPr>
          <p:spPr>
            <a:xfrm>
              <a:off x="6993044" y="5054526"/>
              <a:ext cx="229730" cy="266983"/>
            </a:xfrm>
            <a:custGeom>
              <a:rect b="b" l="l" r="r" t="t"/>
              <a:pathLst>
                <a:path extrusionOk="0" h="266983" w="229729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2"/>
            <p:cNvSpPr/>
            <p:nvPr/>
          </p:nvSpPr>
          <p:spPr>
            <a:xfrm>
              <a:off x="6968829" y="5832193"/>
              <a:ext cx="43462" cy="18627"/>
            </a:xfrm>
            <a:custGeom>
              <a:rect b="b" l="l" r="r" t="t"/>
              <a:pathLst>
                <a:path extrusionOk="0" h="18626" w="43462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2"/>
            <p:cNvSpPr/>
            <p:nvPr/>
          </p:nvSpPr>
          <p:spPr>
            <a:xfrm>
              <a:off x="6983420" y="5324304"/>
              <a:ext cx="15522" cy="24836"/>
            </a:xfrm>
            <a:custGeom>
              <a:rect b="b" l="l" r="r" t="t"/>
              <a:pathLst>
                <a:path extrusionOk="0" h="24835" w="15522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2"/>
            <p:cNvSpPr/>
            <p:nvPr/>
          </p:nvSpPr>
          <p:spPr>
            <a:xfrm>
              <a:off x="6832543" y="5765758"/>
              <a:ext cx="99343" cy="108656"/>
            </a:xfrm>
            <a:custGeom>
              <a:rect b="b" l="l" r="r" t="t"/>
              <a:pathLst>
                <a:path extrusionOk="0" h="108656" w="99342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2"/>
            <p:cNvSpPr/>
            <p:nvPr/>
          </p:nvSpPr>
          <p:spPr>
            <a:xfrm>
              <a:off x="7352229" y="5852372"/>
              <a:ext cx="21731" cy="34149"/>
            </a:xfrm>
            <a:custGeom>
              <a:rect b="b" l="l" r="r" t="t"/>
              <a:pathLst>
                <a:path extrusionOk="0" h="34149" w="21731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2"/>
            <p:cNvSpPr/>
            <p:nvPr/>
          </p:nvSpPr>
          <p:spPr>
            <a:xfrm>
              <a:off x="6269084" y="5666105"/>
              <a:ext cx="24836" cy="55880"/>
            </a:xfrm>
            <a:custGeom>
              <a:rect b="b" l="l" r="r" t="t"/>
              <a:pathLst>
                <a:path extrusionOk="0" h="55880" w="24835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2"/>
            <p:cNvSpPr/>
            <p:nvPr/>
          </p:nvSpPr>
          <p:spPr>
            <a:xfrm>
              <a:off x="6752448" y="5941160"/>
              <a:ext cx="599160" cy="468773"/>
            </a:xfrm>
            <a:custGeom>
              <a:rect b="b" l="l" r="r" t="t"/>
              <a:pathLst>
                <a:path extrusionOk="0" h="468773" w="599160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2"/>
            <p:cNvSpPr/>
            <p:nvPr/>
          </p:nvSpPr>
          <p:spPr>
            <a:xfrm>
              <a:off x="7376444" y="5893661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2"/>
            <p:cNvSpPr/>
            <p:nvPr/>
          </p:nvSpPr>
          <p:spPr>
            <a:xfrm>
              <a:off x="2900127" y="5457796"/>
              <a:ext cx="55880" cy="37253"/>
            </a:xfrm>
            <a:custGeom>
              <a:rect b="b" l="l" r="r" t="t"/>
              <a:pathLst>
                <a:path extrusionOk="0" h="37253" w="55880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2"/>
            <p:cNvSpPr/>
            <p:nvPr/>
          </p:nvSpPr>
          <p:spPr>
            <a:xfrm>
              <a:off x="6488880" y="5710498"/>
              <a:ext cx="301132" cy="207999"/>
            </a:xfrm>
            <a:custGeom>
              <a:rect b="b" l="l" r="r" t="t"/>
              <a:pathLst>
                <a:path extrusionOk="0" h="207998" w="301132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2"/>
            <p:cNvSpPr/>
            <p:nvPr/>
          </p:nvSpPr>
          <p:spPr>
            <a:xfrm>
              <a:off x="7403453" y="590111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2"/>
            <p:cNvSpPr/>
            <p:nvPr/>
          </p:nvSpPr>
          <p:spPr>
            <a:xfrm>
              <a:off x="7568921" y="6290411"/>
              <a:ext cx="93134" cy="145910"/>
            </a:xfrm>
            <a:custGeom>
              <a:rect b="b" l="l" r="r" t="t"/>
              <a:pathLst>
                <a:path extrusionOk="0" h="145909" w="93133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2"/>
            <p:cNvSpPr/>
            <p:nvPr/>
          </p:nvSpPr>
          <p:spPr>
            <a:xfrm>
              <a:off x="7483548" y="6426076"/>
              <a:ext cx="117969" cy="136596"/>
            </a:xfrm>
            <a:custGeom>
              <a:rect b="b" l="l" r="r" t="t"/>
              <a:pathLst>
                <a:path extrusionOk="0" h="136596" w="117969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2"/>
            <p:cNvSpPr/>
            <p:nvPr/>
          </p:nvSpPr>
          <p:spPr>
            <a:xfrm>
              <a:off x="7696203" y="6032431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2"/>
            <p:cNvSpPr/>
            <p:nvPr/>
          </p:nvSpPr>
          <p:spPr>
            <a:xfrm>
              <a:off x="7436671" y="5917876"/>
              <a:ext cx="18627" cy="21731"/>
            </a:xfrm>
            <a:custGeom>
              <a:rect b="b" l="l" r="r" t="t"/>
              <a:pathLst>
                <a:path extrusionOk="0" h="21731" w="18626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7423321" y="5928431"/>
              <a:ext cx="18627" cy="15522"/>
            </a:xfrm>
            <a:custGeom>
              <a:rect b="b" l="l" r="r" t="t"/>
              <a:pathLst>
                <a:path extrusionOk="0" h="15522" w="18626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7449089" y="5945506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7229293" y="6429180"/>
              <a:ext cx="52776" cy="68298"/>
            </a:xfrm>
            <a:custGeom>
              <a:rect b="b" l="l" r="r" t="t"/>
              <a:pathLst>
                <a:path extrusionOk="0" h="68298" w="52775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2"/>
            <p:cNvSpPr/>
            <p:nvPr/>
          </p:nvSpPr>
          <p:spPr>
            <a:xfrm>
              <a:off x="4103104" y="5644063"/>
              <a:ext cx="9313" cy="12418"/>
            </a:xfrm>
            <a:custGeom>
              <a:rect b="b" l="l" r="r" t="t"/>
              <a:pathLst>
                <a:path extrusionOk="0" h="12417" w="9313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2"/>
            <p:cNvSpPr/>
            <p:nvPr/>
          </p:nvSpPr>
          <p:spPr>
            <a:xfrm>
              <a:off x="4008418" y="5514917"/>
              <a:ext cx="34149" cy="18627"/>
            </a:xfrm>
            <a:custGeom>
              <a:rect b="b" l="l" r="r" t="t"/>
              <a:pathLst>
                <a:path extrusionOk="0" h="18626" w="34149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2"/>
            <p:cNvSpPr/>
            <p:nvPr/>
          </p:nvSpPr>
          <p:spPr>
            <a:xfrm>
              <a:off x="3912490" y="5445999"/>
              <a:ext cx="155223" cy="58985"/>
            </a:xfrm>
            <a:custGeom>
              <a:rect b="b" l="l" r="r" t="t"/>
              <a:pathLst>
                <a:path extrusionOk="0" h="58984" w="155222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2"/>
            <p:cNvSpPr/>
            <p:nvPr/>
          </p:nvSpPr>
          <p:spPr>
            <a:xfrm>
              <a:off x="4008418" y="5417438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4000036" y="5393223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5743810" y="6002628"/>
              <a:ext cx="99343" cy="207999"/>
            </a:xfrm>
            <a:custGeom>
              <a:rect b="b" l="l" r="r" t="t"/>
              <a:pathLst>
                <a:path extrusionOk="0" h="207998" w="99342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>
              <a:off x="4236596" y="6662015"/>
              <a:ext cx="74507" cy="31045"/>
            </a:xfrm>
            <a:custGeom>
              <a:rect b="b" l="l" r="r" t="t"/>
              <a:pathLst>
                <a:path extrusionOk="0" h="31044" w="74506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2"/>
            <p:cNvSpPr/>
            <p:nvPr/>
          </p:nvSpPr>
          <p:spPr>
            <a:xfrm>
              <a:off x="4403305" y="5779417"/>
              <a:ext cx="34149" cy="31045"/>
            </a:xfrm>
            <a:custGeom>
              <a:rect b="b" l="l" r="r" t="t"/>
              <a:pathLst>
                <a:path extrusionOk="0" h="31044" w="34149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2"/>
            <p:cNvSpPr/>
            <p:nvPr/>
          </p:nvSpPr>
          <p:spPr>
            <a:xfrm>
              <a:off x="4237527" y="6453395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2"/>
            <p:cNvSpPr/>
            <p:nvPr/>
          </p:nvSpPr>
          <p:spPr>
            <a:xfrm>
              <a:off x="4152155" y="6693680"/>
              <a:ext cx="58985" cy="52776"/>
            </a:xfrm>
            <a:custGeom>
              <a:rect b="b" l="l" r="r" t="t"/>
              <a:pathLst>
                <a:path extrusionOk="0" h="52775" w="58984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>
              <a:off x="4063677" y="5497843"/>
              <a:ext cx="86925" cy="34149"/>
            </a:xfrm>
            <a:custGeom>
              <a:rect b="b" l="l" r="r" t="t"/>
              <a:pathLst>
                <a:path extrusionOk="0" h="34149" w="86924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>
              <a:off x="4215796" y="5526404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2"/>
            <p:cNvSpPr/>
            <p:nvPr/>
          </p:nvSpPr>
          <p:spPr>
            <a:xfrm>
              <a:off x="3707286" y="4372477"/>
              <a:ext cx="55880" cy="43462"/>
            </a:xfrm>
            <a:custGeom>
              <a:rect b="b" l="l" r="r" t="t"/>
              <a:pathLst>
                <a:path extrusionOk="0" h="43462" w="55880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2"/>
            <p:cNvSpPr/>
            <p:nvPr/>
          </p:nvSpPr>
          <p:spPr>
            <a:xfrm>
              <a:off x="3927081" y="462642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2"/>
            <p:cNvSpPr/>
            <p:nvPr/>
          </p:nvSpPr>
          <p:spPr>
            <a:xfrm>
              <a:off x="3587454" y="4223153"/>
              <a:ext cx="37253" cy="31045"/>
            </a:xfrm>
            <a:custGeom>
              <a:rect b="b" l="l" r="r" t="t"/>
              <a:pathLst>
                <a:path extrusionOk="0" h="31044" w="37253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2"/>
            <p:cNvSpPr/>
            <p:nvPr/>
          </p:nvSpPr>
          <p:spPr>
            <a:xfrm>
              <a:off x="2717274" y="4696893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2"/>
            <p:cNvSpPr/>
            <p:nvPr/>
          </p:nvSpPr>
          <p:spPr>
            <a:xfrm>
              <a:off x="2917512" y="4768295"/>
              <a:ext cx="31045" cy="34149"/>
            </a:xfrm>
            <a:custGeom>
              <a:rect b="b" l="l" r="r" t="t"/>
              <a:pathLst>
                <a:path extrusionOk="0" h="34149" w="31044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2"/>
            <p:cNvSpPr/>
            <p:nvPr/>
          </p:nvSpPr>
          <p:spPr>
            <a:xfrm>
              <a:off x="3423849" y="4239917"/>
              <a:ext cx="245252" cy="170745"/>
            </a:xfrm>
            <a:custGeom>
              <a:rect b="b" l="l" r="r" t="t"/>
              <a:pathLst>
                <a:path extrusionOk="0" h="170745" w="245252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2"/>
            <p:cNvSpPr/>
            <p:nvPr/>
          </p:nvSpPr>
          <p:spPr>
            <a:xfrm>
              <a:off x="2687161" y="4573956"/>
              <a:ext cx="37253" cy="27940"/>
            </a:xfrm>
            <a:custGeom>
              <a:rect b="b" l="l" r="r" t="t"/>
              <a:pathLst>
                <a:path extrusionOk="0" h="27940" w="37253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2"/>
            <p:cNvSpPr/>
            <p:nvPr/>
          </p:nvSpPr>
          <p:spPr>
            <a:xfrm>
              <a:off x="3878341" y="4529873"/>
              <a:ext cx="93134" cy="86925"/>
            </a:xfrm>
            <a:custGeom>
              <a:rect b="b" l="l" r="r" t="t"/>
              <a:pathLst>
                <a:path extrusionOk="0" h="86924" w="93133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2"/>
            <p:cNvSpPr/>
            <p:nvPr/>
          </p:nvSpPr>
          <p:spPr>
            <a:xfrm>
              <a:off x="4263915" y="4941524"/>
              <a:ext cx="93134" cy="111760"/>
            </a:xfrm>
            <a:custGeom>
              <a:rect b="b" l="l" r="r" t="t"/>
              <a:pathLst>
                <a:path extrusionOk="0" h="111760" w="93133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2"/>
            <p:cNvSpPr/>
            <p:nvPr/>
          </p:nvSpPr>
          <p:spPr>
            <a:xfrm>
              <a:off x="4034496" y="4432083"/>
              <a:ext cx="27940" cy="40358"/>
            </a:xfrm>
            <a:custGeom>
              <a:rect b="b" l="l" r="r" t="t"/>
              <a:pathLst>
                <a:path extrusionOk="0" h="40357" w="27940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2"/>
            <p:cNvSpPr/>
            <p:nvPr/>
          </p:nvSpPr>
          <p:spPr>
            <a:xfrm>
              <a:off x="3958436" y="4877572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2"/>
            <p:cNvSpPr/>
            <p:nvPr/>
          </p:nvSpPr>
          <p:spPr>
            <a:xfrm>
              <a:off x="4347115" y="4401659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4024251" y="4593825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2"/>
            <p:cNvSpPr/>
            <p:nvPr/>
          </p:nvSpPr>
          <p:spPr>
            <a:xfrm>
              <a:off x="3970854" y="4639150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2"/>
            <p:cNvSpPr/>
            <p:nvPr/>
          </p:nvSpPr>
          <p:spPr>
            <a:xfrm>
              <a:off x="7159753" y="4855531"/>
              <a:ext cx="43462" cy="189372"/>
            </a:xfrm>
            <a:custGeom>
              <a:rect b="b" l="l" r="r" t="t"/>
              <a:pathLst>
                <a:path extrusionOk="0" h="189371" w="43462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2"/>
            <p:cNvSpPr/>
            <p:nvPr/>
          </p:nvSpPr>
          <p:spPr>
            <a:xfrm>
              <a:off x="3223922" y="4869190"/>
              <a:ext cx="34149" cy="43462"/>
            </a:xfrm>
            <a:custGeom>
              <a:rect b="b" l="l" r="r" t="t"/>
              <a:pathLst>
                <a:path extrusionOk="0" h="43462" w="34149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>
              <a:off x="5439263" y="4744081"/>
              <a:ext cx="18627" cy="18627"/>
            </a:xfrm>
            <a:custGeom>
              <a:rect b="b" l="l" r="r" t="t"/>
              <a:pathLst>
                <a:path extrusionOk="0" h="18626" w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2"/>
            <p:cNvSpPr/>
            <p:nvPr/>
          </p:nvSpPr>
          <p:spPr>
            <a:xfrm>
              <a:off x="5039098" y="4734767"/>
              <a:ext cx="111760" cy="217312"/>
            </a:xfrm>
            <a:custGeom>
              <a:rect b="b" l="l" r="r" t="t"/>
              <a:pathLst>
                <a:path extrusionOk="0" h="217312" w="111760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2"/>
            <p:cNvSpPr/>
            <p:nvPr/>
          </p:nvSpPr>
          <p:spPr>
            <a:xfrm>
              <a:off x="5278762" y="4812379"/>
              <a:ext cx="24836" cy="34149"/>
            </a:xfrm>
            <a:custGeom>
              <a:rect b="b" l="l" r="r" t="t"/>
              <a:pathLst>
                <a:path extrusionOk="0" h="34149" w="24835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2"/>
            <p:cNvSpPr/>
            <p:nvPr/>
          </p:nvSpPr>
          <p:spPr>
            <a:xfrm>
              <a:off x="7689063" y="4320943"/>
              <a:ext cx="49671" cy="27940"/>
            </a:xfrm>
            <a:custGeom>
              <a:rect b="b" l="l" r="r" t="t"/>
              <a:pathLst>
                <a:path extrusionOk="0" h="27940" w="49671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2"/>
            <p:cNvSpPr/>
            <p:nvPr/>
          </p:nvSpPr>
          <p:spPr>
            <a:xfrm>
              <a:off x="5774854" y="4394519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2"/>
            <p:cNvSpPr/>
            <p:nvPr/>
          </p:nvSpPr>
          <p:spPr>
            <a:xfrm>
              <a:off x="7132744" y="4215702"/>
              <a:ext cx="55880" cy="21731"/>
            </a:xfrm>
            <a:custGeom>
              <a:rect b="b" l="l" r="r" t="t"/>
              <a:pathLst>
                <a:path extrusionOk="0" h="21731" w="55880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>
              <a:off x="5371586" y="4771400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2"/>
            <p:cNvSpPr/>
            <p:nvPr/>
          </p:nvSpPr>
          <p:spPr>
            <a:xfrm>
              <a:off x="4983839" y="4840940"/>
              <a:ext cx="52776" cy="80716"/>
            </a:xfrm>
            <a:custGeom>
              <a:rect b="b" l="l" r="r" t="t"/>
              <a:pathLst>
                <a:path extrusionOk="0" h="80715" w="5277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>
              <a:off x="4217969" y="4962635"/>
              <a:ext cx="31045" cy="18627"/>
            </a:xfrm>
            <a:custGeom>
              <a:rect b="b" l="l" r="r" t="t"/>
              <a:pathLst>
                <a:path extrusionOk="0" h="18626" w="31044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2"/>
            <p:cNvSpPr/>
            <p:nvPr/>
          </p:nvSpPr>
          <p:spPr>
            <a:xfrm>
              <a:off x="4778634" y="4498518"/>
              <a:ext cx="158327" cy="117969"/>
            </a:xfrm>
            <a:custGeom>
              <a:rect b="b" l="l" r="r" t="t"/>
              <a:pathLst>
                <a:path extrusionOk="0" h="117969" w="158327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242647" y="1735757"/>
            <a:ext cx="8679900" cy="54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s" sz="2600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Programación modular</a:t>
            </a:r>
            <a:endParaRPr sz="2600"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es" sz="2600">
                <a:solidFill>
                  <a:srgbClr val="B45F06"/>
                </a:solidFill>
                <a:latin typeface="Impact"/>
                <a:ea typeface="Impact"/>
                <a:cs typeface="Impact"/>
                <a:sym typeface="Impact"/>
              </a:rPr>
              <a:t>en el mundo</a:t>
            </a:r>
            <a:endParaRPr sz="2600">
              <a:solidFill>
                <a:srgbClr val="B45F0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2" name="Google Shape;3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475" y="1027475"/>
            <a:ext cx="3068525" cy="23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400" y="1027476"/>
            <a:ext cx="3202802" cy="23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3"/>
          <p:cNvGrpSpPr/>
          <p:nvPr/>
        </p:nvGrpSpPr>
        <p:grpSpPr>
          <a:xfrm>
            <a:off x="3761105" y="1009810"/>
            <a:ext cx="1646745" cy="3986407"/>
            <a:chOff x="3529782" y="1417185"/>
            <a:chExt cx="2081063" cy="5051200"/>
          </a:xfrm>
        </p:grpSpPr>
        <p:sp>
          <p:nvSpPr>
            <p:cNvPr id="379" name="Google Shape;379;p53"/>
            <p:cNvSpPr/>
            <p:nvPr/>
          </p:nvSpPr>
          <p:spPr>
            <a:xfrm rot="3600574">
              <a:off x="3801488" y="2518723"/>
              <a:ext cx="1484874" cy="1484874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127B8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3"/>
            <p:cNvSpPr/>
            <p:nvPr/>
          </p:nvSpPr>
          <p:spPr>
            <a:xfrm rot="3600021">
              <a:off x="3775736" y="1734652"/>
              <a:ext cx="1590017" cy="1483966"/>
            </a:xfrm>
            <a:prstGeom prst="rect">
              <a:avLst/>
            </a:prstGeom>
            <a:solidFill>
              <a:srgbClr val="309DA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3"/>
            <p:cNvSpPr/>
            <p:nvPr/>
          </p:nvSpPr>
          <p:spPr>
            <a:xfrm rot="3600574">
              <a:off x="3801488" y="3249750"/>
              <a:ext cx="1484874" cy="1484874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03658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3"/>
            <p:cNvSpPr/>
            <p:nvPr/>
          </p:nvSpPr>
          <p:spPr>
            <a:xfrm rot="3600574">
              <a:off x="3801488" y="3980777"/>
              <a:ext cx="1484874" cy="1484874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124B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3"/>
            <p:cNvSpPr/>
            <p:nvPr/>
          </p:nvSpPr>
          <p:spPr>
            <a:xfrm rot="3600574">
              <a:off x="3801488" y="4711805"/>
              <a:ext cx="1484874" cy="1484874"/>
            </a:xfrm>
            <a:custGeom>
              <a:rect b="b" l="l" r="r" t="t"/>
              <a:pathLst>
                <a:path extrusionOk="0" h="1368152" w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rgbClr val="136A7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53"/>
          <p:cNvSpPr/>
          <p:nvPr/>
        </p:nvSpPr>
        <p:spPr>
          <a:xfrm>
            <a:off x="5519152" y="3239469"/>
            <a:ext cx="626700" cy="62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3"/>
          <p:cNvSpPr/>
          <p:nvPr/>
        </p:nvSpPr>
        <p:spPr>
          <a:xfrm>
            <a:off x="5519152" y="2028499"/>
            <a:ext cx="626700" cy="62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2981750" y="3844955"/>
            <a:ext cx="626700" cy="624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3"/>
          <p:cNvSpPr/>
          <p:nvPr/>
        </p:nvSpPr>
        <p:spPr>
          <a:xfrm>
            <a:off x="2981750" y="2633984"/>
            <a:ext cx="626700" cy="62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3"/>
          <p:cNvSpPr/>
          <p:nvPr/>
        </p:nvSpPr>
        <p:spPr>
          <a:xfrm>
            <a:off x="2981750" y="1423014"/>
            <a:ext cx="626700" cy="62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435500" y="1430301"/>
            <a:ext cx="245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Se </a:t>
            </a:r>
            <a:r>
              <a:rPr lang="es" sz="1000">
                <a:solidFill>
                  <a:schemeClr val="dk1"/>
                </a:solidFill>
              </a:rPr>
              <a:t>llevó</a:t>
            </a:r>
            <a:r>
              <a:rPr lang="es" sz="1000">
                <a:solidFill>
                  <a:schemeClr val="dk1"/>
                </a:solidFill>
              </a:rPr>
              <a:t> a cabo la distribución de tareas de manera equitativa y se afianzaron los conocimientos previos </a:t>
            </a:r>
            <a:endParaRPr sz="1100"/>
          </a:p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232050" y="75272"/>
            <a:ext cx="86799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b="1" lang="es" sz="3000"/>
              <a:t>APORTE PRÁCTICO</a:t>
            </a:r>
            <a:endParaRPr b="1" sz="3000"/>
          </a:p>
        </p:txBody>
      </p:sp>
      <p:sp>
        <p:nvSpPr>
          <p:cNvPr id="391" name="Google Shape;391;p53"/>
          <p:cNvSpPr txBox="1"/>
          <p:nvPr/>
        </p:nvSpPr>
        <p:spPr>
          <a:xfrm>
            <a:off x="3142568" y="1583371"/>
            <a:ext cx="626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1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5671468" y="2208271"/>
            <a:ext cx="626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2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3"/>
          <p:cNvSpPr txBox="1"/>
          <p:nvPr/>
        </p:nvSpPr>
        <p:spPr>
          <a:xfrm>
            <a:off x="6235125" y="2076650"/>
            <a:ext cx="245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Se llevó a cabo la distribución de tareas de manera equitativa y mejora del primer entregable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3172043" y="2802271"/>
            <a:ext cx="626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3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406925" y="2655501"/>
            <a:ext cx="245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Elección de la mejor </a:t>
            </a:r>
            <a:r>
              <a:rPr lang="es" sz="1000">
                <a:solidFill>
                  <a:schemeClr val="dk1"/>
                </a:solidFill>
              </a:rPr>
              <a:t>solución</a:t>
            </a:r>
            <a:r>
              <a:rPr lang="es" sz="1000">
                <a:solidFill>
                  <a:schemeClr val="dk1"/>
                </a:solidFill>
              </a:rPr>
              <a:t> para implementar la operación de salvar y recuperar</a:t>
            </a:r>
            <a:endParaRPr sz="1100"/>
          </a:p>
        </p:txBody>
      </p:sp>
      <p:sp>
        <p:nvSpPr>
          <p:cNvPr id="396" name="Google Shape;396;p53"/>
          <p:cNvSpPr txBox="1"/>
          <p:nvPr/>
        </p:nvSpPr>
        <p:spPr>
          <a:xfrm>
            <a:off x="5671468" y="3427171"/>
            <a:ext cx="626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4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3"/>
          <p:cNvSpPr txBox="1"/>
          <p:nvPr/>
        </p:nvSpPr>
        <p:spPr>
          <a:xfrm>
            <a:off x="6174350" y="3258875"/>
            <a:ext cx="2451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Se llevó a cabo la distribución de tareas de manera equitativa y mejora del primer entregable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3178118" y="4013171"/>
            <a:ext cx="626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5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3"/>
          <p:cNvSpPr txBox="1"/>
          <p:nvPr/>
        </p:nvSpPr>
        <p:spPr>
          <a:xfrm>
            <a:off x="435500" y="3880701"/>
            <a:ext cx="245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Creación</a:t>
            </a:r>
            <a:r>
              <a:rPr lang="es" sz="1000">
                <a:solidFill>
                  <a:schemeClr val="dk1"/>
                </a:solidFill>
              </a:rPr>
              <a:t> del archivo de notas finales uniendo las estructuras para lograr un programa integral con todo lo pedido</a:t>
            </a:r>
            <a:endParaRPr sz="1100"/>
          </a:p>
        </p:txBody>
      </p:sp>
      <p:cxnSp>
        <p:nvCxnSpPr>
          <p:cNvPr id="400" name="Google Shape;400;p53"/>
          <p:cNvCxnSpPr/>
          <p:nvPr/>
        </p:nvCxnSpPr>
        <p:spPr>
          <a:xfrm>
            <a:off x="5867946" y="2653388"/>
            <a:ext cx="2700000" cy="2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401" name="Google Shape;401;p53"/>
          <p:cNvCxnSpPr/>
          <p:nvPr/>
        </p:nvCxnSpPr>
        <p:spPr>
          <a:xfrm>
            <a:off x="573383" y="2053200"/>
            <a:ext cx="2700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402" name="Google Shape;402;p53"/>
          <p:cNvCxnSpPr/>
          <p:nvPr/>
        </p:nvCxnSpPr>
        <p:spPr>
          <a:xfrm>
            <a:off x="510858" y="3243971"/>
            <a:ext cx="2700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403" name="Google Shape;403;p53"/>
          <p:cNvCxnSpPr/>
          <p:nvPr/>
        </p:nvCxnSpPr>
        <p:spPr>
          <a:xfrm>
            <a:off x="573383" y="4469846"/>
            <a:ext cx="2700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404" name="Google Shape;404;p53"/>
          <p:cNvCxnSpPr/>
          <p:nvPr/>
        </p:nvCxnSpPr>
        <p:spPr>
          <a:xfrm>
            <a:off x="5825096" y="3844913"/>
            <a:ext cx="2700000" cy="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/>
        </p:nvSpPr>
        <p:spPr>
          <a:xfrm>
            <a:off x="5239950" y="307675"/>
            <a:ext cx="33921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7F98C3"/>
                </a:solidFill>
                <a:latin typeface="Arial Black"/>
                <a:ea typeface="Arial Black"/>
                <a:cs typeface="Arial Black"/>
                <a:sym typeface="Arial Black"/>
              </a:rPr>
              <a:t>CÓDIGO</a:t>
            </a:r>
            <a:r>
              <a:rPr lang="es" sz="2700">
                <a:solidFill>
                  <a:srgbClr val="7F98C3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1100">
              <a:solidFill>
                <a:srgbClr val="7F98C3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de solución</a:t>
            </a:r>
            <a:endParaRPr sz="11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más importante</a:t>
            </a:r>
            <a:r>
              <a:rPr lang="es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4"/>
          <p:cNvSpPr/>
          <p:nvPr/>
        </p:nvSpPr>
        <p:spPr>
          <a:xfrm>
            <a:off x="8308061" y="3114494"/>
            <a:ext cx="324000" cy="324000"/>
          </a:xfrm>
          <a:prstGeom prst="ellipse">
            <a:avLst/>
          </a:prstGeom>
          <a:solidFill>
            <a:srgbClr val="7F98C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 txBox="1"/>
          <p:nvPr/>
        </p:nvSpPr>
        <p:spPr>
          <a:xfrm>
            <a:off x="5726525" y="3276524"/>
            <a:ext cx="2538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</a:rPr>
              <a:t>Los datos que se obtengan se complementaran para la obtenciones de notas de manera individual</a:t>
            </a:r>
            <a:r>
              <a:rPr lang="e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4"/>
          <p:cNvSpPr txBox="1"/>
          <p:nvPr/>
        </p:nvSpPr>
        <p:spPr>
          <a:xfrm>
            <a:off x="5726535" y="3068763"/>
            <a:ext cx="253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3F3F3F"/>
                </a:solidFill>
              </a:rPr>
              <a:t>FUNCIONALIDAD</a:t>
            </a:r>
            <a:endParaRPr b="1" sz="900">
              <a:solidFill>
                <a:srgbClr val="3F3F3F"/>
              </a:solidFill>
            </a:endParaRPr>
          </a:p>
        </p:txBody>
      </p:sp>
      <p:cxnSp>
        <p:nvCxnSpPr>
          <p:cNvPr id="413" name="Google Shape;413;p54"/>
          <p:cNvCxnSpPr/>
          <p:nvPr/>
        </p:nvCxnSpPr>
        <p:spPr>
          <a:xfrm>
            <a:off x="5619183" y="3276512"/>
            <a:ext cx="2700000" cy="0"/>
          </a:xfrm>
          <a:prstGeom prst="straightConnector1">
            <a:avLst/>
          </a:prstGeom>
          <a:noFill/>
          <a:ln cap="flat" cmpd="sng" w="9525">
            <a:solidFill>
              <a:srgbClr val="7F98C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14" name="Google Shape;414;p54"/>
          <p:cNvSpPr/>
          <p:nvPr/>
        </p:nvSpPr>
        <p:spPr>
          <a:xfrm flipH="1">
            <a:off x="5571691" y="4134256"/>
            <a:ext cx="336600" cy="324000"/>
          </a:xfrm>
          <a:prstGeom prst="ellipse">
            <a:avLst/>
          </a:prstGeom>
          <a:solidFill>
            <a:srgbClr val="7F98C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 flipH="1">
            <a:off x="5953259" y="4317200"/>
            <a:ext cx="263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</a:rPr>
              <a:t>Se prepararon estructuras ya </a:t>
            </a:r>
            <a:r>
              <a:rPr lang="es" sz="900">
                <a:solidFill>
                  <a:srgbClr val="3F3F3F"/>
                </a:solidFill>
              </a:rPr>
              <a:t>inicializadas</a:t>
            </a:r>
            <a:r>
              <a:rPr lang="es" sz="900">
                <a:solidFill>
                  <a:srgbClr val="3F3F3F"/>
                </a:solidFill>
              </a:rPr>
              <a:t> con los datos necesarios para las operaciones.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4"/>
          <p:cNvSpPr txBox="1"/>
          <p:nvPr/>
        </p:nvSpPr>
        <p:spPr>
          <a:xfrm flipH="1">
            <a:off x="5953259" y="4088525"/>
            <a:ext cx="2636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3F3F3F"/>
                </a:solidFill>
              </a:rPr>
              <a:t>DATOS DE PRUEBA</a:t>
            </a:r>
            <a:endParaRPr b="1" sz="900">
              <a:solidFill>
                <a:srgbClr val="3F3F3F"/>
              </a:solidFill>
            </a:endParaRPr>
          </a:p>
        </p:txBody>
      </p:sp>
      <p:cxnSp>
        <p:nvCxnSpPr>
          <p:cNvPr id="417" name="Google Shape;417;p54"/>
          <p:cNvCxnSpPr/>
          <p:nvPr/>
        </p:nvCxnSpPr>
        <p:spPr>
          <a:xfrm rot="10800000">
            <a:off x="5896775" y="4296274"/>
            <a:ext cx="2804700" cy="0"/>
          </a:xfrm>
          <a:prstGeom prst="straightConnector1">
            <a:avLst/>
          </a:prstGeom>
          <a:noFill/>
          <a:ln cap="flat" cmpd="sng" w="9525">
            <a:solidFill>
              <a:srgbClr val="7F98C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418" name="Google Shape;418;p54"/>
          <p:cNvSpPr/>
          <p:nvPr/>
        </p:nvSpPr>
        <p:spPr>
          <a:xfrm rot="2700000">
            <a:off x="8410019" y="3164265"/>
            <a:ext cx="126275" cy="226387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4"/>
          <p:cNvSpPr/>
          <p:nvPr/>
        </p:nvSpPr>
        <p:spPr>
          <a:xfrm flipH="1">
            <a:off x="5655953" y="4217623"/>
            <a:ext cx="169345" cy="16659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4"/>
          <p:cNvSpPr/>
          <p:nvPr/>
        </p:nvSpPr>
        <p:spPr>
          <a:xfrm>
            <a:off x="5483535" y="2296812"/>
            <a:ext cx="324000" cy="324000"/>
          </a:xfrm>
          <a:prstGeom prst="ellipse">
            <a:avLst/>
          </a:prstGeom>
          <a:solidFill>
            <a:srgbClr val="7F98C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5876706" y="2464535"/>
            <a:ext cx="253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F3F3F"/>
                </a:solidFill>
              </a:rPr>
              <a:t>El programa se encarga de solucionar el problema de las notas de alumnos dispersas.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5869242" y="2272550"/>
            <a:ext cx="253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3F3F3F"/>
                </a:solidFill>
              </a:rPr>
              <a:t>PROBLEMA</a:t>
            </a:r>
            <a:endParaRPr b="1" sz="900">
              <a:solidFill>
                <a:srgbClr val="3F3F3F"/>
              </a:solidFill>
            </a:endParaRPr>
          </a:p>
        </p:txBody>
      </p:sp>
      <p:cxnSp>
        <p:nvCxnSpPr>
          <p:cNvPr id="423" name="Google Shape;423;p54"/>
          <p:cNvCxnSpPr>
            <a:stCxn id="420" idx="6"/>
          </p:cNvCxnSpPr>
          <p:nvPr/>
        </p:nvCxnSpPr>
        <p:spPr>
          <a:xfrm>
            <a:off x="5807535" y="2458812"/>
            <a:ext cx="2700000" cy="2100"/>
          </a:xfrm>
          <a:prstGeom prst="straightConnector1">
            <a:avLst/>
          </a:prstGeom>
          <a:noFill/>
          <a:ln cap="flat" cmpd="sng" w="9525">
            <a:solidFill>
              <a:srgbClr val="7F98C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424" name="Google Shape;424;p54"/>
          <p:cNvSpPr/>
          <p:nvPr/>
        </p:nvSpPr>
        <p:spPr>
          <a:xfrm>
            <a:off x="5571556" y="2375006"/>
            <a:ext cx="153900" cy="144064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000"/>
            <a:ext cx="4866839" cy="51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/>
          <p:nvPr/>
        </p:nvSpPr>
        <p:spPr>
          <a:xfrm>
            <a:off x="-28300" y="0"/>
            <a:ext cx="9144000" cy="51435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5"/>
          <p:cNvSpPr/>
          <p:nvPr/>
        </p:nvSpPr>
        <p:spPr>
          <a:xfrm>
            <a:off x="271463" y="1948369"/>
            <a:ext cx="3089400" cy="3223800"/>
          </a:xfrm>
          <a:prstGeom prst="upArrow">
            <a:avLst>
              <a:gd fmla="val 50000" name="adj1"/>
              <a:gd fmla="val 41648" name="adj2"/>
            </a:avLst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857774" y="2313668"/>
            <a:ext cx="1917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271475" y="202725"/>
            <a:ext cx="52305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solidFill>
                  <a:schemeClr val="lt1"/>
                </a:solidFill>
              </a:rPr>
              <a:t>Evaluación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55"/>
          <p:cNvGrpSpPr/>
          <p:nvPr/>
        </p:nvGrpSpPr>
        <p:grpSpPr>
          <a:xfrm>
            <a:off x="949040" y="3134009"/>
            <a:ext cx="1734546" cy="952946"/>
            <a:chOff x="-548507" y="477868"/>
            <a:chExt cx="11571351" cy="6357209"/>
          </a:xfrm>
        </p:grpSpPr>
        <p:sp>
          <p:nvSpPr>
            <p:cNvPr id="435" name="Google Shape;435;p55"/>
            <p:cNvSpPr/>
            <p:nvPr/>
          </p:nvSpPr>
          <p:spPr>
            <a:xfrm>
              <a:off x="-482765" y="6440599"/>
              <a:ext cx="11439858" cy="394478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5"/>
            <p:cNvSpPr/>
            <p:nvPr/>
          </p:nvSpPr>
          <p:spPr>
            <a:xfrm>
              <a:off x="700575" y="477868"/>
              <a:ext cx="9072991" cy="5917168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5"/>
            <p:cNvSpPr/>
            <p:nvPr/>
          </p:nvSpPr>
          <p:spPr>
            <a:xfrm>
              <a:off x="1088452" y="839450"/>
              <a:ext cx="8284035" cy="5062466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5"/>
            <p:cNvSpPr/>
            <p:nvPr/>
          </p:nvSpPr>
          <p:spPr>
            <a:xfrm>
              <a:off x="-548507" y="6164484"/>
              <a:ext cx="11571351" cy="460224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p55"/>
            <p:cNvGrpSpPr/>
            <p:nvPr/>
          </p:nvGrpSpPr>
          <p:grpSpPr>
            <a:xfrm>
              <a:off x="1606" y="6382978"/>
              <a:ext cx="414000" cy="115200"/>
              <a:chOff x="5955" y="6353672"/>
              <a:chExt cx="414000" cy="115200"/>
            </a:xfrm>
          </p:grpSpPr>
          <p:sp>
            <p:nvSpPr>
              <p:cNvPr id="441" name="Google Shape;441;p55"/>
              <p:cNvSpPr/>
              <p:nvPr/>
            </p:nvSpPr>
            <p:spPr>
              <a:xfrm>
                <a:off x="5955" y="6353672"/>
                <a:ext cx="414000" cy="115200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55"/>
              <p:cNvSpPr/>
              <p:nvPr/>
            </p:nvSpPr>
            <p:spPr>
              <a:xfrm>
                <a:off x="99417" y="6382279"/>
                <a:ext cx="227100" cy="55200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55"/>
            <p:cNvGrpSpPr/>
            <p:nvPr/>
          </p:nvGrpSpPr>
          <p:grpSpPr>
            <a:xfrm>
              <a:off x="9855291" y="6381600"/>
              <a:ext cx="886126" cy="115200"/>
              <a:chOff x="5955" y="6353672"/>
              <a:chExt cx="414000" cy="115200"/>
            </a:xfrm>
          </p:grpSpPr>
          <p:sp>
            <p:nvSpPr>
              <p:cNvPr id="444" name="Google Shape;444;p55"/>
              <p:cNvSpPr/>
              <p:nvPr/>
            </p:nvSpPr>
            <p:spPr>
              <a:xfrm>
                <a:off x="5955" y="6353672"/>
                <a:ext cx="414000" cy="115200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5"/>
              <p:cNvSpPr/>
              <p:nvPr/>
            </p:nvSpPr>
            <p:spPr>
              <a:xfrm>
                <a:off x="84761" y="6382279"/>
                <a:ext cx="256200" cy="55200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" name="Google Shape;446;p55"/>
            <p:cNvSpPr/>
            <p:nvPr/>
          </p:nvSpPr>
          <p:spPr>
            <a:xfrm>
              <a:off x="3892805" y="496953"/>
              <a:ext cx="5477614" cy="5427435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55"/>
          <p:cNvGrpSpPr/>
          <p:nvPr/>
        </p:nvGrpSpPr>
        <p:grpSpPr>
          <a:xfrm>
            <a:off x="1196408" y="4164559"/>
            <a:ext cx="1239729" cy="787880"/>
            <a:chOff x="2079596" y="4282215"/>
            <a:chExt cx="3303302" cy="1050507"/>
          </a:xfrm>
        </p:grpSpPr>
        <p:sp>
          <p:nvSpPr>
            <p:cNvPr id="448" name="Google Shape;448;p55"/>
            <p:cNvSpPr txBox="1"/>
            <p:nvPr/>
          </p:nvSpPr>
          <p:spPr>
            <a:xfrm>
              <a:off x="2079596" y="4501722"/>
              <a:ext cx="3303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449" name="Google Shape;449;p55"/>
            <p:cNvSpPr txBox="1"/>
            <p:nvPr/>
          </p:nvSpPr>
          <p:spPr>
            <a:xfrm>
              <a:off x="2079598" y="4282215"/>
              <a:ext cx="330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55"/>
          <p:cNvSpPr/>
          <p:nvPr/>
        </p:nvSpPr>
        <p:spPr>
          <a:xfrm>
            <a:off x="1530105" y="3278511"/>
            <a:ext cx="574200" cy="572070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5"/>
          <p:cNvSpPr txBox="1"/>
          <p:nvPr/>
        </p:nvSpPr>
        <p:spPr>
          <a:xfrm>
            <a:off x="4895875" y="965800"/>
            <a:ext cx="3657600" cy="34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La evaluación de un algoritmo (Serie de pasos bien definidos que ayudan a llegar a la solución de algún problema) tiene como propósito medir su desempeño, considerando el tiempo de ejecución y los recursos empleados (memoria de la computadora), para obtener una solución satisfactoria.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 muchas ocasiones se le da mayor peso al tiempo que tarda un algoritmo en resolver un problema.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Para medir el tiempo de ejecución, el algoritmo se puede transformar a un programa de computadora.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idx="1" type="body"/>
          </p:nvPr>
        </p:nvSpPr>
        <p:spPr>
          <a:xfrm>
            <a:off x="182522" y="247557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5400">
                <a:solidFill>
                  <a:srgbClr val="000000"/>
                </a:solidFill>
              </a:rPr>
              <a:t>Evaluación</a:t>
            </a:r>
            <a:endParaRPr b="1" sz="1100">
              <a:solidFill>
                <a:srgbClr val="000000"/>
              </a:solidFill>
            </a:endParaRPr>
          </a:p>
        </p:txBody>
      </p:sp>
      <p:sp>
        <p:nvSpPr>
          <p:cNvPr id="457" name="Google Shape;457;p56"/>
          <p:cNvSpPr/>
          <p:nvPr/>
        </p:nvSpPr>
        <p:spPr>
          <a:xfrm flipH="1" rot="-2220000">
            <a:off x="2396927" y="3465008"/>
            <a:ext cx="263764" cy="264416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6"/>
          <p:cNvSpPr/>
          <p:nvPr/>
        </p:nvSpPr>
        <p:spPr>
          <a:xfrm rot="-2220000">
            <a:off x="1359131" y="2226825"/>
            <a:ext cx="253798" cy="254950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6"/>
          <p:cNvSpPr/>
          <p:nvPr/>
        </p:nvSpPr>
        <p:spPr>
          <a:xfrm rot="-2220000">
            <a:off x="934125" y="1623268"/>
            <a:ext cx="278836" cy="278384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6"/>
          <p:cNvSpPr/>
          <p:nvPr/>
        </p:nvSpPr>
        <p:spPr>
          <a:xfrm rot="-2220000">
            <a:off x="1861117" y="2886780"/>
            <a:ext cx="320578" cy="258730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4" y="1042192"/>
            <a:ext cx="4391025" cy="330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sp>
        <p:nvSpPr>
          <p:cNvPr id="462" name="Google Shape;462;p56"/>
          <p:cNvSpPr/>
          <p:nvPr/>
        </p:nvSpPr>
        <p:spPr>
          <a:xfrm>
            <a:off x="5165875" y="749950"/>
            <a:ext cx="3890100" cy="2851200"/>
          </a:xfrm>
          <a:prstGeom prst="cloudCallout">
            <a:avLst>
              <a:gd fmla="val -20566" name="adj1"/>
              <a:gd fmla="val 62407" name="adj2"/>
            </a:avLst>
          </a:prstGeom>
          <a:solidFill>
            <a:srgbClr val="90DCEE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se puede visualizar en cada uno de los procesos que se realiza, se muestra el tiempo de ejecución de nuestro algoritmo, pudiendo así evaluar si cumple o no con los estándares requeridos para nuestro equipo de trabajo.</a:t>
            </a:r>
            <a:endParaRPr/>
          </a:p>
        </p:txBody>
      </p:sp>
      <p:sp>
        <p:nvSpPr>
          <p:cNvPr id="463" name="Google Shape;463;p56"/>
          <p:cNvSpPr/>
          <p:nvPr/>
        </p:nvSpPr>
        <p:spPr>
          <a:xfrm>
            <a:off x="4379400" y="3782175"/>
            <a:ext cx="1781100" cy="54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0DCEE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b="1" lang="es" sz="2500"/>
              <a:t>CONCLUSIONES</a:t>
            </a:r>
            <a:endParaRPr b="1" sz="2500"/>
          </a:p>
        </p:txBody>
      </p:sp>
      <p:grpSp>
        <p:nvGrpSpPr>
          <p:cNvPr id="469" name="Google Shape;469;p57"/>
          <p:cNvGrpSpPr/>
          <p:nvPr/>
        </p:nvGrpSpPr>
        <p:grpSpPr>
          <a:xfrm>
            <a:off x="4079480" y="1057881"/>
            <a:ext cx="1190543" cy="3027743"/>
            <a:chOff x="3850245" y="1776627"/>
            <a:chExt cx="1289583" cy="3410389"/>
          </a:xfrm>
        </p:grpSpPr>
        <p:sp>
          <p:nvSpPr>
            <p:cNvPr id="470" name="Google Shape;470;p57"/>
            <p:cNvSpPr/>
            <p:nvPr/>
          </p:nvSpPr>
          <p:spPr>
            <a:xfrm rot="5400000">
              <a:off x="4231728" y="4278916"/>
              <a:ext cx="975300" cy="84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7"/>
            <p:cNvSpPr/>
            <p:nvPr/>
          </p:nvSpPr>
          <p:spPr>
            <a:xfrm rot="5400000">
              <a:off x="4231728" y="2649662"/>
              <a:ext cx="975300" cy="84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7"/>
            <p:cNvSpPr/>
            <p:nvPr/>
          </p:nvSpPr>
          <p:spPr>
            <a:xfrm rot="5400000">
              <a:off x="3783045" y="3473081"/>
              <a:ext cx="975300" cy="84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7"/>
            <p:cNvSpPr/>
            <p:nvPr/>
          </p:nvSpPr>
          <p:spPr>
            <a:xfrm rot="5400000">
              <a:off x="3783045" y="1843827"/>
              <a:ext cx="975300" cy="84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63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57"/>
          <p:cNvSpPr txBox="1"/>
          <p:nvPr/>
        </p:nvSpPr>
        <p:spPr>
          <a:xfrm>
            <a:off x="629758" y="1223744"/>
            <a:ext cx="5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7"/>
          <p:cNvSpPr txBox="1"/>
          <p:nvPr/>
        </p:nvSpPr>
        <p:spPr>
          <a:xfrm>
            <a:off x="1246038" y="1223750"/>
            <a:ext cx="2727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</a:rPr>
              <a:t>El afianzar conocimiento previos mediante el trabajo en equipo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7"/>
          <p:cNvSpPr txBox="1"/>
          <p:nvPr/>
        </p:nvSpPr>
        <p:spPr>
          <a:xfrm>
            <a:off x="629758" y="2453333"/>
            <a:ext cx="5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7"/>
          <p:cNvSpPr txBox="1"/>
          <p:nvPr/>
        </p:nvSpPr>
        <p:spPr>
          <a:xfrm>
            <a:off x="7946644" y="1942400"/>
            <a:ext cx="5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7"/>
          <p:cNvSpPr txBox="1"/>
          <p:nvPr/>
        </p:nvSpPr>
        <p:spPr>
          <a:xfrm>
            <a:off x="5270013" y="1965500"/>
            <a:ext cx="262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</a:rPr>
              <a:t>Uso y aplicación de la programación modular</a:t>
            </a:r>
            <a:r>
              <a:rPr lang="es" sz="1300">
                <a:solidFill>
                  <a:srgbClr val="3F3F3F"/>
                </a:solidFill>
              </a:rPr>
              <a:t> 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7946644" y="3364277"/>
            <a:ext cx="567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5182588" y="3465974"/>
            <a:ext cx="2716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</a:rPr>
              <a:t>Fortalecer el pensamiento lógico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7"/>
          <p:cNvSpPr/>
          <p:nvPr/>
        </p:nvSpPr>
        <p:spPr>
          <a:xfrm rot="2700000">
            <a:off x="4674088" y="1939071"/>
            <a:ext cx="418286" cy="53767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7"/>
          <p:cNvSpPr/>
          <p:nvPr/>
        </p:nvSpPr>
        <p:spPr>
          <a:xfrm>
            <a:off x="4197062" y="2662688"/>
            <a:ext cx="565859" cy="541431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7"/>
          <p:cNvSpPr txBox="1"/>
          <p:nvPr/>
        </p:nvSpPr>
        <p:spPr>
          <a:xfrm>
            <a:off x="1246025" y="2580300"/>
            <a:ext cx="2833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</a:rPr>
              <a:t>Aplicación</a:t>
            </a:r>
            <a:r>
              <a:rPr lang="es" sz="1300">
                <a:solidFill>
                  <a:srgbClr val="3F3F3F"/>
                </a:solidFill>
              </a:rPr>
              <a:t> de operaciones básicas para registros y registros anidados</a:t>
            </a:r>
            <a:endParaRPr sz="1300">
              <a:solidFill>
                <a:srgbClr val="3F3F3F"/>
              </a:solidFill>
            </a:endParaRPr>
          </a:p>
        </p:txBody>
      </p:sp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350" y="3363075"/>
            <a:ext cx="533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