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Roboto"/>
      <p:regular r:id="rId10"/>
      <p:bold r:id="rId11"/>
      <p:italic r:id="rId12"/>
      <p:boldItalic r:id="rId13"/>
    </p:embeddedFont>
    <p:embeddedFont>
      <p:font typeface="Libre Franklin Medium"/>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2" roundtripDataSignature="AMtx7mjRMkAvic7bSl9u7XODS5lCS6P5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Roboto-bold.fntdata"/><Relationship Id="rId22" Type="http://customschemas.google.com/relationships/presentationmetadata" Target="metadata"/><Relationship Id="rId10" Type="http://schemas.openxmlformats.org/officeDocument/2006/relationships/font" Target="fonts/Roboto-regular.fntdata"/><Relationship Id="rId21" Type="http://schemas.openxmlformats.org/officeDocument/2006/relationships/font" Target="fonts/QuattrocentoSans-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FranklinMedium-bold.fntdata"/><Relationship Id="rId14" Type="http://schemas.openxmlformats.org/officeDocument/2006/relationships/font" Target="fonts/LibreFranklinMedium-regular.fntdata"/><Relationship Id="rId17" Type="http://schemas.openxmlformats.org/officeDocument/2006/relationships/font" Target="fonts/LibreFranklinMedium-boldItalic.fntdata"/><Relationship Id="rId16" Type="http://schemas.openxmlformats.org/officeDocument/2006/relationships/font" Target="fonts/LibreFranklinMedium-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e3af990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e3af99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7"/>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63500" y="2296160"/>
            <a:ext cx="11290300" cy="1199981"/>
          </a:xfrm>
          <a:prstGeom prst="rect">
            <a:avLst/>
          </a:prstGeom>
          <a:solidFill>
            <a:schemeClr val="accent5">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5" name="Google Shape;85;p1"/>
          <p:cNvSpPr/>
          <p:nvPr/>
        </p:nvSpPr>
        <p:spPr>
          <a:xfrm>
            <a:off x="63500" y="4143841"/>
            <a:ext cx="11290300" cy="1255437"/>
          </a:xfrm>
          <a:prstGeom prst="rect">
            <a:avLst/>
          </a:prstGeom>
          <a:solidFill>
            <a:schemeClr val="accent6">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cxnSp>
        <p:nvCxnSpPr>
          <p:cNvPr id="86" name="Google Shape;86;p1"/>
          <p:cNvCxnSpPr/>
          <p:nvPr/>
        </p:nvCxnSpPr>
        <p:spPr>
          <a:xfrm>
            <a:off x="1277360" y="1428644"/>
            <a:ext cx="0" cy="448522"/>
          </a:xfrm>
          <a:prstGeom prst="straightConnector1">
            <a:avLst/>
          </a:prstGeom>
          <a:noFill/>
          <a:ln cap="flat" cmpd="sng" w="9525">
            <a:solidFill>
              <a:srgbClr val="4F81BD">
                <a:alpha val="49803"/>
              </a:srgbClr>
            </a:solidFill>
            <a:prstDash val="solid"/>
            <a:miter lim="800000"/>
            <a:headEnd len="sm" w="sm" type="none"/>
            <a:tailEnd len="sm" w="sm" type="none"/>
          </a:ln>
        </p:spPr>
      </p:cxnSp>
      <p:cxnSp>
        <p:nvCxnSpPr>
          <p:cNvPr id="87" name="Google Shape;87;p1"/>
          <p:cNvCxnSpPr/>
          <p:nvPr/>
        </p:nvCxnSpPr>
        <p:spPr>
          <a:xfrm>
            <a:off x="2089710" y="1082880"/>
            <a:ext cx="0" cy="875665"/>
          </a:xfrm>
          <a:prstGeom prst="straightConnector1">
            <a:avLst/>
          </a:prstGeom>
          <a:noFill/>
          <a:ln cap="flat" cmpd="sng" w="9525">
            <a:solidFill>
              <a:srgbClr val="4F81BD">
                <a:alpha val="49803"/>
              </a:srgbClr>
            </a:solidFill>
            <a:prstDash val="solid"/>
            <a:miter lim="800000"/>
            <a:headEnd len="sm" w="sm" type="none"/>
            <a:tailEnd len="sm" w="sm" type="none"/>
          </a:ln>
        </p:spPr>
      </p:cxnSp>
      <p:cxnSp>
        <p:nvCxnSpPr>
          <p:cNvPr id="88" name="Google Shape;88;p1"/>
          <p:cNvCxnSpPr/>
          <p:nvPr/>
        </p:nvCxnSpPr>
        <p:spPr>
          <a:xfrm>
            <a:off x="8720903" y="963295"/>
            <a:ext cx="0" cy="875665"/>
          </a:xfrm>
          <a:prstGeom prst="straightConnector1">
            <a:avLst/>
          </a:prstGeom>
          <a:noFill/>
          <a:ln cap="flat" cmpd="sng" w="9525">
            <a:solidFill>
              <a:srgbClr val="4F81BD">
                <a:alpha val="49803"/>
              </a:srgbClr>
            </a:solidFill>
            <a:prstDash val="solid"/>
            <a:miter lim="800000"/>
            <a:headEnd len="sm" w="sm" type="none"/>
            <a:tailEnd len="sm" w="sm" type="none"/>
          </a:ln>
        </p:spPr>
      </p:cxnSp>
      <p:cxnSp>
        <p:nvCxnSpPr>
          <p:cNvPr id="89" name="Google Shape;89;p1"/>
          <p:cNvCxnSpPr/>
          <p:nvPr/>
        </p:nvCxnSpPr>
        <p:spPr>
          <a:xfrm>
            <a:off x="9267639" y="1403138"/>
            <a:ext cx="0" cy="435822"/>
          </a:xfrm>
          <a:prstGeom prst="straightConnector1">
            <a:avLst/>
          </a:prstGeom>
          <a:noFill/>
          <a:ln cap="flat" cmpd="sng" w="9525">
            <a:solidFill>
              <a:srgbClr val="4F81BD">
                <a:alpha val="49803"/>
              </a:srgbClr>
            </a:solidFill>
            <a:prstDash val="solid"/>
            <a:miter lim="800000"/>
            <a:headEnd len="sm" w="sm" type="none"/>
            <a:tailEnd len="sm" w="sm" type="none"/>
          </a:ln>
        </p:spPr>
      </p:cxnSp>
      <p:sp>
        <p:nvSpPr>
          <p:cNvPr id="90" name="Google Shape;90;p1"/>
          <p:cNvSpPr/>
          <p:nvPr/>
        </p:nvSpPr>
        <p:spPr>
          <a:xfrm>
            <a:off x="219075" y="1838950"/>
            <a:ext cx="11141100" cy="2541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1" name="Google Shape;91;p1"/>
          <p:cNvSpPr/>
          <p:nvPr/>
        </p:nvSpPr>
        <p:spPr>
          <a:xfrm>
            <a:off x="63500" y="2296160"/>
            <a:ext cx="660400" cy="1199981"/>
          </a:xfrm>
          <a:prstGeom prst="rect">
            <a:avLst/>
          </a:prstGeom>
          <a:solidFill>
            <a:schemeClr val="accent5">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2" name="Google Shape;92;p1"/>
          <p:cNvSpPr/>
          <p:nvPr/>
        </p:nvSpPr>
        <p:spPr>
          <a:xfrm>
            <a:off x="63500" y="4143841"/>
            <a:ext cx="660400" cy="1255437"/>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cxnSp>
        <p:nvCxnSpPr>
          <p:cNvPr id="93" name="Google Shape;93;p1"/>
          <p:cNvCxnSpPr/>
          <p:nvPr/>
        </p:nvCxnSpPr>
        <p:spPr>
          <a:xfrm>
            <a:off x="1736507"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4" name="Google Shape;94;p1"/>
          <p:cNvCxnSpPr/>
          <p:nvPr/>
        </p:nvCxnSpPr>
        <p:spPr>
          <a:xfrm>
            <a:off x="2542221"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5" name="Google Shape;95;p1"/>
          <p:cNvCxnSpPr/>
          <p:nvPr/>
        </p:nvCxnSpPr>
        <p:spPr>
          <a:xfrm>
            <a:off x="3434263"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6" name="Google Shape;96;p1"/>
          <p:cNvCxnSpPr/>
          <p:nvPr/>
        </p:nvCxnSpPr>
        <p:spPr>
          <a:xfrm>
            <a:off x="4297529"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7" name="Google Shape;97;p1"/>
          <p:cNvCxnSpPr/>
          <p:nvPr/>
        </p:nvCxnSpPr>
        <p:spPr>
          <a:xfrm>
            <a:off x="6944878"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8" name="Google Shape;98;p1"/>
          <p:cNvCxnSpPr/>
          <p:nvPr/>
        </p:nvCxnSpPr>
        <p:spPr>
          <a:xfrm>
            <a:off x="7836919"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99" name="Google Shape;99;p1"/>
          <p:cNvCxnSpPr/>
          <p:nvPr/>
        </p:nvCxnSpPr>
        <p:spPr>
          <a:xfrm>
            <a:off x="8700185"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00" name="Google Shape;100;p1"/>
          <p:cNvCxnSpPr/>
          <p:nvPr/>
        </p:nvCxnSpPr>
        <p:spPr>
          <a:xfrm>
            <a:off x="9592227"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sp>
        <p:nvSpPr>
          <p:cNvPr id="101" name="Google Shape;101;p1"/>
          <p:cNvSpPr/>
          <p:nvPr/>
        </p:nvSpPr>
        <p:spPr>
          <a:xfrm>
            <a:off x="730296" y="2311337"/>
            <a:ext cx="905963" cy="680230"/>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02" name="Google Shape;102;p1"/>
          <p:cNvSpPr/>
          <p:nvPr/>
        </p:nvSpPr>
        <p:spPr>
          <a:xfrm>
            <a:off x="1736507" y="2607452"/>
            <a:ext cx="1616467" cy="170519"/>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03" name="Google Shape;103;p1"/>
          <p:cNvSpPr/>
          <p:nvPr/>
        </p:nvSpPr>
        <p:spPr>
          <a:xfrm>
            <a:off x="844465" y="2042160"/>
            <a:ext cx="1282700" cy="50800"/>
          </a:xfrm>
          <a:prstGeom prst="roundRect">
            <a:avLst>
              <a:gd fmla="val 16667" name="adj"/>
            </a:avLst>
          </a:prstGeom>
          <a:solidFill>
            <a:srgbClr val="FF0000">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04" name="Google Shape;104;p1"/>
          <p:cNvSpPr txBox="1"/>
          <p:nvPr/>
        </p:nvSpPr>
        <p:spPr>
          <a:xfrm>
            <a:off x="63500" y="2824163"/>
            <a:ext cx="660400" cy="143976"/>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000" u="none" cap="none" strike="noStrike">
                <a:solidFill>
                  <a:srgbClr val="203864"/>
                </a:solidFill>
                <a:latin typeface="Libre Franklin Medium"/>
                <a:ea typeface="Libre Franklin Medium"/>
                <a:cs typeface="Libre Franklin Medium"/>
                <a:sym typeface="Libre Franklin Medium"/>
              </a:rPr>
              <a:t>Plan</a:t>
            </a:r>
            <a:endParaRPr/>
          </a:p>
        </p:txBody>
      </p:sp>
      <p:sp>
        <p:nvSpPr>
          <p:cNvPr id="105" name="Google Shape;105;p1"/>
          <p:cNvSpPr txBox="1"/>
          <p:nvPr/>
        </p:nvSpPr>
        <p:spPr>
          <a:xfrm>
            <a:off x="63500" y="4699572"/>
            <a:ext cx="660400" cy="143976"/>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000" u="none" cap="none" strike="noStrike">
                <a:solidFill>
                  <a:srgbClr val="276700"/>
                </a:solidFill>
                <a:latin typeface="Libre Franklin Medium"/>
                <a:ea typeface="Libre Franklin Medium"/>
                <a:cs typeface="Libre Franklin Medium"/>
                <a:sym typeface="Libre Franklin Medium"/>
              </a:rPr>
              <a:t>Develop</a:t>
            </a:r>
            <a:endParaRPr/>
          </a:p>
        </p:txBody>
      </p:sp>
      <p:sp>
        <p:nvSpPr>
          <p:cNvPr id="106" name="Google Shape;106;p1"/>
          <p:cNvSpPr txBox="1"/>
          <p:nvPr/>
        </p:nvSpPr>
        <p:spPr>
          <a:xfrm>
            <a:off x="907997"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200" u="none" cap="none" strike="noStrike">
                <a:solidFill>
                  <a:schemeClr val="lt1"/>
                </a:solidFill>
                <a:latin typeface="Calibri"/>
                <a:ea typeface="Calibri"/>
                <a:cs typeface="Calibri"/>
                <a:sym typeface="Calibri"/>
              </a:rPr>
              <a:t>Week 32</a:t>
            </a:r>
            <a:endParaRPr sz="1200">
              <a:solidFill>
                <a:schemeClr val="lt1"/>
              </a:solidFill>
              <a:latin typeface="Calibri"/>
              <a:ea typeface="Calibri"/>
              <a:cs typeface="Calibri"/>
              <a:sym typeface="Calibri"/>
            </a:endParaRPr>
          </a:p>
        </p:txBody>
      </p:sp>
      <p:sp>
        <p:nvSpPr>
          <p:cNvPr id="107" name="Google Shape;107;p1"/>
          <p:cNvSpPr txBox="1"/>
          <p:nvPr/>
        </p:nvSpPr>
        <p:spPr>
          <a:xfrm>
            <a:off x="1799987"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33</a:t>
            </a:r>
            <a:endParaRPr sz="1200">
              <a:solidFill>
                <a:schemeClr val="lt1"/>
              </a:solidFill>
              <a:latin typeface="Calibri"/>
              <a:ea typeface="Calibri"/>
              <a:cs typeface="Calibri"/>
              <a:sym typeface="Calibri"/>
            </a:endParaRPr>
          </a:p>
        </p:txBody>
      </p:sp>
      <p:sp>
        <p:nvSpPr>
          <p:cNvPr id="108" name="Google Shape;108;p1"/>
          <p:cNvSpPr txBox="1"/>
          <p:nvPr/>
        </p:nvSpPr>
        <p:spPr>
          <a:xfrm>
            <a:off x="2605731" y="1872925"/>
            <a:ext cx="7311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34</a:t>
            </a:r>
            <a:endParaRPr sz="1200">
              <a:solidFill>
                <a:schemeClr val="lt1"/>
              </a:solidFill>
              <a:latin typeface="Calibri"/>
              <a:ea typeface="Calibri"/>
              <a:cs typeface="Calibri"/>
              <a:sym typeface="Calibri"/>
            </a:endParaRPr>
          </a:p>
        </p:txBody>
      </p:sp>
      <p:sp>
        <p:nvSpPr>
          <p:cNvPr id="109" name="Google Shape;109;p1"/>
          <p:cNvSpPr txBox="1"/>
          <p:nvPr/>
        </p:nvSpPr>
        <p:spPr>
          <a:xfrm>
            <a:off x="3497800"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35</a:t>
            </a:r>
            <a:endParaRPr sz="1200">
              <a:solidFill>
                <a:schemeClr val="lt1"/>
              </a:solidFill>
              <a:latin typeface="Calibri"/>
              <a:ea typeface="Calibri"/>
              <a:cs typeface="Calibri"/>
              <a:sym typeface="Calibri"/>
            </a:endParaRPr>
          </a:p>
        </p:txBody>
      </p:sp>
      <p:sp>
        <p:nvSpPr>
          <p:cNvPr id="110" name="Google Shape;110;p1"/>
          <p:cNvSpPr txBox="1"/>
          <p:nvPr/>
        </p:nvSpPr>
        <p:spPr>
          <a:xfrm>
            <a:off x="4361019"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36</a:t>
            </a:r>
            <a:endParaRPr sz="1200">
              <a:solidFill>
                <a:schemeClr val="lt1"/>
              </a:solidFill>
              <a:latin typeface="Calibri"/>
              <a:ea typeface="Calibri"/>
              <a:cs typeface="Calibri"/>
              <a:sym typeface="Calibri"/>
            </a:endParaRPr>
          </a:p>
        </p:txBody>
      </p:sp>
      <p:sp>
        <p:nvSpPr>
          <p:cNvPr id="111" name="Google Shape;111;p1"/>
          <p:cNvSpPr txBox="1"/>
          <p:nvPr/>
        </p:nvSpPr>
        <p:spPr>
          <a:xfrm>
            <a:off x="5253085" y="1872925"/>
            <a:ext cx="7311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37</a:t>
            </a:r>
            <a:endParaRPr sz="1200">
              <a:solidFill>
                <a:schemeClr val="lt1"/>
              </a:solidFill>
              <a:latin typeface="Calibri"/>
              <a:ea typeface="Calibri"/>
              <a:cs typeface="Calibri"/>
              <a:sym typeface="Calibri"/>
            </a:endParaRPr>
          </a:p>
        </p:txBody>
      </p:sp>
      <p:sp>
        <p:nvSpPr>
          <p:cNvPr id="112" name="Google Shape;112;p1"/>
          <p:cNvSpPr txBox="1"/>
          <p:nvPr/>
        </p:nvSpPr>
        <p:spPr>
          <a:xfrm>
            <a:off x="6116273" y="1872925"/>
            <a:ext cx="8382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38</a:t>
            </a:r>
            <a:endParaRPr sz="1200">
              <a:solidFill>
                <a:schemeClr val="lt1"/>
              </a:solidFill>
              <a:latin typeface="Calibri"/>
              <a:ea typeface="Calibri"/>
              <a:cs typeface="Calibri"/>
              <a:sym typeface="Calibri"/>
            </a:endParaRPr>
          </a:p>
        </p:txBody>
      </p:sp>
      <p:sp>
        <p:nvSpPr>
          <p:cNvPr id="113" name="Google Shape;113;p1"/>
          <p:cNvSpPr txBox="1"/>
          <p:nvPr/>
        </p:nvSpPr>
        <p:spPr>
          <a:xfrm>
            <a:off x="7008368" y="1872925"/>
            <a:ext cx="8382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39</a:t>
            </a:r>
            <a:endParaRPr sz="1200">
              <a:solidFill>
                <a:schemeClr val="lt1"/>
              </a:solidFill>
              <a:latin typeface="Calibri"/>
              <a:ea typeface="Calibri"/>
              <a:cs typeface="Calibri"/>
              <a:sym typeface="Calibri"/>
            </a:endParaRPr>
          </a:p>
        </p:txBody>
      </p:sp>
      <p:sp>
        <p:nvSpPr>
          <p:cNvPr id="114" name="Google Shape;114;p1"/>
          <p:cNvSpPr txBox="1"/>
          <p:nvPr/>
        </p:nvSpPr>
        <p:spPr>
          <a:xfrm>
            <a:off x="7900436" y="1872925"/>
            <a:ext cx="7311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40</a:t>
            </a:r>
            <a:endParaRPr sz="1200">
              <a:solidFill>
                <a:schemeClr val="lt1"/>
              </a:solidFill>
              <a:latin typeface="Calibri"/>
              <a:ea typeface="Calibri"/>
              <a:cs typeface="Calibri"/>
              <a:sym typeface="Calibri"/>
            </a:endParaRPr>
          </a:p>
        </p:txBody>
      </p:sp>
      <p:sp>
        <p:nvSpPr>
          <p:cNvPr id="115" name="Google Shape;115;p1"/>
          <p:cNvSpPr txBox="1"/>
          <p:nvPr/>
        </p:nvSpPr>
        <p:spPr>
          <a:xfrm>
            <a:off x="8660656" y="1872925"/>
            <a:ext cx="7311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41</a:t>
            </a:r>
            <a:endParaRPr sz="1200">
              <a:solidFill>
                <a:schemeClr val="lt1"/>
              </a:solidFill>
              <a:latin typeface="Calibri"/>
              <a:ea typeface="Calibri"/>
              <a:cs typeface="Calibri"/>
              <a:sym typeface="Calibri"/>
            </a:endParaRPr>
          </a:p>
        </p:txBody>
      </p:sp>
      <p:sp>
        <p:nvSpPr>
          <p:cNvPr id="116" name="Google Shape;116;p1"/>
          <p:cNvSpPr txBox="1"/>
          <p:nvPr/>
        </p:nvSpPr>
        <p:spPr>
          <a:xfrm>
            <a:off x="9422953" y="1872925"/>
            <a:ext cx="8382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42</a:t>
            </a:r>
            <a:endParaRPr sz="1200">
              <a:solidFill>
                <a:schemeClr val="lt1"/>
              </a:solidFill>
              <a:latin typeface="Calibri"/>
              <a:ea typeface="Calibri"/>
              <a:cs typeface="Calibri"/>
              <a:sym typeface="Calibri"/>
            </a:endParaRPr>
          </a:p>
        </p:txBody>
      </p:sp>
      <p:sp>
        <p:nvSpPr>
          <p:cNvPr id="117" name="Google Shape;117;p1"/>
          <p:cNvSpPr txBox="1"/>
          <p:nvPr/>
        </p:nvSpPr>
        <p:spPr>
          <a:xfrm>
            <a:off x="10365448" y="1872925"/>
            <a:ext cx="7311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43</a:t>
            </a:r>
            <a:endParaRPr sz="1200">
              <a:solidFill>
                <a:schemeClr val="lt1"/>
              </a:solidFill>
              <a:latin typeface="Calibri"/>
              <a:ea typeface="Calibri"/>
              <a:cs typeface="Calibri"/>
              <a:sym typeface="Calibri"/>
            </a:endParaRPr>
          </a:p>
        </p:txBody>
      </p:sp>
      <p:sp>
        <p:nvSpPr>
          <p:cNvPr id="118" name="Google Shape;118;p1"/>
          <p:cNvSpPr txBox="1"/>
          <p:nvPr/>
        </p:nvSpPr>
        <p:spPr>
          <a:xfrm>
            <a:off x="907965" y="1652905"/>
            <a:ext cx="314189" cy="1860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dk2"/>
                </a:solidFill>
                <a:latin typeface="Calibri"/>
                <a:ea typeface="Calibri"/>
                <a:cs typeface="Calibri"/>
                <a:sym typeface="Calibri"/>
              </a:rPr>
              <a:t>2009</a:t>
            </a:r>
            <a:endParaRPr sz="1200">
              <a:solidFill>
                <a:schemeClr val="dk2"/>
              </a:solidFill>
              <a:latin typeface="Calibri"/>
              <a:ea typeface="Calibri"/>
              <a:cs typeface="Calibri"/>
              <a:sym typeface="Calibri"/>
            </a:endParaRPr>
          </a:p>
        </p:txBody>
      </p:sp>
      <p:sp>
        <p:nvSpPr>
          <p:cNvPr id="119" name="Google Shape;119;p1"/>
          <p:cNvSpPr txBox="1"/>
          <p:nvPr/>
        </p:nvSpPr>
        <p:spPr>
          <a:xfrm>
            <a:off x="788097" y="2479592"/>
            <a:ext cx="1380507" cy="200872"/>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lang="en-US" sz="1000">
                <a:solidFill>
                  <a:schemeClr val="lt1"/>
                </a:solidFill>
                <a:latin typeface="Calibri"/>
                <a:ea typeface="Calibri"/>
                <a:cs typeface="Calibri"/>
                <a:sym typeface="Calibri"/>
              </a:rPr>
              <a:t>Designación del</a:t>
            </a:r>
            <a:endParaRPr/>
          </a:p>
          <a:p>
            <a:pPr indent="0" lvl="0" marL="0" marR="0" rtl="0" algn="just">
              <a:spcBef>
                <a:spcPts val="0"/>
              </a:spcBef>
              <a:spcAft>
                <a:spcPts val="0"/>
              </a:spcAft>
              <a:buNone/>
            </a:pPr>
            <a:r>
              <a:rPr lang="en-US" sz="1000">
                <a:solidFill>
                  <a:schemeClr val="lt1"/>
                </a:solidFill>
                <a:latin typeface="Calibri"/>
                <a:ea typeface="Calibri"/>
                <a:cs typeface="Calibri"/>
                <a:sym typeface="Calibri"/>
              </a:rPr>
              <a:t> director</a:t>
            </a:r>
            <a:endParaRPr b="1" sz="1000">
              <a:solidFill>
                <a:schemeClr val="lt1"/>
              </a:solidFill>
              <a:latin typeface="Calibri"/>
              <a:ea typeface="Calibri"/>
              <a:cs typeface="Calibri"/>
              <a:sym typeface="Calibri"/>
            </a:endParaRPr>
          </a:p>
        </p:txBody>
      </p:sp>
      <p:sp>
        <p:nvSpPr>
          <p:cNvPr id="120" name="Google Shape;120;p1"/>
          <p:cNvSpPr txBox="1"/>
          <p:nvPr/>
        </p:nvSpPr>
        <p:spPr>
          <a:xfrm>
            <a:off x="1731468" y="2407074"/>
            <a:ext cx="1621506" cy="571274"/>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Selección creadores  gráficos</a:t>
            </a:r>
            <a:endParaRPr sz="1000">
              <a:solidFill>
                <a:schemeClr val="lt1"/>
              </a:solidFill>
              <a:latin typeface="Calibri"/>
              <a:ea typeface="Calibri"/>
              <a:cs typeface="Calibri"/>
              <a:sym typeface="Calibri"/>
            </a:endParaRPr>
          </a:p>
        </p:txBody>
      </p:sp>
      <p:sp>
        <p:nvSpPr>
          <p:cNvPr id="121" name="Google Shape;121;p1"/>
          <p:cNvSpPr txBox="1"/>
          <p:nvPr/>
        </p:nvSpPr>
        <p:spPr>
          <a:xfrm>
            <a:off x="7698178" y="4706747"/>
            <a:ext cx="1155700" cy="1550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p:txBody>
      </p:sp>
      <p:sp>
        <p:nvSpPr>
          <p:cNvPr id="122" name="Google Shape;122;p1"/>
          <p:cNvSpPr/>
          <p:nvPr/>
        </p:nvSpPr>
        <p:spPr>
          <a:xfrm>
            <a:off x="1222154" y="1320588"/>
            <a:ext cx="165100" cy="165100"/>
          </a:xfrm>
          <a:prstGeom prst="wave">
            <a:avLst>
              <a:gd fmla="val 12500" name="adj1"/>
              <a:gd fmla="val 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3" name="Google Shape;123;p1"/>
          <p:cNvSpPr/>
          <p:nvPr/>
        </p:nvSpPr>
        <p:spPr>
          <a:xfrm>
            <a:off x="2086054" y="1045845"/>
            <a:ext cx="165100" cy="165100"/>
          </a:xfrm>
          <a:prstGeom prst="wave">
            <a:avLst>
              <a:gd fmla="val 12500" name="adj1"/>
              <a:gd fmla="val 0" name="adj2"/>
            </a:avLst>
          </a:prstGeom>
          <a:solidFill>
            <a:srgbClr val="B20E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4" name="Google Shape;124;p1"/>
          <p:cNvSpPr/>
          <p:nvPr/>
        </p:nvSpPr>
        <p:spPr>
          <a:xfrm>
            <a:off x="8746303" y="963295"/>
            <a:ext cx="165100" cy="165100"/>
          </a:xfrm>
          <a:prstGeom prst="wave">
            <a:avLst>
              <a:gd fmla="val 12500" name="adj1"/>
              <a:gd fmla="val 0" name="adj2"/>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5" name="Google Shape;125;p1"/>
          <p:cNvSpPr/>
          <p:nvPr/>
        </p:nvSpPr>
        <p:spPr>
          <a:xfrm>
            <a:off x="9293039" y="1403138"/>
            <a:ext cx="165100" cy="165100"/>
          </a:xfrm>
          <a:prstGeom prst="wave">
            <a:avLst>
              <a:gd fmla="val 12500" name="adj1"/>
              <a:gd fmla="val 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6" name="Google Shape;126;p1"/>
          <p:cNvSpPr txBox="1"/>
          <p:nvPr/>
        </p:nvSpPr>
        <p:spPr>
          <a:xfrm>
            <a:off x="1426554" y="1231152"/>
            <a:ext cx="838200" cy="33855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Punto de partida</a:t>
            </a:r>
            <a:endParaRPr b="1" sz="1100">
              <a:solidFill>
                <a:schemeClr val="dk1"/>
              </a:solidFill>
              <a:latin typeface="Calibri"/>
              <a:ea typeface="Calibri"/>
              <a:cs typeface="Calibri"/>
              <a:sym typeface="Calibri"/>
            </a:endParaRPr>
          </a:p>
        </p:txBody>
      </p:sp>
      <p:sp>
        <p:nvSpPr>
          <p:cNvPr id="127" name="Google Shape;127;p1"/>
          <p:cNvSpPr txBox="1"/>
          <p:nvPr/>
        </p:nvSpPr>
        <p:spPr>
          <a:xfrm>
            <a:off x="1515121" y="1590907"/>
            <a:ext cx="330200" cy="15502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000">
                <a:solidFill>
                  <a:schemeClr val="dk2"/>
                </a:solidFill>
                <a:latin typeface="Calibri"/>
                <a:ea typeface="Calibri"/>
                <a:cs typeface="Calibri"/>
                <a:sym typeface="Calibri"/>
              </a:rPr>
              <a:t>Ago 3</a:t>
            </a:r>
            <a:endParaRPr sz="1000">
              <a:solidFill>
                <a:schemeClr val="dk2"/>
              </a:solidFill>
              <a:latin typeface="Calibri"/>
              <a:ea typeface="Calibri"/>
              <a:cs typeface="Calibri"/>
              <a:sym typeface="Calibri"/>
            </a:endParaRPr>
          </a:p>
        </p:txBody>
      </p:sp>
      <p:sp>
        <p:nvSpPr>
          <p:cNvPr id="128" name="Google Shape;128;p1"/>
          <p:cNvSpPr txBox="1"/>
          <p:nvPr/>
        </p:nvSpPr>
        <p:spPr>
          <a:xfrm>
            <a:off x="2308475" y="1105704"/>
            <a:ext cx="1433225" cy="17051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Selección del personal</a:t>
            </a:r>
            <a:endParaRPr b="1" sz="1100">
              <a:solidFill>
                <a:schemeClr val="dk1"/>
              </a:solidFill>
              <a:latin typeface="Calibri"/>
              <a:ea typeface="Calibri"/>
              <a:cs typeface="Calibri"/>
              <a:sym typeface="Calibri"/>
            </a:endParaRPr>
          </a:p>
        </p:txBody>
      </p:sp>
      <p:sp>
        <p:nvSpPr>
          <p:cNvPr id="129" name="Google Shape;129;p1"/>
          <p:cNvSpPr txBox="1"/>
          <p:nvPr/>
        </p:nvSpPr>
        <p:spPr>
          <a:xfrm>
            <a:off x="8943153" y="857673"/>
            <a:ext cx="1066800" cy="1705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Release Candidate</a:t>
            </a:r>
            <a:endParaRPr/>
          </a:p>
        </p:txBody>
      </p:sp>
      <p:sp>
        <p:nvSpPr>
          <p:cNvPr id="130" name="Google Shape;130;p1"/>
          <p:cNvSpPr txBox="1"/>
          <p:nvPr/>
        </p:nvSpPr>
        <p:spPr>
          <a:xfrm>
            <a:off x="8943153" y="1028192"/>
            <a:ext cx="279400" cy="15502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000">
                <a:solidFill>
                  <a:srgbClr val="737373"/>
                </a:solidFill>
                <a:latin typeface="Calibri"/>
                <a:ea typeface="Calibri"/>
                <a:cs typeface="Calibri"/>
                <a:sym typeface="Calibri"/>
              </a:rPr>
              <a:t>Oct 1</a:t>
            </a:r>
            <a:endParaRPr/>
          </a:p>
        </p:txBody>
      </p:sp>
      <p:sp>
        <p:nvSpPr>
          <p:cNvPr id="131" name="Google Shape;131;p1"/>
          <p:cNvSpPr txBox="1"/>
          <p:nvPr/>
        </p:nvSpPr>
        <p:spPr>
          <a:xfrm>
            <a:off x="9489889" y="1297517"/>
            <a:ext cx="762000" cy="1705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1100">
                <a:solidFill>
                  <a:srgbClr val="3A8900"/>
                </a:solidFill>
                <a:latin typeface="Calibri"/>
                <a:ea typeface="Calibri"/>
                <a:cs typeface="Calibri"/>
                <a:sym typeface="Calibri"/>
              </a:rPr>
              <a:t>Final Release</a:t>
            </a:r>
            <a:endParaRPr/>
          </a:p>
        </p:txBody>
      </p:sp>
      <p:sp>
        <p:nvSpPr>
          <p:cNvPr id="132" name="Google Shape;132;p1"/>
          <p:cNvSpPr txBox="1"/>
          <p:nvPr/>
        </p:nvSpPr>
        <p:spPr>
          <a:xfrm>
            <a:off x="9489889" y="1468035"/>
            <a:ext cx="342900" cy="15502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000">
                <a:solidFill>
                  <a:srgbClr val="3A8900"/>
                </a:solidFill>
                <a:latin typeface="Calibri"/>
                <a:ea typeface="Calibri"/>
                <a:cs typeface="Calibri"/>
                <a:sym typeface="Calibri"/>
              </a:rPr>
              <a:t>Oct 20</a:t>
            </a:r>
            <a:endParaRPr/>
          </a:p>
        </p:txBody>
      </p:sp>
      <p:sp>
        <p:nvSpPr>
          <p:cNvPr id="133" name="Google Shape;133;p1"/>
          <p:cNvSpPr txBox="1"/>
          <p:nvPr/>
        </p:nvSpPr>
        <p:spPr>
          <a:xfrm>
            <a:off x="2345772" y="230312"/>
            <a:ext cx="750046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Quattrocento Sans"/>
                <a:ea typeface="Quattrocento Sans"/>
                <a:cs typeface="Quattrocento Sans"/>
                <a:sym typeface="Quattrocento Sans"/>
              </a:rPr>
              <a:t>Proyecto “Buscando a Nemo 2”</a:t>
            </a:r>
            <a:endParaRPr sz="3000">
              <a:solidFill>
                <a:schemeClr val="dk1"/>
              </a:solidFill>
              <a:latin typeface="Quattrocento Sans"/>
              <a:ea typeface="Quattrocento Sans"/>
              <a:cs typeface="Quattrocento Sans"/>
              <a:sym typeface="Quattrocento Sans"/>
            </a:endParaRPr>
          </a:p>
        </p:txBody>
      </p:sp>
      <p:sp>
        <p:nvSpPr>
          <p:cNvPr id="134" name="Google Shape;134;p1"/>
          <p:cNvSpPr/>
          <p:nvPr/>
        </p:nvSpPr>
        <p:spPr>
          <a:xfrm>
            <a:off x="3429913" y="2644304"/>
            <a:ext cx="2603317" cy="170519"/>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Selección del equipo de guionistas </a:t>
            </a:r>
            <a:endParaRPr sz="1100">
              <a:solidFill>
                <a:schemeClr val="lt1"/>
              </a:solidFill>
              <a:latin typeface="Calibri"/>
              <a:ea typeface="Calibri"/>
              <a:cs typeface="Calibri"/>
              <a:sym typeface="Calibri"/>
            </a:endParaRPr>
          </a:p>
        </p:txBody>
      </p:sp>
      <p:sp>
        <p:nvSpPr>
          <p:cNvPr id="135" name="Google Shape;135;p1"/>
          <p:cNvSpPr/>
          <p:nvPr/>
        </p:nvSpPr>
        <p:spPr>
          <a:xfrm>
            <a:off x="6116337" y="2678174"/>
            <a:ext cx="4408922" cy="170519"/>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900">
                <a:solidFill>
                  <a:schemeClr val="lt1"/>
                </a:solidFill>
                <a:latin typeface="Calibri"/>
                <a:ea typeface="Calibri"/>
                <a:cs typeface="Calibri"/>
                <a:sym typeface="Calibri"/>
              </a:rPr>
              <a:t>Redacción del guión   </a:t>
            </a:r>
            <a:endParaRPr sz="900">
              <a:solidFill>
                <a:schemeClr val="lt1"/>
              </a:solidFill>
              <a:latin typeface="Calibri"/>
              <a:ea typeface="Calibri"/>
              <a:cs typeface="Calibri"/>
              <a:sym typeface="Calibri"/>
            </a:endParaRPr>
          </a:p>
        </p:txBody>
      </p:sp>
      <p:sp>
        <p:nvSpPr>
          <p:cNvPr id="136" name="Google Shape;136;p1"/>
          <p:cNvSpPr/>
          <p:nvPr/>
        </p:nvSpPr>
        <p:spPr>
          <a:xfrm>
            <a:off x="3447010" y="4706747"/>
            <a:ext cx="5253175" cy="170519"/>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Diseño de los nuevos personajes </a:t>
            </a:r>
            <a:endParaRPr sz="1100">
              <a:solidFill>
                <a:schemeClr val="lt1"/>
              </a:solidFill>
              <a:latin typeface="Calibri"/>
              <a:ea typeface="Calibri"/>
              <a:cs typeface="Calibri"/>
              <a:sym typeface="Calibri"/>
            </a:endParaRPr>
          </a:p>
        </p:txBody>
      </p:sp>
      <p:sp>
        <p:nvSpPr>
          <p:cNvPr id="137" name="Google Shape;137;p1"/>
          <p:cNvSpPr/>
          <p:nvPr/>
        </p:nvSpPr>
        <p:spPr>
          <a:xfrm>
            <a:off x="10525259" y="2311337"/>
            <a:ext cx="905963" cy="775967"/>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Selección del equipo de músicos</a:t>
            </a:r>
            <a:endParaRPr sz="1000">
              <a:solidFill>
                <a:schemeClr val="lt1"/>
              </a:solidFill>
              <a:latin typeface="Calibri"/>
              <a:ea typeface="Calibri"/>
              <a:cs typeface="Calibri"/>
              <a:sym typeface="Calibri"/>
            </a:endParaRPr>
          </a:p>
        </p:txBody>
      </p:sp>
      <p:sp>
        <p:nvSpPr>
          <p:cNvPr id="138" name="Google Shape;138;p1"/>
          <p:cNvSpPr/>
          <p:nvPr/>
        </p:nvSpPr>
        <p:spPr>
          <a:xfrm>
            <a:off x="8700176" y="4954400"/>
            <a:ext cx="2603400" cy="1704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Creación de fondos</a:t>
            </a:r>
            <a:r>
              <a:rPr lang="en-US" sz="1100">
                <a:solidFill>
                  <a:schemeClr val="lt1"/>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p:nvPr/>
        </p:nvSpPr>
        <p:spPr>
          <a:xfrm>
            <a:off x="354210" y="2290415"/>
            <a:ext cx="11290300" cy="1199981"/>
          </a:xfrm>
          <a:prstGeom prst="rect">
            <a:avLst/>
          </a:prstGeom>
          <a:solidFill>
            <a:schemeClr val="accent5">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4" name="Google Shape;144;p2"/>
          <p:cNvSpPr/>
          <p:nvPr/>
        </p:nvSpPr>
        <p:spPr>
          <a:xfrm>
            <a:off x="63550" y="4174904"/>
            <a:ext cx="8421600" cy="1255500"/>
          </a:xfrm>
          <a:prstGeom prst="rect">
            <a:avLst/>
          </a:prstGeom>
          <a:solidFill>
            <a:schemeClr val="accent6">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5" name="Google Shape;145;p2"/>
          <p:cNvSpPr/>
          <p:nvPr/>
        </p:nvSpPr>
        <p:spPr>
          <a:xfrm>
            <a:off x="63500" y="5462778"/>
            <a:ext cx="11290200" cy="736500"/>
          </a:xfrm>
          <a:prstGeom prst="rect">
            <a:avLst/>
          </a:prstGeom>
          <a:solidFill>
            <a:schemeClr val="accent3">
              <a:alpha val="1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6" name="Google Shape;146;p2"/>
          <p:cNvSpPr/>
          <p:nvPr/>
        </p:nvSpPr>
        <p:spPr>
          <a:xfrm>
            <a:off x="844465" y="1838960"/>
            <a:ext cx="7720415" cy="2540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7" name="Google Shape;147;p2"/>
          <p:cNvSpPr/>
          <p:nvPr/>
        </p:nvSpPr>
        <p:spPr>
          <a:xfrm>
            <a:off x="63500" y="2296160"/>
            <a:ext cx="660400" cy="1199981"/>
          </a:xfrm>
          <a:prstGeom prst="rect">
            <a:avLst/>
          </a:prstGeom>
          <a:solidFill>
            <a:schemeClr val="accent5">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8" name="Google Shape;148;p2"/>
          <p:cNvSpPr/>
          <p:nvPr/>
        </p:nvSpPr>
        <p:spPr>
          <a:xfrm>
            <a:off x="63500" y="4143841"/>
            <a:ext cx="660400" cy="1255437"/>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9" name="Google Shape;149;p2"/>
          <p:cNvSpPr/>
          <p:nvPr/>
        </p:nvSpPr>
        <p:spPr>
          <a:xfrm>
            <a:off x="63500" y="5462778"/>
            <a:ext cx="660400" cy="73660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150" name="Google Shape;150;p2"/>
          <p:cNvCxnSpPr/>
          <p:nvPr/>
        </p:nvCxnSpPr>
        <p:spPr>
          <a:xfrm>
            <a:off x="1736507"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1" name="Google Shape;151;p2"/>
          <p:cNvCxnSpPr/>
          <p:nvPr/>
        </p:nvCxnSpPr>
        <p:spPr>
          <a:xfrm>
            <a:off x="2542221"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2" name="Google Shape;152;p2"/>
          <p:cNvCxnSpPr/>
          <p:nvPr/>
        </p:nvCxnSpPr>
        <p:spPr>
          <a:xfrm>
            <a:off x="3434263"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3" name="Google Shape;153;p2"/>
          <p:cNvCxnSpPr/>
          <p:nvPr/>
        </p:nvCxnSpPr>
        <p:spPr>
          <a:xfrm>
            <a:off x="4297529"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4" name="Google Shape;154;p2"/>
          <p:cNvCxnSpPr/>
          <p:nvPr/>
        </p:nvCxnSpPr>
        <p:spPr>
          <a:xfrm>
            <a:off x="5189570"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5" name="Google Shape;155;p2"/>
          <p:cNvCxnSpPr/>
          <p:nvPr/>
        </p:nvCxnSpPr>
        <p:spPr>
          <a:xfrm>
            <a:off x="6052836"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6" name="Google Shape;156;p2"/>
          <p:cNvCxnSpPr/>
          <p:nvPr/>
        </p:nvCxnSpPr>
        <p:spPr>
          <a:xfrm>
            <a:off x="6944878"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7" name="Google Shape;157;p2"/>
          <p:cNvCxnSpPr/>
          <p:nvPr/>
        </p:nvCxnSpPr>
        <p:spPr>
          <a:xfrm>
            <a:off x="7836919"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8" name="Google Shape;158;p2"/>
          <p:cNvCxnSpPr/>
          <p:nvPr/>
        </p:nvCxnSpPr>
        <p:spPr>
          <a:xfrm>
            <a:off x="8700185"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59" name="Google Shape;159;p2"/>
          <p:cNvCxnSpPr/>
          <p:nvPr/>
        </p:nvCxnSpPr>
        <p:spPr>
          <a:xfrm>
            <a:off x="9592227"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cxnSp>
        <p:nvCxnSpPr>
          <p:cNvPr id="160" name="Google Shape;160;p2"/>
          <p:cNvCxnSpPr/>
          <p:nvPr/>
        </p:nvCxnSpPr>
        <p:spPr>
          <a:xfrm>
            <a:off x="10455493" y="2092960"/>
            <a:ext cx="0" cy="4106418"/>
          </a:xfrm>
          <a:prstGeom prst="straightConnector1">
            <a:avLst/>
          </a:prstGeom>
          <a:noFill/>
          <a:ln cap="flat" cmpd="sng" w="9525">
            <a:solidFill>
              <a:schemeClr val="accent5">
                <a:alpha val="14901"/>
              </a:schemeClr>
            </a:solidFill>
            <a:prstDash val="solid"/>
            <a:miter lim="800000"/>
            <a:headEnd len="sm" w="sm" type="none"/>
            <a:tailEnd len="sm" w="sm" type="none"/>
          </a:ln>
        </p:spPr>
      </p:cxnSp>
      <p:sp>
        <p:nvSpPr>
          <p:cNvPr id="161" name="Google Shape;161;p2"/>
          <p:cNvSpPr/>
          <p:nvPr/>
        </p:nvSpPr>
        <p:spPr>
          <a:xfrm>
            <a:off x="1637862" y="4467871"/>
            <a:ext cx="2581232" cy="162772"/>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62" name="Google Shape;162;p2"/>
          <p:cNvSpPr/>
          <p:nvPr/>
        </p:nvSpPr>
        <p:spPr>
          <a:xfrm>
            <a:off x="844465" y="2042160"/>
            <a:ext cx="1282700" cy="50800"/>
          </a:xfrm>
          <a:prstGeom prst="roundRect">
            <a:avLst>
              <a:gd fmla="val 16667" name="adj"/>
            </a:avLst>
          </a:prstGeom>
          <a:solidFill>
            <a:srgbClr val="FF0000">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63" name="Google Shape;163;p2"/>
          <p:cNvSpPr txBox="1"/>
          <p:nvPr/>
        </p:nvSpPr>
        <p:spPr>
          <a:xfrm>
            <a:off x="63500" y="2824163"/>
            <a:ext cx="660400" cy="143976"/>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rgbClr val="203864"/>
                </a:solidFill>
                <a:latin typeface="Libre Franklin Medium"/>
                <a:ea typeface="Libre Franklin Medium"/>
                <a:cs typeface="Libre Franklin Medium"/>
                <a:sym typeface="Libre Franklin Medium"/>
              </a:rPr>
              <a:t>Plan</a:t>
            </a:r>
            <a:endParaRPr/>
          </a:p>
        </p:txBody>
      </p:sp>
      <p:sp>
        <p:nvSpPr>
          <p:cNvPr id="164" name="Google Shape;164;p2"/>
          <p:cNvSpPr txBox="1"/>
          <p:nvPr/>
        </p:nvSpPr>
        <p:spPr>
          <a:xfrm>
            <a:off x="63500" y="4699572"/>
            <a:ext cx="660400" cy="143976"/>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rgbClr val="276700"/>
                </a:solidFill>
                <a:latin typeface="Libre Franklin Medium"/>
                <a:ea typeface="Libre Franklin Medium"/>
                <a:cs typeface="Libre Franklin Medium"/>
                <a:sym typeface="Libre Franklin Medium"/>
              </a:rPr>
              <a:t>Develop</a:t>
            </a:r>
            <a:endParaRPr/>
          </a:p>
        </p:txBody>
      </p:sp>
      <p:sp>
        <p:nvSpPr>
          <p:cNvPr id="165" name="Google Shape;165;p2"/>
          <p:cNvSpPr txBox="1"/>
          <p:nvPr/>
        </p:nvSpPr>
        <p:spPr>
          <a:xfrm>
            <a:off x="63500" y="5759090"/>
            <a:ext cx="660400" cy="143976"/>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1"/>
                </a:solidFill>
                <a:latin typeface="Libre Franklin Medium"/>
                <a:ea typeface="Libre Franklin Medium"/>
                <a:cs typeface="Libre Franklin Medium"/>
                <a:sym typeface="Libre Franklin Medium"/>
              </a:rPr>
              <a:t>Launch</a:t>
            </a:r>
            <a:endParaRPr/>
          </a:p>
        </p:txBody>
      </p:sp>
      <p:sp>
        <p:nvSpPr>
          <p:cNvPr id="166" name="Google Shape;166;p2"/>
          <p:cNvSpPr txBox="1"/>
          <p:nvPr/>
        </p:nvSpPr>
        <p:spPr>
          <a:xfrm>
            <a:off x="844497"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44</a:t>
            </a:r>
            <a:endParaRPr sz="1200">
              <a:solidFill>
                <a:schemeClr val="lt1"/>
              </a:solidFill>
              <a:latin typeface="Calibri"/>
              <a:ea typeface="Calibri"/>
              <a:cs typeface="Calibri"/>
              <a:sym typeface="Calibri"/>
            </a:endParaRPr>
          </a:p>
        </p:txBody>
      </p:sp>
      <p:sp>
        <p:nvSpPr>
          <p:cNvPr id="167" name="Google Shape;167;p2"/>
          <p:cNvSpPr txBox="1"/>
          <p:nvPr/>
        </p:nvSpPr>
        <p:spPr>
          <a:xfrm>
            <a:off x="1799990" y="1872925"/>
            <a:ext cx="545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45</a:t>
            </a:r>
            <a:endParaRPr sz="1200">
              <a:solidFill>
                <a:schemeClr val="lt1"/>
              </a:solidFill>
              <a:latin typeface="Calibri"/>
              <a:ea typeface="Calibri"/>
              <a:cs typeface="Calibri"/>
              <a:sym typeface="Calibri"/>
            </a:endParaRPr>
          </a:p>
        </p:txBody>
      </p:sp>
      <p:sp>
        <p:nvSpPr>
          <p:cNvPr id="168" name="Google Shape;168;p2"/>
          <p:cNvSpPr txBox="1"/>
          <p:nvPr/>
        </p:nvSpPr>
        <p:spPr>
          <a:xfrm>
            <a:off x="2605730" y="1872925"/>
            <a:ext cx="6603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46</a:t>
            </a:r>
            <a:endParaRPr sz="1200">
              <a:solidFill>
                <a:schemeClr val="lt1"/>
              </a:solidFill>
              <a:latin typeface="Calibri"/>
              <a:ea typeface="Calibri"/>
              <a:cs typeface="Calibri"/>
              <a:sym typeface="Calibri"/>
            </a:endParaRPr>
          </a:p>
        </p:txBody>
      </p:sp>
      <p:sp>
        <p:nvSpPr>
          <p:cNvPr id="169" name="Google Shape;169;p2"/>
          <p:cNvSpPr txBox="1"/>
          <p:nvPr/>
        </p:nvSpPr>
        <p:spPr>
          <a:xfrm>
            <a:off x="3497797" y="1872925"/>
            <a:ext cx="647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47</a:t>
            </a:r>
            <a:endParaRPr sz="1200">
              <a:solidFill>
                <a:schemeClr val="lt1"/>
              </a:solidFill>
              <a:latin typeface="Calibri"/>
              <a:ea typeface="Calibri"/>
              <a:cs typeface="Calibri"/>
              <a:sym typeface="Calibri"/>
            </a:endParaRPr>
          </a:p>
        </p:txBody>
      </p:sp>
      <p:sp>
        <p:nvSpPr>
          <p:cNvPr id="170" name="Google Shape;170;p2"/>
          <p:cNvSpPr txBox="1"/>
          <p:nvPr/>
        </p:nvSpPr>
        <p:spPr>
          <a:xfrm>
            <a:off x="4361021" y="1872925"/>
            <a:ext cx="545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48</a:t>
            </a:r>
            <a:endParaRPr sz="1200">
              <a:solidFill>
                <a:schemeClr val="lt1"/>
              </a:solidFill>
              <a:latin typeface="Calibri"/>
              <a:ea typeface="Calibri"/>
              <a:cs typeface="Calibri"/>
              <a:sym typeface="Calibri"/>
            </a:endParaRPr>
          </a:p>
        </p:txBody>
      </p:sp>
      <p:sp>
        <p:nvSpPr>
          <p:cNvPr id="171" name="Google Shape;171;p2"/>
          <p:cNvSpPr txBox="1"/>
          <p:nvPr/>
        </p:nvSpPr>
        <p:spPr>
          <a:xfrm>
            <a:off x="5253083" y="1872925"/>
            <a:ext cx="647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49</a:t>
            </a:r>
            <a:endParaRPr sz="1200">
              <a:solidFill>
                <a:schemeClr val="lt1"/>
              </a:solidFill>
              <a:latin typeface="Calibri"/>
              <a:ea typeface="Calibri"/>
              <a:cs typeface="Calibri"/>
              <a:sym typeface="Calibri"/>
            </a:endParaRPr>
          </a:p>
        </p:txBody>
      </p:sp>
      <p:sp>
        <p:nvSpPr>
          <p:cNvPr id="172" name="Google Shape;172;p2"/>
          <p:cNvSpPr txBox="1"/>
          <p:nvPr/>
        </p:nvSpPr>
        <p:spPr>
          <a:xfrm>
            <a:off x="6116297" y="1872925"/>
            <a:ext cx="545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50</a:t>
            </a:r>
            <a:endParaRPr sz="1200">
              <a:solidFill>
                <a:schemeClr val="lt1"/>
              </a:solidFill>
              <a:latin typeface="Calibri"/>
              <a:ea typeface="Calibri"/>
              <a:cs typeface="Calibri"/>
              <a:sym typeface="Calibri"/>
            </a:endParaRPr>
          </a:p>
        </p:txBody>
      </p:sp>
      <p:sp>
        <p:nvSpPr>
          <p:cNvPr id="173" name="Google Shape;173;p2"/>
          <p:cNvSpPr txBox="1"/>
          <p:nvPr/>
        </p:nvSpPr>
        <p:spPr>
          <a:xfrm>
            <a:off x="7008376" y="1872925"/>
            <a:ext cx="5739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51</a:t>
            </a:r>
            <a:endParaRPr sz="1200">
              <a:solidFill>
                <a:schemeClr val="lt1"/>
              </a:solidFill>
              <a:latin typeface="Calibri"/>
              <a:ea typeface="Calibri"/>
              <a:cs typeface="Calibri"/>
              <a:sym typeface="Calibri"/>
            </a:endParaRPr>
          </a:p>
        </p:txBody>
      </p:sp>
      <p:sp>
        <p:nvSpPr>
          <p:cNvPr id="174" name="Google Shape;174;p2"/>
          <p:cNvSpPr txBox="1"/>
          <p:nvPr/>
        </p:nvSpPr>
        <p:spPr>
          <a:xfrm>
            <a:off x="7900432" y="1872925"/>
            <a:ext cx="5457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Week 52</a:t>
            </a:r>
            <a:endParaRPr sz="1200">
              <a:solidFill>
                <a:schemeClr val="lt1"/>
              </a:solidFill>
              <a:latin typeface="Calibri"/>
              <a:ea typeface="Calibri"/>
              <a:cs typeface="Calibri"/>
              <a:sym typeface="Calibri"/>
            </a:endParaRPr>
          </a:p>
        </p:txBody>
      </p:sp>
      <p:sp>
        <p:nvSpPr>
          <p:cNvPr id="175" name="Google Shape;175;p2"/>
          <p:cNvSpPr txBox="1"/>
          <p:nvPr/>
        </p:nvSpPr>
        <p:spPr>
          <a:xfrm>
            <a:off x="8763686" y="1872933"/>
            <a:ext cx="211148" cy="1860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sp>
        <p:nvSpPr>
          <p:cNvPr id="176" name="Google Shape;176;p2"/>
          <p:cNvSpPr txBox="1"/>
          <p:nvPr/>
        </p:nvSpPr>
        <p:spPr>
          <a:xfrm>
            <a:off x="1995392" y="4501457"/>
            <a:ext cx="1653053" cy="95601"/>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lang="en-US" sz="1000">
                <a:solidFill>
                  <a:schemeClr val="lt1"/>
                </a:solidFill>
                <a:latin typeface="Calibri"/>
                <a:ea typeface="Calibri"/>
                <a:cs typeface="Calibri"/>
                <a:sym typeface="Calibri"/>
              </a:rPr>
              <a:t>Composición de la melodía </a:t>
            </a:r>
            <a:endParaRPr b="1" sz="1000">
              <a:solidFill>
                <a:schemeClr val="lt1"/>
              </a:solidFill>
              <a:latin typeface="Calibri"/>
              <a:ea typeface="Calibri"/>
              <a:cs typeface="Calibri"/>
              <a:sym typeface="Calibri"/>
            </a:endParaRPr>
          </a:p>
        </p:txBody>
      </p:sp>
      <p:sp>
        <p:nvSpPr>
          <p:cNvPr id="177" name="Google Shape;177;p2"/>
          <p:cNvSpPr txBox="1"/>
          <p:nvPr/>
        </p:nvSpPr>
        <p:spPr>
          <a:xfrm>
            <a:off x="9273367" y="5198406"/>
            <a:ext cx="1257300" cy="155025"/>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000">
                <a:solidFill>
                  <a:schemeClr val="lt1"/>
                </a:solidFill>
                <a:latin typeface="Calibri"/>
                <a:ea typeface="Calibri"/>
                <a:cs typeface="Calibri"/>
                <a:sym typeface="Calibri"/>
              </a:rPr>
              <a:t>V2 Development Begins</a:t>
            </a:r>
            <a:endParaRPr/>
          </a:p>
        </p:txBody>
      </p:sp>
      <p:sp>
        <p:nvSpPr>
          <p:cNvPr id="178" name="Google Shape;178;p2"/>
          <p:cNvSpPr txBox="1"/>
          <p:nvPr/>
        </p:nvSpPr>
        <p:spPr>
          <a:xfrm>
            <a:off x="8108028" y="5512834"/>
            <a:ext cx="1373980" cy="15388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000">
              <a:solidFill>
                <a:schemeClr val="dk2"/>
              </a:solidFill>
              <a:latin typeface="Calibri"/>
              <a:ea typeface="Calibri"/>
              <a:cs typeface="Calibri"/>
              <a:sym typeface="Calibri"/>
            </a:endParaRPr>
          </a:p>
        </p:txBody>
      </p:sp>
      <p:sp>
        <p:nvSpPr>
          <p:cNvPr id="179" name="Google Shape;179;p2"/>
          <p:cNvSpPr txBox="1"/>
          <p:nvPr/>
        </p:nvSpPr>
        <p:spPr>
          <a:xfrm>
            <a:off x="2345772" y="230312"/>
            <a:ext cx="750046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Quattrocento Sans"/>
                <a:ea typeface="Quattrocento Sans"/>
                <a:cs typeface="Quattrocento Sans"/>
                <a:sym typeface="Quattrocento Sans"/>
              </a:rPr>
              <a:t>Product Development Roadmap template</a:t>
            </a:r>
            <a:endParaRPr sz="3000">
              <a:solidFill>
                <a:schemeClr val="dk1"/>
              </a:solidFill>
              <a:latin typeface="Quattrocento Sans"/>
              <a:ea typeface="Quattrocento Sans"/>
              <a:cs typeface="Quattrocento Sans"/>
              <a:sym typeface="Quattrocento Sans"/>
            </a:endParaRPr>
          </a:p>
        </p:txBody>
      </p:sp>
      <p:sp>
        <p:nvSpPr>
          <p:cNvPr id="180" name="Google Shape;180;p2"/>
          <p:cNvSpPr/>
          <p:nvPr/>
        </p:nvSpPr>
        <p:spPr>
          <a:xfrm>
            <a:off x="757783" y="2317667"/>
            <a:ext cx="905963" cy="775967"/>
          </a:xfrm>
          <a:prstGeom prst="roundRect">
            <a:avLst>
              <a:gd fmla="val 16667" name="adj"/>
            </a:avLst>
          </a:prstGeom>
          <a:solidFill>
            <a:srgbClr val="5293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Selección del equipo de músicos</a:t>
            </a:r>
            <a:endParaRPr sz="1000">
              <a:solidFill>
                <a:schemeClr val="lt1"/>
              </a:solidFill>
              <a:latin typeface="Calibri"/>
              <a:ea typeface="Calibri"/>
              <a:cs typeface="Calibri"/>
              <a:sym typeface="Calibri"/>
            </a:endParaRPr>
          </a:p>
        </p:txBody>
      </p:sp>
      <p:sp>
        <p:nvSpPr>
          <p:cNvPr id="181" name="Google Shape;181;p2"/>
          <p:cNvSpPr/>
          <p:nvPr/>
        </p:nvSpPr>
        <p:spPr>
          <a:xfrm>
            <a:off x="4262130" y="4143861"/>
            <a:ext cx="1854900" cy="4140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Grabación de la banda sonora </a:t>
            </a:r>
            <a:endParaRPr sz="1100">
              <a:solidFill>
                <a:schemeClr val="lt1"/>
              </a:solidFill>
              <a:latin typeface="Calibri"/>
              <a:ea typeface="Calibri"/>
              <a:cs typeface="Calibri"/>
              <a:sym typeface="Calibri"/>
            </a:endParaRPr>
          </a:p>
        </p:txBody>
      </p:sp>
      <p:sp>
        <p:nvSpPr>
          <p:cNvPr id="182" name="Google Shape;182;p2"/>
          <p:cNvSpPr/>
          <p:nvPr/>
        </p:nvSpPr>
        <p:spPr>
          <a:xfrm>
            <a:off x="4833775" y="5524975"/>
            <a:ext cx="3731100" cy="203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highlight>
                  <a:schemeClr val="lt1"/>
                </a:highlight>
                <a:latin typeface="Calibri"/>
                <a:ea typeface="Calibri"/>
                <a:cs typeface="Calibri"/>
                <a:sym typeface="Calibri"/>
              </a:rPr>
              <a:t>Campaña publicitaria</a:t>
            </a:r>
            <a:r>
              <a:rPr lang="en-US" sz="1100">
                <a:solidFill>
                  <a:schemeClr val="dk1"/>
                </a:solidFill>
                <a:highlight>
                  <a:schemeClr val="lt1"/>
                </a:highlight>
                <a:latin typeface="Calibri"/>
                <a:ea typeface="Calibri"/>
                <a:cs typeface="Calibri"/>
                <a:sym typeface="Calibri"/>
              </a:rPr>
              <a:t> </a:t>
            </a:r>
            <a:endParaRPr sz="1100">
              <a:solidFill>
                <a:schemeClr val="dk1"/>
              </a:solidFill>
              <a:highlight>
                <a:schemeClr val="lt1"/>
              </a:highlight>
              <a:latin typeface="Calibri"/>
              <a:ea typeface="Calibri"/>
              <a:cs typeface="Calibri"/>
              <a:sym typeface="Calibri"/>
            </a:endParaRPr>
          </a:p>
        </p:txBody>
      </p:sp>
      <p:sp>
        <p:nvSpPr>
          <p:cNvPr id="183" name="Google Shape;183;p2"/>
          <p:cNvSpPr/>
          <p:nvPr/>
        </p:nvSpPr>
        <p:spPr>
          <a:xfrm>
            <a:off x="6052825" y="5954000"/>
            <a:ext cx="2647500" cy="2031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Lanzamiento del filme</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184" name="Google Shape;184;p2"/>
          <p:cNvSpPr/>
          <p:nvPr/>
        </p:nvSpPr>
        <p:spPr>
          <a:xfrm>
            <a:off x="787663" y="4706750"/>
            <a:ext cx="1690800" cy="1704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Creación de fondos </a:t>
            </a:r>
            <a:endParaRPr sz="1100">
              <a:solidFill>
                <a:schemeClr val="lt1"/>
              </a:solidFill>
              <a:latin typeface="Calibri"/>
              <a:ea typeface="Calibri"/>
              <a:cs typeface="Calibri"/>
              <a:sym typeface="Calibri"/>
            </a:endParaRPr>
          </a:p>
        </p:txBody>
      </p:sp>
      <p:sp>
        <p:nvSpPr>
          <p:cNvPr id="185" name="Google Shape;185;p2"/>
          <p:cNvSpPr/>
          <p:nvPr/>
        </p:nvSpPr>
        <p:spPr>
          <a:xfrm>
            <a:off x="784137" y="4992613"/>
            <a:ext cx="6100500" cy="1704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highlight>
                  <a:schemeClr val="accent6"/>
                </a:highlight>
              </a:rPr>
              <a:t>Animación y grabación de las secuencias </a:t>
            </a:r>
            <a:r>
              <a:rPr lang="en-US" sz="1100">
                <a:solidFill>
                  <a:schemeClr val="lt1"/>
                </a:solidFill>
                <a:highlight>
                  <a:schemeClr val="accent6"/>
                </a:highlight>
                <a:latin typeface="Calibri"/>
                <a:ea typeface="Calibri"/>
                <a:cs typeface="Calibri"/>
                <a:sym typeface="Calibri"/>
              </a:rPr>
              <a:t> </a:t>
            </a:r>
            <a:endParaRPr sz="1100">
              <a:solidFill>
                <a:schemeClr val="lt1"/>
              </a:solidFill>
              <a:highlight>
                <a:schemeClr val="accent6"/>
              </a:highlight>
              <a:latin typeface="Calibri"/>
              <a:ea typeface="Calibri"/>
              <a:cs typeface="Calibri"/>
              <a:sym typeface="Calibri"/>
            </a:endParaRPr>
          </a:p>
        </p:txBody>
      </p:sp>
      <p:sp>
        <p:nvSpPr>
          <p:cNvPr id="186" name="Google Shape;186;p2"/>
          <p:cNvSpPr/>
          <p:nvPr/>
        </p:nvSpPr>
        <p:spPr>
          <a:xfrm>
            <a:off x="6898105" y="5194463"/>
            <a:ext cx="1530000" cy="1629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87" name="Google Shape;187;p2"/>
          <p:cNvSpPr txBox="1"/>
          <p:nvPr/>
        </p:nvSpPr>
        <p:spPr>
          <a:xfrm>
            <a:off x="6916075" y="5075825"/>
            <a:ext cx="496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Edición</a:t>
            </a:r>
            <a:endParaRPr sz="12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nvSpPr>
        <p:spPr>
          <a:xfrm>
            <a:off x="75063" y="1262418"/>
            <a:ext cx="107271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Teniendo en cuenta los tiempos de duración, los tiempos estimados para cada actividad a realizarse y el el lanzamiento en la fecha prevista, que sería entre el 21 diciembre 2009 y el 27 diciembre 2009 y los avances en materia de animación en comparación con la primera película, es difícil que en un lapso de 20-21 semanas pueda estrenarse la película. Ya que, teniendo en cuenta hechos ocurridos durante el rodaje de la primera película como el fallecimiento del supervisor de animación Glenn Mcqueen en  octubre de 2002  durante la producción de la película, y la duración  de producción de la primera que inició a principios del año 1997 y se estrenó en estados unidos el 30 de mayo del 2003, durando 6 años en total. También teniendo en cuenta de si se elige al mismo director de la </a:t>
            </a:r>
            <a:r>
              <a:rPr lang="en-US" sz="1800">
                <a:solidFill>
                  <a:schemeClr val="dk1"/>
                </a:solidFill>
                <a:latin typeface="Calibri"/>
                <a:ea typeface="Calibri"/>
                <a:cs typeface="Calibri"/>
                <a:sym typeface="Calibri"/>
              </a:rPr>
              <a:t>primera</a:t>
            </a:r>
            <a:r>
              <a:rPr lang="en-US" sz="1800">
                <a:solidFill>
                  <a:schemeClr val="dk1"/>
                </a:solidFill>
                <a:latin typeface="Calibri"/>
                <a:ea typeface="Calibri"/>
                <a:cs typeface="Calibri"/>
                <a:sym typeface="Calibri"/>
              </a:rPr>
              <a:t> película </a:t>
            </a:r>
            <a:r>
              <a:rPr b="1" lang="en-US" sz="1800">
                <a:solidFill>
                  <a:schemeClr val="dk1"/>
                </a:solidFill>
                <a:latin typeface="Calibri"/>
                <a:ea typeface="Calibri"/>
                <a:cs typeface="Calibri"/>
                <a:sym typeface="Calibri"/>
              </a:rPr>
              <a:t>Andrew Ayers </a:t>
            </a:r>
            <a:r>
              <a:rPr lang="en-US" sz="1800">
                <a:solidFill>
                  <a:schemeClr val="dk1"/>
                </a:solidFill>
                <a:latin typeface="Calibri"/>
                <a:ea typeface="Calibri"/>
                <a:cs typeface="Calibri"/>
                <a:sym typeface="Calibri"/>
              </a:rPr>
              <a:t>Stanton, </a:t>
            </a:r>
            <a:r>
              <a:rPr lang="en-US" sz="1800">
                <a:solidFill>
                  <a:schemeClr val="dk1"/>
                </a:solidFill>
                <a:latin typeface="Calibri"/>
                <a:ea typeface="Calibri"/>
                <a:cs typeface="Calibri"/>
                <a:sym typeface="Calibri"/>
              </a:rPr>
              <a:t>él querrá</a:t>
            </a:r>
            <a:r>
              <a:rPr lang="en-US" sz="1800">
                <a:solidFill>
                  <a:schemeClr val="dk1"/>
                </a:solidFill>
                <a:latin typeface="Calibri"/>
                <a:ea typeface="Calibri"/>
                <a:cs typeface="Calibri"/>
                <a:sym typeface="Calibri"/>
              </a:rPr>
              <a:t> dar su toque de  filmar algunas escenas bajo el agua. Teniendo en cuenta también de si la campaña publicitaria del filme se iniciará una vez haya finalizado la animación y la grabación de las secuencias y que el lanzamiento y la campaña publicitaria se inician simultáneamente, teniendo en cuenta de que para lo último, solo contamos con 7 días para realizar toda la campaña de publicidad, también pueden haber retrasos en los tiempos de animación y grabación de secuencias como ocurrió durante la primer película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También se debe agregar que no sabemos con la cantidad de personal que contamos ni de cuanto es el presupuesto con el que se contará para el desarrollo de la película ni sabemos los períodos de prueba de cada tarea que se realiza.</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2e3af99079_0_0"/>
          <p:cNvSpPr txBox="1"/>
          <p:nvPr/>
        </p:nvSpPr>
        <p:spPr>
          <a:xfrm>
            <a:off x="0" y="114300"/>
            <a:ext cx="11858700" cy="1370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J</a:t>
            </a:r>
            <a:r>
              <a:rPr lang="en-US" sz="1300">
                <a:latin typeface="Times New Roman"/>
                <a:ea typeface="Times New Roman"/>
                <a:cs typeface="Times New Roman"/>
                <a:sym typeface="Times New Roman"/>
              </a:rPr>
              <a:t>uicio experto:</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Utilizando el juicio experto, podríamos tomar la duración más probable de cada funcionalidad y sumarla para obtener la duración total del proyecto. Luego, podríamos agregar un margen de tiempo para imprevistos y retrasos, y así estimar una fecha de entrega final.</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La duración total estimada del proyecto sería: 6 + 10 + 8 + 5 = 29 días.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Si agregamos un margen de tiempo del 20%, la fecha de entrega final sería aproximadamente 35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final estimada: 35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A: 6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B: 16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C: 24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D: 29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Cono de incertidumbre suponiendo que nos encontramos en la etapa Requisitos completos: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Suponiendo que nos encontramos en la etapa Requisitos completos, podemos utilizar el cono de incertidumbre para calcular la fecha de entrega final y la de cada funcionalidad.</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Para cada funcionalidad, podemos calcular la duración esperada utilizando la fórmula:</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Duración esperada = (duración optimista + 4 x duración más probable + duración pesimista) / 6</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A continuación, podemos calcular la desviación estándar utilizando la fórmula:</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Desviación estándar = (duración pesimista - duración optimista) / 6</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Con la duración esperada y la desviación estándar, podemos calcular el cono de incertidumbre para cada funcionalidad. Luego, podemos sumar los conos de incertidumbre de todas las funcionalidades para obtener el cono de incertidumbre total del proyecto. La fecha de entrega final estará ubicada en el punto medio del cono de incertidumbre total.</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Los cálculos serían los siguientes: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Para la funcionalidad A:</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Duración esperada = (5 + 6 x 6 + 13) / 6 = 7.83 días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Desviación estándar = (13 - 5) / 6 = 1.33 días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Cono de incertidumbre = +/- 2.66 días alrededor de la duración esperada</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A: Entre 5.17 y 10.49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Para la funcionalidad B:</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Duración esperada = (7 + 10 x 10 + 19) / 6 = 11.5 días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Desviación estándar = (19 - 7) / 6 = 1.67 días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Cono de incertidumbre = +/- 3.33 días alrededor de la duración esperada</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Fecha de entrega de la funcionalidad B: Entre 8.17 y 14.83 días después del inicio del proyecto.</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Para la funcionalidad C:</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Duración esperada = (6 + 8 x 8 + 16) / 6 = 9.5 días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Desviación estándar = (16 - 6) / 6 = 1.67 días</a:t>
            </a:r>
            <a:endParaRPr sz="13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Continuando con el cálculo del cono de incertidumbre:</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Para la funcionalidad D:</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Duración esperada = (3 + 5 x 5 + 11) / 6 = 6.33 días</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Desviación estándar = (11 - 3) / 6 = 1.33 días</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Cono de incertidumbre = +/- 2.66 días alrededor de la duración esperada</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Fecha de entrega de la funcionalidad D: Entre 3.67 y 9 días después del inicio del proyecto.</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Para el proyecto completo:</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El cono de incertidumbre total se obtiene sumando los conos de incertidumbre de todas las funcionalidades. En este caso, el cono de incertidumbre total tendría una duración de +/- 9.98 días alrededor de la duración esperada del proyecto, que es la suma de las duraciones esperadas de cada funcionalidad.</a:t>
            </a:r>
            <a:endParaRPr sz="1300">
              <a:solidFill>
                <a:srgbClr val="343A4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300">
                <a:solidFill>
                  <a:srgbClr val="343A40"/>
                </a:solidFill>
                <a:latin typeface="Times New Roman"/>
                <a:ea typeface="Times New Roman"/>
                <a:cs typeface="Times New Roman"/>
                <a:sym typeface="Times New Roman"/>
              </a:rPr>
              <a:t>Fecha de entrega final: Entre 19.02 y 38.98 días después del inicio del proyecto, tomando como punto medio la duración esperada del proyecto, que es de 29 días.</a:t>
            </a:r>
            <a:endParaRPr sz="1300">
              <a:solidFill>
                <a:srgbClr val="343A40"/>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2019-10-22T14:57:55Z</dcterms:created>
</cp:coreProperties>
</file>