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77" r:id="rId10"/>
    <p:sldId id="263" r:id="rId11"/>
    <p:sldId id="275" r:id="rId12"/>
    <p:sldId id="272" r:id="rId13"/>
    <p:sldId id="266" r:id="rId14"/>
    <p:sldId id="265" r:id="rId15"/>
    <p:sldId id="273" r:id="rId16"/>
    <p:sldId id="267" r:id="rId17"/>
    <p:sldId id="279" r:id="rId18"/>
    <p:sldId id="28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2947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42752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92803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189338143"/>
      </p:ext>
    </p:extLst>
  </p:cSld>
  <p:clrMapOvr>
    <a:masterClrMapping/>
  </p:clrMapOvr>
  <p:extLst>
    <p:ext uri="{DCECCB84-F9BA-43D5-87BE-67443E8EF086}">
      <p15:sldGuideLst xmlns:p15="http://schemas.microsoft.com/office/powerpoint/2012/main">
        <p15:guide id="1" pos="6984">
          <p15:clr>
            <a:srgbClr val="F26B43"/>
          </p15:clr>
        </p15:guide>
        <p15:guide id="2" pos="111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F330F3-FCA5-4861-8B1F-83A2381A703A}"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19878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F330F3-FCA5-4861-8B1F-83A2381A703A}" type="datetimeFigureOut">
              <a:rPr lang="en-GB" smtClean="0"/>
              <a:t>08/09/2020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3302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1F330F3-FCA5-4861-8B1F-83A2381A703A}"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3360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F330F3-FCA5-4861-8B1F-83A2381A703A}" type="datetimeFigureOut">
              <a:rPr lang="en-GB" smtClean="0"/>
              <a:t>08/09/2020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88232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1F330F3-FCA5-4861-8B1F-83A2381A703A}" type="datetimeFigureOut">
              <a:rPr lang="en-GB" smtClean="0"/>
              <a:t>08/09/2020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66132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330F3-FCA5-4861-8B1F-83A2381A703A}" type="datetimeFigureOut">
              <a:rPr lang="en-GB" smtClean="0"/>
              <a:t>08/09/2020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277479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375135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330F3-FCA5-4861-8B1F-83A2381A703A}" type="datetimeFigureOut">
              <a:rPr lang="en-GB" smtClean="0"/>
              <a:t>08/09/2020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DEC58-7654-4881-92BF-EACE165E2F9D}" type="slidenum">
              <a:rPr lang="en-GB" smtClean="0"/>
              <a:t>‹#›</a:t>
            </a:fld>
            <a:endParaRPr lang="en-GB"/>
          </a:p>
        </p:txBody>
      </p:sp>
    </p:spTree>
    <p:extLst>
      <p:ext uri="{BB962C8B-B14F-4D97-AF65-F5344CB8AC3E}">
        <p14:creationId xmlns:p14="http://schemas.microsoft.com/office/powerpoint/2010/main" val="146389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30F3-FCA5-4861-8B1F-83A2381A703A}" type="datetimeFigureOut">
              <a:rPr lang="en-GB" smtClean="0"/>
              <a:t>08/09/2020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DEC58-7654-4881-92BF-EACE165E2F9D}" type="slidenum">
              <a:rPr lang="en-GB" smtClean="0"/>
              <a:t>‹#›</a:t>
            </a:fld>
            <a:endParaRPr lang="en-GB"/>
          </a:p>
        </p:txBody>
      </p:sp>
    </p:spTree>
    <p:extLst>
      <p:ext uri="{BB962C8B-B14F-4D97-AF65-F5344CB8AC3E}">
        <p14:creationId xmlns:p14="http://schemas.microsoft.com/office/powerpoint/2010/main" val="30003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ces-eg/FBIT/tree/dev" TargetMode="External"/><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s.ices.dk/shapefiles/ICES_ecoregions.zip" TargetMode="External"/><Relationship Id="rId2" Type="http://schemas.openxmlformats.org/officeDocument/2006/relationships/hyperlink" Target="https://www.emodnet-seabedhabitats.eu/access-data/download-data/?linkid=1"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odims.ospar.org/documents/62" TargetMode="External"/><Relationship Id="rId4" Type="http://schemas.openxmlformats.org/officeDocument/2006/relationships/hyperlink" Target="http://www.marineregions.org/download_file.php?name=EEZ_land_union_v2_201410.zi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74157"/>
            <a:ext cx="9144000" cy="1463040"/>
          </a:xfrm>
        </p:spPr>
        <p:txBody>
          <a:bodyPr>
            <a:normAutofit/>
          </a:bodyPr>
          <a:lstStyle/>
          <a:p>
            <a:r>
              <a:rPr lang="en-US" sz="4400" dirty="0"/>
              <a:t>Introduction to scripts and tutorial on running FBIT assessment in R </a:t>
            </a:r>
            <a:endParaRPr lang="en-GB" sz="4400" dirty="0"/>
          </a:p>
        </p:txBody>
      </p:sp>
      <p:pic>
        <p:nvPicPr>
          <p:cNvPr id="5" name="Picture 4"/>
          <p:cNvPicPr>
            <a:picLocks noChangeAspect="1"/>
          </p:cNvPicPr>
          <p:nvPr/>
        </p:nvPicPr>
        <p:blipFill>
          <a:blip r:embed="rId2"/>
          <a:stretch>
            <a:fillRect/>
          </a:stretch>
        </p:blipFill>
        <p:spPr>
          <a:xfrm>
            <a:off x="2207088" y="3076904"/>
            <a:ext cx="7607472" cy="3474249"/>
          </a:xfrm>
          <a:prstGeom prst="rect">
            <a:avLst/>
          </a:prstGeom>
        </p:spPr>
      </p:pic>
      <p:sp>
        <p:nvSpPr>
          <p:cNvPr id="4" name="TextBox 3"/>
          <p:cNvSpPr txBox="1"/>
          <p:nvPr/>
        </p:nvSpPr>
        <p:spPr>
          <a:xfrm>
            <a:off x="7971702" y="306847"/>
            <a:ext cx="4099584" cy="646331"/>
          </a:xfrm>
          <a:prstGeom prst="rect">
            <a:avLst/>
          </a:prstGeom>
          <a:noFill/>
        </p:spPr>
        <p:txBody>
          <a:bodyPr wrap="none" rtlCol="0">
            <a:spAutoFit/>
          </a:bodyPr>
          <a:lstStyle/>
          <a:p>
            <a:r>
              <a:rPr lang="en-GB" dirty="0">
                <a:hlinkClick r:id="rId3"/>
              </a:rPr>
              <a:t>https://github.com/ices-eg/FBIT/tree/dev</a:t>
            </a:r>
            <a:endParaRPr lang="en-GB" dirty="0"/>
          </a:p>
          <a:p>
            <a:endParaRPr lang="en-GB" dirty="0"/>
          </a:p>
        </p:txBody>
      </p:sp>
    </p:spTree>
    <p:extLst>
      <p:ext uri="{BB962C8B-B14F-4D97-AF65-F5344CB8AC3E}">
        <p14:creationId xmlns:p14="http://schemas.microsoft.com/office/powerpoint/2010/main" val="379587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983327" y="1706880"/>
            <a:ext cx="4869329" cy="4328292"/>
          </a:xfrm>
          <a:prstGeom prst="rect">
            <a:avLst/>
          </a:prstGeom>
        </p:spPr>
      </p:pic>
      <p:sp>
        <p:nvSpPr>
          <p:cNvPr id="2" name="Title 1"/>
          <p:cNvSpPr>
            <a:spLocks noGrp="1"/>
          </p:cNvSpPr>
          <p:nvPr>
            <p:ph type="title"/>
          </p:nvPr>
        </p:nvSpPr>
        <p:spPr>
          <a:xfrm>
            <a:off x="838200" y="365125"/>
            <a:ext cx="10515600" cy="787019"/>
          </a:xfrm>
        </p:spPr>
        <p:txBody>
          <a:bodyPr>
            <a:normAutofit/>
          </a:bodyPr>
          <a:lstStyle/>
          <a:p>
            <a:r>
              <a:rPr lang="en-GB" sz="3200" dirty="0"/>
              <a:t>Step 2: From categorical to continuous distribution</a:t>
            </a:r>
            <a:endParaRPr lang="en-GB" sz="3200" dirty="0">
              <a:solidFill>
                <a:srgbClr val="FF0000"/>
              </a:solidFill>
            </a:endParaRPr>
          </a:p>
        </p:txBody>
      </p:sp>
      <p:pic>
        <p:nvPicPr>
          <p:cNvPr id="4" name="Picture 3"/>
          <p:cNvPicPr>
            <a:picLocks noChangeAspect="1"/>
          </p:cNvPicPr>
          <p:nvPr/>
        </p:nvPicPr>
        <p:blipFill rotWithShape="1">
          <a:blip r:embed="rId3"/>
          <a:srcRect t="14603"/>
          <a:stretch/>
        </p:blipFill>
        <p:spPr>
          <a:xfrm>
            <a:off x="687175" y="1746504"/>
            <a:ext cx="3429297" cy="2603124"/>
          </a:xfrm>
          <a:prstGeom prst="rect">
            <a:avLst/>
          </a:prstGeom>
        </p:spPr>
      </p:pic>
      <p:pic>
        <p:nvPicPr>
          <p:cNvPr id="5" name="Picture 4"/>
          <p:cNvPicPr>
            <a:picLocks noChangeAspect="1"/>
          </p:cNvPicPr>
          <p:nvPr/>
        </p:nvPicPr>
        <p:blipFill rotWithShape="1">
          <a:blip r:embed="rId4"/>
          <a:srcRect t="17207"/>
          <a:stretch/>
        </p:blipFill>
        <p:spPr>
          <a:xfrm>
            <a:off x="687175" y="4242816"/>
            <a:ext cx="3429297" cy="2523744"/>
          </a:xfrm>
          <a:prstGeom prst="rect">
            <a:avLst/>
          </a:prstGeom>
        </p:spPr>
      </p:pic>
      <p:sp>
        <p:nvSpPr>
          <p:cNvPr id="6" name="TextBox 5"/>
          <p:cNvSpPr txBox="1"/>
          <p:nvPr/>
        </p:nvSpPr>
        <p:spPr>
          <a:xfrm>
            <a:off x="1581912" y="1746504"/>
            <a:ext cx="1859355" cy="369332"/>
          </a:xfrm>
          <a:prstGeom prst="rect">
            <a:avLst/>
          </a:prstGeom>
          <a:noFill/>
        </p:spPr>
        <p:txBody>
          <a:bodyPr wrap="none" rtlCol="0">
            <a:spAutoFit/>
          </a:bodyPr>
          <a:lstStyle/>
          <a:p>
            <a:r>
              <a:rPr lang="en-GB" dirty="0">
                <a:solidFill>
                  <a:srgbClr val="FF0000"/>
                </a:solidFill>
              </a:rPr>
              <a:t>Example station A</a:t>
            </a:r>
          </a:p>
        </p:txBody>
      </p:sp>
      <p:sp>
        <p:nvSpPr>
          <p:cNvPr id="7" name="TextBox 6"/>
          <p:cNvSpPr txBox="1"/>
          <p:nvPr/>
        </p:nvSpPr>
        <p:spPr>
          <a:xfrm>
            <a:off x="1661160" y="4242816"/>
            <a:ext cx="1851341" cy="369332"/>
          </a:xfrm>
          <a:prstGeom prst="rect">
            <a:avLst/>
          </a:prstGeom>
          <a:noFill/>
        </p:spPr>
        <p:txBody>
          <a:bodyPr wrap="none" rtlCol="0">
            <a:spAutoFit/>
          </a:bodyPr>
          <a:lstStyle/>
          <a:p>
            <a:r>
              <a:rPr lang="en-GB" dirty="0">
                <a:solidFill>
                  <a:srgbClr val="0000FF"/>
                </a:solidFill>
              </a:rPr>
              <a:t>Example station B</a:t>
            </a:r>
          </a:p>
        </p:txBody>
      </p:sp>
      <p:sp>
        <p:nvSpPr>
          <p:cNvPr id="8" name="Right Arrow 7"/>
          <p:cNvSpPr/>
          <p:nvPr/>
        </p:nvSpPr>
        <p:spPr>
          <a:xfrm>
            <a:off x="4923535" y="3392424"/>
            <a:ext cx="1252728" cy="957204"/>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968692" y="1746504"/>
            <a:ext cx="3114219" cy="923330"/>
          </a:xfrm>
          <a:prstGeom prst="rect">
            <a:avLst/>
          </a:prstGeom>
        </p:spPr>
        <p:txBody>
          <a:bodyPr wrap="square">
            <a:spAutoFit/>
          </a:bodyPr>
          <a:lstStyle/>
          <a:p>
            <a:pPr algn="ctr"/>
            <a:r>
              <a:rPr lang="en-GB" dirty="0"/>
              <a:t>Fit a statistical model to predict variation in longevity as a function of the environment</a:t>
            </a:r>
          </a:p>
        </p:txBody>
      </p:sp>
    </p:spTree>
    <p:extLst>
      <p:ext uri="{BB962C8B-B14F-4D97-AF65-F5344CB8AC3E}">
        <p14:creationId xmlns:p14="http://schemas.microsoft.com/office/powerpoint/2010/main" val="14003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r>
              <a:rPr lang="en-GB" sz="2800" dirty="0"/>
              <a:t>Statistical model</a:t>
            </a:r>
          </a:p>
        </p:txBody>
      </p:sp>
      <p:sp>
        <p:nvSpPr>
          <p:cNvPr id="3" name="Content Placeholder 2"/>
          <p:cNvSpPr>
            <a:spLocks noGrp="1"/>
          </p:cNvSpPr>
          <p:nvPr>
            <p:ph idx="1"/>
          </p:nvPr>
        </p:nvSpPr>
        <p:spPr>
          <a:xfrm>
            <a:off x="838200" y="1480185"/>
            <a:ext cx="6365240" cy="4351338"/>
          </a:xfrm>
        </p:spPr>
        <p:txBody>
          <a:bodyPr>
            <a:noAutofit/>
          </a:bodyPr>
          <a:lstStyle/>
          <a:p>
            <a:pPr>
              <a:lnSpc>
                <a:spcPct val="120000"/>
              </a:lnSpc>
            </a:pPr>
            <a:r>
              <a:rPr lang="en-US" sz="2000" dirty="0">
                <a:latin typeface="+mj-lt"/>
              </a:rPr>
              <a:t>We assume that the biomass proportion at each station is a sigmoidal (logistic) function of longevity (Fig. 3), which starts at 0 and approaches 1 when longevity becomes large</a:t>
            </a:r>
            <a:endParaRPr lang="en-GB" sz="2000" dirty="0">
              <a:latin typeface="+mj-lt"/>
            </a:endParaRPr>
          </a:p>
          <a:p>
            <a:endParaRPr lang="en-GB" sz="2000" dirty="0">
              <a:latin typeface="+mj-lt"/>
            </a:endParaRPr>
          </a:p>
          <a:p>
            <a:r>
              <a:rPr lang="en-GB" sz="2000" dirty="0">
                <a:latin typeface="+mj-lt"/>
              </a:rPr>
              <a:t>Model specifications: </a:t>
            </a:r>
          </a:p>
          <a:p>
            <a:pPr lvl="1"/>
            <a:r>
              <a:rPr lang="en-GB" sz="2000" dirty="0">
                <a:latin typeface="+mj-lt"/>
              </a:rPr>
              <a:t>Longevity is log transformed</a:t>
            </a:r>
          </a:p>
          <a:p>
            <a:pPr lvl="1"/>
            <a:r>
              <a:rPr lang="en-GB" sz="2000" dirty="0">
                <a:latin typeface="+mj-lt"/>
              </a:rPr>
              <a:t>Mixed model with binomial distribution</a:t>
            </a:r>
          </a:p>
          <a:p>
            <a:pPr lvl="1"/>
            <a:r>
              <a:rPr lang="en-GB" sz="2000" dirty="0">
                <a:latin typeface="+mj-lt"/>
              </a:rPr>
              <a:t>Mixed model with sampling station as random variable (normal distribution)</a:t>
            </a:r>
          </a:p>
          <a:p>
            <a:endParaRPr lang="en-GB" sz="2000" dirty="0">
              <a:latin typeface="+mj-lt"/>
            </a:endParaRPr>
          </a:p>
          <a:p>
            <a:r>
              <a:rPr lang="en-GB" sz="2000" dirty="0">
                <a:latin typeface="+mj-lt"/>
              </a:rPr>
              <a:t>Purpose is to predict (extrapolate) longevity for each grid cell</a:t>
            </a:r>
          </a:p>
        </p:txBody>
      </p:sp>
      <p:pic>
        <p:nvPicPr>
          <p:cNvPr id="4" name="Picture 3"/>
          <p:cNvPicPr>
            <a:picLocks noChangeAspect="1"/>
          </p:cNvPicPr>
          <p:nvPr/>
        </p:nvPicPr>
        <p:blipFill>
          <a:blip r:embed="rId2"/>
          <a:stretch>
            <a:fillRect/>
          </a:stretch>
        </p:blipFill>
        <p:spPr>
          <a:xfrm>
            <a:off x="7203440" y="1357595"/>
            <a:ext cx="4788603" cy="4078880"/>
          </a:xfrm>
          <a:prstGeom prst="rect">
            <a:avLst/>
          </a:prstGeom>
        </p:spPr>
      </p:pic>
    </p:spTree>
    <p:extLst>
      <p:ext uri="{BB962C8B-B14F-4D97-AF65-F5344CB8AC3E}">
        <p14:creationId xmlns:p14="http://schemas.microsoft.com/office/powerpoint/2010/main" val="126269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9435275" cy="369332"/>
          </a:xfrm>
          <a:prstGeom prst="rect">
            <a:avLst/>
          </a:prstGeom>
          <a:noFill/>
        </p:spPr>
        <p:txBody>
          <a:bodyPr wrap="none" rtlCol="0">
            <a:spAutoFit/>
          </a:bodyPr>
          <a:lstStyle/>
          <a:p>
            <a:r>
              <a:rPr lang="en-US" u="sng" dirty="0"/>
              <a:t>Step 2 Estimating longevity benthic data</a:t>
            </a:r>
            <a:r>
              <a:rPr lang="en-GB" u="sng" dirty="0"/>
              <a:t>.R</a:t>
            </a:r>
            <a:r>
              <a:rPr lang="en-GB" dirty="0"/>
              <a:t>  in the folder: </a:t>
            </a:r>
            <a:r>
              <a:rPr lang="en-US" dirty="0"/>
              <a:t>Step 2 Estimate relationships benthic data</a:t>
            </a:r>
            <a:endParaRPr lang="en-GB" dirty="0"/>
          </a:p>
        </p:txBody>
      </p:sp>
    </p:spTree>
    <p:extLst>
      <p:ext uri="{BB962C8B-B14F-4D97-AF65-F5344CB8AC3E}">
        <p14:creationId xmlns:p14="http://schemas.microsoft.com/office/powerpoint/2010/main" val="126539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3. Predict sensitivity (=longevity distribution) at large spatial scales</a:t>
            </a:r>
          </a:p>
        </p:txBody>
      </p:sp>
      <p:sp>
        <p:nvSpPr>
          <p:cNvPr id="3" name="Content Placeholder 2"/>
          <p:cNvSpPr>
            <a:spLocks noGrp="1"/>
          </p:cNvSpPr>
          <p:nvPr>
            <p:ph idx="1"/>
          </p:nvPr>
        </p:nvSpPr>
        <p:spPr/>
        <p:txBody>
          <a:bodyPr/>
          <a:lstStyle/>
          <a:p>
            <a:r>
              <a:rPr lang="en-GB" dirty="0"/>
              <a:t>Requirements:</a:t>
            </a:r>
          </a:p>
          <a:p>
            <a:pPr lvl="1"/>
            <a:r>
              <a:rPr lang="en-GB" dirty="0"/>
              <a:t>Success in step 1 and 2</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143" b="7303"/>
          <a:stretch/>
        </p:blipFill>
        <p:spPr>
          <a:xfrm>
            <a:off x="6294120" y="2765280"/>
            <a:ext cx="5771125" cy="3879360"/>
          </a:xfrm>
          <a:prstGeom prst="rect">
            <a:avLst/>
          </a:prstGeom>
        </p:spPr>
      </p:pic>
    </p:spTree>
    <p:extLst>
      <p:ext uri="{BB962C8B-B14F-4D97-AF65-F5344CB8AC3E}">
        <p14:creationId xmlns:p14="http://schemas.microsoft.com/office/powerpoint/2010/main" val="412003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3. Predict sensitivity (=longevity distribution) at large spatial scales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857" y="1690688"/>
            <a:ext cx="4491596" cy="650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1177856" y="1848009"/>
            <a:ext cx="5153149" cy="4908391"/>
          </a:xfrm>
          <a:prstGeom prst="rect">
            <a:avLst/>
          </a:prstGeom>
        </p:spPr>
      </p:pic>
      <p:sp>
        <p:nvSpPr>
          <p:cNvPr id="7" name="TextBox 6"/>
          <p:cNvSpPr txBox="1"/>
          <p:nvPr/>
        </p:nvSpPr>
        <p:spPr>
          <a:xfrm>
            <a:off x="341064" y="2615802"/>
            <a:ext cx="2297745" cy="646331"/>
          </a:xfrm>
          <a:prstGeom prst="rect">
            <a:avLst/>
          </a:prstGeom>
          <a:noFill/>
        </p:spPr>
        <p:txBody>
          <a:bodyPr wrap="none" rtlCol="0">
            <a:spAutoFit/>
          </a:bodyPr>
          <a:lstStyle/>
          <a:p>
            <a:r>
              <a:rPr lang="en-GB" dirty="0"/>
              <a:t>Similar environmental </a:t>
            </a:r>
          </a:p>
          <a:p>
            <a:r>
              <a:rPr lang="en-GB" dirty="0"/>
              <a:t>conditions</a:t>
            </a:r>
          </a:p>
        </p:txBody>
      </p:sp>
      <p:cxnSp>
        <p:nvCxnSpPr>
          <p:cNvPr id="9" name="Straight Arrow Connector 8"/>
          <p:cNvCxnSpPr/>
          <p:nvPr/>
        </p:nvCxnSpPr>
        <p:spPr>
          <a:xfrm flipH="1" flipV="1">
            <a:off x="1961676" y="3096289"/>
            <a:ext cx="284480" cy="311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10080" y="5679440"/>
            <a:ext cx="822960" cy="10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43200" y="4582160"/>
            <a:ext cx="1554480" cy="1107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894136" y="2938968"/>
            <a:ext cx="777240" cy="9983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638809" y="2938968"/>
            <a:ext cx="1115621" cy="164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9869" y="2945542"/>
            <a:ext cx="751794" cy="6082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297680" y="3943891"/>
            <a:ext cx="201423" cy="1025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297680" y="4052984"/>
            <a:ext cx="23229" cy="52917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07967" y="3885503"/>
            <a:ext cx="23229" cy="18040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09280" y="3479586"/>
            <a:ext cx="82383" cy="4643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297680" y="4594285"/>
            <a:ext cx="1219200" cy="4657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518867" y="3666673"/>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398391" y="2578508"/>
            <a:ext cx="739693" cy="9154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056913" y="1920240"/>
            <a:ext cx="602207" cy="73854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625236" y="1938838"/>
            <a:ext cx="526954"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160447" y="1920240"/>
            <a:ext cx="98113" cy="174643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251245" y="3053138"/>
            <a:ext cx="467851" cy="1604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19096" y="2761831"/>
            <a:ext cx="2297745" cy="646331"/>
          </a:xfrm>
          <a:prstGeom prst="rect">
            <a:avLst/>
          </a:prstGeom>
          <a:noFill/>
        </p:spPr>
        <p:txBody>
          <a:bodyPr wrap="none" rtlCol="0">
            <a:spAutoFit/>
          </a:bodyPr>
          <a:lstStyle/>
          <a:p>
            <a:r>
              <a:rPr lang="en-GB" dirty="0"/>
              <a:t>Similar environmental </a:t>
            </a:r>
          </a:p>
          <a:p>
            <a:r>
              <a:rPr lang="en-GB" dirty="0"/>
              <a:t>conditions</a:t>
            </a:r>
          </a:p>
        </p:txBody>
      </p:sp>
    </p:spTree>
    <p:extLst>
      <p:ext uri="{BB962C8B-B14F-4D97-AF65-F5344CB8AC3E}">
        <p14:creationId xmlns:p14="http://schemas.microsoft.com/office/powerpoint/2010/main" val="4980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578339" cy="369332"/>
          </a:xfrm>
          <a:prstGeom prst="rect">
            <a:avLst/>
          </a:prstGeom>
          <a:noFill/>
        </p:spPr>
        <p:txBody>
          <a:bodyPr wrap="none" rtlCol="0">
            <a:spAutoFit/>
          </a:bodyPr>
          <a:lstStyle/>
          <a:p>
            <a:r>
              <a:rPr lang="en-US" u="sng" dirty="0"/>
              <a:t>Step 3 Estimating </a:t>
            </a:r>
            <a:r>
              <a:rPr lang="en-US" u="sng" dirty="0" err="1"/>
              <a:t>sensitivity.R</a:t>
            </a:r>
            <a:r>
              <a:rPr lang="en-US" dirty="0"/>
              <a:t> </a:t>
            </a:r>
            <a:r>
              <a:rPr lang="en-GB" dirty="0"/>
              <a:t>in the folder: </a:t>
            </a:r>
            <a:r>
              <a:rPr lang="en-US" dirty="0"/>
              <a:t>Step 3 Predict sensitivity</a:t>
            </a:r>
            <a:endParaRPr lang="en-GB" dirty="0"/>
          </a:p>
        </p:txBody>
      </p:sp>
    </p:spTree>
    <p:extLst>
      <p:ext uri="{BB962C8B-B14F-4D97-AF65-F5344CB8AC3E}">
        <p14:creationId xmlns:p14="http://schemas.microsoft.com/office/powerpoint/2010/main" val="325432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4. Estimate seabed state for the whole region and per MSFD habitat type</a:t>
            </a:r>
            <a:endParaRPr lang="en-GB" sz="4000" dirty="0"/>
          </a:p>
        </p:txBody>
      </p:sp>
      <p:sp>
        <p:nvSpPr>
          <p:cNvPr id="3" name="Content Placeholder 2"/>
          <p:cNvSpPr>
            <a:spLocks noGrp="1"/>
          </p:cNvSpPr>
          <p:nvPr>
            <p:ph idx="1"/>
          </p:nvPr>
        </p:nvSpPr>
        <p:spPr>
          <a:xfrm>
            <a:off x="838200" y="2414015"/>
            <a:ext cx="10515600" cy="3762947"/>
          </a:xfrm>
        </p:spPr>
        <p:txBody>
          <a:bodyPr/>
          <a:lstStyle/>
          <a:p>
            <a:r>
              <a:rPr lang="en-GB" dirty="0"/>
              <a:t>Requirements:</a:t>
            </a:r>
          </a:p>
          <a:p>
            <a:pPr lvl="1"/>
            <a:r>
              <a:rPr lang="en-GB" dirty="0"/>
              <a:t>Bottom trawl fishing intensities (ICES WGSFD) (for now random data)</a:t>
            </a:r>
          </a:p>
          <a:p>
            <a:pPr lvl="1"/>
            <a:endParaRPr lang="en-GB" dirty="0"/>
          </a:p>
          <a:p>
            <a:r>
              <a:rPr lang="en-GB" dirty="0"/>
              <a:t>Parameterization:</a:t>
            </a:r>
          </a:p>
          <a:p>
            <a:pPr lvl="1"/>
            <a:r>
              <a:rPr lang="en-GB" dirty="0"/>
              <a:t>Recovery rate is longevity dependent (Hiddink et al. 2017)</a:t>
            </a:r>
          </a:p>
          <a:p>
            <a:pPr lvl="1"/>
            <a:r>
              <a:rPr lang="en-GB" dirty="0"/>
              <a:t>Depletion rate is gear-dependent (OT, TBB, TD) (Hiddink et al. 2016)</a:t>
            </a:r>
          </a:p>
          <a:p>
            <a:endParaRPr lang="en-GB" dirty="0"/>
          </a:p>
        </p:txBody>
      </p:sp>
    </p:spTree>
    <p:extLst>
      <p:ext uri="{BB962C8B-B14F-4D97-AF65-F5344CB8AC3E}">
        <p14:creationId xmlns:p14="http://schemas.microsoft.com/office/powerpoint/2010/main" val="269208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D794350-E801-4070-8FBE-FDC1DB9D15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2880" y="2119301"/>
            <a:ext cx="5410710" cy="464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a:extLst>
              <a:ext uri="{FF2B5EF4-FFF2-40B4-BE49-F238E27FC236}">
                <a16:creationId xmlns:a16="http://schemas.microsoft.com/office/drawing/2014/main" id="{F396E20F-96DD-4D87-B858-08DCF6C7A5A0}"/>
              </a:ext>
            </a:extLst>
          </p:cNvPr>
          <p:cNvSpPr>
            <a:spLocks noGrp="1"/>
          </p:cNvSpPr>
          <p:nvPr>
            <p:ph type="title"/>
          </p:nvPr>
        </p:nvSpPr>
        <p:spPr/>
        <p:txBody>
          <a:bodyPr>
            <a:normAutofit/>
          </a:bodyPr>
          <a:lstStyle/>
          <a:p>
            <a:r>
              <a:rPr lang="en-GB" sz="3200" dirty="0"/>
              <a:t>Step 4. Estimate seabed state for the whole region and per MSFD habitat type</a:t>
            </a:r>
            <a:endParaRPr lang="en-US" sz="3200" dirty="0"/>
          </a:p>
        </p:txBody>
      </p:sp>
      <p:sp>
        <p:nvSpPr>
          <p:cNvPr id="3" name="Content Placeholder 2">
            <a:extLst>
              <a:ext uri="{FF2B5EF4-FFF2-40B4-BE49-F238E27FC236}">
                <a16:creationId xmlns:a16="http://schemas.microsoft.com/office/drawing/2014/main" id="{9D1A51C4-C62D-4045-BFD0-7AD249CF2950}"/>
              </a:ext>
            </a:extLst>
          </p:cNvPr>
          <p:cNvSpPr>
            <a:spLocks noGrp="1"/>
          </p:cNvSpPr>
          <p:nvPr>
            <p:ph idx="1"/>
          </p:nvPr>
        </p:nvSpPr>
        <p:spPr>
          <a:xfrm>
            <a:off x="1005840" y="1690688"/>
            <a:ext cx="4556760" cy="4351338"/>
          </a:xfrm>
        </p:spPr>
        <p:txBody>
          <a:bodyPr>
            <a:normAutofit/>
          </a:bodyPr>
          <a:lstStyle/>
          <a:p>
            <a:r>
              <a:rPr lang="da-DK" sz="2400" dirty="0" err="1"/>
              <a:t>Depletion</a:t>
            </a:r>
            <a:r>
              <a:rPr lang="da-DK" sz="2400" dirty="0"/>
              <a:t> rate is gear dependent (Hiddink et al. 2016)</a:t>
            </a:r>
          </a:p>
          <a:p>
            <a:pPr marL="0" indent="0">
              <a:buNone/>
            </a:pPr>
            <a:endParaRPr lang="en-US" sz="2400" dirty="0"/>
          </a:p>
        </p:txBody>
      </p:sp>
      <p:sp>
        <p:nvSpPr>
          <p:cNvPr id="4" name="Content Placeholder 2">
            <a:extLst>
              <a:ext uri="{FF2B5EF4-FFF2-40B4-BE49-F238E27FC236}">
                <a16:creationId xmlns:a16="http://schemas.microsoft.com/office/drawing/2014/main" id="{CD10A807-E7F5-4E52-AEEC-C45F5512CD2C}"/>
              </a:ext>
            </a:extLst>
          </p:cNvPr>
          <p:cNvSpPr txBox="1">
            <a:spLocks/>
          </p:cNvSpPr>
          <p:nvPr/>
        </p:nvSpPr>
        <p:spPr>
          <a:xfrm>
            <a:off x="6532880" y="1541145"/>
            <a:ext cx="54107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sz="2400" dirty="0"/>
              <a:t>Recovery rate </a:t>
            </a:r>
            <a:r>
              <a:rPr lang="da-DK" sz="2400" dirty="0" err="1"/>
              <a:t>depends</a:t>
            </a:r>
            <a:r>
              <a:rPr lang="da-DK" sz="2400" dirty="0"/>
              <a:t> on the </a:t>
            </a:r>
            <a:r>
              <a:rPr lang="da-DK" sz="2400" dirty="0" err="1"/>
              <a:t>longevity</a:t>
            </a:r>
            <a:r>
              <a:rPr lang="da-DK" sz="2400" dirty="0"/>
              <a:t> distribution (Hiddink et al. 2017)</a:t>
            </a:r>
          </a:p>
          <a:p>
            <a:pPr marL="0" indent="0">
              <a:buFont typeface="Arial" panose="020B0604020202020204" pitchFamily="34" charset="0"/>
              <a:buNone/>
            </a:pPr>
            <a:endParaRPr lang="en-US" dirty="0"/>
          </a:p>
        </p:txBody>
      </p:sp>
      <p:pic>
        <p:nvPicPr>
          <p:cNvPr id="5" name="Picture 4">
            <a:extLst>
              <a:ext uri="{FF2B5EF4-FFF2-40B4-BE49-F238E27FC236}">
                <a16:creationId xmlns:a16="http://schemas.microsoft.com/office/drawing/2014/main" id="{EFF38D8E-B292-470F-8AC5-A8CB38962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 y="2557559"/>
            <a:ext cx="4034486" cy="4006119"/>
          </a:xfrm>
          <a:prstGeom prst="rect">
            <a:avLst/>
          </a:prstGeom>
        </p:spPr>
      </p:pic>
    </p:spTree>
    <p:extLst>
      <p:ext uri="{BB962C8B-B14F-4D97-AF65-F5344CB8AC3E}">
        <p14:creationId xmlns:p14="http://schemas.microsoft.com/office/powerpoint/2010/main" val="1342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1"/>
          </p:nvPr>
        </p:nvSpPr>
        <p:spPr/>
        <p:txBody>
          <a:bodyPr/>
          <a:lstStyle/>
          <a:p>
            <a:fld id="{103EA872-A674-449B-A120-B97244F8E91D}" type="slidenum">
              <a:rPr lang="en-GB" smtClean="0"/>
              <a:pPr/>
              <a:t>18</a:t>
            </a:fld>
            <a:endParaRPr lang="en-GB" dirty="0"/>
          </a:p>
        </p:txBody>
      </p:sp>
      <p:pic>
        <p:nvPicPr>
          <p:cNvPr id="5" name="Picture 4"/>
          <p:cNvPicPr>
            <a:picLocks noChangeAspect="1"/>
          </p:cNvPicPr>
          <p:nvPr/>
        </p:nvPicPr>
        <p:blipFill>
          <a:blip r:embed="rId2"/>
          <a:stretch>
            <a:fillRect/>
          </a:stretch>
        </p:blipFill>
        <p:spPr>
          <a:xfrm>
            <a:off x="1199456" y="912486"/>
            <a:ext cx="9652804" cy="5500815"/>
          </a:xfrm>
          <a:prstGeom prst="rect">
            <a:avLst/>
          </a:prstGeom>
        </p:spPr>
      </p:pic>
    </p:spTree>
    <p:extLst>
      <p:ext uri="{BB962C8B-B14F-4D97-AF65-F5344CB8AC3E}">
        <p14:creationId xmlns:p14="http://schemas.microsoft.com/office/powerpoint/2010/main" val="321353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6" name="TextBox 5"/>
          <p:cNvSpPr txBox="1"/>
          <p:nvPr/>
        </p:nvSpPr>
        <p:spPr>
          <a:xfrm>
            <a:off x="1115568" y="5678424"/>
            <a:ext cx="6094745" cy="369332"/>
          </a:xfrm>
          <a:prstGeom prst="rect">
            <a:avLst/>
          </a:prstGeom>
          <a:noFill/>
        </p:spPr>
        <p:txBody>
          <a:bodyPr wrap="none" rtlCol="0">
            <a:spAutoFit/>
          </a:bodyPr>
          <a:lstStyle/>
          <a:p>
            <a:r>
              <a:rPr lang="en-US" u="sng" dirty="0"/>
              <a:t>Step 4 calculate </a:t>
            </a:r>
            <a:r>
              <a:rPr lang="en-US" u="sng" dirty="0" err="1"/>
              <a:t>impact.R</a:t>
            </a:r>
            <a:r>
              <a:rPr lang="en-GB" dirty="0"/>
              <a:t> in the folder: </a:t>
            </a:r>
            <a:r>
              <a:rPr lang="en-US" dirty="0"/>
              <a:t>Step 4 Calculate impact</a:t>
            </a:r>
            <a:endParaRPr lang="en-GB" dirty="0"/>
          </a:p>
        </p:txBody>
      </p:sp>
    </p:spTree>
    <p:extLst>
      <p:ext uri="{BB962C8B-B14F-4D97-AF65-F5344CB8AC3E}">
        <p14:creationId xmlns:p14="http://schemas.microsoft.com/office/powerpoint/2010/main" val="163755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Four steps for the workflow:</a:t>
            </a:r>
          </a:p>
        </p:txBody>
      </p:sp>
      <p:sp>
        <p:nvSpPr>
          <p:cNvPr id="3" name="Content Placeholder 2"/>
          <p:cNvSpPr>
            <a:spLocks noGrp="1"/>
          </p:cNvSpPr>
          <p:nvPr>
            <p:ph idx="1"/>
          </p:nvPr>
        </p:nvSpPr>
        <p:spPr>
          <a:xfrm>
            <a:off x="350520" y="2418802"/>
            <a:ext cx="2128520" cy="1193801"/>
          </a:xfrm>
        </p:spPr>
        <p:txBody>
          <a:bodyPr>
            <a:normAutofit/>
          </a:bodyPr>
          <a:lstStyle/>
          <a:p>
            <a:pPr marL="0" indent="0">
              <a:buNone/>
            </a:pPr>
            <a:r>
              <a:rPr lang="en-GB" sz="2000" dirty="0"/>
              <a:t>1. Assign region of interest</a:t>
            </a:r>
          </a:p>
        </p:txBody>
      </p:sp>
      <p:sp>
        <p:nvSpPr>
          <p:cNvPr id="4" name="Rectangle 3"/>
          <p:cNvSpPr/>
          <p:nvPr/>
        </p:nvSpPr>
        <p:spPr>
          <a:xfrm>
            <a:off x="3149600" y="1899918"/>
            <a:ext cx="2448560" cy="1908215"/>
          </a:xfrm>
          <a:prstGeom prst="rect">
            <a:avLst/>
          </a:prstGeom>
        </p:spPr>
        <p:txBody>
          <a:bodyPr wrap="square">
            <a:spAutoFit/>
          </a:bodyPr>
          <a:lstStyle/>
          <a:p>
            <a:r>
              <a:rPr lang="en-GB" sz="2000" dirty="0"/>
              <a:t>2. Estimate relationships between longevity and environment from benthic data</a:t>
            </a:r>
          </a:p>
          <a:p>
            <a:pPr marL="457200" indent="-457200">
              <a:buFont typeface="+mj-lt"/>
              <a:buAutoNum type="arabicPeriod"/>
            </a:pPr>
            <a:endParaRPr lang="en-GB" sz="1600" dirty="0"/>
          </a:p>
        </p:txBody>
      </p:sp>
      <p:sp>
        <p:nvSpPr>
          <p:cNvPr id="5" name="Rectangle 4"/>
          <p:cNvSpPr/>
          <p:nvPr/>
        </p:nvSpPr>
        <p:spPr>
          <a:xfrm>
            <a:off x="6096000" y="2025457"/>
            <a:ext cx="2357120" cy="1323439"/>
          </a:xfrm>
          <a:prstGeom prst="rect">
            <a:avLst/>
          </a:prstGeom>
        </p:spPr>
        <p:txBody>
          <a:bodyPr wrap="square">
            <a:spAutoFit/>
          </a:bodyPr>
          <a:lstStyle/>
          <a:p>
            <a:r>
              <a:rPr lang="en-GB" sz="2000" dirty="0"/>
              <a:t>3. Predict sensitivity (=longevity distribution) at large spatial scales</a:t>
            </a:r>
          </a:p>
        </p:txBody>
      </p:sp>
      <p:sp>
        <p:nvSpPr>
          <p:cNvPr id="6" name="Rectangle 5"/>
          <p:cNvSpPr/>
          <p:nvPr/>
        </p:nvSpPr>
        <p:spPr>
          <a:xfrm>
            <a:off x="9123680" y="2087011"/>
            <a:ext cx="2468880" cy="1200329"/>
          </a:xfrm>
          <a:prstGeom prst="rect">
            <a:avLst/>
          </a:prstGeom>
        </p:spPr>
        <p:txBody>
          <a:bodyPr wrap="square">
            <a:spAutoFit/>
          </a:bodyPr>
          <a:lstStyle/>
          <a:p>
            <a:r>
              <a:rPr lang="en-GB" dirty="0"/>
              <a:t>4. Estimate seabed state for the whole region and per MSFD habitat type</a:t>
            </a:r>
          </a:p>
        </p:txBody>
      </p:sp>
      <p:sp>
        <p:nvSpPr>
          <p:cNvPr id="8" name="Rectangle 7"/>
          <p:cNvSpPr/>
          <p:nvPr/>
        </p:nvSpPr>
        <p:spPr>
          <a:xfrm>
            <a:off x="4754880" y="4673600"/>
            <a:ext cx="532054" cy="589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2"/>
          <a:stretch>
            <a:fillRect/>
          </a:stretch>
        </p:blipFill>
        <p:spPr>
          <a:xfrm>
            <a:off x="3058160" y="3828453"/>
            <a:ext cx="2693189" cy="2526877"/>
          </a:xfrm>
          <a:prstGeom prst="rect">
            <a:avLst/>
          </a:prstGeom>
        </p:spPr>
      </p:pic>
      <p:sp>
        <p:nvSpPr>
          <p:cNvPr id="10" name="Rectangle 9"/>
          <p:cNvSpPr/>
          <p:nvPr/>
        </p:nvSpPr>
        <p:spPr>
          <a:xfrm>
            <a:off x="2936240" y="382845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5020907" y="4576011"/>
            <a:ext cx="730442" cy="47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3"/>
          <a:stretch>
            <a:fillRect/>
          </a:stretch>
        </p:blipFill>
        <p:spPr>
          <a:xfrm>
            <a:off x="6001778" y="3348300"/>
            <a:ext cx="2451342" cy="3377070"/>
          </a:xfrm>
          <a:prstGeom prst="rect">
            <a:avLst/>
          </a:prstGeom>
        </p:spPr>
      </p:pic>
      <p:pic>
        <p:nvPicPr>
          <p:cNvPr id="14" name="Picture 13"/>
          <p:cNvPicPr>
            <a:picLocks noChangeAspect="1"/>
          </p:cNvPicPr>
          <p:nvPr/>
        </p:nvPicPr>
        <p:blipFill>
          <a:blip r:embed="rId4"/>
          <a:stretch>
            <a:fillRect/>
          </a:stretch>
        </p:blipFill>
        <p:spPr>
          <a:xfrm>
            <a:off x="8782605" y="3614362"/>
            <a:ext cx="3151030" cy="2955058"/>
          </a:xfrm>
          <a:prstGeom prst="rect">
            <a:avLst/>
          </a:prstGeom>
        </p:spPr>
      </p:pic>
      <p:sp>
        <p:nvSpPr>
          <p:cNvPr id="15" name="Rectangle 14"/>
          <p:cNvSpPr/>
          <p:nvPr/>
        </p:nvSpPr>
        <p:spPr>
          <a:xfrm>
            <a:off x="8969831" y="3683663"/>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0528657" y="3693823"/>
            <a:ext cx="457200" cy="438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8453120" y="406145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409038" y="5762080"/>
            <a:ext cx="457200" cy="37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5"/>
          <a:stretch>
            <a:fillRect/>
          </a:stretch>
        </p:blipFill>
        <p:spPr>
          <a:xfrm>
            <a:off x="201572" y="3718630"/>
            <a:ext cx="2099668" cy="1909939"/>
          </a:xfrm>
          <a:prstGeom prst="rect">
            <a:avLst/>
          </a:prstGeom>
        </p:spPr>
      </p:pic>
    </p:spTree>
    <p:extLst>
      <p:ext uri="{BB962C8B-B14F-4D97-AF65-F5344CB8AC3E}">
        <p14:creationId xmlns:p14="http://schemas.microsoft.com/office/powerpoint/2010/main" val="360654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animBg="1"/>
      <p:bldP spid="10" grpId="0" animBg="1"/>
      <p:bldP spid="12"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Step 1: Assign region of interest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2823" y="1314197"/>
            <a:ext cx="7448989" cy="5269730"/>
          </a:xfrm>
          <a:prstGeom prst="rect">
            <a:avLst/>
          </a:prstGeom>
        </p:spPr>
      </p:pic>
      <p:sp>
        <p:nvSpPr>
          <p:cNvPr id="5" name="Rectangle 4"/>
          <p:cNvSpPr/>
          <p:nvPr/>
        </p:nvSpPr>
        <p:spPr>
          <a:xfrm>
            <a:off x="5994400" y="4399280"/>
            <a:ext cx="772160" cy="487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952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548"/>
          </a:xfrm>
        </p:spPr>
        <p:txBody>
          <a:bodyPr>
            <a:normAutofit/>
          </a:bodyPr>
          <a:lstStyle/>
          <a:p>
            <a:r>
              <a:rPr lang="en-GB" sz="3200" dirty="0"/>
              <a:t>Step 1: Assign region of interest: data layers</a:t>
            </a:r>
          </a:p>
        </p:txBody>
      </p:sp>
      <p:sp>
        <p:nvSpPr>
          <p:cNvPr id="3" name="Content Placeholder 2"/>
          <p:cNvSpPr>
            <a:spLocks noGrp="1"/>
          </p:cNvSpPr>
          <p:nvPr>
            <p:ph idx="1"/>
          </p:nvPr>
        </p:nvSpPr>
        <p:spPr>
          <a:xfrm>
            <a:off x="838200" y="1259634"/>
            <a:ext cx="10515600" cy="5273246"/>
          </a:xfrm>
        </p:spPr>
        <p:txBody>
          <a:bodyPr>
            <a:noAutofit/>
          </a:bodyPr>
          <a:lstStyle/>
          <a:p>
            <a:r>
              <a:rPr lang="en-GB" sz="1800" dirty="0"/>
              <a:t>EMODNET MSFD habitats (</a:t>
            </a:r>
            <a:r>
              <a:rPr lang="en-GB" sz="1800" b="1" u="sng" dirty="0"/>
              <a:t>large </a:t>
            </a:r>
            <a:r>
              <a:rPr lang="en-GB" sz="1800" b="1" u="sng" dirty="0" err="1"/>
              <a:t>datafile</a:t>
            </a:r>
            <a:r>
              <a:rPr lang="en-GB" sz="1800" dirty="0"/>
              <a:t>) </a:t>
            </a:r>
          </a:p>
          <a:p>
            <a:pPr lvl="1"/>
            <a:r>
              <a:rPr lang="en-GB" sz="1600" dirty="0">
                <a:hlinkClick r:id="rId2"/>
              </a:rPr>
              <a:t>https://www.emodnet-seabedhabitats.eu/access-data/download-data/?linkid=1</a:t>
            </a:r>
            <a:endParaRPr lang="en-GB" sz="1600" dirty="0"/>
          </a:p>
          <a:p>
            <a:endParaRPr lang="en-GB" sz="1800" dirty="0"/>
          </a:p>
          <a:p>
            <a:endParaRPr lang="en-GB" sz="1800" dirty="0"/>
          </a:p>
          <a:p>
            <a:r>
              <a:rPr lang="en-GB" sz="1800" dirty="0"/>
              <a:t>ICES Ecoregions</a:t>
            </a:r>
          </a:p>
          <a:p>
            <a:pPr lvl="1"/>
            <a:r>
              <a:rPr lang="en-GB" sz="1600" dirty="0">
                <a:hlinkClick r:id="rId3"/>
              </a:rPr>
              <a:t>http://gis.ices.dk/shapefiles/ICES_ecoregions.zip</a:t>
            </a:r>
            <a:endParaRPr lang="en-GB" sz="1600" dirty="0"/>
          </a:p>
          <a:p>
            <a:endParaRPr lang="en-GB" sz="1800" dirty="0"/>
          </a:p>
          <a:p>
            <a:r>
              <a:rPr lang="en-GB" sz="1800" dirty="0"/>
              <a:t>Exclusive Economic Zones</a:t>
            </a:r>
          </a:p>
          <a:p>
            <a:pPr lvl="1"/>
            <a:r>
              <a:rPr lang="en-GB" sz="1600" dirty="0">
                <a:hlinkClick r:id="rId4"/>
              </a:rPr>
              <a:t>www.marineregions.org/download_file.php?name=EEZ_land_union_v2_201410.zip</a:t>
            </a:r>
            <a:endParaRPr lang="en-GB" sz="1600" dirty="0"/>
          </a:p>
          <a:p>
            <a:endParaRPr lang="en-GB" sz="1800" dirty="0"/>
          </a:p>
          <a:p>
            <a:r>
              <a:rPr lang="en-GB" sz="1800" dirty="0"/>
              <a:t>OSPAR Reporting Units (or equivalent in Mediterranean (GFCM) / Baltic (HELCOM habitats)</a:t>
            </a:r>
          </a:p>
          <a:p>
            <a:pPr lvl="1"/>
            <a:r>
              <a:rPr lang="en-GB" sz="1600" dirty="0">
                <a:hlinkClick r:id="rId5"/>
              </a:rPr>
              <a:t>https://odims.ospar.org/documents/62</a:t>
            </a:r>
            <a:endParaRPr lang="en-GB" sz="1600" dirty="0"/>
          </a:p>
          <a:p>
            <a:endParaRPr lang="en-GB" sz="1800" dirty="0"/>
          </a:p>
          <a:p>
            <a:r>
              <a:rPr lang="en-GB" sz="1800" dirty="0"/>
              <a:t>Download any other data layer of interest to your region (e.g. Baltic Sea -&gt; Salinity)</a:t>
            </a:r>
          </a:p>
          <a:p>
            <a:pPr lvl="1"/>
            <a:r>
              <a:rPr lang="en-GB" sz="1800" dirty="0"/>
              <a:t>……</a:t>
            </a:r>
          </a:p>
        </p:txBody>
      </p:sp>
      <p:pic>
        <p:nvPicPr>
          <p:cNvPr id="10" name="Picture 9"/>
          <p:cNvPicPr>
            <a:picLocks noChangeAspect="1"/>
          </p:cNvPicPr>
          <p:nvPr/>
        </p:nvPicPr>
        <p:blipFill rotWithShape="1">
          <a:blip r:embed="rId6"/>
          <a:srcRect t="43084"/>
          <a:stretch/>
        </p:blipFill>
        <p:spPr>
          <a:xfrm>
            <a:off x="2092960" y="1879393"/>
            <a:ext cx="8162290" cy="580708"/>
          </a:xfrm>
          <a:prstGeom prst="rect">
            <a:avLst/>
          </a:prstGeom>
        </p:spPr>
      </p:pic>
    </p:spTree>
    <p:extLst>
      <p:ext uri="{BB962C8B-B14F-4D97-AF65-F5344CB8AC3E}">
        <p14:creationId xmlns:p14="http://schemas.microsoft.com/office/powerpoint/2010/main" val="7598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 name="Picture 4"/>
          <p:cNvPicPr>
            <a:picLocks noChangeAspect="1"/>
          </p:cNvPicPr>
          <p:nvPr/>
        </p:nvPicPr>
        <p:blipFill>
          <a:blip r:embed="rId2"/>
          <a:stretch>
            <a:fillRect/>
          </a:stretch>
        </p:blipFill>
        <p:spPr>
          <a:xfrm>
            <a:off x="2312048" y="482017"/>
            <a:ext cx="4152900" cy="3238500"/>
          </a:xfrm>
          <a:prstGeom prst="rect">
            <a:avLst/>
          </a:prstGeom>
        </p:spPr>
      </p:pic>
      <p:sp>
        <p:nvSpPr>
          <p:cNvPr id="4" name="TextBox 3"/>
          <p:cNvSpPr txBox="1"/>
          <p:nvPr/>
        </p:nvSpPr>
        <p:spPr>
          <a:xfrm>
            <a:off x="1115568" y="5678424"/>
            <a:ext cx="5894114" cy="369332"/>
          </a:xfrm>
          <a:prstGeom prst="rect">
            <a:avLst/>
          </a:prstGeom>
          <a:noFill/>
        </p:spPr>
        <p:txBody>
          <a:bodyPr wrap="none" rtlCol="0">
            <a:spAutoFit/>
          </a:bodyPr>
          <a:lstStyle/>
          <a:p>
            <a:r>
              <a:rPr lang="en-GB" u="sng" dirty="0"/>
              <a:t>Step1_region.R</a:t>
            </a:r>
            <a:r>
              <a:rPr lang="en-GB" dirty="0"/>
              <a:t> in the folder: </a:t>
            </a:r>
            <a:r>
              <a:rPr lang="en-US" dirty="0"/>
              <a:t>Step 1 Assign region of interest</a:t>
            </a:r>
            <a:endParaRPr lang="en-GB" dirty="0"/>
          </a:p>
        </p:txBody>
      </p:sp>
    </p:spTree>
    <p:extLst>
      <p:ext uri="{BB962C8B-B14F-4D97-AF65-F5344CB8AC3E}">
        <p14:creationId xmlns:p14="http://schemas.microsoft.com/office/powerpoint/2010/main" val="421201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Step 2: Estimate relationships between longevity and environment from benthic data</a:t>
            </a:r>
          </a:p>
        </p:txBody>
      </p:sp>
      <p:sp>
        <p:nvSpPr>
          <p:cNvPr id="3" name="Content Placeholder 2"/>
          <p:cNvSpPr>
            <a:spLocks noGrp="1"/>
          </p:cNvSpPr>
          <p:nvPr>
            <p:ph idx="1"/>
          </p:nvPr>
        </p:nvSpPr>
        <p:spPr>
          <a:xfrm>
            <a:off x="838200" y="1981199"/>
            <a:ext cx="4401710" cy="4324185"/>
          </a:xfrm>
        </p:spPr>
        <p:txBody>
          <a:bodyPr>
            <a:normAutofit/>
          </a:bodyPr>
          <a:lstStyle/>
          <a:p>
            <a:pPr marL="0" indent="0">
              <a:buNone/>
            </a:pPr>
            <a:r>
              <a:rPr lang="en-GB" sz="2400" dirty="0"/>
              <a:t>Data requirements:</a:t>
            </a:r>
          </a:p>
          <a:p>
            <a:pPr lvl="1"/>
            <a:r>
              <a:rPr lang="en-GB" sz="2000" dirty="0"/>
              <a:t>Benthic sampling data (preferably unfished locations); </a:t>
            </a:r>
            <a:r>
              <a:rPr lang="en-GB" sz="2000" dirty="0" err="1"/>
              <a:t>infauna</a:t>
            </a:r>
            <a:r>
              <a:rPr lang="en-GB" sz="2000" dirty="0"/>
              <a:t> / </a:t>
            </a:r>
            <a:r>
              <a:rPr lang="en-GB" sz="2000" dirty="0" err="1"/>
              <a:t>epifauna</a:t>
            </a:r>
            <a:r>
              <a:rPr lang="en-GB" sz="2000" dirty="0"/>
              <a:t> / megafauna</a:t>
            </a:r>
          </a:p>
          <a:p>
            <a:pPr lvl="1"/>
            <a:endParaRPr lang="en-GB" sz="2000" dirty="0"/>
          </a:p>
          <a:p>
            <a:pPr lvl="1"/>
            <a:r>
              <a:rPr lang="en-GB" sz="2000" dirty="0"/>
              <a:t>Longevity </a:t>
            </a:r>
            <a:r>
              <a:rPr lang="en-GB" sz="2000" dirty="0" err="1"/>
              <a:t>datatable</a:t>
            </a:r>
            <a:r>
              <a:rPr lang="en-GB" sz="2000" dirty="0"/>
              <a:t> per species / genus / family</a:t>
            </a:r>
          </a:p>
        </p:txBody>
      </p:sp>
      <p:pic>
        <p:nvPicPr>
          <p:cNvPr id="5" name="Picture 4"/>
          <p:cNvPicPr>
            <a:picLocks noChangeAspect="1"/>
          </p:cNvPicPr>
          <p:nvPr/>
        </p:nvPicPr>
        <p:blipFill>
          <a:blip r:embed="rId2"/>
          <a:stretch>
            <a:fillRect/>
          </a:stretch>
        </p:blipFill>
        <p:spPr>
          <a:xfrm>
            <a:off x="8205893" y="3378758"/>
            <a:ext cx="1814666" cy="2469583"/>
          </a:xfrm>
          <a:prstGeom prst="rect">
            <a:avLst/>
          </a:prstGeom>
        </p:spPr>
      </p:pic>
      <p:pic>
        <p:nvPicPr>
          <p:cNvPr id="6" name="Content Placeholder 6"/>
          <p:cNvPicPr>
            <a:picLocks noChangeAspect="1"/>
          </p:cNvPicPr>
          <p:nvPr/>
        </p:nvPicPr>
        <p:blipFill>
          <a:blip r:embed="rId3"/>
          <a:stretch>
            <a:fillRect/>
          </a:stretch>
        </p:blipFill>
        <p:spPr bwMode="auto">
          <a:xfrm>
            <a:off x="10286414" y="1690688"/>
            <a:ext cx="1539826" cy="337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descr="C:\Users\lislin\ownCloud\Økotokt og UDPro\Inger Marie_photo\Økotokt 2013 GOS BS sør\DSC00446.JPG"/>
          <p:cNvPicPr>
            <a:picLocks noChangeAspect="1" noChangeArrowheads="1"/>
          </p:cNvPicPr>
          <p:nvPr/>
        </p:nvPicPr>
        <p:blipFill>
          <a:blip r:embed="rId4">
            <a:extLst>
              <a:ext uri="{28A0092B-C50C-407E-A947-70E740481C1C}">
                <a14:useLocalDpi xmlns:a14="http://schemas.microsoft.com/office/drawing/2010/main" val="0"/>
              </a:ext>
            </a:extLst>
          </a:blip>
          <a:srcRect r="9399" b="16003"/>
          <a:stretch>
            <a:fillRect/>
          </a:stretch>
        </p:blipFill>
        <p:spPr bwMode="auto">
          <a:xfrm>
            <a:off x="5708014" y="3977802"/>
            <a:ext cx="223202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3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 2. Longevity data table</a:t>
            </a:r>
          </a:p>
        </p:txBody>
      </p:sp>
      <p:sp>
        <p:nvSpPr>
          <p:cNvPr id="3" name="Content Placeholder 2"/>
          <p:cNvSpPr>
            <a:spLocks noGrp="1"/>
          </p:cNvSpPr>
          <p:nvPr>
            <p:ph idx="1"/>
          </p:nvPr>
        </p:nvSpPr>
        <p:spPr/>
        <p:txBody>
          <a:bodyPr/>
          <a:lstStyle/>
          <a:p>
            <a:r>
              <a:rPr lang="en-GB" sz="2400" dirty="0"/>
              <a:t>Longevity data tables are available, e.g.:</a:t>
            </a:r>
          </a:p>
          <a:p>
            <a:pPr lvl="1"/>
            <a:r>
              <a:rPr lang="en-GB" sz="2000" dirty="0"/>
              <a:t>CEFAS/BENTHIS -- Stef Bolam (</a:t>
            </a:r>
            <a:r>
              <a:rPr lang="en-GB" sz="2000" dirty="0" err="1"/>
              <a:t>infauna</a:t>
            </a:r>
            <a:r>
              <a:rPr lang="en-GB" sz="2000" dirty="0"/>
              <a:t>/</a:t>
            </a:r>
            <a:r>
              <a:rPr lang="en-GB" sz="2000" dirty="0" err="1"/>
              <a:t>epifauna</a:t>
            </a:r>
            <a:r>
              <a:rPr lang="en-GB" sz="2000" dirty="0"/>
              <a:t>)</a:t>
            </a:r>
          </a:p>
          <a:p>
            <a:pPr lvl="1"/>
            <a:r>
              <a:rPr lang="en-US" sz="2000" dirty="0"/>
              <a:t>IMR/HCMR -- </a:t>
            </a:r>
            <a:r>
              <a:rPr lang="en-GB" sz="2000" dirty="0" err="1"/>
              <a:t>Lene</a:t>
            </a:r>
            <a:r>
              <a:rPr lang="en-GB" sz="2000" dirty="0"/>
              <a:t> Buhl Mortensen (megafauna)</a:t>
            </a:r>
          </a:p>
          <a:p>
            <a:pPr lvl="1"/>
            <a:r>
              <a:rPr lang="en-GB" sz="2000" dirty="0"/>
              <a:t>EMODNET -- Olivier Beauchard (</a:t>
            </a:r>
            <a:r>
              <a:rPr lang="en-GB" sz="2000" dirty="0" err="1"/>
              <a:t>infauna</a:t>
            </a:r>
            <a:r>
              <a:rPr lang="en-GB" sz="2000" dirty="0"/>
              <a:t>/</a:t>
            </a:r>
            <a:r>
              <a:rPr lang="en-GB" sz="2000" dirty="0" err="1"/>
              <a:t>epifauna</a:t>
            </a:r>
            <a:r>
              <a:rPr lang="en-GB" sz="2000" dirty="0"/>
              <a:t>)</a:t>
            </a:r>
          </a:p>
          <a:p>
            <a:pPr lvl="1"/>
            <a:endParaRPr lang="en-GB" dirty="0"/>
          </a:p>
          <a:p>
            <a:pPr lvl="1"/>
            <a:endParaRPr lang="en-GB" dirty="0"/>
          </a:p>
          <a:p>
            <a:endParaRPr lang="en-GB" dirty="0"/>
          </a:p>
          <a:p>
            <a:r>
              <a:rPr lang="en-GB" sz="2000" dirty="0"/>
              <a:t>We urge users to go through the info for the taxa listed on their spreadsheet and check as far as practicably possible rather than assuming that all info contained is reliable.  Inaccuracies may also creep in due to geographical or even more regional differences. </a:t>
            </a:r>
            <a:endParaRPr lang="en-US" sz="2000" dirty="0"/>
          </a:p>
          <a:p>
            <a:endParaRPr lang="en-GB" dirty="0"/>
          </a:p>
        </p:txBody>
      </p:sp>
    </p:spTree>
    <p:extLst>
      <p:ext uri="{BB962C8B-B14F-4D97-AF65-F5344CB8AC3E}">
        <p14:creationId xmlns:p14="http://schemas.microsoft.com/office/powerpoint/2010/main" val="408426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a:bodyPr>
          <a:lstStyle/>
          <a:p>
            <a:r>
              <a:rPr lang="en-GB" sz="3200" dirty="0"/>
              <a:t>Step 2: Longevity per station</a:t>
            </a:r>
          </a:p>
        </p:txBody>
      </p:sp>
      <p:sp>
        <p:nvSpPr>
          <p:cNvPr id="3" name="Content Placeholder 2"/>
          <p:cNvSpPr>
            <a:spLocks noGrp="1"/>
          </p:cNvSpPr>
          <p:nvPr>
            <p:ph idx="1"/>
          </p:nvPr>
        </p:nvSpPr>
        <p:spPr>
          <a:xfrm>
            <a:off x="838200" y="1478509"/>
            <a:ext cx="10515600" cy="2557344"/>
          </a:xfrm>
        </p:spPr>
        <p:txBody>
          <a:bodyPr>
            <a:normAutofit lnSpcReduction="10000"/>
          </a:bodyPr>
          <a:lstStyle/>
          <a:p>
            <a:r>
              <a:rPr lang="en-GB" sz="2400" dirty="0"/>
              <a:t>Longevity is here assigned in 4 categories (using BENTHIS trait data table)</a:t>
            </a:r>
          </a:p>
          <a:p>
            <a:pPr lvl="1"/>
            <a:r>
              <a:rPr lang="en-GB" sz="2000" dirty="0"/>
              <a:t>&lt; 1 year</a:t>
            </a:r>
          </a:p>
          <a:p>
            <a:pPr lvl="1"/>
            <a:r>
              <a:rPr lang="en-GB" sz="2000" dirty="0"/>
              <a:t>1-3 years</a:t>
            </a:r>
          </a:p>
          <a:p>
            <a:pPr lvl="1"/>
            <a:r>
              <a:rPr lang="en-GB" sz="2000" dirty="0"/>
              <a:t>3-10 years</a:t>
            </a:r>
          </a:p>
          <a:p>
            <a:pPr lvl="1"/>
            <a:r>
              <a:rPr lang="en-GB" sz="2000" dirty="0"/>
              <a:t>&gt; 10 years</a:t>
            </a:r>
          </a:p>
          <a:p>
            <a:pPr lvl="1"/>
            <a:endParaRPr lang="en-GB" sz="2000" dirty="0"/>
          </a:p>
          <a:p>
            <a:r>
              <a:rPr lang="en-GB" sz="2400" dirty="0"/>
              <a:t>Example:</a:t>
            </a:r>
          </a:p>
          <a:p>
            <a:pPr lvl="1"/>
            <a:endParaRPr lang="en-GB" sz="2000" dirty="0"/>
          </a:p>
          <a:p>
            <a:endParaRPr lang="en-GB"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156" y="1925549"/>
            <a:ext cx="1134324" cy="694231"/>
          </a:xfrm>
          <a:prstGeom prst="rect">
            <a:avLst/>
          </a:prstGeom>
        </p:spPr>
      </p:pic>
      <p:pic>
        <p:nvPicPr>
          <p:cNvPr id="16" name="Picture 15"/>
          <p:cNvPicPr>
            <a:picLocks noChangeAspect="1"/>
          </p:cNvPicPr>
          <p:nvPr/>
        </p:nvPicPr>
        <p:blipFill>
          <a:blip r:embed="rId3"/>
          <a:stretch>
            <a:fillRect/>
          </a:stretch>
        </p:blipFill>
        <p:spPr>
          <a:xfrm>
            <a:off x="838200" y="4295897"/>
            <a:ext cx="10201275" cy="1343025"/>
          </a:xfrm>
          <a:prstGeom prst="rect">
            <a:avLst/>
          </a:prstGeom>
        </p:spPr>
      </p:pic>
    </p:spTree>
    <p:extLst>
      <p:ext uri="{BB962C8B-B14F-4D97-AF65-F5344CB8AC3E}">
        <p14:creationId xmlns:p14="http://schemas.microsoft.com/office/powerpoint/2010/main" val="191580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000"/>
          </a:xfrm>
        </p:spPr>
        <p:txBody>
          <a:bodyPr>
            <a:normAutofit/>
          </a:bodyPr>
          <a:lstStyle/>
          <a:p>
            <a:r>
              <a:rPr lang="en-GB" sz="3200" dirty="0"/>
              <a:t>Benthic sampling data with longevity</a:t>
            </a:r>
          </a:p>
        </p:txBody>
      </p:sp>
      <p:pic>
        <p:nvPicPr>
          <p:cNvPr id="7" name="Picture 6"/>
          <p:cNvPicPr>
            <a:picLocks noChangeAspect="1"/>
          </p:cNvPicPr>
          <p:nvPr/>
        </p:nvPicPr>
        <p:blipFill rotWithShape="1">
          <a:blip r:embed="rId2"/>
          <a:srcRect t="14603"/>
          <a:stretch/>
        </p:blipFill>
        <p:spPr>
          <a:xfrm>
            <a:off x="1914503" y="3288792"/>
            <a:ext cx="3429297" cy="2603124"/>
          </a:xfrm>
          <a:prstGeom prst="rect">
            <a:avLst/>
          </a:prstGeom>
        </p:spPr>
      </p:pic>
      <p:sp>
        <p:nvSpPr>
          <p:cNvPr id="8" name="TextBox 7"/>
          <p:cNvSpPr txBox="1"/>
          <p:nvPr/>
        </p:nvSpPr>
        <p:spPr>
          <a:xfrm>
            <a:off x="2790952" y="3090973"/>
            <a:ext cx="1859355" cy="369332"/>
          </a:xfrm>
          <a:prstGeom prst="rect">
            <a:avLst/>
          </a:prstGeom>
          <a:noFill/>
        </p:spPr>
        <p:txBody>
          <a:bodyPr wrap="none" rtlCol="0">
            <a:spAutoFit/>
          </a:bodyPr>
          <a:lstStyle/>
          <a:p>
            <a:r>
              <a:rPr lang="en-GB" dirty="0">
                <a:solidFill>
                  <a:srgbClr val="FF0000"/>
                </a:solidFill>
              </a:rPr>
              <a:t>Example station A</a:t>
            </a:r>
          </a:p>
        </p:txBody>
      </p:sp>
      <p:pic>
        <p:nvPicPr>
          <p:cNvPr id="9" name="Picture 8"/>
          <p:cNvPicPr>
            <a:picLocks noChangeAspect="1"/>
          </p:cNvPicPr>
          <p:nvPr/>
        </p:nvPicPr>
        <p:blipFill>
          <a:blip r:embed="rId3"/>
          <a:stretch>
            <a:fillRect/>
          </a:stretch>
        </p:blipFill>
        <p:spPr>
          <a:xfrm>
            <a:off x="6193933" y="2864856"/>
            <a:ext cx="3429297" cy="3048264"/>
          </a:xfrm>
          <a:prstGeom prst="rect">
            <a:avLst/>
          </a:prstGeom>
        </p:spPr>
      </p:pic>
      <p:sp>
        <p:nvSpPr>
          <p:cNvPr id="10" name="TextBox 9"/>
          <p:cNvSpPr txBox="1"/>
          <p:nvPr/>
        </p:nvSpPr>
        <p:spPr>
          <a:xfrm>
            <a:off x="7113016" y="3090973"/>
            <a:ext cx="1851341" cy="369332"/>
          </a:xfrm>
          <a:prstGeom prst="rect">
            <a:avLst/>
          </a:prstGeom>
          <a:noFill/>
        </p:spPr>
        <p:txBody>
          <a:bodyPr wrap="none" rtlCol="0">
            <a:spAutoFit/>
          </a:bodyPr>
          <a:lstStyle/>
          <a:p>
            <a:r>
              <a:rPr lang="en-GB" dirty="0">
                <a:solidFill>
                  <a:srgbClr val="0000FF"/>
                </a:solidFill>
              </a:rPr>
              <a:t>Example station B</a:t>
            </a:r>
          </a:p>
        </p:txBody>
      </p:sp>
      <p:sp>
        <p:nvSpPr>
          <p:cNvPr id="12" name="Content Placeholder 11"/>
          <p:cNvSpPr>
            <a:spLocks noGrp="1"/>
          </p:cNvSpPr>
          <p:nvPr>
            <p:ph idx="1"/>
          </p:nvPr>
        </p:nvSpPr>
        <p:spPr>
          <a:xfrm>
            <a:off x="838200" y="1829945"/>
            <a:ext cx="10515600" cy="3494723"/>
          </a:xfrm>
        </p:spPr>
        <p:txBody>
          <a:bodyPr/>
          <a:lstStyle/>
          <a:p>
            <a:r>
              <a:rPr lang="en-GB" sz="2000" dirty="0"/>
              <a:t>For each sampling station, we can describe the distribution of biomass across the longevity classes</a:t>
            </a:r>
          </a:p>
          <a:p>
            <a:endParaRPr lang="en-GB" dirty="0"/>
          </a:p>
        </p:txBody>
      </p:sp>
    </p:spTree>
    <p:extLst>
      <p:ext uri="{BB962C8B-B14F-4D97-AF65-F5344CB8AC3E}">
        <p14:creationId xmlns:p14="http://schemas.microsoft.com/office/powerpoint/2010/main" val="242677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698</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Introduction to scripts and tutorial on running FBIT assessment in R </vt:lpstr>
      <vt:lpstr>Four steps for the workflow:</vt:lpstr>
      <vt:lpstr>Step 1: Assign region of interest</vt:lpstr>
      <vt:lpstr>Step 1: Assign region of interest: data layers</vt:lpstr>
      <vt:lpstr>PowerPoint Presentation</vt:lpstr>
      <vt:lpstr>Step 2: Estimate relationships between longevity and environment from benthic data</vt:lpstr>
      <vt:lpstr>Step 2. Longevity data table</vt:lpstr>
      <vt:lpstr>Step 2: Longevity per station</vt:lpstr>
      <vt:lpstr>Benthic sampling data with longevity</vt:lpstr>
      <vt:lpstr>Step 2: From categorical to continuous distribution</vt:lpstr>
      <vt:lpstr>Statistical model</vt:lpstr>
      <vt:lpstr>PowerPoint Presentation</vt:lpstr>
      <vt:lpstr>Step 3. Predict sensitivity (=longevity distribution) at large spatial scales</vt:lpstr>
      <vt:lpstr>Step 3. Predict sensitivity (=longevity distribution) at large spatial scales</vt:lpstr>
      <vt:lpstr>PowerPoint Presentation</vt:lpstr>
      <vt:lpstr>Step 4. Estimate seabed state for the whole region and per MSFD habitat type</vt:lpstr>
      <vt:lpstr>Step 4. Estimate seabed state for the whole region and per MSFD habitat type</vt:lpstr>
      <vt:lpstr>PowerPoint Presentation</vt:lpstr>
      <vt:lpstr>PowerPoint Presentation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scripts and tutorial on running FBIT assessment in R</dc:title>
  <dc:creator>Pieter Daniël van Denderen</dc:creator>
  <cp:lastModifiedBy>Pieter Daniël van Denderen</cp:lastModifiedBy>
  <cp:revision>39</cp:revision>
  <dcterms:created xsi:type="dcterms:W3CDTF">2019-09-17T09:07:00Z</dcterms:created>
  <dcterms:modified xsi:type="dcterms:W3CDTF">2020-09-08T13:06:24Z</dcterms:modified>
</cp:coreProperties>
</file>