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77" r:id="rId10"/>
    <p:sldId id="263" r:id="rId11"/>
    <p:sldId id="275" r:id="rId12"/>
    <p:sldId id="272" r:id="rId13"/>
    <p:sldId id="266" r:id="rId14"/>
    <p:sldId id="265" r:id="rId15"/>
    <p:sldId id="273" r:id="rId16"/>
    <p:sldId id="267" r:id="rId17"/>
    <p:sldId id="274"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2947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42752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92803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19878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F330F3-FCA5-4861-8B1F-83A2381A703A}" type="datetimeFigureOut">
              <a:rPr lang="en-GB" smtClean="0"/>
              <a:t>07/10/2019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3302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F330F3-FCA5-4861-8B1F-83A2381A703A}" type="datetimeFigureOut">
              <a:rPr lang="en-GB" smtClean="0"/>
              <a:t>07/10/2019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63360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F330F3-FCA5-4861-8B1F-83A2381A703A}" type="datetimeFigureOut">
              <a:rPr lang="en-GB" smtClean="0"/>
              <a:t>07/10/2019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88232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F330F3-FCA5-4861-8B1F-83A2381A703A}" type="datetimeFigureOut">
              <a:rPr lang="en-GB" smtClean="0"/>
              <a:t>07/10/2019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66132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330F3-FCA5-4861-8B1F-83A2381A703A}" type="datetimeFigureOut">
              <a:rPr lang="en-GB" smtClean="0"/>
              <a:t>07/10/2019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277479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F330F3-FCA5-4861-8B1F-83A2381A703A}" type="datetimeFigureOut">
              <a:rPr lang="en-GB" smtClean="0"/>
              <a:t>07/10/2019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75135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F330F3-FCA5-4861-8B1F-83A2381A703A}" type="datetimeFigureOut">
              <a:rPr lang="en-GB" smtClean="0"/>
              <a:t>07/10/2019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46389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330F3-FCA5-4861-8B1F-83A2381A703A}" type="datetimeFigureOut">
              <a:rPr lang="en-GB" smtClean="0"/>
              <a:t>07/10/2019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DEC58-7654-4881-92BF-EACE165E2F9D}" type="slidenum">
              <a:rPr lang="en-GB" smtClean="0"/>
              <a:t>‹#›</a:t>
            </a:fld>
            <a:endParaRPr lang="en-GB"/>
          </a:p>
        </p:txBody>
      </p:sp>
    </p:spTree>
    <p:extLst>
      <p:ext uri="{BB962C8B-B14F-4D97-AF65-F5344CB8AC3E}">
        <p14:creationId xmlns:p14="http://schemas.microsoft.com/office/powerpoint/2010/main" val="30003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tl/t-ZIDiSgqNDB" TargetMode="External"/><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hyperlink" Target="https://github.com/ices-eg/FBIT/tree/de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s.ices.dk/shapefiles/ICES_ecoregions.zip" TargetMode="External"/><Relationship Id="rId2" Type="http://schemas.openxmlformats.org/officeDocument/2006/relationships/hyperlink" Target="https://www.emodnet-seabedhabitats.eu/access-data/download-data/?linkid=1"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odims.ospar.org/documents/62" TargetMode="External"/><Relationship Id="rId4" Type="http://schemas.openxmlformats.org/officeDocument/2006/relationships/hyperlink" Target="http://www.marineregions.org/download_file.php?name=EEZ_land_union_v2_201410.zi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4157"/>
            <a:ext cx="9144000" cy="1463040"/>
          </a:xfrm>
        </p:spPr>
        <p:txBody>
          <a:bodyPr>
            <a:normAutofit/>
          </a:bodyPr>
          <a:lstStyle/>
          <a:p>
            <a:r>
              <a:rPr lang="en-US" sz="4400" dirty="0"/>
              <a:t>Introduction to scripts and tutorial on running FBIT assessment in R </a:t>
            </a:r>
            <a:endParaRPr lang="en-GB" sz="4400" dirty="0"/>
          </a:p>
        </p:txBody>
      </p:sp>
      <p:pic>
        <p:nvPicPr>
          <p:cNvPr id="5" name="Picture 4"/>
          <p:cNvPicPr>
            <a:picLocks noChangeAspect="1"/>
          </p:cNvPicPr>
          <p:nvPr/>
        </p:nvPicPr>
        <p:blipFill>
          <a:blip r:embed="rId2"/>
          <a:stretch>
            <a:fillRect/>
          </a:stretch>
        </p:blipFill>
        <p:spPr>
          <a:xfrm>
            <a:off x="2207088" y="3076904"/>
            <a:ext cx="7607472" cy="3474249"/>
          </a:xfrm>
          <a:prstGeom prst="rect">
            <a:avLst/>
          </a:prstGeom>
        </p:spPr>
      </p:pic>
      <p:sp>
        <p:nvSpPr>
          <p:cNvPr id="3" name="TextBox 2"/>
          <p:cNvSpPr txBox="1"/>
          <p:nvPr/>
        </p:nvSpPr>
        <p:spPr>
          <a:xfrm>
            <a:off x="9309102" y="182880"/>
            <a:ext cx="2717795" cy="369332"/>
          </a:xfrm>
          <a:prstGeom prst="rect">
            <a:avLst/>
          </a:prstGeom>
          <a:noFill/>
        </p:spPr>
        <p:txBody>
          <a:bodyPr wrap="none" rtlCol="0">
            <a:spAutoFit/>
          </a:bodyPr>
          <a:lstStyle/>
          <a:p>
            <a:r>
              <a:rPr lang="en-GB" dirty="0">
                <a:hlinkClick r:id="rId3"/>
              </a:rPr>
              <a:t>https://</a:t>
            </a:r>
            <a:r>
              <a:rPr lang="en-GB" dirty="0" smtClean="0">
                <a:hlinkClick r:id="rId3"/>
              </a:rPr>
              <a:t>we.tl/t-ZIDiSgqNDB</a:t>
            </a:r>
            <a:endParaRPr lang="en-GB" dirty="0"/>
          </a:p>
        </p:txBody>
      </p:sp>
      <p:sp>
        <p:nvSpPr>
          <p:cNvPr id="4" name="TextBox 3"/>
          <p:cNvSpPr txBox="1"/>
          <p:nvPr/>
        </p:nvSpPr>
        <p:spPr>
          <a:xfrm>
            <a:off x="7927313" y="712095"/>
            <a:ext cx="4099584" cy="646331"/>
          </a:xfrm>
          <a:prstGeom prst="rect">
            <a:avLst/>
          </a:prstGeom>
          <a:noFill/>
        </p:spPr>
        <p:txBody>
          <a:bodyPr wrap="none" rtlCol="0">
            <a:spAutoFit/>
          </a:bodyPr>
          <a:lstStyle/>
          <a:p>
            <a:r>
              <a:rPr lang="en-GB" dirty="0">
                <a:hlinkClick r:id="rId4"/>
              </a:rPr>
              <a:t>https://</a:t>
            </a:r>
            <a:r>
              <a:rPr lang="en-GB" dirty="0" smtClean="0">
                <a:hlinkClick r:id="rId4"/>
              </a:rPr>
              <a:t>github.com/ices-eg/FBIT/tree/dev</a:t>
            </a:r>
            <a:endParaRPr lang="en-GB" dirty="0" smtClean="0"/>
          </a:p>
          <a:p>
            <a:endParaRPr lang="en-GB" dirty="0"/>
          </a:p>
        </p:txBody>
      </p:sp>
    </p:spTree>
    <p:extLst>
      <p:ext uri="{BB962C8B-B14F-4D97-AF65-F5344CB8AC3E}">
        <p14:creationId xmlns:p14="http://schemas.microsoft.com/office/powerpoint/2010/main" val="3795876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983327" y="1706880"/>
            <a:ext cx="4869329" cy="4328292"/>
          </a:xfrm>
          <a:prstGeom prst="rect">
            <a:avLst/>
          </a:prstGeom>
        </p:spPr>
      </p:pic>
      <p:sp>
        <p:nvSpPr>
          <p:cNvPr id="2" name="Title 1"/>
          <p:cNvSpPr>
            <a:spLocks noGrp="1"/>
          </p:cNvSpPr>
          <p:nvPr>
            <p:ph type="title"/>
          </p:nvPr>
        </p:nvSpPr>
        <p:spPr>
          <a:xfrm>
            <a:off x="838200" y="365125"/>
            <a:ext cx="10515600" cy="787019"/>
          </a:xfrm>
        </p:spPr>
        <p:txBody>
          <a:bodyPr>
            <a:normAutofit/>
          </a:bodyPr>
          <a:lstStyle/>
          <a:p>
            <a:r>
              <a:rPr lang="en-GB" sz="3200" dirty="0"/>
              <a:t>Step 2: </a:t>
            </a:r>
            <a:r>
              <a:rPr lang="en-GB" sz="3200" dirty="0" smtClean="0"/>
              <a:t>From categorical to continuous distribution</a:t>
            </a:r>
            <a:endParaRPr lang="en-GB" sz="3200" dirty="0">
              <a:solidFill>
                <a:srgbClr val="FF0000"/>
              </a:solidFill>
            </a:endParaRPr>
          </a:p>
        </p:txBody>
      </p:sp>
      <p:pic>
        <p:nvPicPr>
          <p:cNvPr id="4" name="Picture 3"/>
          <p:cNvPicPr>
            <a:picLocks noChangeAspect="1"/>
          </p:cNvPicPr>
          <p:nvPr/>
        </p:nvPicPr>
        <p:blipFill rotWithShape="1">
          <a:blip r:embed="rId3"/>
          <a:srcRect t="14603"/>
          <a:stretch/>
        </p:blipFill>
        <p:spPr>
          <a:xfrm>
            <a:off x="687175" y="1746504"/>
            <a:ext cx="3429297" cy="2603124"/>
          </a:xfrm>
          <a:prstGeom prst="rect">
            <a:avLst/>
          </a:prstGeom>
        </p:spPr>
      </p:pic>
      <p:pic>
        <p:nvPicPr>
          <p:cNvPr id="5" name="Picture 4"/>
          <p:cNvPicPr>
            <a:picLocks noChangeAspect="1"/>
          </p:cNvPicPr>
          <p:nvPr/>
        </p:nvPicPr>
        <p:blipFill rotWithShape="1">
          <a:blip r:embed="rId4"/>
          <a:srcRect t="17207"/>
          <a:stretch/>
        </p:blipFill>
        <p:spPr>
          <a:xfrm>
            <a:off x="687175" y="4242816"/>
            <a:ext cx="3429297" cy="2523744"/>
          </a:xfrm>
          <a:prstGeom prst="rect">
            <a:avLst/>
          </a:prstGeom>
        </p:spPr>
      </p:pic>
      <p:sp>
        <p:nvSpPr>
          <p:cNvPr id="6" name="TextBox 5"/>
          <p:cNvSpPr txBox="1"/>
          <p:nvPr/>
        </p:nvSpPr>
        <p:spPr>
          <a:xfrm>
            <a:off x="1581912" y="1746504"/>
            <a:ext cx="1859355" cy="369332"/>
          </a:xfrm>
          <a:prstGeom prst="rect">
            <a:avLst/>
          </a:prstGeom>
          <a:noFill/>
        </p:spPr>
        <p:txBody>
          <a:bodyPr wrap="none" rtlCol="0">
            <a:spAutoFit/>
          </a:bodyPr>
          <a:lstStyle/>
          <a:p>
            <a:r>
              <a:rPr lang="en-GB" dirty="0" smtClean="0">
                <a:solidFill>
                  <a:srgbClr val="FF0000"/>
                </a:solidFill>
              </a:rPr>
              <a:t>Example station A</a:t>
            </a:r>
            <a:endParaRPr lang="en-GB" dirty="0">
              <a:solidFill>
                <a:srgbClr val="FF0000"/>
              </a:solidFill>
            </a:endParaRPr>
          </a:p>
        </p:txBody>
      </p:sp>
      <p:sp>
        <p:nvSpPr>
          <p:cNvPr id="7" name="TextBox 6"/>
          <p:cNvSpPr txBox="1"/>
          <p:nvPr/>
        </p:nvSpPr>
        <p:spPr>
          <a:xfrm>
            <a:off x="1661160" y="4242816"/>
            <a:ext cx="1851341" cy="369332"/>
          </a:xfrm>
          <a:prstGeom prst="rect">
            <a:avLst/>
          </a:prstGeom>
          <a:noFill/>
        </p:spPr>
        <p:txBody>
          <a:bodyPr wrap="none" rtlCol="0">
            <a:spAutoFit/>
          </a:bodyPr>
          <a:lstStyle/>
          <a:p>
            <a:r>
              <a:rPr lang="en-GB" dirty="0" smtClean="0">
                <a:solidFill>
                  <a:srgbClr val="0000FF"/>
                </a:solidFill>
              </a:rPr>
              <a:t>Example station B</a:t>
            </a:r>
            <a:endParaRPr lang="en-GB" dirty="0">
              <a:solidFill>
                <a:srgbClr val="0000FF"/>
              </a:solidFill>
            </a:endParaRPr>
          </a:p>
        </p:txBody>
      </p:sp>
      <p:sp>
        <p:nvSpPr>
          <p:cNvPr id="8" name="Right Arrow 7"/>
          <p:cNvSpPr/>
          <p:nvPr/>
        </p:nvSpPr>
        <p:spPr>
          <a:xfrm>
            <a:off x="4923535" y="3392424"/>
            <a:ext cx="1252728" cy="957204"/>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968692" y="1746504"/>
            <a:ext cx="3114219" cy="923330"/>
          </a:xfrm>
          <a:prstGeom prst="rect">
            <a:avLst/>
          </a:prstGeom>
        </p:spPr>
        <p:txBody>
          <a:bodyPr wrap="square">
            <a:spAutoFit/>
          </a:bodyPr>
          <a:lstStyle/>
          <a:p>
            <a:pPr algn="ctr"/>
            <a:r>
              <a:rPr lang="en-GB" dirty="0" smtClean="0"/>
              <a:t>Fit </a:t>
            </a:r>
            <a:r>
              <a:rPr lang="en-GB" dirty="0"/>
              <a:t>a statistical model to predict variation in </a:t>
            </a:r>
            <a:r>
              <a:rPr lang="en-GB" dirty="0" smtClean="0"/>
              <a:t>longevity as a function of the environment</a:t>
            </a:r>
            <a:endParaRPr lang="en-GB" dirty="0"/>
          </a:p>
        </p:txBody>
      </p:sp>
    </p:spTree>
    <p:extLst>
      <p:ext uri="{BB962C8B-B14F-4D97-AF65-F5344CB8AC3E}">
        <p14:creationId xmlns:p14="http://schemas.microsoft.com/office/powerpoint/2010/main" val="14003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GB" sz="2800" dirty="0" smtClean="0"/>
              <a:t>Statistical model</a:t>
            </a:r>
            <a:endParaRPr lang="en-GB" sz="2800" dirty="0"/>
          </a:p>
        </p:txBody>
      </p:sp>
      <p:sp>
        <p:nvSpPr>
          <p:cNvPr id="3" name="Content Placeholder 2"/>
          <p:cNvSpPr>
            <a:spLocks noGrp="1"/>
          </p:cNvSpPr>
          <p:nvPr>
            <p:ph idx="1"/>
          </p:nvPr>
        </p:nvSpPr>
        <p:spPr>
          <a:xfrm>
            <a:off x="838200" y="1480185"/>
            <a:ext cx="6365240" cy="4351338"/>
          </a:xfrm>
        </p:spPr>
        <p:txBody>
          <a:bodyPr>
            <a:noAutofit/>
          </a:bodyPr>
          <a:lstStyle/>
          <a:p>
            <a:pPr>
              <a:lnSpc>
                <a:spcPct val="120000"/>
              </a:lnSpc>
            </a:pPr>
            <a:r>
              <a:rPr lang="en-US" sz="2000" dirty="0" smtClean="0">
                <a:latin typeface="+mj-lt"/>
              </a:rPr>
              <a:t>We assume that </a:t>
            </a:r>
            <a:r>
              <a:rPr lang="en-US" sz="2000" dirty="0">
                <a:latin typeface="+mj-lt"/>
              </a:rPr>
              <a:t>the biomass proportion </a:t>
            </a:r>
            <a:r>
              <a:rPr lang="en-US" sz="2000" dirty="0" smtClean="0">
                <a:latin typeface="+mj-lt"/>
              </a:rPr>
              <a:t>at each station </a:t>
            </a:r>
            <a:r>
              <a:rPr lang="en-US" sz="2000" dirty="0">
                <a:latin typeface="+mj-lt"/>
              </a:rPr>
              <a:t>is a sigmoidal (logistic) function </a:t>
            </a:r>
            <a:r>
              <a:rPr lang="en-US" sz="2000" dirty="0" smtClean="0">
                <a:latin typeface="+mj-lt"/>
              </a:rPr>
              <a:t>of </a:t>
            </a:r>
            <a:r>
              <a:rPr lang="en-US" sz="2000" dirty="0">
                <a:latin typeface="+mj-lt"/>
              </a:rPr>
              <a:t>longevity </a:t>
            </a:r>
            <a:r>
              <a:rPr lang="en-US" sz="2000" dirty="0" smtClean="0">
                <a:latin typeface="+mj-lt"/>
              </a:rPr>
              <a:t>(</a:t>
            </a:r>
            <a:r>
              <a:rPr lang="en-US" sz="2000" dirty="0">
                <a:latin typeface="+mj-lt"/>
              </a:rPr>
              <a:t>Fig. 3</a:t>
            </a:r>
            <a:r>
              <a:rPr lang="en-US" sz="2000" dirty="0" smtClean="0">
                <a:latin typeface="+mj-lt"/>
              </a:rPr>
              <a:t>), which </a:t>
            </a:r>
            <a:r>
              <a:rPr lang="en-US" sz="2000" dirty="0">
                <a:latin typeface="+mj-lt"/>
              </a:rPr>
              <a:t>starts at 0 and approaches 1 </a:t>
            </a:r>
            <a:r>
              <a:rPr lang="en-US" sz="2000" dirty="0" smtClean="0">
                <a:latin typeface="+mj-lt"/>
              </a:rPr>
              <a:t>when longevity becomes </a:t>
            </a:r>
            <a:r>
              <a:rPr lang="en-US" sz="2000" dirty="0">
                <a:latin typeface="+mj-lt"/>
              </a:rPr>
              <a:t>large</a:t>
            </a:r>
            <a:endParaRPr lang="en-GB" sz="2000" dirty="0" smtClean="0">
              <a:latin typeface="+mj-lt"/>
            </a:endParaRPr>
          </a:p>
          <a:p>
            <a:endParaRPr lang="en-GB" sz="2000" dirty="0">
              <a:latin typeface="+mj-lt"/>
            </a:endParaRPr>
          </a:p>
          <a:p>
            <a:r>
              <a:rPr lang="en-GB" sz="2000" dirty="0" smtClean="0">
                <a:latin typeface="+mj-lt"/>
              </a:rPr>
              <a:t>Model specifications: </a:t>
            </a:r>
          </a:p>
          <a:p>
            <a:pPr lvl="1"/>
            <a:r>
              <a:rPr lang="en-GB" sz="2000" dirty="0">
                <a:latin typeface="+mj-lt"/>
              </a:rPr>
              <a:t>Longevity is log transformed</a:t>
            </a:r>
          </a:p>
          <a:p>
            <a:pPr lvl="1"/>
            <a:r>
              <a:rPr lang="en-GB" sz="2000" dirty="0">
                <a:latin typeface="+mj-lt"/>
              </a:rPr>
              <a:t>Mixed model </a:t>
            </a:r>
            <a:r>
              <a:rPr lang="en-GB" sz="2000" dirty="0" smtClean="0">
                <a:latin typeface="+mj-lt"/>
              </a:rPr>
              <a:t>with binomial </a:t>
            </a:r>
            <a:r>
              <a:rPr lang="en-GB" sz="2000" dirty="0">
                <a:latin typeface="+mj-lt"/>
              </a:rPr>
              <a:t>distribution</a:t>
            </a:r>
          </a:p>
          <a:p>
            <a:pPr lvl="1"/>
            <a:r>
              <a:rPr lang="en-GB" sz="2000" dirty="0" smtClean="0">
                <a:latin typeface="+mj-lt"/>
              </a:rPr>
              <a:t>Mixed </a:t>
            </a:r>
            <a:r>
              <a:rPr lang="en-GB" sz="2000" dirty="0">
                <a:latin typeface="+mj-lt"/>
              </a:rPr>
              <a:t>model with sampling station as random </a:t>
            </a:r>
            <a:r>
              <a:rPr lang="en-GB" sz="2000" dirty="0" smtClean="0">
                <a:latin typeface="+mj-lt"/>
              </a:rPr>
              <a:t>variable (normal distribution)</a:t>
            </a:r>
            <a:endParaRPr lang="en-GB" sz="2000" dirty="0">
              <a:latin typeface="+mj-lt"/>
            </a:endParaRPr>
          </a:p>
          <a:p>
            <a:endParaRPr lang="en-GB" sz="2000" dirty="0">
              <a:latin typeface="+mj-lt"/>
            </a:endParaRPr>
          </a:p>
          <a:p>
            <a:r>
              <a:rPr lang="en-GB" sz="2000" dirty="0" smtClean="0">
                <a:latin typeface="+mj-lt"/>
              </a:rPr>
              <a:t>Purpose is to predict (extrapolate) longevity for each grid cell</a:t>
            </a:r>
            <a:endParaRPr lang="en-GB" sz="2000" dirty="0">
              <a:latin typeface="+mj-lt"/>
            </a:endParaRPr>
          </a:p>
        </p:txBody>
      </p:sp>
      <p:pic>
        <p:nvPicPr>
          <p:cNvPr id="4" name="Picture 3"/>
          <p:cNvPicPr>
            <a:picLocks noChangeAspect="1"/>
          </p:cNvPicPr>
          <p:nvPr/>
        </p:nvPicPr>
        <p:blipFill>
          <a:blip r:embed="rId2"/>
          <a:stretch>
            <a:fillRect/>
          </a:stretch>
        </p:blipFill>
        <p:spPr>
          <a:xfrm>
            <a:off x="7203440" y="1357595"/>
            <a:ext cx="4788603" cy="4078880"/>
          </a:xfrm>
          <a:prstGeom prst="rect">
            <a:avLst/>
          </a:prstGeom>
        </p:spPr>
      </p:pic>
    </p:spTree>
    <p:extLst>
      <p:ext uri="{BB962C8B-B14F-4D97-AF65-F5344CB8AC3E}">
        <p14:creationId xmlns:p14="http://schemas.microsoft.com/office/powerpoint/2010/main" val="1262692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9435275" cy="369332"/>
          </a:xfrm>
          <a:prstGeom prst="rect">
            <a:avLst/>
          </a:prstGeom>
          <a:noFill/>
        </p:spPr>
        <p:txBody>
          <a:bodyPr wrap="none" rtlCol="0">
            <a:spAutoFit/>
          </a:bodyPr>
          <a:lstStyle/>
          <a:p>
            <a:r>
              <a:rPr lang="en-US" u="sng" dirty="0" smtClean="0"/>
              <a:t>Step </a:t>
            </a:r>
            <a:r>
              <a:rPr lang="en-US" u="sng" dirty="0"/>
              <a:t>2 Estimating longevity benthic data</a:t>
            </a:r>
            <a:r>
              <a:rPr lang="en-GB" u="sng" dirty="0" smtClean="0"/>
              <a:t>.R</a:t>
            </a:r>
            <a:r>
              <a:rPr lang="en-GB" dirty="0" smtClean="0"/>
              <a:t>  in the folder: </a:t>
            </a:r>
            <a:r>
              <a:rPr lang="en-US" dirty="0"/>
              <a:t>Step 2 Estimate relationships benthic data</a:t>
            </a:r>
            <a:endParaRPr lang="en-GB" dirty="0" smtClean="0"/>
          </a:p>
        </p:txBody>
      </p:sp>
    </p:spTree>
    <p:extLst>
      <p:ext uri="{BB962C8B-B14F-4D97-AF65-F5344CB8AC3E}">
        <p14:creationId xmlns:p14="http://schemas.microsoft.com/office/powerpoint/2010/main" val="1265394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3. Predict sensitivity (=longevity distribution) at large spatial scales</a:t>
            </a:r>
          </a:p>
        </p:txBody>
      </p:sp>
      <p:sp>
        <p:nvSpPr>
          <p:cNvPr id="3" name="Content Placeholder 2"/>
          <p:cNvSpPr>
            <a:spLocks noGrp="1"/>
          </p:cNvSpPr>
          <p:nvPr>
            <p:ph idx="1"/>
          </p:nvPr>
        </p:nvSpPr>
        <p:spPr/>
        <p:txBody>
          <a:bodyPr/>
          <a:lstStyle/>
          <a:p>
            <a:r>
              <a:rPr lang="en-GB" dirty="0" smtClean="0"/>
              <a:t>Requirements:</a:t>
            </a:r>
          </a:p>
          <a:p>
            <a:pPr lvl="1"/>
            <a:r>
              <a:rPr lang="en-GB" dirty="0" smtClean="0"/>
              <a:t>Success in step 1 and 2</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143" b="7303"/>
          <a:stretch/>
        </p:blipFill>
        <p:spPr>
          <a:xfrm>
            <a:off x="6294120" y="2765280"/>
            <a:ext cx="5771125" cy="3879360"/>
          </a:xfrm>
          <a:prstGeom prst="rect">
            <a:avLst/>
          </a:prstGeom>
        </p:spPr>
      </p:pic>
    </p:spTree>
    <p:extLst>
      <p:ext uri="{BB962C8B-B14F-4D97-AF65-F5344CB8AC3E}">
        <p14:creationId xmlns:p14="http://schemas.microsoft.com/office/powerpoint/2010/main" val="412003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Step 3. Predict </a:t>
            </a:r>
            <a:r>
              <a:rPr lang="en-GB" sz="3200" dirty="0"/>
              <a:t>sensitivity (=longevity distribution) at large spatial </a:t>
            </a:r>
            <a:r>
              <a:rPr lang="en-GB" sz="3200" dirty="0" smtClean="0"/>
              <a:t>scales</a:t>
            </a:r>
            <a:endParaRPr lang="en-GB" sz="32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857" y="1690688"/>
            <a:ext cx="4491596" cy="65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1177856" y="1848009"/>
            <a:ext cx="5153149" cy="4908391"/>
          </a:xfrm>
          <a:prstGeom prst="rect">
            <a:avLst/>
          </a:prstGeom>
        </p:spPr>
      </p:pic>
      <p:sp>
        <p:nvSpPr>
          <p:cNvPr id="7" name="TextBox 6"/>
          <p:cNvSpPr txBox="1"/>
          <p:nvPr/>
        </p:nvSpPr>
        <p:spPr>
          <a:xfrm>
            <a:off x="341064" y="2615802"/>
            <a:ext cx="2297745" cy="646331"/>
          </a:xfrm>
          <a:prstGeom prst="rect">
            <a:avLst/>
          </a:prstGeom>
          <a:noFill/>
        </p:spPr>
        <p:txBody>
          <a:bodyPr wrap="none" rtlCol="0">
            <a:spAutoFit/>
          </a:bodyPr>
          <a:lstStyle/>
          <a:p>
            <a:r>
              <a:rPr lang="en-GB" dirty="0" smtClean="0"/>
              <a:t>Similar environmental </a:t>
            </a:r>
          </a:p>
          <a:p>
            <a:r>
              <a:rPr lang="en-GB" dirty="0" smtClean="0"/>
              <a:t>conditions</a:t>
            </a:r>
            <a:endParaRPr lang="en-GB" dirty="0"/>
          </a:p>
        </p:txBody>
      </p:sp>
      <p:cxnSp>
        <p:nvCxnSpPr>
          <p:cNvPr id="9" name="Straight Arrow Connector 8"/>
          <p:cNvCxnSpPr/>
          <p:nvPr/>
        </p:nvCxnSpPr>
        <p:spPr>
          <a:xfrm flipH="1" flipV="1">
            <a:off x="1961676" y="3096289"/>
            <a:ext cx="284480" cy="311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10080" y="5679440"/>
            <a:ext cx="822960" cy="10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4582160"/>
            <a:ext cx="1554480" cy="1107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894136" y="2938968"/>
            <a:ext cx="777240" cy="9983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638809" y="2938968"/>
            <a:ext cx="1115621" cy="164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9869" y="2945542"/>
            <a:ext cx="751794" cy="6082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297680" y="3943891"/>
            <a:ext cx="201423" cy="1025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297680" y="4052984"/>
            <a:ext cx="23229" cy="52917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07967" y="3885503"/>
            <a:ext cx="23229" cy="180409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409280" y="3479586"/>
            <a:ext cx="82383" cy="4643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297680" y="4594285"/>
            <a:ext cx="1219200" cy="4657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518867" y="3666673"/>
            <a:ext cx="739693" cy="9154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398391" y="2578508"/>
            <a:ext cx="739693" cy="9154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056913" y="1920240"/>
            <a:ext cx="602207" cy="73854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25236" y="1938838"/>
            <a:ext cx="52695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160447" y="1920240"/>
            <a:ext cx="98113" cy="174643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251245" y="3053138"/>
            <a:ext cx="467851" cy="16042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19096" y="2761831"/>
            <a:ext cx="2297745" cy="646331"/>
          </a:xfrm>
          <a:prstGeom prst="rect">
            <a:avLst/>
          </a:prstGeom>
          <a:noFill/>
        </p:spPr>
        <p:txBody>
          <a:bodyPr wrap="none" rtlCol="0">
            <a:spAutoFit/>
          </a:bodyPr>
          <a:lstStyle/>
          <a:p>
            <a:r>
              <a:rPr lang="en-GB" dirty="0" smtClean="0"/>
              <a:t>Similar environmental </a:t>
            </a:r>
          </a:p>
          <a:p>
            <a:r>
              <a:rPr lang="en-GB" dirty="0" smtClean="0"/>
              <a:t>conditions</a:t>
            </a:r>
            <a:endParaRPr lang="en-GB" dirty="0"/>
          </a:p>
        </p:txBody>
      </p:sp>
    </p:spTree>
    <p:extLst>
      <p:ext uri="{BB962C8B-B14F-4D97-AF65-F5344CB8AC3E}">
        <p14:creationId xmlns:p14="http://schemas.microsoft.com/office/powerpoint/2010/main" val="4980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6578339" cy="369332"/>
          </a:xfrm>
          <a:prstGeom prst="rect">
            <a:avLst/>
          </a:prstGeom>
          <a:noFill/>
        </p:spPr>
        <p:txBody>
          <a:bodyPr wrap="none" rtlCol="0">
            <a:spAutoFit/>
          </a:bodyPr>
          <a:lstStyle/>
          <a:p>
            <a:r>
              <a:rPr lang="en-US" u="sng" dirty="0"/>
              <a:t>Step 3 Estimating </a:t>
            </a:r>
            <a:r>
              <a:rPr lang="en-US" u="sng" dirty="0" err="1" smtClean="0"/>
              <a:t>sensitivity.R</a:t>
            </a:r>
            <a:r>
              <a:rPr lang="en-US" dirty="0" smtClean="0"/>
              <a:t> </a:t>
            </a:r>
            <a:r>
              <a:rPr lang="en-GB" dirty="0" smtClean="0"/>
              <a:t>in the folder: </a:t>
            </a:r>
            <a:r>
              <a:rPr lang="en-US" dirty="0"/>
              <a:t>Step 3 Predict sensitivity</a:t>
            </a:r>
            <a:endParaRPr lang="en-GB" dirty="0" smtClean="0"/>
          </a:p>
        </p:txBody>
      </p:sp>
    </p:spTree>
    <p:extLst>
      <p:ext uri="{BB962C8B-B14F-4D97-AF65-F5344CB8AC3E}">
        <p14:creationId xmlns:p14="http://schemas.microsoft.com/office/powerpoint/2010/main" val="3254325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Step 4. Estimate </a:t>
            </a:r>
            <a:r>
              <a:rPr lang="en-GB" sz="3200" dirty="0"/>
              <a:t>seabed state for the whole region and per MSFD habitat </a:t>
            </a:r>
            <a:r>
              <a:rPr lang="en-GB" sz="3200" dirty="0" smtClean="0"/>
              <a:t>type</a:t>
            </a:r>
            <a:endParaRPr lang="en-GB" sz="4000" dirty="0"/>
          </a:p>
        </p:txBody>
      </p:sp>
      <p:sp>
        <p:nvSpPr>
          <p:cNvPr id="3" name="Content Placeholder 2"/>
          <p:cNvSpPr>
            <a:spLocks noGrp="1"/>
          </p:cNvSpPr>
          <p:nvPr>
            <p:ph idx="1"/>
          </p:nvPr>
        </p:nvSpPr>
        <p:spPr>
          <a:xfrm>
            <a:off x="838200" y="2414015"/>
            <a:ext cx="10515600" cy="3762947"/>
          </a:xfrm>
        </p:spPr>
        <p:txBody>
          <a:bodyPr/>
          <a:lstStyle/>
          <a:p>
            <a:r>
              <a:rPr lang="en-GB" dirty="0" smtClean="0"/>
              <a:t>Requirements:</a:t>
            </a:r>
          </a:p>
          <a:p>
            <a:pPr lvl="1"/>
            <a:r>
              <a:rPr lang="en-GB" dirty="0" smtClean="0"/>
              <a:t>Bottom trawl fishing intensities (ICES WGSFD) (for now taken from an ICES product to OSPAR/HELCOM)</a:t>
            </a:r>
          </a:p>
          <a:p>
            <a:pPr lvl="1"/>
            <a:endParaRPr lang="en-GB" dirty="0"/>
          </a:p>
          <a:p>
            <a:r>
              <a:rPr lang="en-GB" dirty="0" smtClean="0"/>
              <a:t>Parameterization:</a:t>
            </a:r>
          </a:p>
          <a:p>
            <a:pPr lvl="1"/>
            <a:r>
              <a:rPr lang="en-GB" dirty="0"/>
              <a:t>Recovery rate is longevity </a:t>
            </a:r>
            <a:r>
              <a:rPr lang="en-GB" dirty="0" smtClean="0"/>
              <a:t>dependent (Hiddink et al. 2017)</a:t>
            </a:r>
            <a:endParaRPr lang="en-GB" dirty="0"/>
          </a:p>
          <a:p>
            <a:pPr lvl="1"/>
            <a:r>
              <a:rPr lang="en-GB" dirty="0"/>
              <a:t>Depletion rate is gear-dependent (OT, TBB, TD</a:t>
            </a:r>
            <a:r>
              <a:rPr lang="en-GB" dirty="0" smtClean="0"/>
              <a:t>) (Hiddink et al. 2016)</a:t>
            </a:r>
            <a:endParaRPr lang="en-GB" dirty="0"/>
          </a:p>
          <a:p>
            <a:endParaRPr lang="en-GB" dirty="0" smtClean="0"/>
          </a:p>
        </p:txBody>
      </p:sp>
    </p:spTree>
    <p:extLst>
      <p:ext uri="{BB962C8B-B14F-4D97-AF65-F5344CB8AC3E}">
        <p14:creationId xmlns:p14="http://schemas.microsoft.com/office/powerpoint/2010/main" val="2692080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6094745" cy="369332"/>
          </a:xfrm>
          <a:prstGeom prst="rect">
            <a:avLst/>
          </a:prstGeom>
          <a:noFill/>
        </p:spPr>
        <p:txBody>
          <a:bodyPr wrap="none" rtlCol="0">
            <a:spAutoFit/>
          </a:bodyPr>
          <a:lstStyle/>
          <a:p>
            <a:r>
              <a:rPr lang="en-US" u="sng" dirty="0"/>
              <a:t>Step 4 calculate </a:t>
            </a:r>
            <a:r>
              <a:rPr lang="en-US" u="sng" dirty="0" err="1" smtClean="0"/>
              <a:t>impact.R</a:t>
            </a:r>
            <a:r>
              <a:rPr lang="en-GB" dirty="0"/>
              <a:t> </a:t>
            </a:r>
            <a:r>
              <a:rPr lang="en-GB" dirty="0" smtClean="0"/>
              <a:t>in the folder: </a:t>
            </a:r>
            <a:r>
              <a:rPr lang="en-US" dirty="0"/>
              <a:t>Step 4 Calculate impact</a:t>
            </a:r>
            <a:endParaRPr lang="en-GB" dirty="0" smtClean="0"/>
          </a:p>
        </p:txBody>
      </p:sp>
    </p:spTree>
    <p:extLst>
      <p:ext uri="{BB962C8B-B14F-4D97-AF65-F5344CB8AC3E}">
        <p14:creationId xmlns:p14="http://schemas.microsoft.com/office/powerpoint/2010/main" val="1637555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Next steps?</a:t>
            </a:r>
            <a:endParaRPr lang="en-GB" sz="3200" dirty="0"/>
          </a:p>
        </p:txBody>
      </p:sp>
      <p:sp>
        <p:nvSpPr>
          <p:cNvPr id="3" name="Content Placeholder 2"/>
          <p:cNvSpPr>
            <a:spLocks noGrp="1"/>
          </p:cNvSpPr>
          <p:nvPr>
            <p:ph idx="1"/>
          </p:nvPr>
        </p:nvSpPr>
        <p:spPr/>
        <p:txBody>
          <a:bodyPr/>
          <a:lstStyle/>
          <a:p>
            <a:pPr lvl="1"/>
            <a:endParaRPr lang="en-GB" dirty="0" smtClean="0"/>
          </a:p>
          <a:p>
            <a:r>
              <a:rPr lang="en-GB" sz="2400" dirty="0" smtClean="0"/>
              <a:t>Run the outcome for different years and estimate:</a:t>
            </a:r>
          </a:p>
          <a:p>
            <a:pPr lvl="1"/>
            <a:r>
              <a:rPr lang="en-GB" sz="2000" dirty="0" smtClean="0"/>
              <a:t>Pressure indicators (per habitat, gear type, year)</a:t>
            </a:r>
          </a:p>
          <a:p>
            <a:pPr lvl="1"/>
            <a:r>
              <a:rPr lang="en-GB" sz="2000" dirty="0" smtClean="0"/>
              <a:t>Impact indicators (per habitat, gear type, year)</a:t>
            </a:r>
          </a:p>
          <a:p>
            <a:pPr lvl="1"/>
            <a:r>
              <a:rPr lang="en-GB" sz="2000" dirty="0" smtClean="0"/>
              <a:t>Trade offs</a:t>
            </a:r>
          </a:p>
          <a:p>
            <a:endParaRPr lang="en-GB" dirty="0" smtClean="0"/>
          </a:p>
          <a:p>
            <a:r>
              <a:rPr lang="en-GB" sz="2400" dirty="0"/>
              <a:t>Bootstrap of parameters to estimate uncertainty (code will be provided):</a:t>
            </a:r>
          </a:p>
          <a:p>
            <a:pPr lvl="1"/>
            <a:r>
              <a:rPr lang="en-GB" sz="2000" dirty="0" smtClean="0"/>
              <a:t>Uncertainty in depletion </a:t>
            </a:r>
            <a:r>
              <a:rPr lang="en-GB" sz="2000" dirty="0"/>
              <a:t>and recovery </a:t>
            </a:r>
            <a:r>
              <a:rPr lang="en-GB" sz="2000" dirty="0" smtClean="0"/>
              <a:t>parameters taken from </a:t>
            </a:r>
            <a:r>
              <a:rPr lang="en-GB" sz="2000" dirty="0"/>
              <a:t>Hiddink et al. 2016/2017</a:t>
            </a:r>
          </a:p>
          <a:p>
            <a:pPr lvl="1"/>
            <a:r>
              <a:rPr lang="en-GB" sz="2000"/>
              <a:t>Longevity </a:t>
            </a:r>
            <a:r>
              <a:rPr lang="en-GB" sz="2000" smtClean="0"/>
              <a:t>uncertainty taken </a:t>
            </a:r>
            <a:r>
              <a:rPr lang="en-GB" sz="2000" dirty="0" smtClean="0"/>
              <a:t>from </a:t>
            </a:r>
            <a:r>
              <a:rPr lang="en-GB" sz="2000" dirty="0"/>
              <a:t>your own statistical model</a:t>
            </a:r>
          </a:p>
          <a:p>
            <a:endParaRPr lang="en-GB" dirty="0"/>
          </a:p>
        </p:txBody>
      </p:sp>
    </p:spTree>
    <p:extLst>
      <p:ext uri="{BB962C8B-B14F-4D97-AF65-F5344CB8AC3E}">
        <p14:creationId xmlns:p14="http://schemas.microsoft.com/office/powerpoint/2010/main" val="1764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Four steps for the workflow:</a:t>
            </a:r>
            <a:endParaRPr lang="en-GB" sz="4000" dirty="0"/>
          </a:p>
        </p:txBody>
      </p:sp>
      <p:sp>
        <p:nvSpPr>
          <p:cNvPr id="3" name="Content Placeholder 2"/>
          <p:cNvSpPr>
            <a:spLocks noGrp="1"/>
          </p:cNvSpPr>
          <p:nvPr>
            <p:ph idx="1"/>
          </p:nvPr>
        </p:nvSpPr>
        <p:spPr>
          <a:xfrm>
            <a:off x="350520" y="2418802"/>
            <a:ext cx="2128520" cy="1193801"/>
          </a:xfrm>
        </p:spPr>
        <p:txBody>
          <a:bodyPr>
            <a:normAutofit/>
          </a:bodyPr>
          <a:lstStyle/>
          <a:p>
            <a:pPr marL="0" indent="0">
              <a:buNone/>
            </a:pPr>
            <a:r>
              <a:rPr lang="en-GB" sz="2000" dirty="0" smtClean="0"/>
              <a:t>1. Assign region of interest</a:t>
            </a:r>
          </a:p>
        </p:txBody>
      </p:sp>
      <p:sp>
        <p:nvSpPr>
          <p:cNvPr id="4" name="Rectangle 3"/>
          <p:cNvSpPr/>
          <p:nvPr/>
        </p:nvSpPr>
        <p:spPr>
          <a:xfrm>
            <a:off x="3149600" y="1899918"/>
            <a:ext cx="2448560" cy="1908215"/>
          </a:xfrm>
          <a:prstGeom prst="rect">
            <a:avLst/>
          </a:prstGeom>
        </p:spPr>
        <p:txBody>
          <a:bodyPr wrap="square">
            <a:spAutoFit/>
          </a:bodyPr>
          <a:lstStyle/>
          <a:p>
            <a:r>
              <a:rPr lang="en-GB" sz="2000" dirty="0" smtClean="0"/>
              <a:t>2. </a:t>
            </a:r>
            <a:r>
              <a:rPr lang="en-GB" sz="2000" dirty="0"/>
              <a:t>Estimate relationships between longevity and environment from benthic data</a:t>
            </a:r>
          </a:p>
          <a:p>
            <a:pPr marL="457200" indent="-457200">
              <a:buFont typeface="+mj-lt"/>
              <a:buAutoNum type="arabicPeriod"/>
            </a:pPr>
            <a:endParaRPr lang="en-GB" sz="1600" dirty="0"/>
          </a:p>
        </p:txBody>
      </p:sp>
      <p:sp>
        <p:nvSpPr>
          <p:cNvPr id="5" name="Rectangle 4"/>
          <p:cNvSpPr/>
          <p:nvPr/>
        </p:nvSpPr>
        <p:spPr>
          <a:xfrm>
            <a:off x="6096000" y="2025457"/>
            <a:ext cx="2357120" cy="1323439"/>
          </a:xfrm>
          <a:prstGeom prst="rect">
            <a:avLst/>
          </a:prstGeom>
        </p:spPr>
        <p:txBody>
          <a:bodyPr wrap="square">
            <a:spAutoFit/>
          </a:bodyPr>
          <a:lstStyle/>
          <a:p>
            <a:r>
              <a:rPr lang="en-GB" sz="2000" dirty="0" smtClean="0"/>
              <a:t>3. Predict </a:t>
            </a:r>
            <a:r>
              <a:rPr lang="en-GB" sz="2000" dirty="0"/>
              <a:t>sensitivity (=longevity distribution) at large spatial </a:t>
            </a:r>
            <a:r>
              <a:rPr lang="en-GB" sz="2000" dirty="0" smtClean="0"/>
              <a:t>scales</a:t>
            </a:r>
            <a:endParaRPr lang="en-GB" sz="2000" dirty="0"/>
          </a:p>
        </p:txBody>
      </p:sp>
      <p:sp>
        <p:nvSpPr>
          <p:cNvPr id="6" name="Rectangle 5"/>
          <p:cNvSpPr/>
          <p:nvPr/>
        </p:nvSpPr>
        <p:spPr>
          <a:xfrm>
            <a:off x="9123680" y="2087011"/>
            <a:ext cx="2468880" cy="1200329"/>
          </a:xfrm>
          <a:prstGeom prst="rect">
            <a:avLst/>
          </a:prstGeom>
        </p:spPr>
        <p:txBody>
          <a:bodyPr wrap="square">
            <a:spAutoFit/>
          </a:bodyPr>
          <a:lstStyle/>
          <a:p>
            <a:r>
              <a:rPr lang="en-GB" dirty="0" smtClean="0"/>
              <a:t>4. Estimate </a:t>
            </a:r>
            <a:r>
              <a:rPr lang="en-GB" dirty="0"/>
              <a:t>seabed state for the whole region and per MSFD habitat type</a:t>
            </a:r>
          </a:p>
        </p:txBody>
      </p:sp>
      <p:sp>
        <p:nvSpPr>
          <p:cNvPr id="8" name="Rectangle 7"/>
          <p:cNvSpPr/>
          <p:nvPr/>
        </p:nvSpPr>
        <p:spPr>
          <a:xfrm>
            <a:off x="4754880" y="4673600"/>
            <a:ext cx="532054" cy="589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2"/>
          <a:stretch>
            <a:fillRect/>
          </a:stretch>
        </p:blipFill>
        <p:spPr>
          <a:xfrm>
            <a:off x="3058160" y="3828453"/>
            <a:ext cx="2693189" cy="2526877"/>
          </a:xfrm>
          <a:prstGeom prst="rect">
            <a:avLst/>
          </a:prstGeom>
        </p:spPr>
      </p:pic>
      <p:sp>
        <p:nvSpPr>
          <p:cNvPr id="10" name="Rectangle 9"/>
          <p:cNvSpPr/>
          <p:nvPr/>
        </p:nvSpPr>
        <p:spPr>
          <a:xfrm>
            <a:off x="2936240" y="3828453"/>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020907" y="4576011"/>
            <a:ext cx="730442" cy="47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3"/>
          <a:stretch>
            <a:fillRect/>
          </a:stretch>
        </p:blipFill>
        <p:spPr>
          <a:xfrm>
            <a:off x="6001778" y="3348300"/>
            <a:ext cx="2451342" cy="3377070"/>
          </a:xfrm>
          <a:prstGeom prst="rect">
            <a:avLst/>
          </a:prstGeom>
        </p:spPr>
      </p:pic>
      <p:pic>
        <p:nvPicPr>
          <p:cNvPr id="14" name="Picture 13"/>
          <p:cNvPicPr>
            <a:picLocks noChangeAspect="1"/>
          </p:cNvPicPr>
          <p:nvPr/>
        </p:nvPicPr>
        <p:blipFill>
          <a:blip r:embed="rId4"/>
          <a:stretch>
            <a:fillRect/>
          </a:stretch>
        </p:blipFill>
        <p:spPr>
          <a:xfrm>
            <a:off x="8782605" y="3614362"/>
            <a:ext cx="3151030" cy="2955058"/>
          </a:xfrm>
          <a:prstGeom prst="rect">
            <a:avLst/>
          </a:prstGeom>
        </p:spPr>
      </p:pic>
      <p:sp>
        <p:nvSpPr>
          <p:cNvPr id="15" name="Rectangle 14"/>
          <p:cNvSpPr/>
          <p:nvPr/>
        </p:nvSpPr>
        <p:spPr>
          <a:xfrm>
            <a:off x="8969831" y="3683663"/>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528657" y="3693823"/>
            <a:ext cx="457200" cy="438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8453120" y="4061450"/>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409038" y="5762080"/>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5"/>
          <a:stretch>
            <a:fillRect/>
          </a:stretch>
        </p:blipFill>
        <p:spPr>
          <a:xfrm>
            <a:off x="201572" y="3718630"/>
            <a:ext cx="2099668" cy="1909939"/>
          </a:xfrm>
          <a:prstGeom prst="rect">
            <a:avLst/>
          </a:prstGeom>
        </p:spPr>
      </p:pic>
    </p:spTree>
    <p:extLst>
      <p:ext uri="{BB962C8B-B14F-4D97-AF65-F5344CB8AC3E}">
        <p14:creationId xmlns:p14="http://schemas.microsoft.com/office/powerpoint/2010/main" val="360654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animBg="1"/>
      <p:bldP spid="10" grpId="0" animBg="1"/>
      <p:bldP spid="12"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Step 1: Assign </a:t>
            </a:r>
            <a:r>
              <a:rPr lang="en-GB" sz="3600" dirty="0"/>
              <a:t>region of </a:t>
            </a:r>
            <a:r>
              <a:rPr lang="en-GB" sz="3600" dirty="0" smtClean="0"/>
              <a:t>interest</a:t>
            </a:r>
            <a:endParaRPr lang="en-GB"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823" y="1314197"/>
            <a:ext cx="7448989" cy="5269730"/>
          </a:xfrm>
          <a:prstGeom prst="rect">
            <a:avLst/>
          </a:prstGeom>
        </p:spPr>
      </p:pic>
      <p:sp>
        <p:nvSpPr>
          <p:cNvPr id="5" name="Rectangle 4"/>
          <p:cNvSpPr/>
          <p:nvPr/>
        </p:nvSpPr>
        <p:spPr>
          <a:xfrm>
            <a:off x="5994400" y="4399280"/>
            <a:ext cx="772160" cy="487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952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4548"/>
          </a:xfrm>
        </p:spPr>
        <p:txBody>
          <a:bodyPr>
            <a:normAutofit/>
          </a:bodyPr>
          <a:lstStyle/>
          <a:p>
            <a:r>
              <a:rPr lang="en-GB" sz="3200" dirty="0"/>
              <a:t>Step 1: </a:t>
            </a:r>
            <a:r>
              <a:rPr lang="en-GB" sz="3200" dirty="0" smtClean="0"/>
              <a:t>Assign </a:t>
            </a:r>
            <a:r>
              <a:rPr lang="en-GB" sz="3200" dirty="0"/>
              <a:t>region of </a:t>
            </a:r>
            <a:r>
              <a:rPr lang="en-GB" sz="3200" dirty="0" smtClean="0"/>
              <a:t>interest: data layers</a:t>
            </a:r>
            <a:endParaRPr lang="en-GB" sz="3200" dirty="0"/>
          </a:p>
        </p:txBody>
      </p:sp>
      <p:sp>
        <p:nvSpPr>
          <p:cNvPr id="3" name="Content Placeholder 2"/>
          <p:cNvSpPr>
            <a:spLocks noGrp="1"/>
          </p:cNvSpPr>
          <p:nvPr>
            <p:ph idx="1"/>
          </p:nvPr>
        </p:nvSpPr>
        <p:spPr>
          <a:xfrm>
            <a:off x="838200" y="1259634"/>
            <a:ext cx="10515600" cy="5273246"/>
          </a:xfrm>
        </p:spPr>
        <p:txBody>
          <a:bodyPr>
            <a:noAutofit/>
          </a:bodyPr>
          <a:lstStyle/>
          <a:p>
            <a:r>
              <a:rPr lang="en-GB" sz="1800" dirty="0" smtClean="0"/>
              <a:t>EMODNET MSFD habitats (</a:t>
            </a:r>
            <a:r>
              <a:rPr lang="en-GB" sz="1800" b="1" u="sng" dirty="0" smtClean="0"/>
              <a:t>large </a:t>
            </a:r>
            <a:r>
              <a:rPr lang="en-GB" sz="1800" b="1" u="sng" dirty="0" err="1" smtClean="0"/>
              <a:t>datafile</a:t>
            </a:r>
            <a:r>
              <a:rPr lang="en-GB" sz="1800" dirty="0" smtClean="0"/>
              <a:t>) </a:t>
            </a:r>
          </a:p>
          <a:p>
            <a:pPr lvl="1"/>
            <a:r>
              <a:rPr lang="en-GB" sz="1600" dirty="0" smtClean="0">
                <a:hlinkClick r:id="rId2"/>
              </a:rPr>
              <a:t>https://www.emodnet-seabedhabitats.eu/access-data/download-data/?linkid=1</a:t>
            </a:r>
            <a:endParaRPr lang="en-GB" sz="1600" dirty="0" smtClean="0"/>
          </a:p>
          <a:p>
            <a:endParaRPr lang="en-GB" sz="1800" dirty="0"/>
          </a:p>
          <a:p>
            <a:endParaRPr lang="en-GB" sz="1800" dirty="0" smtClean="0"/>
          </a:p>
          <a:p>
            <a:r>
              <a:rPr lang="en-GB" sz="1800" dirty="0" smtClean="0"/>
              <a:t>ICES Ecoregions</a:t>
            </a:r>
          </a:p>
          <a:p>
            <a:pPr lvl="1"/>
            <a:r>
              <a:rPr lang="en-GB" sz="1600" dirty="0" smtClean="0">
                <a:hlinkClick r:id="rId3"/>
              </a:rPr>
              <a:t>http://gis.ices.dk/shapefiles/ICES_ecoregions.zip</a:t>
            </a:r>
            <a:endParaRPr lang="en-GB" sz="1600" dirty="0" smtClean="0"/>
          </a:p>
          <a:p>
            <a:endParaRPr lang="en-GB" sz="1800" dirty="0" smtClean="0"/>
          </a:p>
          <a:p>
            <a:r>
              <a:rPr lang="en-GB" sz="1800" dirty="0" smtClean="0"/>
              <a:t>Exclusive Economic Zones</a:t>
            </a:r>
          </a:p>
          <a:p>
            <a:pPr lvl="1"/>
            <a:r>
              <a:rPr lang="en-GB" sz="1600" dirty="0" smtClean="0">
                <a:hlinkClick r:id="rId4"/>
              </a:rPr>
              <a:t>www.marineregions.org/download_file.php?name=EEZ_land_union_v2_201410.zip</a:t>
            </a:r>
            <a:endParaRPr lang="en-GB" sz="1600" dirty="0"/>
          </a:p>
          <a:p>
            <a:endParaRPr lang="en-GB" sz="1800" dirty="0" smtClean="0"/>
          </a:p>
          <a:p>
            <a:r>
              <a:rPr lang="en-GB" sz="1800" dirty="0" smtClean="0"/>
              <a:t>OSPAR Reporting Units (or equivalent in Mediterranean (GFCM) / Baltic (HELCOM habitats)</a:t>
            </a:r>
          </a:p>
          <a:p>
            <a:pPr lvl="1"/>
            <a:r>
              <a:rPr lang="en-GB" sz="1600" dirty="0" smtClean="0">
                <a:hlinkClick r:id="rId5"/>
              </a:rPr>
              <a:t>https://odims.ospar.org/documents/62</a:t>
            </a:r>
            <a:endParaRPr lang="en-GB" sz="1600" dirty="0" smtClean="0"/>
          </a:p>
          <a:p>
            <a:endParaRPr lang="en-GB" sz="1800" dirty="0" smtClean="0"/>
          </a:p>
          <a:p>
            <a:r>
              <a:rPr lang="en-GB" sz="1800" dirty="0" smtClean="0"/>
              <a:t>Download any other data layer of interest to your region (e.g. Baltic Sea -&gt; Salinity, Barents Sea -&gt; temperature)</a:t>
            </a:r>
          </a:p>
          <a:p>
            <a:pPr lvl="1"/>
            <a:r>
              <a:rPr lang="en-GB" sz="1800" dirty="0" smtClean="0"/>
              <a:t>……</a:t>
            </a:r>
            <a:endParaRPr lang="en-GB" sz="1800" dirty="0"/>
          </a:p>
        </p:txBody>
      </p:sp>
      <p:pic>
        <p:nvPicPr>
          <p:cNvPr id="10" name="Picture 9"/>
          <p:cNvPicPr>
            <a:picLocks noChangeAspect="1"/>
          </p:cNvPicPr>
          <p:nvPr/>
        </p:nvPicPr>
        <p:blipFill rotWithShape="1">
          <a:blip r:embed="rId6"/>
          <a:srcRect t="43084"/>
          <a:stretch/>
        </p:blipFill>
        <p:spPr>
          <a:xfrm>
            <a:off x="2092960" y="1879393"/>
            <a:ext cx="8162290" cy="580708"/>
          </a:xfrm>
          <a:prstGeom prst="rect">
            <a:avLst/>
          </a:prstGeom>
        </p:spPr>
      </p:pic>
    </p:spTree>
    <p:extLst>
      <p:ext uri="{BB962C8B-B14F-4D97-AF65-F5344CB8AC3E}">
        <p14:creationId xmlns:p14="http://schemas.microsoft.com/office/powerpoint/2010/main" val="7598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4" name="TextBox 3"/>
          <p:cNvSpPr txBox="1"/>
          <p:nvPr/>
        </p:nvSpPr>
        <p:spPr>
          <a:xfrm>
            <a:off x="1115568" y="5678424"/>
            <a:ext cx="5894114" cy="369332"/>
          </a:xfrm>
          <a:prstGeom prst="rect">
            <a:avLst/>
          </a:prstGeom>
          <a:noFill/>
        </p:spPr>
        <p:txBody>
          <a:bodyPr wrap="none" rtlCol="0">
            <a:spAutoFit/>
          </a:bodyPr>
          <a:lstStyle/>
          <a:p>
            <a:r>
              <a:rPr lang="en-GB" u="sng" dirty="0" smtClean="0"/>
              <a:t>Step1_region.R</a:t>
            </a:r>
            <a:r>
              <a:rPr lang="en-GB" dirty="0" smtClean="0"/>
              <a:t> in the folder: </a:t>
            </a:r>
            <a:r>
              <a:rPr lang="en-US" dirty="0"/>
              <a:t>Step 1 Assign region of interest</a:t>
            </a:r>
            <a:endParaRPr lang="en-GB" dirty="0" smtClean="0"/>
          </a:p>
        </p:txBody>
      </p:sp>
    </p:spTree>
    <p:extLst>
      <p:ext uri="{BB962C8B-B14F-4D97-AF65-F5344CB8AC3E}">
        <p14:creationId xmlns:p14="http://schemas.microsoft.com/office/powerpoint/2010/main" val="421201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Step 2: </a:t>
            </a:r>
            <a:r>
              <a:rPr lang="en-GB" sz="3200" dirty="0"/>
              <a:t>Estimate relationships between </a:t>
            </a:r>
            <a:r>
              <a:rPr lang="en-GB" sz="3200" dirty="0" smtClean="0"/>
              <a:t>longevity and environment </a:t>
            </a:r>
            <a:r>
              <a:rPr lang="en-GB" sz="3200" dirty="0"/>
              <a:t>from benthic </a:t>
            </a:r>
            <a:r>
              <a:rPr lang="en-GB" sz="3200" dirty="0" smtClean="0"/>
              <a:t>data</a:t>
            </a:r>
            <a:endParaRPr lang="en-GB" sz="3200" dirty="0"/>
          </a:p>
        </p:txBody>
      </p:sp>
      <p:sp>
        <p:nvSpPr>
          <p:cNvPr id="3" name="Content Placeholder 2"/>
          <p:cNvSpPr>
            <a:spLocks noGrp="1"/>
          </p:cNvSpPr>
          <p:nvPr>
            <p:ph idx="1"/>
          </p:nvPr>
        </p:nvSpPr>
        <p:spPr>
          <a:xfrm>
            <a:off x="838200" y="1981199"/>
            <a:ext cx="4401710" cy="4324185"/>
          </a:xfrm>
        </p:spPr>
        <p:txBody>
          <a:bodyPr>
            <a:normAutofit/>
          </a:bodyPr>
          <a:lstStyle/>
          <a:p>
            <a:pPr marL="0" indent="0">
              <a:buNone/>
            </a:pPr>
            <a:r>
              <a:rPr lang="en-GB" sz="2400" dirty="0" smtClean="0"/>
              <a:t>Data requirements:</a:t>
            </a:r>
          </a:p>
          <a:p>
            <a:pPr lvl="1"/>
            <a:r>
              <a:rPr lang="en-GB" sz="2000" dirty="0" smtClean="0"/>
              <a:t>Benthic sampling data (preferably unfished locations); </a:t>
            </a:r>
            <a:r>
              <a:rPr lang="en-GB" sz="2000" dirty="0" err="1" smtClean="0"/>
              <a:t>infauna</a:t>
            </a:r>
            <a:r>
              <a:rPr lang="en-GB" sz="2000" dirty="0"/>
              <a:t> </a:t>
            </a:r>
            <a:r>
              <a:rPr lang="en-GB" sz="2000" dirty="0" smtClean="0"/>
              <a:t>/ </a:t>
            </a:r>
            <a:r>
              <a:rPr lang="en-GB" sz="2000" dirty="0" err="1" smtClean="0"/>
              <a:t>epifauna</a:t>
            </a:r>
            <a:r>
              <a:rPr lang="en-GB" sz="2000" dirty="0"/>
              <a:t> </a:t>
            </a:r>
            <a:r>
              <a:rPr lang="en-GB" sz="2000" dirty="0" smtClean="0"/>
              <a:t>/ megafauna</a:t>
            </a:r>
          </a:p>
          <a:p>
            <a:pPr lvl="1"/>
            <a:endParaRPr lang="en-GB" sz="2000" dirty="0" smtClean="0"/>
          </a:p>
          <a:p>
            <a:pPr lvl="1"/>
            <a:r>
              <a:rPr lang="en-GB" sz="2000" dirty="0" smtClean="0"/>
              <a:t>Longevity </a:t>
            </a:r>
            <a:r>
              <a:rPr lang="en-GB" sz="2000" dirty="0" err="1" smtClean="0"/>
              <a:t>datatable</a:t>
            </a:r>
            <a:r>
              <a:rPr lang="en-GB" sz="2000" dirty="0" smtClean="0"/>
              <a:t> per species / genus / family</a:t>
            </a:r>
          </a:p>
        </p:txBody>
      </p:sp>
      <p:pic>
        <p:nvPicPr>
          <p:cNvPr id="5" name="Picture 4"/>
          <p:cNvPicPr>
            <a:picLocks noChangeAspect="1"/>
          </p:cNvPicPr>
          <p:nvPr/>
        </p:nvPicPr>
        <p:blipFill>
          <a:blip r:embed="rId2"/>
          <a:stretch>
            <a:fillRect/>
          </a:stretch>
        </p:blipFill>
        <p:spPr>
          <a:xfrm>
            <a:off x="8205893" y="3378758"/>
            <a:ext cx="1814666" cy="2469583"/>
          </a:xfrm>
          <a:prstGeom prst="rect">
            <a:avLst/>
          </a:prstGeom>
        </p:spPr>
      </p:pic>
      <p:pic>
        <p:nvPicPr>
          <p:cNvPr id="6" name="Content Placeholder 6"/>
          <p:cNvPicPr>
            <a:picLocks noChangeAspect="1"/>
          </p:cNvPicPr>
          <p:nvPr/>
        </p:nvPicPr>
        <p:blipFill>
          <a:blip r:embed="rId3"/>
          <a:stretch>
            <a:fillRect/>
          </a:stretch>
        </p:blipFill>
        <p:spPr bwMode="auto">
          <a:xfrm>
            <a:off x="10286414" y="1690688"/>
            <a:ext cx="1539826" cy="337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9" descr="C:\Users\lislin\ownCloud\Økotokt og UDPro\Inger Marie_photo\Økotokt 2013 GOS BS sør\DSC00446.JPG"/>
          <p:cNvPicPr>
            <a:picLocks noChangeAspect="1" noChangeArrowheads="1"/>
          </p:cNvPicPr>
          <p:nvPr/>
        </p:nvPicPr>
        <p:blipFill>
          <a:blip r:embed="rId4">
            <a:extLst>
              <a:ext uri="{28A0092B-C50C-407E-A947-70E740481C1C}">
                <a14:useLocalDpi xmlns:a14="http://schemas.microsoft.com/office/drawing/2010/main" val="0"/>
              </a:ext>
            </a:extLst>
          </a:blip>
          <a:srcRect r="9399" b="16003"/>
          <a:stretch>
            <a:fillRect/>
          </a:stretch>
        </p:blipFill>
        <p:spPr bwMode="auto">
          <a:xfrm>
            <a:off x="5708014" y="3977802"/>
            <a:ext cx="223202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3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Step 2. Longevity data table</a:t>
            </a:r>
            <a:endParaRPr lang="en-GB" sz="2800" dirty="0"/>
          </a:p>
        </p:txBody>
      </p:sp>
      <p:sp>
        <p:nvSpPr>
          <p:cNvPr id="3" name="Content Placeholder 2"/>
          <p:cNvSpPr>
            <a:spLocks noGrp="1"/>
          </p:cNvSpPr>
          <p:nvPr>
            <p:ph idx="1"/>
          </p:nvPr>
        </p:nvSpPr>
        <p:spPr/>
        <p:txBody>
          <a:bodyPr/>
          <a:lstStyle/>
          <a:p>
            <a:r>
              <a:rPr lang="en-GB" sz="2400" dirty="0" smtClean="0"/>
              <a:t>Longevity </a:t>
            </a:r>
            <a:r>
              <a:rPr lang="en-GB" sz="2400" dirty="0"/>
              <a:t>data tables are available on the </a:t>
            </a:r>
            <a:r>
              <a:rPr lang="en-GB" sz="2400" dirty="0" err="1" smtClean="0"/>
              <a:t>sharepoint</a:t>
            </a:r>
            <a:r>
              <a:rPr lang="en-GB" sz="2400" dirty="0" smtClean="0"/>
              <a:t>:</a:t>
            </a:r>
          </a:p>
          <a:p>
            <a:pPr lvl="1"/>
            <a:r>
              <a:rPr lang="en-GB" sz="2000" dirty="0" smtClean="0"/>
              <a:t>CEFAS/BENTHIS -- Stef Bolam (</a:t>
            </a:r>
            <a:r>
              <a:rPr lang="en-GB" sz="2000" dirty="0" err="1" smtClean="0"/>
              <a:t>infauna</a:t>
            </a:r>
            <a:r>
              <a:rPr lang="en-GB" sz="2000" dirty="0" smtClean="0"/>
              <a:t>/</a:t>
            </a:r>
            <a:r>
              <a:rPr lang="en-GB" sz="2000" dirty="0" err="1" smtClean="0"/>
              <a:t>epifauna</a:t>
            </a:r>
            <a:r>
              <a:rPr lang="en-GB" sz="2000" dirty="0" smtClean="0"/>
              <a:t>)</a:t>
            </a:r>
          </a:p>
          <a:p>
            <a:pPr lvl="1"/>
            <a:r>
              <a:rPr lang="en-US" sz="2000" dirty="0" smtClean="0"/>
              <a:t>IMR/HCMR -- </a:t>
            </a:r>
            <a:r>
              <a:rPr lang="en-GB" sz="2000" dirty="0" err="1" smtClean="0"/>
              <a:t>Lene</a:t>
            </a:r>
            <a:r>
              <a:rPr lang="en-GB" sz="2000" dirty="0" smtClean="0"/>
              <a:t> Buhl Mortensen (megafauna)</a:t>
            </a:r>
          </a:p>
          <a:p>
            <a:pPr lvl="1"/>
            <a:r>
              <a:rPr lang="en-GB" sz="2000" dirty="0" smtClean="0"/>
              <a:t>EMODNET -- Olivier Beauchard </a:t>
            </a:r>
            <a:r>
              <a:rPr lang="en-GB" sz="2000" dirty="0"/>
              <a:t>(</a:t>
            </a:r>
            <a:r>
              <a:rPr lang="en-GB" sz="2000" dirty="0" err="1"/>
              <a:t>infauna</a:t>
            </a:r>
            <a:r>
              <a:rPr lang="en-GB" sz="2000" dirty="0"/>
              <a:t>/</a:t>
            </a:r>
            <a:r>
              <a:rPr lang="en-GB" sz="2000" dirty="0" err="1"/>
              <a:t>epifauna</a:t>
            </a:r>
            <a:r>
              <a:rPr lang="en-GB" sz="2000" dirty="0"/>
              <a:t>)</a:t>
            </a:r>
          </a:p>
          <a:p>
            <a:pPr lvl="1"/>
            <a:endParaRPr lang="en-GB" dirty="0" smtClean="0"/>
          </a:p>
          <a:p>
            <a:pPr lvl="1"/>
            <a:endParaRPr lang="en-GB" dirty="0" smtClean="0"/>
          </a:p>
          <a:p>
            <a:endParaRPr lang="en-GB" dirty="0"/>
          </a:p>
          <a:p>
            <a:r>
              <a:rPr lang="en-GB" sz="2000" dirty="0"/>
              <a:t>We urge users to go through the info for the taxa listed on their spreadsheet and check as far as practicably possible rather than assuming that all info contained is reliable.  Inaccuracies may also creep in due to geographical or even more regional differences. </a:t>
            </a:r>
            <a:endParaRPr lang="en-US" sz="2000" dirty="0"/>
          </a:p>
          <a:p>
            <a:endParaRPr lang="en-GB" dirty="0"/>
          </a:p>
        </p:txBody>
      </p:sp>
    </p:spTree>
    <p:extLst>
      <p:ext uri="{BB962C8B-B14F-4D97-AF65-F5344CB8AC3E}">
        <p14:creationId xmlns:p14="http://schemas.microsoft.com/office/powerpoint/2010/main" val="4084267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a:bodyPr>
          <a:lstStyle/>
          <a:p>
            <a:r>
              <a:rPr lang="en-GB" sz="3200" dirty="0"/>
              <a:t>Step 2: </a:t>
            </a:r>
            <a:r>
              <a:rPr lang="en-GB" sz="3200" dirty="0" smtClean="0"/>
              <a:t>Longevity per station</a:t>
            </a:r>
            <a:endParaRPr lang="en-GB" sz="3200" dirty="0"/>
          </a:p>
        </p:txBody>
      </p:sp>
      <p:sp>
        <p:nvSpPr>
          <p:cNvPr id="3" name="Content Placeholder 2"/>
          <p:cNvSpPr>
            <a:spLocks noGrp="1"/>
          </p:cNvSpPr>
          <p:nvPr>
            <p:ph idx="1"/>
          </p:nvPr>
        </p:nvSpPr>
        <p:spPr>
          <a:xfrm>
            <a:off x="838200" y="1478509"/>
            <a:ext cx="10515600" cy="2557344"/>
          </a:xfrm>
        </p:spPr>
        <p:txBody>
          <a:bodyPr>
            <a:normAutofit lnSpcReduction="10000"/>
          </a:bodyPr>
          <a:lstStyle/>
          <a:p>
            <a:r>
              <a:rPr lang="en-GB" sz="2400" dirty="0" smtClean="0"/>
              <a:t>Longevity is here assigned in 4 categories (using BENTHIS trait data table)</a:t>
            </a:r>
          </a:p>
          <a:p>
            <a:pPr lvl="1"/>
            <a:r>
              <a:rPr lang="en-GB" sz="2000" dirty="0" smtClean="0"/>
              <a:t>&lt; 1 year</a:t>
            </a:r>
          </a:p>
          <a:p>
            <a:pPr lvl="1"/>
            <a:r>
              <a:rPr lang="en-GB" sz="2000" dirty="0" smtClean="0"/>
              <a:t>1-3 years</a:t>
            </a:r>
          </a:p>
          <a:p>
            <a:pPr lvl="1"/>
            <a:r>
              <a:rPr lang="en-GB" sz="2000" dirty="0" smtClean="0"/>
              <a:t>3-10 years</a:t>
            </a:r>
          </a:p>
          <a:p>
            <a:pPr lvl="1"/>
            <a:r>
              <a:rPr lang="en-GB" sz="2000" dirty="0" smtClean="0"/>
              <a:t>&gt; 10 years</a:t>
            </a:r>
          </a:p>
          <a:p>
            <a:pPr lvl="1"/>
            <a:endParaRPr lang="en-GB" sz="2000" dirty="0"/>
          </a:p>
          <a:p>
            <a:r>
              <a:rPr lang="en-GB" sz="2400" dirty="0" smtClean="0"/>
              <a:t>Example:</a:t>
            </a:r>
          </a:p>
          <a:p>
            <a:pPr lvl="1"/>
            <a:endParaRPr lang="en-GB" sz="2000" dirty="0"/>
          </a:p>
          <a:p>
            <a:endParaRPr lang="en-GB"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156" y="1925549"/>
            <a:ext cx="1134324" cy="694231"/>
          </a:xfrm>
          <a:prstGeom prst="rect">
            <a:avLst/>
          </a:prstGeom>
        </p:spPr>
      </p:pic>
      <p:pic>
        <p:nvPicPr>
          <p:cNvPr id="16" name="Picture 15"/>
          <p:cNvPicPr>
            <a:picLocks noChangeAspect="1"/>
          </p:cNvPicPr>
          <p:nvPr/>
        </p:nvPicPr>
        <p:blipFill>
          <a:blip r:embed="rId3"/>
          <a:stretch>
            <a:fillRect/>
          </a:stretch>
        </p:blipFill>
        <p:spPr>
          <a:xfrm>
            <a:off x="838200" y="4295897"/>
            <a:ext cx="10201275" cy="1343025"/>
          </a:xfrm>
          <a:prstGeom prst="rect">
            <a:avLst/>
          </a:prstGeom>
        </p:spPr>
      </p:pic>
    </p:spTree>
    <p:extLst>
      <p:ext uri="{BB962C8B-B14F-4D97-AF65-F5344CB8AC3E}">
        <p14:creationId xmlns:p14="http://schemas.microsoft.com/office/powerpoint/2010/main" val="19158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000"/>
          </a:xfrm>
        </p:spPr>
        <p:txBody>
          <a:bodyPr>
            <a:normAutofit/>
          </a:bodyPr>
          <a:lstStyle/>
          <a:p>
            <a:r>
              <a:rPr lang="en-GB" sz="3200" dirty="0" smtClean="0"/>
              <a:t>Benthic sampling data with longevity</a:t>
            </a:r>
            <a:endParaRPr lang="en-GB" sz="3200" dirty="0"/>
          </a:p>
        </p:txBody>
      </p:sp>
      <p:pic>
        <p:nvPicPr>
          <p:cNvPr id="7" name="Picture 6"/>
          <p:cNvPicPr>
            <a:picLocks noChangeAspect="1"/>
          </p:cNvPicPr>
          <p:nvPr/>
        </p:nvPicPr>
        <p:blipFill rotWithShape="1">
          <a:blip r:embed="rId2"/>
          <a:srcRect t="14603"/>
          <a:stretch/>
        </p:blipFill>
        <p:spPr>
          <a:xfrm>
            <a:off x="1914503" y="3288792"/>
            <a:ext cx="3429297" cy="2603124"/>
          </a:xfrm>
          <a:prstGeom prst="rect">
            <a:avLst/>
          </a:prstGeom>
        </p:spPr>
      </p:pic>
      <p:sp>
        <p:nvSpPr>
          <p:cNvPr id="8" name="TextBox 7"/>
          <p:cNvSpPr txBox="1"/>
          <p:nvPr/>
        </p:nvSpPr>
        <p:spPr>
          <a:xfrm>
            <a:off x="2790952" y="3090973"/>
            <a:ext cx="1859355" cy="369332"/>
          </a:xfrm>
          <a:prstGeom prst="rect">
            <a:avLst/>
          </a:prstGeom>
          <a:noFill/>
        </p:spPr>
        <p:txBody>
          <a:bodyPr wrap="none" rtlCol="0">
            <a:spAutoFit/>
          </a:bodyPr>
          <a:lstStyle/>
          <a:p>
            <a:r>
              <a:rPr lang="en-GB" dirty="0" smtClean="0">
                <a:solidFill>
                  <a:srgbClr val="FF0000"/>
                </a:solidFill>
              </a:rPr>
              <a:t>Example station A</a:t>
            </a:r>
            <a:endParaRPr lang="en-GB" dirty="0">
              <a:solidFill>
                <a:srgbClr val="FF0000"/>
              </a:solidFill>
            </a:endParaRPr>
          </a:p>
        </p:txBody>
      </p:sp>
      <p:pic>
        <p:nvPicPr>
          <p:cNvPr id="9" name="Picture 8"/>
          <p:cNvPicPr>
            <a:picLocks noChangeAspect="1"/>
          </p:cNvPicPr>
          <p:nvPr/>
        </p:nvPicPr>
        <p:blipFill>
          <a:blip r:embed="rId3"/>
          <a:stretch>
            <a:fillRect/>
          </a:stretch>
        </p:blipFill>
        <p:spPr>
          <a:xfrm>
            <a:off x="6193933" y="2864856"/>
            <a:ext cx="3429297" cy="3048264"/>
          </a:xfrm>
          <a:prstGeom prst="rect">
            <a:avLst/>
          </a:prstGeom>
        </p:spPr>
      </p:pic>
      <p:sp>
        <p:nvSpPr>
          <p:cNvPr id="10" name="TextBox 9"/>
          <p:cNvSpPr txBox="1"/>
          <p:nvPr/>
        </p:nvSpPr>
        <p:spPr>
          <a:xfrm>
            <a:off x="7113016" y="3090973"/>
            <a:ext cx="1851341" cy="369332"/>
          </a:xfrm>
          <a:prstGeom prst="rect">
            <a:avLst/>
          </a:prstGeom>
          <a:noFill/>
        </p:spPr>
        <p:txBody>
          <a:bodyPr wrap="none" rtlCol="0">
            <a:spAutoFit/>
          </a:bodyPr>
          <a:lstStyle/>
          <a:p>
            <a:r>
              <a:rPr lang="en-GB" dirty="0" smtClean="0">
                <a:solidFill>
                  <a:srgbClr val="0000FF"/>
                </a:solidFill>
              </a:rPr>
              <a:t>Example station B</a:t>
            </a:r>
            <a:endParaRPr lang="en-GB" dirty="0">
              <a:solidFill>
                <a:srgbClr val="0000FF"/>
              </a:solidFill>
            </a:endParaRPr>
          </a:p>
        </p:txBody>
      </p:sp>
      <p:sp>
        <p:nvSpPr>
          <p:cNvPr id="12" name="Content Placeholder 11"/>
          <p:cNvSpPr>
            <a:spLocks noGrp="1"/>
          </p:cNvSpPr>
          <p:nvPr>
            <p:ph idx="1"/>
          </p:nvPr>
        </p:nvSpPr>
        <p:spPr>
          <a:xfrm>
            <a:off x="838200" y="1829945"/>
            <a:ext cx="10515600" cy="3494723"/>
          </a:xfrm>
        </p:spPr>
        <p:txBody>
          <a:bodyPr/>
          <a:lstStyle/>
          <a:p>
            <a:r>
              <a:rPr lang="en-GB" sz="2000" dirty="0"/>
              <a:t>For each sampling station, we can describe the distribution of biomass across the longevity classes</a:t>
            </a:r>
          </a:p>
          <a:p>
            <a:endParaRPr lang="en-GB" dirty="0"/>
          </a:p>
        </p:txBody>
      </p:sp>
    </p:spTree>
    <p:extLst>
      <p:ext uri="{BB962C8B-B14F-4D97-AF65-F5344CB8AC3E}">
        <p14:creationId xmlns:p14="http://schemas.microsoft.com/office/powerpoint/2010/main" val="2426774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642</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Introduction to scripts and tutorial on running FBIT assessment in R </vt:lpstr>
      <vt:lpstr>Four steps for the workflow:</vt:lpstr>
      <vt:lpstr>Step 1: Assign region of interest</vt:lpstr>
      <vt:lpstr>Step 1: Assign region of interest: data layers</vt:lpstr>
      <vt:lpstr>PowerPoint Presentation</vt:lpstr>
      <vt:lpstr>Step 2: Estimate relationships between longevity and environment from benthic data</vt:lpstr>
      <vt:lpstr>Step 2. Longevity data table</vt:lpstr>
      <vt:lpstr>Step 2: Longevity per station</vt:lpstr>
      <vt:lpstr>Benthic sampling data with longevity</vt:lpstr>
      <vt:lpstr>Step 2: From categorical to continuous distribution</vt:lpstr>
      <vt:lpstr>Statistical model</vt:lpstr>
      <vt:lpstr>PowerPoint Presentation</vt:lpstr>
      <vt:lpstr>Step 3. Predict sensitivity (=longevity distribution) at large spatial scales</vt:lpstr>
      <vt:lpstr>Step 3. Predict sensitivity (=longevity distribution) at large spatial scales</vt:lpstr>
      <vt:lpstr>PowerPoint Presentation</vt:lpstr>
      <vt:lpstr>Step 4. Estimate seabed state for the whole region and per MSFD habitat type</vt:lpstr>
      <vt:lpstr>PowerPoint Presentation</vt:lpstr>
      <vt:lpstr>Next steps?</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scripts and tutorial on running FBIT assessment in R</dc:title>
  <dc:creator>Pieter Daniël van Denderen</dc:creator>
  <cp:lastModifiedBy>Pieter Daniël van Denderen</cp:lastModifiedBy>
  <cp:revision>35</cp:revision>
  <dcterms:created xsi:type="dcterms:W3CDTF">2019-09-17T09:07:00Z</dcterms:created>
  <dcterms:modified xsi:type="dcterms:W3CDTF">2019-10-07T09:45:20Z</dcterms:modified>
</cp:coreProperties>
</file>