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8920" cy="63612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179640" y="2493000"/>
            <a:ext cx="8784000" cy="1943280"/>
          </a:xfrm>
          <a:prstGeom prst="rect">
            <a:avLst/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pl-PL"/>
              <a:t>Kliknij, aby edytować format tekstu tytułu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8920" cy="636120"/>
          </a:xfrm>
          <a:prstGeom prst="rect">
            <a:avLst/>
          </a:prstGeom>
        </p:spPr>
      </p:pic>
      <p:sp>
        <p:nvSpPr>
          <p:cNvPr id="37" name="CustomShape 1"/>
          <p:cNvSpPr/>
          <p:nvPr/>
        </p:nvSpPr>
        <p:spPr>
          <a:xfrm>
            <a:off x="245880" y="935640"/>
            <a:ext cx="8633880" cy="5502240"/>
          </a:xfrm>
          <a:prstGeom prst="rect">
            <a:avLst/>
          </a:prstGeom>
          <a:ln cap="rnd" w="19080">
            <a:solidFill>
              <a:srgbClr val="2da2bf"/>
            </a:solidFill>
            <a:custDash>
              <a:ds d="53000" sp="53000"/>
            </a:custDash>
            <a:round/>
          </a:ln>
        </p:spPr>
      </p:sp>
      <p:sp>
        <p:nvSpPr>
          <p:cNvPr id="38" name="CustomShape 2"/>
          <p:cNvSpPr/>
          <p:nvPr/>
        </p:nvSpPr>
        <p:spPr>
          <a:xfrm>
            <a:off x="245880" y="215640"/>
            <a:ext cx="8633880" cy="502920"/>
          </a:xfrm>
          <a:prstGeom prst="rect">
            <a:avLst/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</p:spPr>
      </p:sp>
      <p:sp>
        <p:nvSpPr>
          <p:cNvPr id="39" name="CustomShape 3"/>
          <p:cNvSpPr/>
          <p:nvPr/>
        </p:nvSpPr>
        <p:spPr>
          <a:xfrm>
            <a:off x="6468480" y="160560"/>
            <a:ext cx="1826280" cy="656640"/>
          </a:xfrm>
          <a:prstGeom prst="rect">
            <a:avLst/>
          </a:prstGeom>
          <a:solidFill>
            <a:srgbClr val="ffffff"/>
          </a:solidFill>
        </p:spPr>
        <p:txBody>
          <a:bodyPr anchor="ctr" bIns="108000" lIns="180000" rIns="180000" tIns="0" wrap="none"/>
          <a:p>
            <a:pPr algn="r">
              <a:lnSpc>
                <a:spcPct val="100000"/>
              </a:lnSpc>
            </a:pPr>
            <a:r>
              <a:rPr b="1" lang="pl-PL" sz="3600">
                <a:solidFill>
                  <a:srgbClr val="2da2bf"/>
                </a:solidFill>
                <a:latin typeface="Candara"/>
              </a:rPr>
              <a:t>Wymagania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8920" cy="636120"/>
          </a:xfrm>
          <a:prstGeom prst="rect">
            <a:avLst/>
          </a:prstGeom>
        </p:spPr>
      </p:pic>
      <p:sp>
        <p:nvSpPr>
          <p:cNvPr id="75" name="CustomShape 1"/>
          <p:cNvSpPr/>
          <p:nvPr/>
        </p:nvSpPr>
        <p:spPr>
          <a:xfrm>
            <a:off x="245880" y="935640"/>
            <a:ext cx="8633880" cy="5502240"/>
          </a:xfrm>
          <a:prstGeom prst="rect">
            <a:avLst/>
          </a:prstGeom>
          <a:ln cap="rnd" w="19080">
            <a:solidFill>
              <a:srgbClr val="2da2bf"/>
            </a:solidFill>
            <a:custDash>
              <a:ds d="53000" sp="53000"/>
            </a:custDash>
            <a:round/>
          </a:ln>
        </p:spPr>
      </p:sp>
      <p:sp>
        <p:nvSpPr>
          <p:cNvPr id="76" name="CustomShape 2"/>
          <p:cNvSpPr/>
          <p:nvPr/>
        </p:nvSpPr>
        <p:spPr>
          <a:xfrm>
            <a:off x="245880" y="215640"/>
            <a:ext cx="8633880" cy="502920"/>
          </a:xfrm>
          <a:prstGeom prst="rect">
            <a:avLst/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</p:spPr>
      </p:sp>
      <p:sp>
        <p:nvSpPr>
          <p:cNvPr id="77" name="CustomShape 3"/>
          <p:cNvSpPr/>
          <p:nvPr/>
        </p:nvSpPr>
        <p:spPr>
          <a:xfrm>
            <a:off x="6168240" y="160560"/>
            <a:ext cx="2067120" cy="656640"/>
          </a:xfrm>
          <a:prstGeom prst="rect">
            <a:avLst/>
          </a:prstGeom>
          <a:solidFill>
            <a:srgbClr val="ffffff"/>
          </a:solidFill>
        </p:spPr>
        <p:txBody>
          <a:bodyPr anchor="ctr" bIns="108000" lIns="180000" rIns="180000" tIns="0" wrap="none"/>
          <a:p>
            <a:pPr algn="r">
              <a:lnSpc>
                <a:spcPct val="100000"/>
              </a:lnSpc>
            </a:pPr>
            <a:r>
              <a:rPr b="1" lang="pl-PL" sz="3600">
                <a:solidFill>
                  <a:srgbClr val="2da2bf"/>
                </a:solidFill>
                <a:latin typeface="Candara"/>
              </a:rPr>
              <a:t>Opis projektu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8920" cy="636120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245880" y="935640"/>
            <a:ext cx="8633880" cy="5502240"/>
          </a:xfrm>
          <a:prstGeom prst="rect">
            <a:avLst/>
          </a:prstGeom>
          <a:ln cap="rnd" w="19080">
            <a:solidFill>
              <a:srgbClr val="2da2bf"/>
            </a:solidFill>
            <a:custDash>
              <a:ds d="53000" sp="53000"/>
            </a:custDash>
            <a:round/>
          </a:ln>
        </p:spPr>
      </p:sp>
      <p:sp>
        <p:nvSpPr>
          <p:cNvPr id="114" name="CustomShape 2"/>
          <p:cNvSpPr/>
          <p:nvPr/>
        </p:nvSpPr>
        <p:spPr>
          <a:xfrm>
            <a:off x="245880" y="215640"/>
            <a:ext cx="8633880" cy="502920"/>
          </a:xfrm>
          <a:prstGeom prst="rect">
            <a:avLst/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</p:spPr>
      </p:sp>
      <p:sp>
        <p:nvSpPr>
          <p:cNvPr id="115" name="CustomShape 3"/>
          <p:cNvSpPr/>
          <p:nvPr/>
        </p:nvSpPr>
        <p:spPr>
          <a:xfrm>
            <a:off x="6393600" y="160560"/>
            <a:ext cx="1897920" cy="656640"/>
          </a:xfrm>
          <a:prstGeom prst="rect">
            <a:avLst/>
          </a:prstGeom>
          <a:solidFill>
            <a:srgbClr val="ffffff"/>
          </a:solidFill>
        </p:spPr>
        <p:txBody>
          <a:bodyPr anchor="ctr" bIns="108000" lIns="180000" rIns="180000" tIns="0" wrap="none"/>
          <a:p>
            <a:pPr algn="r">
              <a:lnSpc>
                <a:spcPct val="100000"/>
              </a:lnSpc>
            </a:pPr>
            <a:r>
              <a:rPr b="1" lang="pl-PL" sz="3600">
                <a:solidFill>
                  <a:srgbClr val="2da2bf"/>
                </a:solidFill>
                <a:latin typeface="Candara"/>
              </a:rPr>
              <a:t>Technologie</a:t>
            </a:r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0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0" y="6093000"/>
            <a:ext cx="628920" cy="636120"/>
          </a:xfrm>
          <a:prstGeom prst="rect">
            <a:avLst/>
          </a:prstGeom>
        </p:spPr>
      </p:pic>
      <p:sp>
        <p:nvSpPr>
          <p:cNvPr id="151" name="CustomShape 1"/>
          <p:cNvSpPr/>
          <p:nvPr/>
        </p:nvSpPr>
        <p:spPr>
          <a:xfrm>
            <a:off x="245880" y="935640"/>
            <a:ext cx="8633880" cy="5502240"/>
          </a:xfrm>
          <a:prstGeom prst="rect">
            <a:avLst/>
          </a:prstGeom>
          <a:ln cap="rnd" w="19080">
            <a:solidFill>
              <a:srgbClr val="2da2bf"/>
            </a:solidFill>
            <a:custDash>
              <a:ds d="53000" sp="53000"/>
            </a:custDash>
            <a:round/>
          </a:ln>
        </p:spPr>
      </p:sp>
      <p:sp>
        <p:nvSpPr>
          <p:cNvPr id="152" name="CustomShape 2"/>
          <p:cNvSpPr/>
          <p:nvPr/>
        </p:nvSpPr>
        <p:spPr>
          <a:xfrm>
            <a:off x="245880" y="215640"/>
            <a:ext cx="8633880" cy="502920"/>
          </a:xfrm>
          <a:prstGeom prst="rect">
            <a:avLst/>
          </a:prstGeom>
          <a:gradFill>
            <a:gsLst>
              <a:gs pos="0">
                <a:srgbClr val="2da2bf"/>
              </a:gs>
              <a:gs pos="100000">
                <a:srgbClr val="16515f"/>
              </a:gs>
            </a:gsLst>
            <a:lin ang="5400000"/>
          </a:gradFill>
        </p:spPr>
      </p:sp>
      <p:sp>
        <p:nvSpPr>
          <p:cNvPr id="153" name="CustomShape 3"/>
          <p:cNvSpPr/>
          <p:nvPr/>
        </p:nvSpPr>
        <p:spPr>
          <a:xfrm>
            <a:off x="5223600" y="160560"/>
            <a:ext cx="2733120" cy="656640"/>
          </a:xfrm>
          <a:prstGeom prst="rect">
            <a:avLst/>
          </a:prstGeom>
          <a:solidFill>
            <a:srgbClr val="ffffff"/>
          </a:solidFill>
        </p:spPr>
        <p:txBody>
          <a:bodyPr anchor="ctr" bIns="108000" lIns="180000" rIns="180000" tIns="0" wrap="none"/>
          <a:p>
            <a:pPr algn="r">
              <a:lnSpc>
                <a:spcPct val="100000"/>
              </a:lnSpc>
            </a:pPr>
            <a:r>
              <a:rPr b="1" lang="pl-PL" sz="3600">
                <a:solidFill>
                  <a:srgbClr val="2da2bf"/>
                </a:solidFill>
                <a:latin typeface="Candara"/>
              </a:rPr>
              <a:t>Materiały źródłowe</a:t>
            </a:r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openshift.com/" TargetMode="External"/><Relationship Id="rId2" Type="http://schemas.openxmlformats.org/officeDocument/2006/relationships/hyperlink" Target="https://www.djangoproject.com/" TargetMode="External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903960" y="2637000"/>
            <a:ext cx="7771320" cy="12700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pl-PL"/>
              <a:t>Serwis RESTowy do przechowywania oraz</a:t>
            </a:r>
            <a:endParaRPr/>
          </a:p>
          <a:p>
            <a:r>
              <a:rPr lang="pl-PL"/>
              <a:t>wybiórczego udostępniania wyników badań</a:t>
            </a:r>
            <a:endParaRPr/>
          </a:p>
          <a:p>
            <a:r>
              <a:rPr lang="pl-PL"/>
              <a:t>lekarskich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2275560" y="3814200"/>
            <a:ext cx="6399720" cy="5389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pl-PL"/>
              <a:t>Filip Rachwalak</a:t>
            </a:r>
            <a:endParaRPr/>
          </a:p>
        </p:txBody>
      </p:sp>
    </p:spTree>
  </p:cSld>
  <p:transition spd="slow">
    <p:fade/>
  </p:transition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23640" y="1066680"/>
            <a:ext cx="8471160" cy="5278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l-PL"/>
              <a:t>Obowiązkowe: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/>
              <a:t>Dodawanie/modyfikacja/usuwanie wyników badań pacjenta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/>
              <a:t>Dodawanie/modyfikacja/usuwanie uprawnień dla lekarza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/>
              <a:t>Generowanie danych logowania lekarzy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/>
              <a:t>Tworzenie zestawień oraz ich drukowanie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/>
              <a:t>Kalendarz wizyt + przypominanie o nich (email)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l-PL"/>
              <a:t>Opcjonalne: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/>
              <a:t>Rysowanie wykresów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/>
              <a:t>Unifikacja jednostek wyników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/>
              <a:t>Przypominanie o nadchodzących badaniach profilaktycznych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8452080" y="6514560"/>
            <a:ext cx="430920" cy="21492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81216141-B111-41A1-A1F1-511161B111F1}" type="slidenum">
              <a:rPr lang="pl-PL" sz="1200">
                <a:solidFill>
                  <a:srgbClr val="2da2bf"/>
                </a:solidFill>
                <a:latin typeface="Candara"/>
              </a:rPr>
              <a:t>&lt;numer&gt;</a:t>
            </a:fld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665280" y="6553080"/>
            <a:ext cx="6129000" cy="1760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pl-PL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</p:spTree>
  </p:cSld>
  <p:transition spd="slow">
    <p:fade/>
  </p:transition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23640" y="1066680"/>
            <a:ext cx="8471160" cy="5278320"/>
          </a:xfrm>
          <a:prstGeom prst="rect">
            <a:avLst/>
          </a:prstGeom>
        </p:spPr>
      </p:sp>
      <p:sp>
        <p:nvSpPr>
          <p:cNvPr id="194" name="CustomShape 2"/>
          <p:cNvSpPr/>
          <p:nvPr/>
        </p:nvSpPr>
        <p:spPr>
          <a:xfrm>
            <a:off x="8452080" y="6514560"/>
            <a:ext cx="430920" cy="21492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91B1C1B1-F1B1-41B1-B1C1-A111B1F1C121}" type="slidenum">
              <a:rPr lang="pl-PL" sz="1200">
                <a:solidFill>
                  <a:srgbClr val="2da2bf"/>
                </a:solidFill>
                <a:latin typeface="Candara"/>
              </a:rPr>
              <a:t>&lt;numer&gt;</a:t>
            </a:fld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665280" y="6553080"/>
            <a:ext cx="6129000" cy="1760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pl-PL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  <p:pic>
        <p:nvPicPr>
          <p:cNvPr descr="" id="19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1080" y="1728000"/>
            <a:ext cx="4228560" cy="3704400"/>
          </a:xfrm>
          <a:prstGeom prst="rect">
            <a:avLst/>
          </a:prstGeom>
        </p:spPr>
      </p:pic>
      <p:pic>
        <p:nvPicPr>
          <p:cNvPr descr="" id="19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67840" y="1800000"/>
            <a:ext cx="3799800" cy="3533040"/>
          </a:xfrm>
          <a:prstGeom prst="rect">
            <a:avLst/>
          </a:prstGeom>
        </p:spPr>
      </p:pic>
    </p:spTree>
  </p:cSld>
  <p:transition spd="slow">
    <p:fade/>
  </p:transition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8320" y="1512000"/>
            <a:ext cx="8527320" cy="4319640"/>
          </a:xfrm>
          <a:prstGeom prst="rect">
            <a:avLst/>
          </a:prstGeom>
        </p:spPr>
      </p:pic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872000" y="1800000"/>
            <a:ext cx="5183640" cy="3599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pl-PL"/>
              <a:t>BAZA DANYCH: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Tabele wspólne (read only):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	</a:t>
            </a:r>
            <a:r>
              <a:rPr lang="pl-PL"/>
              <a:t>Tabela z placówkami medycznymi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	</a:t>
            </a:r>
            <a:r>
              <a:rPr lang="pl-PL"/>
              <a:t>Tabela z rodzajami badań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	</a:t>
            </a:r>
            <a:r>
              <a:rPr lang="pl-PL"/>
              <a:t>Tabela z jednostkami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	</a:t>
            </a:r>
            <a:r>
              <a:rPr lang="pl-PL"/>
              <a:t>Tabela z lekarzami (?)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Tabele prywatne: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	</a:t>
            </a:r>
            <a:r>
              <a:rPr lang="pl-PL"/>
              <a:t>Tabela z wynikami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	</a:t>
            </a:r>
            <a:r>
              <a:rPr lang="pl-PL"/>
              <a:t>Tabela z wizytami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	</a:t>
            </a:r>
            <a:r>
              <a:rPr lang="pl-PL"/>
              <a:t>Tabela z kategoriami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	</a:t>
            </a:r>
            <a:r>
              <a:rPr lang="pl-PL"/>
              <a:t>Tabela z uprawnieniami dla lekarzy</a:t>
            </a:r>
            <a:endParaRPr/>
          </a:p>
        </p:txBody>
      </p: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12000" y="1944000"/>
            <a:ext cx="7282800" cy="4401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l-PL"/>
              <a:t>RESTowy serwis HTTP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Backend Django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Frontend AngularJS + Bootstrap + NotifyJS + DataTables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/>
              <a:t>Baza danych MySQL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Tabele dla pacjentów (uprawnienia)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r>
              <a:rPr lang="pl-PL"/>
              <a:t>Tabele współdzielone (read only)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/>
              <a:t>Połączenie szyfrowane SSL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8452080" y="6514560"/>
            <a:ext cx="430920" cy="21492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C1B1B191-6131-4101-B111-110171614151}" type="slidenum">
              <a:rPr lang="pl-PL" sz="1200">
                <a:solidFill>
                  <a:srgbClr val="2da2bf"/>
                </a:solidFill>
                <a:latin typeface="Candara"/>
              </a:rPr>
              <a:t>&lt;numer&gt;</a:t>
            </a:fld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665280" y="6553080"/>
            <a:ext cx="6129000" cy="1760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pl-PL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</p:spTree>
  </p:cSld>
  <p:transition spd="slow">
    <p:fade/>
  </p:transition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240000" y="3168000"/>
            <a:ext cx="3240000" cy="1152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pl-PL" sz="4000"/>
              <a:t>WNIOSKI</a:t>
            </a:r>
            <a:endParaRPr/>
          </a:p>
          <a:p>
            <a:pPr>
              <a:lnSpc>
                <a:spcPct val="100000"/>
              </a:lnSpc>
            </a:pPr>
            <a:r>
              <a:rPr lang="pl-PL"/>
              <a:t>	</a:t>
            </a:r>
            <a:endParaRPr/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23640" y="1066680"/>
            <a:ext cx="8471160" cy="527832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u="sng">
                <a:solidFill>
                  <a:srgbClr val="0000ff"/>
                </a:solidFill>
                <a:hlinkClick r:id="rId1"/>
              </a:rPr>
              <a:t>https://www.openshift.com/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l-PL" u="sng">
                <a:solidFill>
                  <a:srgbClr val="0000ff"/>
                </a:solidFill>
                <a:hlinkClick r:id="rId2"/>
              </a:rPr>
              <a:t>https://www.djangoproject.com/</a:t>
            </a:r>
            <a:endParaRPr/>
          </a:p>
          <a:p>
            <a:pPr>
              <a:lnSpc>
                <a:spcPct val="100000"/>
              </a:lnSpc>
            </a:pPr>
            <a:r>
              <a:rPr lang="pl-PL" u="sng">
                <a:solidFill>
                  <a:srgbClr val="0000ff"/>
                </a:solidFill>
              </a:rPr>
              <a:t>	</a:t>
            </a:r>
            <a:r>
              <a:rPr lang="pl-PL" u="sng">
                <a:solidFill>
                  <a:srgbClr val="0000ff"/>
                </a:solidFill>
              </a:rPr>
              <a:t>https://angularjs.org/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8452080" y="6514560"/>
            <a:ext cx="430920" cy="21492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fld id="{31D1E131-61B1-4141-A1E1-81F141914151}" type="slidenum">
              <a:rPr lang="pl-PL" sz="1200">
                <a:solidFill>
                  <a:srgbClr val="2da2bf"/>
                </a:solidFill>
                <a:latin typeface="Candara"/>
              </a:rPr>
              <a:t>&lt;numer&gt;</a:t>
            </a:fld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665280" y="6553080"/>
            <a:ext cx="6129000" cy="176040"/>
          </a:xfrm>
          <a:prstGeom prst="rect">
            <a:avLst/>
          </a:prstGeom>
        </p:spPr>
        <p:txBody>
          <a:bodyPr anchor="b" bIns="0" lIns="72000" rIns="72000" tIns="0"/>
          <a:p>
            <a:pPr>
              <a:lnSpc>
                <a:spcPct val="100000"/>
              </a:lnSpc>
            </a:pPr>
            <a:r>
              <a:rPr lang="pl-PL" sz="1200">
                <a:solidFill>
                  <a:srgbClr val="2da2bf"/>
                </a:solidFill>
                <a:latin typeface="Candara"/>
              </a:rPr>
              <a:t>Projekt z przedmiotu Systemy Informacyjne w Ochronie Zdrowia 2012</a:t>
            </a:r>
            <a:endParaRPr/>
          </a:p>
        </p:txBody>
      </p:sp>
    </p:spTree>
  </p:cSld>
  <p:transition spd="slow">
    <p:fade/>
  </p:transition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