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showGuides="1">
      <p:cViewPr varScale="1">
        <p:scale>
          <a:sx n="65" d="100"/>
          <a:sy n="65" d="100"/>
        </p:scale>
        <p:origin x="656" y="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emf"/><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 Id="rId4"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de-AT"/>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de-AT"/>
          </a:p>
        </p:txBody>
      </p:sp>
      <p:sp>
        <p:nvSpPr>
          <p:cNvPr id="4" name="Datumsplatzhalter 3"/>
          <p:cNvSpPr>
            <a:spLocks noGrp="1"/>
          </p:cNvSpPr>
          <p:nvPr>
            <p:ph type="dt" sz="half" idx="10"/>
          </p:nvPr>
        </p:nvSpPr>
        <p:spPr/>
        <p:txBody>
          <a:bodyPr/>
          <a:lstStyle/>
          <a:p>
            <a:fld id="{51E311A9-5D58-4353-834E-9EB61D7B642E}" type="datetimeFigureOut">
              <a:rPr lang="de-AT" smtClean="0"/>
              <a:t>12.03.2018</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C7DB7917-8FBC-4F46-A6EE-8B8CBC80469B}" type="slidenum">
              <a:rPr lang="de-AT" smtClean="0"/>
              <a:t>‹Nr.›</a:t>
            </a:fld>
            <a:endParaRPr lang="de-AT"/>
          </a:p>
        </p:txBody>
      </p:sp>
    </p:spTree>
    <p:extLst>
      <p:ext uri="{BB962C8B-B14F-4D97-AF65-F5344CB8AC3E}">
        <p14:creationId xmlns:p14="http://schemas.microsoft.com/office/powerpoint/2010/main" val="2952399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10"/>
          </p:nvPr>
        </p:nvSpPr>
        <p:spPr/>
        <p:txBody>
          <a:bodyPr/>
          <a:lstStyle/>
          <a:p>
            <a:fld id="{51E311A9-5D58-4353-834E-9EB61D7B642E}" type="datetimeFigureOut">
              <a:rPr lang="de-AT" smtClean="0"/>
              <a:t>12.03.2018</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C7DB7917-8FBC-4F46-A6EE-8B8CBC80469B}" type="slidenum">
              <a:rPr lang="de-AT" smtClean="0"/>
              <a:t>‹Nr.›</a:t>
            </a:fld>
            <a:endParaRPr lang="de-AT"/>
          </a:p>
        </p:txBody>
      </p:sp>
    </p:spTree>
    <p:extLst>
      <p:ext uri="{BB962C8B-B14F-4D97-AF65-F5344CB8AC3E}">
        <p14:creationId xmlns:p14="http://schemas.microsoft.com/office/powerpoint/2010/main" val="381326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de-AT"/>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10"/>
          </p:nvPr>
        </p:nvSpPr>
        <p:spPr/>
        <p:txBody>
          <a:bodyPr/>
          <a:lstStyle/>
          <a:p>
            <a:fld id="{51E311A9-5D58-4353-834E-9EB61D7B642E}" type="datetimeFigureOut">
              <a:rPr lang="de-AT" smtClean="0"/>
              <a:t>12.03.2018</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C7DB7917-8FBC-4F46-A6EE-8B8CBC80469B}" type="slidenum">
              <a:rPr lang="de-AT" smtClean="0"/>
              <a:t>‹Nr.›</a:t>
            </a:fld>
            <a:endParaRPr lang="de-AT"/>
          </a:p>
        </p:txBody>
      </p:sp>
    </p:spTree>
    <p:extLst>
      <p:ext uri="{BB962C8B-B14F-4D97-AF65-F5344CB8AC3E}">
        <p14:creationId xmlns:p14="http://schemas.microsoft.com/office/powerpoint/2010/main" val="1866153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10"/>
          </p:nvPr>
        </p:nvSpPr>
        <p:spPr/>
        <p:txBody>
          <a:bodyPr/>
          <a:lstStyle/>
          <a:p>
            <a:fld id="{51E311A9-5D58-4353-834E-9EB61D7B642E}" type="datetimeFigureOut">
              <a:rPr lang="de-AT" smtClean="0"/>
              <a:t>12.03.2018</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C7DB7917-8FBC-4F46-A6EE-8B8CBC80469B}" type="slidenum">
              <a:rPr lang="de-AT" smtClean="0"/>
              <a:t>‹Nr.›</a:t>
            </a:fld>
            <a:endParaRPr lang="de-AT"/>
          </a:p>
        </p:txBody>
      </p:sp>
    </p:spTree>
    <p:extLst>
      <p:ext uri="{BB962C8B-B14F-4D97-AF65-F5344CB8AC3E}">
        <p14:creationId xmlns:p14="http://schemas.microsoft.com/office/powerpoint/2010/main" val="2804516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de-AT"/>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51E311A9-5D58-4353-834E-9EB61D7B642E}" type="datetimeFigureOut">
              <a:rPr lang="de-AT" smtClean="0"/>
              <a:t>12.03.2018</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C7DB7917-8FBC-4F46-A6EE-8B8CBC80469B}" type="slidenum">
              <a:rPr lang="de-AT" smtClean="0"/>
              <a:t>‹Nr.›</a:t>
            </a:fld>
            <a:endParaRPr lang="de-AT"/>
          </a:p>
        </p:txBody>
      </p:sp>
    </p:spTree>
    <p:extLst>
      <p:ext uri="{BB962C8B-B14F-4D97-AF65-F5344CB8AC3E}">
        <p14:creationId xmlns:p14="http://schemas.microsoft.com/office/powerpoint/2010/main" val="468863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p:cNvSpPr>
            <a:spLocks noGrp="1"/>
          </p:cNvSpPr>
          <p:nvPr>
            <p:ph type="dt" sz="half" idx="10"/>
          </p:nvPr>
        </p:nvSpPr>
        <p:spPr/>
        <p:txBody>
          <a:bodyPr/>
          <a:lstStyle/>
          <a:p>
            <a:fld id="{51E311A9-5D58-4353-834E-9EB61D7B642E}" type="datetimeFigureOut">
              <a:rPr lang="de-AT" smtClean="0"/>
              <a:t>12.03.2018</a:t>
            </a:fld>
            <a:endParaRPr lang="de-AT"/>
          </a:p>
        </p:txBody>
      </p:sp>
      <p:sp>
        <p:nvSpPr>
          <p:cNvPr id="6" name="Fußzeilenplatzhalter 5"/>
          <p:cNvSpPr>
            <a:spLocks noGrp="1"/>
          </p:cNvSpPr>
          <p:nvPr>
            <p:ph type="ftr" sz="quarter" idx="11"/>
          </p:nvPr>
        </p:nvSpPr>
        <p:spPr/>
        <p:txBody>
          <a:bodyPr/>
          <a:lstStyle/>
          <a:p>
            <a:endParaRPr lang="de-AT"/>
          </a:p>
        </p:txBody>
      </p:sp>
      <p:sp>
        <p:nvSpPr>
          <p:cNvPr id="7" name="Foliennummernplatzhalter 6"/>
          <p:cNvSpPr>
            <a:spLocks noGrp="1"/>
          </p:cNvSpPr>
          <p:nvPr>
            <p:ph type="sldNum" sz="quarter" idx="12"/>
          </p:nvPr>
        </p:nvSpPr>
        <p:spPr/>
        <p:txBody>
          <a:bodyPr/>
          <a:lstStyle/>
          <a:p>
            <a:fld id="{C7DB7917-8FBC-4F46-A6EE-8B8CBC80469B}" type="slidenum">
              <a:rPr lang="de-AT" smtClean="0"/>
              <a:t>‹Nr.›</a:t>
            </a:fld>
            <a:endParaRPr lang="de-AT"/>
          </a:p>
        </p:txBody>
      </p:sp>
    </p:spTree>
    <p:extLst>
      <p:ext uri="{BB962C8B-B14F-4D97-AF65-F5344CB8AC3E}">
        <p14:creationId xmlns:p14="http://schemas.microsoft.com/office/powerpoint/2010/main" val="279847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de-AT"/>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p:cNvSpPr>
            <a:spLocks noGrp="1"/>
          </p:cNvSpPr>
          <p:nvPr>
            <p:ph type="dt" sz="half" idx="10"/>
          </p:nvPr>
        </p:nvSpPr>
        <p:spPr/>
        <p:txBody>
          <a:bodyPr/>
          <a:lstStyle/>
          <a:p>
            <a:fld id="{51E311A9-5D58-4353-834E-9EB61D7B642E}" type="datetimeFigureOut">
              <a:rPr lang="de-AT" smtClean="0"/>
              <a:t>12.03.2018</a:t>
            </a:fld>
            <a:endParaRPr lang="de-AT"/>
          </a:p>
        </p:txBody>
      </p:sp>
      <p:sp>
        <p:nvSpPr>
          <p:cNvPr id="8" name="Fußzeilenplatzhalter 7"/>
          <p:cNvSpPr>
            <a:spLocks noGrp="1"/>
          </p:cNvSpPr>
          <p:nvPr>
            <p:ph type="ftr" sz="quarter" idx="11"/>
          </p:nvPr>
        </p:nvSpPr>
        <p:spPr/>
        <p:txBody>
          <a:bodyPr/>
          <a:lstStyle/>
          <a:p>
            <a:endParaRPr lang="de-AT"/>
          </a:p>
        </p:txBody>
      </p:sp>
      <p:sp>
        <p:nvSpPr>
          <p:cNvPr id="9" name="Foliennummernplatzhalter 8"/>
          <p:cNvSpPr>
            <a:spLocks noGrp="1"/>
          </p:cNvSpPr>
          <p:nvPr>
            <p:ph type="sldNum" sz="quarter" idx="12"/>
          </p:nvPr>
        </p:nvSpPr>
        <p:spPr/>
        <p:txBody>
          <a:bodyPr/>
          <a:lstStyle/>
          <a:p>
            <a:fld id="{C7DB7917-8FBC-4F46-A6EE-8B8CBC80469B}" type="slidenum">
              <a:rPr lang="de-AT" smtClean="0"/>
              <a:t>‹Nr.›</a:t>
            </a:fld>
            <a:endParaRPr lang="de-AT"/>
          </a:p>
        </p:txBody>
      </p:sp>
    </p:spTree>
    <p:extLst>
      <p:ext uri="{BB962C8B-B14F-4D97-AF65-F5344CB8AC3E}">
        <p14:creationId xmlns:p14="http://schemas.microsoft.com/office/powerpoint/2010/main" val="1472601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Datumsplatzhalter 2"/>
          <p:cNvSpPr>
            <a:spLocks noGrp="1"/>
          </p:cNvSpPr>
          <p:nvPr>
            <p:ph type="dt" sz="half" idx="10"/>
          </p:nvPr>
        </p:nvSpPr>
        <p:spPr/>
        <p:txBody>
          <a:bodyPr/>
          <a:lstStyle/>
          <a:p>
            <a:fld id="{51E311A9-5D58-4353-834E-9EB61D7B642E}" type="datetimeFigureOut">
              <a:rPr lang="de-AT" smtClean="0"/>
              <a:t>12.03.2018</a:t>
            </a:fld>
            <a:endParaRPr lang="de-AT"/>
          </a:p>
        </p:txBody>
      </p:sp>
      <p:sp>
        <p:nvSpPr>
          <p:cNvPr id="4" name="Fußzeilenplatzhalter 3"/>
          <p:cNvSpPr>
            <a:spLocks noGrp="1"/>
          </p:cNvSpPr>
          <p:nvPr>
            <p:ph type="ftr" sz="quarter" idx="11"/>
          </p:nvPr>
        </p:nvSpPr>
        <p:spPr/>
        <p:txBody>
          <a:bodyPr/>
          <a:lstStyle/>
          <a:p>
            <a:endParaRPr lang="de-AT"/>
          </a:p>
        </p:txBody>
      </p:sp>
      <p:sp>
        <p:nvSpPr>
          <p:cNvPr id="5" name="Foliennummernplatzhalter 4"/>
          <p:cNvSpPr>
            <a:spLocks noGrp="1"/>
          </p:cNvSpPr>
          <p:nvPr>
            <p:ph type="sldNum" sz="quarter" idx="12"/>
          </p:nvPr>
        </p:nvSpPr>
        <p:spPr/>
        <p:txBody>
          <a:bodyPr/>
          <a:lstStyle/>
          <a:p>
            <a:fld id="{C7DB7917-8FBC-4F46-A6EE-8B8CBC80469B}" type="slidenum">
              <a:rPr lang="de-AT" smtClean="0"/>
              <a:t>‹Nr.›</a:t>
            </a:fld>
            <a:endParaRPr lang="de-AT"/>
          </a:p>
        </p:txBody>
      </p:sp>
    </p:spTree>
    <p:extLst>
      <p:ext uri="{BB962C8B-B14F-4D97-AF65-F5344CB8AC3E}">
        <p14:creationId xmlns:p14="http://schemas.microsoft.com/office/powerpoint/2010/main" val="3617332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1E311A9-5D58-4353-834E-9EB61D7B642E}" type="datetimeFigureOut">
              <a:rPr lang="de-AT" smtClean="0"/>
              <a:t>12.03.2018</a:t>
            </a:fld>
            <a:endParaRPr lang="de-AT"/>
          </a:p>
        </p:txBody>
      </p:sp>
      <p:sp>
        <p:nvSpPr>
          <p:cNvPr id="3" name="Fußzeilenplatzhalter 2"/>
          <p:cNvSpPr>
            <a:spLocks noGrp="1"/>
          </p:cNvSpPr>
          <p:nvPr>
            <p:ph type="ftr" sz="quarter" idx="11"/>
          </p:nvPr>
        </p:nvSpPr>
        <p:spPr/>
        <p:txBody>
          <a:bodyPr/>
          <a:lstStyle/>
          <a:p>
            <a:endParaRPr lang="de-AT"/>
          </a:p>
        </p:txBody>
      </p:sp>
      <p:sp>
        <p:nvSpPr>
          <p:cNvPr id="4" name="Foliennummernplatzhalter 3"/>
          <p:cNvSpPr>
            <a:spLocks noGrp="1"/>
          </p:cNvSpPr>
          <p:nvPr>
            <p:ph type="sldNum" sz="quarter" idx="12"/>
          </p:nvPr>
        </p:nvSpPr>
        <p:spPr/>
        <p:txBody>
          <a:bodyPr/>
          <a:lstStyle/>
          <a:p>
            <a:fld id="{C7DB7917-8FBC-4F46-A6EE-8B8CBC80469B}" type="slidenum">
              <a:rPr lang="de-AT" smtClean="0"/>
              <a:t>‹Nr.›</a:t>
            </a:fld>
            <a:endParaRPr lang="de-AT"/>
          </a:p>
        </p:txBody>
      </p:sp>
    </p:spTree>
    <p:extLst>
      <p:ext uri="{BB962C8B-B14F-4D97-AF65-F5344CB8AC3E}">
        <p14:creationId xmlns:p14="http://schemas.microsoft.com/office/powerpoint/2010/main" val="3937763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de-AT"/>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51E311A9-5D58-4353-834E-9EB61D7B642E}" type="datetimeFigureOut">
              <a:rPr lang="de-AT" smtClean="0"/>
              <a:t>12.03.2018</a:t>
            </a:fld>
            <a:endParaRPr lang="de-AT"/>
          </a:p>
        </p:txBody>
      </p:sp>
      <p:sp>
        <p:nvSpPr>
          <p:cNvPr id="6" name="Fußzeilenplatzhalter 5"/>
          <p:cNvSpPr>
            <a:spLocks noGrp="1"/>
          </p:cNvSpPr>
          <p:nvPr>
            <p:ph type="ftr" sz="quarter" idx="11"/>
          </p:nvPr>
        </p:nvSpPr>
        <p:spPr/>
        <p:txBody>
          <a:bodyPr/>
          <a:lstStyle/>
          <a:p>
            <a:endParaRPr lang="de-AT"/>
          </a:p>
        </p:txBody>
      </p:sp>
      <p:sp>
        <p:nvSpPr>
          <p:cNvPr id="7" name="Foliennummernplatzhalter 6"/>
          <p:cNvSpPr>
            <a:spLocks noGrp="1"/>
          </p:cNvSpPr>
          <p:nvPr>
            <p:ph type="sldNum" sz="quarter" idx="12"/>
          </p:nvPr>
        </p:nvSpPr>
        <p:spPr/>
        <p:txBody>
          <a:bodyPr/>
          <a:lstStyle/>
          <a:p>
            <a:fld id="{C7DB7917-8FBC-4F46-A6EE-8B8CBC80469B}" type="slidenum">
              <a:rPr lang="de-AT" smtClean="0"/>
              <a:t>‹Nr.›</a:t>
            </a:fld>
            <a:endParaRPr lang="de-AT"/>
          </a:p>
        </p:txBody>
      </p:sp>
    </p:spTree>
    <p:extLst>
      <p:ext uri="{BB962C8B-B14F-4D97-AF65-F5344CB8AC3E}">
        <p14:creationId xmlns:p14="http://schemas.microsoft.com/office/powerpoint/2010/main" val="1237005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de-AT"/>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51E311A9-5D58-4353-834E-9EB61D7B642E}" type="datetimeFigureOut">
              <a:rPr lang="de-AT" smtClean="0"/>
              <a:t>12.03.2018</a:t>
            </a:fld>
            <a:endParaRPr lang="de-AT"/>
          </a:p>
        </p:txBody>
      </p:sp>
      <p:sp>
        <p:nvSpPr>
          <p:cNvPr id="6" name="Fußzeilenplatzhalter 5"/>
          <p:cNvSpPr>
            <a:spLocks noGrp="1"/>
          </p:cNvSpPr>
          <p:nvPr>
            <p:ph type="ftr" sz="quarter" idx="11"/>
          </p:nvPr>
        </p:nvSpPr>
        <p:spPr/>
        <p:txBody>
          <a:bodyPr/>
          <a:lstStyle/>
          <a:p>
            <a:endParaRPr lang="de-AT"/>
          </a:p>
        </p:txBody>
      </p:sp>
      <p:sp>
        <p:nvSpPr>
          <p:cNvPr id="7" name="Foliennummernplatzhalter 6"/>
          <p:cNvSpPr>
            <a:spLocks noGrp="1"/>
          </p:cNvSpPr>
          <p:nvPr>
            <p:ph type="sldNum" sz="quarter" idx="12"/>
          </p:nvPr>
        </p:nvSpPr>
        <p:spPr/>
        <p:txBody>
          <a:bodyPr/>
          <a:lstStyle/>
          <a:p>
            <a:fld id="{C7DB7917-8FBC-4F46-A6EE-8B8CBC80469B}" type="slidenum">
              <a:rPr lang="de-AT" smtClean="0"/>
              <a:t>‹Nr.›</a:t>
            </a:fld>
            <a:endParaRPr lang="de-AT"/>
          </a:p>
        </p:txBody>
      </p:sp>
    </p:spTree>
    <p:extLst>
      <p:ext uri="{BB962C8B-B14F-4D97-AF65-F5344CB8AC3E}">
        <p14:creationId xmlns:p14="http://schemas.microsoft.com/office/powerpoint/2010/main" val="3214915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de-AT"/>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E311A9-5D58-4353-834E-9EB61D7B642E}" type="datetimeFigureOut">
              <a:rPr lang="de-AT" smtClean="0"/>
              <a:t>12.03.2018</a:t>
            </a:fld>
            <a:endParaRPr lang="de-AT"/>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DB7917-8FBC-4F46-A6EE-8B8CBC80469B}" type="slidenum">
              <a:rPr lang="de-AT" smtClean="0"/>
              <a:t>‹Nr.›</a:t>
            </a:fld>
            <a:endParaRPr lang="de-AT"/>
          </a:p>
        </p:txBody>
      </p:sp>
    </p:spTree>
    <p:extLst>
      <p:ext uri="{BB962C8B-B14F-4D97-AF65-F5344CB8AC3E}">
        <p14:creationId xmlns:p14="http://schemas.microsoft.com/office/powerpoint/2010/main" val="4135253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package" Target="../embeddings/Microsoft_Excel_Worksheet2.xlsx"/><Relationship Id="rId4" Type="http://schemas.openxmlformats.org/officeDocument/2006/relationships/image" Target="../media/image2.emf"/></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8" Type="http://schemas.openxmlformats.org/officeDocument/2006/relationships/package" Target="../embeddings/Microsoft_Excel_Worksheet6.xlsx"/><Relationship Id="rId3" Type="http://schemas.openxmlformats.org/officeDocument/2006/relationships/package" Target="../embeddings/Microsoft_Excel_Worksheet4.xlsx"/><Relationship Id="rId7" Type="http://schemas.openxmlformats.org/officeDocument/2006/relationships/image" Target="../media/image8.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package" Target="../embeddings/Microsoft_Excel_Worksheet5.xlsx"/><Relationship Id="rId4" Type="http://schemas.openxmlformats.org/officeDocument/2006/relationships/image" Target="../media/image5.emf"/><Relationship Id="rId9" Type="http://schemas.openxmlformats.org/officeDocument/2006/relationships/image" Target="../media/image7.emf"/></Relationships>
</file>

<file path=ppt/slides/_rels/slide19.xml.rels><?xml version="1.0" encoding="UTF-8" standalone="yes"?>
<Relationships xmlns="http://schemas.openxmlformats.org/package/2006/relationships"><Relationship Id="rId8" Type="http://schemas.openxmlformats.org/officeDocument/2006/relationships/package" Target="../embeddings/Microsoft_Excel_Worksheet9.xlsx"/><Relationship Id="rId3" Type="http://schemas.openxmlformats.org/officeDocument/2006/relationships/package" Target="../embeddings/Microsoft_Excel_Worksheet7.xlsx"/><Relationship Id="rId7" Type="http://schemas.openxmlformats.org/officeDocument/2006/relationships/image" Target="../media/image8.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6.emf"/><Relationship Id="rId5" Type="http://schemas.openxmlformats.org/officeDocument/2006/relationships/package" Target="../embeddings/Microsoft_Excel_Worksheet8.xlsx"/><Relationship Id="rId4" Type="http://schemas.openxmlformats.org/officeDocument/2006/relationships/image" Target="../media/image5.emf"/><Relationship Id="rId9" Type="http://schemas.openxmlformats.org/officeDocument/2006/relationships/image" Target="../media/image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package" Target="../embeddings/Microsoft_Excel_Worksheet10.xlsx"/><Relationship Id="rId7" Type="http://schemas.openxmlformats.org/officeDocument/2006/relationships/package" Target="../embeddings/Microsoft_Excel_Worksheet12.xlsx"/><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1.emf"/><Relationship Id="rId5" Type="http://schemas.openxmlformats.org/officeDocument/2006/relationships/package" Target="../embeddings/Microsoft_Excel_Worksheet11.xlsx"/><Relationship Id="rId10" Type="http://schemas.openxmlformats.org/officeDocument/2006/relationships/image" Target="../media/image13.emf"/><Relationship Id="rId4" Type="http://schemas.openxmlformats.org/officeDocument/2006/relationships/image" Target="../media/image10.emf"/><Relationship Id="rId9" Type="http://schemas.openxmlformats.org/officeDocument/2006/relationships/package" Target="../embeddings/Microsoft_Excel_Worksheet13.xlsx"/></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4.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5.emf"/></Relationships>
</file>

<file path=ppt/slides/_rels/slide2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7.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19.emf"/><Relationship Id="rId5" Type="http://schemas.openxmlformats.org/officeDocument/2006/relationships/package" Target="../embeddings/Microsoft_Excel_Worksheet18.xlsx"/><Relationship Id="rId4" Type="http://schemas.openxmlformats.org/officeDocument/2006/relationships/image" Target="../media/image1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1.emf"/><Relationship Id="rId5" Type="http://schemas.openxmlformats.org/officeDocument/2006/relationships/package" Target="../embeddings/Microsoft_Excel_Worksheet19.xlsx"/><Relationship Id="rId4" Type="http://schemas.openxmlformats.org/officeDocument/2006/relationships/image" Target="../media/image20.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1159099" y="540913"/>
            <a:ext cx="9942490" cy="677108"/>
          </a:xfrm>
          <a:prstGeom prst="rect">
            <a:avLst/>
          </a:prstGeom>
          <a:noFill/>
        </p:spPr>
        <p:txBody>
          <a:bodyPr wrap="square" rtlCol="0">
            <a:spAutoFit/>
          </a:bodyPr>
          <a:lstStyle/>
          <a:p>
            <a:pPr algn="ctr"/>
            <a:r>
              <a:rPr lang="de-AT" sz="3800" b="1" u="sng" dirty="0"/>
              <a:t>Kostenrechnung - Basics</a:t>
            </a:r>
          </a:p>
        </p:txBody>
      </p:sp>
      <p:graphicFrame>
        <p:nvGraphicFramePr>
          <p:cNvPr id="3" name="Tabelle 2"/>
          <p:cNvGraphicFramePr>
            <a:graphicFrameLocks noGrp="1"/>
          </p:cNvGraphicFramePr>
          <p:nvPr>
            <p:extLst>
              <p:ext uri="{D42A27DB-BD31-4B8C-83A1-F6EECF244321}">
                <p14:modId xmlns:p14="http://schemas.microsoft.com/office/powerpoint/2010/main" val="3168174263"/>
              </p:ext>
            </p:extLst>
          </p:nvPr>
        </p:nvGraphicFramePr>
        <p:xfrm>
          <a:off x="347729" y="2034861"/>
          <a:ext cx="11500833" cy="2730321"/>
        </p:xfrm>
        <a:graphic>
          <a:graphicData uri="http://schemas.openxmlformats.org/drawingml/2006/table">
            <a:tbl>
              <a:tblPr firstRow="1" bandRow="1">
                <a:tableStyleId>{5C22544A-7EE6-4342-B048-85BDC9FD1C3A}</a:tableStyleId>
              </a:tblPr>
              <a:tblGrid>
                <a:gridCol w="3833611">
                  <a:extLst>
                    <a:ext uri="{9D8B030D-6E8A-4147-A177-3AD203B41FA5}">
                      <a16:colId xmlns:a16="http://schemas.microsoft.com/office/drawing/2014/main" val="20000"/>
                    </a:ext>
                  </a:extLst>
                </a:gridCol>
                <a:gridCol w="3833611">
                  <a:extLst>
                    <a:ext uri="{9D8B030D-6E8A-4147-A177-3AD203B41FA5}">
                      <a16:colId xmlns:a16="http://schemas.microsoft.com/office/drawing/2014/main" val="20001"/>
                    </a:ext>
                  </a:extLst>
                </a:gridCol>
                <a:gridCol w="3833611">
                  <a:extLst>
                    <a:ext uri="{9D8B030D-6E8A-4147-A177-3AD203B41FA5}">
                      <a16:colId xmlns:a16="http://schemas.microsoft.com/office/drawing/2014/main" val="20002"/>
                    </a:ext>
                  </a:extLst>
                </a:gridCol>
              </a:tblGrid>
              <a:tr h="524509">
                <a:tc gridSpan="3">
                  <a:txBody>
                    <a:bodyPr/>
                    <a:lstStyle/>
                    <a:p>
                      <a:pPr algn="ctr"/>
                      <a:r>
                        <a:rPr lang="de-AT" dirty="0"/>
                        <a:t>Arten der Kostenrechnung</a:t>
                      </a:r>
                    </a:p>
                  </a:txBody>
                  <a:tcPr/>
                </a:tc>
                <a:tc hMerge="1">
                  <a:txBody>
                    <a:bodyPr/>
                    <a:lstStyle/>
                    <a:p>
                      <a:endParaRPr lang="de-AT"/>
                    </a:p>
                  </a:txBody>
                  <a:tcPr/>
                </a:tc>
                <a:tc hMerge="1">
                  <a:txBody>
                    <a:bodyPr/>
                    <a:lstStyle/>
                    <a:p>
                      <a:endParaRPr lang="de-AT" dirty="0"/>
                    </a:p>
                  </a:txBody>
                  <a:tcPr/>
                </a:tc>
                <a:extLst>
                  <a:ext uri="{0D108BD9-81ED-4DB2-BD59-A6C34878D82A}">
                    <a16:rowId xmlns:a16="http://schemas.microsoft.com/office/drawing/2014/main" val="10000"/>
                  </a:ext>
                </a:extLst>
              </a:tr>
              <a:tr h="524509">
                <a:tc>
                  <a:txBody>
                    <a:bodyPr/>
                    <a:lstStyle/>
                    <a:p>
                      <a:pPr algn="ctr"/>
                      <a:r>
                        <a:rPr lang="de-AT" b="1" dirty="0"/>
                        <a:t>Kostenartenrechnung</a:t>
                      </a:r>
                    </a:p>
                  </a:txBody>
                  <a:tcPr/>
                </a:tc>
                <a:tc>
                  <a:txBody>
                    <a:bodyPr/>
                    <a:lstStyle/>
                    <a:p>
                      <a:pPr algn="ctr"/>
                      <a:r>
                        <a:rPr lang="de-AT" b="1" dirty="0"/>
                        <a:t>Kostenstellenrechnung</a:t>
                      </a:r>
                    </a:p>
                  </a:txBody>
                  <a:tcPr/>
                </a:tc>
                <a:tc>
                  <a:txBody>
                    <a:bodyPr/>
                    <a:lstStyle/>
                    <a:p>
                      <a:pPr algn="ctr"/>
                      <a:r>
                        <a:rPr lang="de-AT" b="1" dirty="0" err="1"/>
                        <a:t>Kostenträgerrechung</a:t>
                      </a:r>
                      <a:endParaRPr lang="de-AT" b="1" dirty="0"/>
                    </a:p>
                  </a:txBody>
                  <a:tcPr/>
                </a:tc>
                <a:extLst>
                  <a:ext uri="{0D108BD9-81ED-4DB2-BD59-A6C34878D82A}">
                    <a16:rowId xmlns:a16="http://schemas.microsoft.com/office/drawing/2014/main" val="10001"/>
                  </a:ext>
                </a:extLst>
              </a:tr>
              <a:tr h="1681303">
                <a:tc>
                  <a:txBody>
                    <a:bodyPr/>
                    <a:lstStyle/>
                    <a:p>
                      <a:r>
                        <a:rPr lang="de-AT" dirty="0"/>
                        <a:t>Die Kostenartenrechnung ermittelt,</a:t>
                      </a:r>
                      <a:r>
                        <a:rPr lang="de-AT" baseline="0" dirty="0"/>
                        <a:t> welche Aufwendungen tatsächlich Kosten des Betriebes sind</a:t>
                      </a:r>
                      <a:endParaRPr lang="de-AT" dirty="0"/>
                    </a:p>
                  </a:txBody>
                  <a:tcPr/>
                </a:tc>
                <a:tc>
                  <a:txBody>
                    <a:bodyPr/>
                    <a:lstStyle/>
                    <a:p>
                      <a:r>
                        <a:rPr lang="de-AT" dirty="0"/>
                        <a:t>Die Kosten</a:t>
                      </a:r>
                      <a:r>
                        <a:rPr lang="de-AT" baseline="0" dirty="0"/>
                        <a:t> des Betriebes werden den einzelnen Bereichen (= Kostenstellen) zugeordnet</a:t>
                      </a:r>
                      <a:endParaRPr lang="de-AT" dirty="0"/>
                    </a:p>
                  </a:txBody>
                  <a:tcPr/>
                </a:tc>
                <a:tc>
                  <a:txBody>
                    <a:bodyPr/>
                    <a:lstStyle/>
                    <a:p>
                      <a:r>
                        <a:rPr lang="de-AT" dirty="0"/>
                        <a:t>Die Kosten werden den einzelnen Produkten bei denen sie entstehen zugeordnet</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62223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feld 12"/>
          <p:cNvSpPr txBox="1"/>
          <p:nvPr/>
        </p:nvSpPr>
        <p:spPr>
          <a:xfrm>
            <a:off x="472120" y="540913"/>
            <a:ext cx="11278320" cy="1938992"/>
          </a:xfrm>
          <a:prstGeom prst="rect">
            <a:avLst/>
          </a:prstGeom>
          <a:noFill/>
        </p:spPr>
        <p:txBody>
          <a:bodyPr wrap="square" rtlCol="0">
            <a:spAutoFit/>
          </a:bodyPr>
          <a:lstStyle/>
          <a:p>
            <a:r>
              <a:rPr lang="de-AT" sz="2400" b="1" dirty="0"/>
              <a:t>Beispiel</a:t>
            </a:r>
          </a:p>
          <a:p>
            <a:endParaRPr lang="de-AT" sz="2400" dirty="0"/>
          </a:p>
          <a:p>
            <a:r>
              <a:rPr lang="de-AT" sz="2400" dirty="0"/>
              <a:t>Neben den 250 Stück Drucker mit einem Gesamteinstandspreis </a:t>
            </a:r>
            <a:r>
              <a:rPr lang="de-AT" sz="2400" dirty="0" err="1"/>
              <a:t>iHv</a:t>
            </a:r>
            <a:r>
              <a:rPr lang="de-AT" sz="2400" dirty="0"/>
              <a:t> € 35.535,-- haben wir noch andere Waren mit einem Gesamteinstandspreis </a:t>
            </a:r>
            <a:r>
              <a:rPr lang="de-AT" sz="2400" dirty="0" err="1"/>
              <a:t>iHv</a:t>
            </a:r>
            <a:r>
              <a:rPr lang="de-AT" sz="2400" dirty="0"/>
              <a:t> € 210.730,-- gekauft. Die Gemeinkosten unseres Handelsunternehmens betrugen € 58.923,--</a:t>
            </a:r>
          </a:p>
        </p:txBody>
      </p:sp>
      <p:grpSp>
        <p:nvGrpSpPr>
          <p:cNvPr id="15" name="Gruppieren 14"/>
          <p:cNvGrpSpPr/>
          <p:nvPr/>
        </p:nvGrpSpPr>
        <p:grpSpPr>
          <a:xfrm>
            <a:off x="2459870" y="2876146"/>
            <a:ext cx="8675162" cy="747386"/>
            <a:chOff x="-716853" y="5374648"/>
            <a:chExt cx="7257273" cy="747386"/>
          </a:xfrm>
        </p:grpSpPr>
        <p:sp>
          <p:nvSpPr>
            <p:cNvPr id="16" name="Textfeld 15"/>
            <p:cNvSpPr txBox="1"/>
            <p:nvPr/>
          </p:nvSpPr>
          <p:spPr>
            <a:xfrm>
              <a:off x="-716853" y="5537916"/>
              <a:ext cx="7257273" cy="369332"/>
            </a:xfrm>
            <a:prstGeom prst="rect">
              <a:avLst/>
            </a:prstGeom>
            <a:noFill/>
          </p:spPr>
          <p:txBody>
            <a:bodyPr wrap="square" rtlCol="0">
              <a:spAutoFit/>
            </a:bodyPr>
            <a:lstStyle/>
            <a:p>
              <a:r>
                <a:rPr lang="de-AT" b="1" dirty="0"/>
                <a:t>Gemeinkostenzuschlags- / Regiesatz =  -------------------------------------- = 23,93%</a:t>
              </a:r>
            </a:p>
          </p:txBody>
        </p:sp>
        <p:sp>
          <p:nvSpPr>
            <p:cNvPr id="17" name="Textfeld 16"/>
            <p:cNvSpPr txBox="1"/>
            <p:nvPr/>
          </p:nvSpPr>
          <p:spPr>
            <a:xfrm>
              <a:off x="2338656" y="5374648"/>
              <a:ext cx="2137893" cy="369332"/>
            </a:xfrm>
            <a:prstGeom prst="rect">
              <a:avLst/>
            </a:prstGeom>
            <a:noFill/>
          </p:spPr>
          <p:txBody>
            <a:bodyPr wrap="square" rtlCol="0">
              <a:spAutoFit/>
            </a:bodyPr>
            <a:lstStyle/>
            <a:p>
              <a:pPr algn="ctr"/>
              <a:r>
                <a:rPr lang="de-AT" b="1" dirty="0"/>
                <a:t>58.923 * 100</a:t>
              </a:r>
            </a:p>
          </p:txBody>
        </p:sp>
        <p:sp>
          <p:nvSpPr>
            <p:cNvPr id="18" name="Textfeld 17"/>
            <p:cNvSpPr txBox="1"/>
            <p:nvPr/>
          </p:nvSpPr>
          <p:spPr>
            <a:xfrm>
              <a:off x="2338656" y="5752702"/>
              <a:ext cx="2137893" cy="369332"/>
            </a:xfrm>
            <a:prstGeom prst="rect">
              <a:avLst/>
            </a:prstGeom>
            <a:noFill/>
          </p:spPr>
          <p:txBody>
            <a:bodyPr wrap="square" rtlCol="0">
              <a:spAutoFit/>
            </a:bodyPr>
            <a:lstStyle/>
            <a:p>
              <a:pPr algn="ctr"/>
              <a:r>
                <a:rPr lang="de-AT" b="1" dirty="0"/>
                <a:t>(35.535 + 210.730)</a:t>
              </a:r>
            </a:p>
          </p:txBody>
        </p:sp>
      </p:grpSp>
      <p:sp>
        <p:nvSpPr>
          <p:cNvPr id="19" name="Textfeld 18"/>
          <p:cNvSpPr txBox="1"/>
          <p:nvPr/>
        </p:nvSpPr>
        <p:spPr>
          <a:xfrm>
            <a:off x="472120" y="3908019"/>
            <a:ext cx="11278320" cy="1938992"/>
          </a:xfrm>
          <a:prstGeom prst="rect">
            <a:avLst/>
          </a:prstGeom>
          <a:noFill/>
        </p:spPr>
        <p:txBody>
          <a:bodyPr wrap="square" rtlCol="0">
            <a:spAutoFit/>
          </a:bodyPr>
          <a:lstStyle/>
          <a:p>
            <a:r>
              <a:rPr lang="de-AT" sz="2400" dirty="0"/>
              <a:t>Ein Drucker hat einen Einstandspreis </a:t>
            </a:r>
            <a:r>
              <a:rPr lang="de-AT" sz="2400" dirty="0" err="1"/>
              <a:t>iHv</a:t>
            </a:r>
            <a:r>
              <a:rPr lang="de-AT" sz="2400" dirty="0"/>
              <a:t> € 142,14,--. Zur Abdeckung der unternehmerischen Gemeinkosten ist dem Einstandspreis der Gemeinkosten- </a:t>
            </a:r>
            <a:r>
              <a:rPr lang="de-AT" sz="2400" dirty="0" err="1"/>
              <a:t>bzw</a:t>
            </a:r>
            <a:r>
              <a:rPr lang="de-AT" sz="2400" dirty="0"/>
              <a:t> Regiesatz zuzuschlagen. Das Ergebnis sind die </a:t>
            </a:r>
            <a:r>
              <a:rPr lang="de-AT" sz="2400" b="1" dirty="0"/>
              <a:t>Selbstkosten</a:t>
            </a:r>
          </a:p>
          <a:p>
            <a:endParaRPr lang="de-AT" sz="2400" dirty="0"/>
          </a:p>
          <a:p>
            <a:pPr algn="ctr"/>
            <a:r>
              <a:rPr lang="de-AT" sz="2400" dirty="0"/>
              <a:t>142,14 + 142,14 * 23,93% = € 176,15,-- Selbstkosten</a:t>
            </a:r>
          </a:p>
        </p:txBody>
      </p:sp>
    </p:spTree>
    <p:extLst>
      <p:ext uri="{BB962C8B-B14F-4D97-AF65-F5344CB8AC3E}">
        <p14:creationId xmlns:p14="http://schemas.microsoft.com/office/powerpoint/2010/main" val="1752791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llipse 13"/>
          <p:cNvSpPr/>
          <p:nvPr/>
        </p:nvSpPr>
        <p:spPr>
          <a:xfrm>
            <a:off x="6830095" y="402617"/>
            <a:ext cx="3631842" cy="149394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nvGrpSpPr>
          <p:cNvPr id="6" name="Gruppieren 5"/>
          <p:cNvGrpSpPr/>
          <p:nvPr/>
        </p:nvGrpSpPr>
        <p:grpSpPr>
          <a:xfrm>
            <a:off x="1955441" y="734094"/>
            <a:ext cx="8281115" cy="830997"/>
            <a:chOff x="1955442" y="3850783"/>
            <a:chExt cx="8281115" cy="830997"/>
          </a:xfrm>
        </p:grpSpPr>
        <p:sp>
          <p:nvSpPr>
            <p:cNvPr id="3" name="Textfeld 2"/>
            <p:cNvSpPr txBox="1"/>
            <p:nvPr/>
          </p:nvSpPr>
          <p:spPr>
            <a:xfrm>
              <a:off x="4878946" y="3850783"/>
              <a:ext cx="2434107" cy="830997"/>
            </a:xfrm>
            <a:prstGeom prst="rect">
              <a:avLst/>
            </a:prstGeom>
            <a:solidFill>
              <a:srgbClr val="FFFF00"/>
            </a:solidFill>
            <a:ln>
              <a:solidFill>
                <a:schemeClr val="tx1"/>
              </a:solidFill>
            </a:ln>
          </p:spPr>
          <p:txBody>
            <a:bodyPr wrap="square" rtlCol="0">
              <a:spAutoFit/>
            </a:bodyPr>
            <a:lstStyle/>
            <a:p>
              <a:pPr algn="ctr"/>
              <a:r>
                <a:rPr lang="de-AT" sz="2400" b="1" dirty="0"/>
                <a:t>Unternehmen</a:t>
              </a:r>
            </a:p>
            <a:p>
              <a:pPr algn="ctr"/>
              <a:r>
                <a:rPr lang="de-AT" sz="2400" b="1" dirty="0"/>
                <a:t>Gemeinkosten</a:t>
              </a:r>
            </a:p>
          </p:txBody>
        </p:sp>
        <p:sp>
          <p:nvSpPr>
            <p:cNvPr id="10" name="Pfeil nach rechts 9"/>
            <p:cNvSpPr/>
            <p:nvPr/>
          </p:nvSpPr>
          <p:spPr>
            <a:xfrm>
              <a:off x="1955442" y="3850783"/>
              <a:ext cx="2923504" cy="79849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2400" b="1" dirty="0">
                  <a:solidFill>
                    <a:schemeClr val="tx1"/>
                  </a:solidFill>
                </a:rPr>
                <a:t>Einstandspreis</a:t>
              </a:r>
            </a:p>
          </p:txBody>
        </p:sp>
        <p:sp>
          <p:nvSpPr>
            <p:cNvPr id="11" name="Pfeil nach rechts 10"/>
            <p:cNvSpPr/>
            <p:nvPr/>
          </p:nvSpPr>
          <p:spPr>
            <a:xfrm>
              <a:off x="7313053" y="3850783"/>
              <a:ext cx="2923504" cy="79849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2400" b="1" dirty="0">
                  <a:solidFill>
                    <a:schemeClr val="tx1"/>
                  </a:solidFill>
                </a:rPr>
                <a:t>Verkaufspreis</a:t>
              </a:r>
            </a:p>
          </p:txBody>
        </p:sp>
      </p:grpSp>
      <p:graphicFrame>
        <p:nvGraphicFramePr>
          <p:cNvPr id="19" name="Tabelle 18"/>
          <p:cNvGraphicFramePr>
            <a:graphicFrameLocks noGrp="1"/>
          </p:cNvGraphicFramePr>
          <p:nvPr>
            <p:extLst>
              <p:ext uri="{D42A27DB-BD31-4B8C-83A1-F6EECF244321}">
                <p14:modId xmlns:p14="http://schemas.microsoft.com/office/powerpoint/2010/main" val="2858529017"/>
              </p:ext>
            </p:extLst>
          </p:nvPr>
        </p:nvGraphicFramePr>
        <p:xfrm>
          <a:off x="472119" y="2436338"/>
          <a:ext cx="11582505" cy="3977640"/>
        </p:xfrm>
        <a:graphic>
          <a:graphicData uri="http://schemas.openxmlformats.org/drawingml/2006/table">
            <a:tbl>
              <a:tblPr firstRow="1" bandRow="1">
                <a:tableStyleId>{5C22544A-7EE6-4342-B048-85BDC9FD1C3A}</a:tableStyleId>
              </a:tblPr>
              <a:tblGrid>
                <a:gridCol w="213897">
                  <a:extLst>
                    <a:ext uri="{9D8B030D-6E8A-4147-A177-3AD203B41FA5}">
                      <a16:colId xmlns:a16="http://schemas.microsoft.com/office/drawing/2014/main" val="20000"/>
                    </a:ext>
                  </a:extLst>
                </a:gridCol>
                <a:gridCol w="3649001">
                  <a:extLst>
                    <a:ext uri="{9D8B030D-6E8A-4147-A177-3AD203B41FA5}">
                      <a16:colId xmlns:a16="http://schemas.microsoft.com/office/drawing/2014/main" val="20001"/>
                    </a:ext>
                  </a:extLst>
                </a:gridCol>
                <a:gridCol w="306821">
                  <a:extLst>
                    <a:ext uri="{9D8B030D-6E8A-4147-A177-3AD203B41FA5}">
                      <a16:colId xmlns:a16="http://schemas.microsoft.com/office/drawing/2014/main" val="20002"/>
                    </a:ext>
                  </a:extLst>
                </a:gridCol>
                <a:gridCol w="1429492">
                  <a:extLst>
                    <a:ext uri="{9D8B030D-6E8A-4147-A177-3AD203B41FA5}">
                      <a16:colId xmlns:a16="http://schemas.microsoft.com/office/drawing/2014/main" val="20003"/>
                    </a:ext>
                  </a:extLst>
                </a:gridCol>
                <a:gridCol w="5983294">
                  <a:extLst>
                    <a:ext uri="{9D8B030D-6E8A-4147-A177-3AD203B41FA5}">
                      <a16:colId xmlns:a16="http://schemas.microsoft.com/office/drawing/2014/main" val="20004"/>
                    </a:ext>
                  </a:extLst>
                </a:gridCol>
              </a:tblGrid>
              <a:tr h="370840">
                <a:tc>
                  <a:txBody>
                    <a:bodyPr/>
                    <a:lstStyle/>
                    <a:p>
                      <a:endParaRPr lang="de-AT" dirty="0">
                        <a:solidFill>
                          <a:srgbClr val="FF0000"/>
                        </a:solidFill>
                      </a:endParaRPr>
                    </a:p>
                  </a:txBody>
                  <a:tcPr/>
                </a:tc>
                <a:tc>
                  <a:txBody>
                    <a:bodyPr/>
                    <a:lstStyle/>
                    <a:p>
                      <a:r>
                        <a:rPr lang="de-AT" dirty="0">
                          <a:solidFill>
                            <a:srgbClr val="FF0000"/>
                          </a:solidFill>
                        </a:rPr>
                        <a:t>Ermittlung Verkaufspreis</a:t>
                      </a:r>
                    </a:p>
                  </a:txBody>
                  <a:tcPr/>
                </a:tc>
                <a:tc>
                  <a:txBody>
                    <a:bodyPr/>
                    <a:lstStyle/>
                    <a:p>
                      <a:endParaRPr lang="de-AT" dirty="0"/>
                    </a:p>
                  </a:txBody>
                  <a:tcPr/>
                </a:tc>
                <a:tc>
                  <a:txBody>
                    <a:bodyPr/>
                    <a:lstStyle/>
                    <a:p>
                      <a:r>
                        <a:rPr lang="de-AT" dirty="0"/>
                        <a:t>Berechnung</a:t>
                      </a:r>
                    </a:p>
                  </a:txBody>
                  <a:tcPr/>
                </a:tc>
                <a:tc>
                  <a:txBody>
                    <a:bodyPr/>
                    <a:lstStyle/>
                    <a:p>
                      <a:r>
                        <a:rPr lang="de-AT" dirty="0"/>
                        <a:t>Was ist was?</a:t>
                      </a:r>
                    </a:p>
                  </a:txBody>
                  <a:tcPr/>
                </a:tc>
                <a:extLst>
                  <a:ext uri="{0D108BD9-81ED-4DB2-BD59-A6C34878D82A}">
                    <a16:rowId xmlns:a16="http://schemas.microsoft.com/office/drawing/2014/main" val="10000"/>
                  </a:ext>
                </a:extLst>
              </a:tr>
              <a:tr h="370840">
                <a:tc>
                  <a:txBody>
                    <a:bodyPr/>
                    <a:lstStyle/>
                    <a:p>
                      <a:endParaRPr lang="de-AT" dirty="0">
                        <a:solidFill>
                          <a:srgbClr val="FF0000"/>
                        </a:solidFill>
                      </a:endParaRPr>
                    </a:p>
                  </a:txBody>
                  <a:tcPr/>
                </a:tc>
                <a:tc>
                  <a:txBody>
                    <a:bodyPr/>
                    <a:lstStyle/>
                    <a:p>
                      <a:r>
                        <a:rPr lang="de-AT" dirty="0">
                          <a:solidFill>
                            <a:srgbClr val="FF0000"/>
                          </a:solidFill>
                        </a:rPr>
                        <a:t>Einstandspreis</a:t>
                      </a:r>
                    </a:p>
                  </a:txBody>
                  <a:tcPr/>
                </a:tc>
                <a:tc>
                  <a:txBody>
                    <a:bodyPr/>
                    <a:lstStyle/>
                    <a:p>
                      <a:endParaRPr lang="de-AT" dirty="0"/>
                    </a:p>
                  </a:txBody>
                  <a:tcPr/>
                </a:tc>
                <a:tc>
                  <a:txBody>
                    <a:bodyPr/>
                    <a:lstStyle/>
                    <a:p>
                      <a:pPr algn="r"/>
                      <a:r>
                        <a:rPr lang="de-AT" dirty="0"/>
                        <a:t>142,14</a:t>
                      </a:r>
                    </a:p>
                  </a:txBody>
                  <a:tcPr/>
                </a:tc>
                <a:tc>
                  <a:txBody>
                    <a:bodyPr/>
                    <a:lstStyle/>
                    <a:p>
                      <a:endParaRPr lang="de-AT" dirty="0"/>
                    </a:p>
                  </a:txBody>
                  <a:tcPr/>
                </a:tc>
                <a:extLst>
                  <a:ext uri="{0D108BD9-81ED-4DB2-BD59-A6C34878D82A}">
                    <a16:rowId xmlns:a16="http://schemas.microsoft.com/office/drawing/2014/main" val="10001"/>
                  </a:ext>
                </a:extLst>
              </a:tr>
              <a:tr h="370840">
                <a:tc>
                  <a:txBody>
                    <a:bodyPr/>
                    <a:lstStyle/>
                    <a:p>
                      <a:r>
                        <a:rPr lang="de-AT" dirty="0">
                          <a:solidFill>
                            <a:srgbClr val="FF0000"/>
                          </a:solidFill>
                        </a:rPr>
                        <a:t>+</a:t>
                      </a:r>
                    </a:p>
                  </a:txBody>
                  <a:tcPr/>
                </a:tc>
                <a:tc>
                  <a:txBody>
                    <a:bodyPr/>
                    <a:lstStyle/>
                    <a:p>
                      <a:r>
                        <a:rPr lang="de-AT" dirty="0">
                          <a:solidFill>
                            <a:srgbClr val="FF0000"/>
                          </a:solidFill>
                        </a:rPr>
                        <a:t>Gemeinkostenzuschlags-</a:t>
                      </a:r>
                      <a:r>
                        <a:rPr lang="de-AT" baseline="0" dirty="0">
                          <a:solidFill>
                            <a:srgbClr val="FF0000"/>
                          </a:solidFill>
                        </a:rPr>
                        <a:t> / Regiesatz</a:t>
                      </a:r>
                      <a:endParaRPr lang="de-AT" dirty="0">
                        <a:solidFill>
                          <a:srgbClr val="FF0000"/>
                        </a:solidFill>
                      </a:endParaRPr>
                    </a:p>
                  </a:txBody>
                  <a:tcPr>
                    <a:lnB w="12700" cap="flat" cmpd="sng" algn="ctr">
                      <a:solidFill>
                        <a:schemeClr val="tx1"/>
                      </a:solidFill>
                      <a:prstDash val="solid"/>
                      <a:round/>
                      <a:headEnd type="none" w="med" len="med"/>
                      <a:tailEnd type="none" w="med" len="med"/>
                    </a:lnB>
                  </a:tcPr>
                </a:tc>
                <a:tc>
                  <a:txBody>
                    <a:bodyPr/>
                    <a:lstStyle/>
                    <a:p>
                      <a:r>
                        <a:rPr lang="de-AT" dirty="0"/>
                        <a:t>+</a:t>
                      </a:r>
                    </a:p>
                  </a:txBody>
                  <a:tcPr>
                    <a:lnB w="12700" cap="flat" cmpd="sng" algn="ctr">
                      <a:solidFill>
                        <a:schemeClr val="tx1"/>
                      </a:solidFill>
                      <a:prstDash val="solid"/>
                      <a:round/>
                      <a:headEnd type="none" w="med" len="med"/>
                      <a:tailEnd type="none" w="med" len="med"/>
                    </a:lnB>
                  </a:tcPr>
                </a:tc>
                <a:tc>
                  <a:txBody>
                    <a:bodyPr/>
                    <a:lstStyle/>
                    <a:p>
                      <a:pPr algn="r"/>
                      <a:r>
                        <a:rPr lang="de-AT" dirty="0"/>
                        <a:t>34,01</a:t>
                      </a:r>
                    </a:p>
                  </a:txBody>
                  <a:tcPr>
                    <a:lnB w="12700" cap="flat" cmpd="sng" algn="ctr">
                      <a:solidFill>
                        <a:schemeClr val="tx1"/>
                      </a:solidFill>
                      <a:prstDash val="solid"/>
                      <a:round/>
                      <a:headEnd type="none" w="med" len="med"/>
                      <a:tailEnd type="none" w="med" len="med"/>
                    </a:lnB>
                  </a:tcPr>
                </a:tc>
                <a:tc>
                  <a:txBody>
                    <a:bodyPr/>
                    <a:lstStyle/>
                    <a:p>
                      <a:r>
                        <a:rPr lang="de-AT" dirty="0"/>
                        <a:t>= 142,14 * 23,93%</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de-AT" dirty="0">
                          <a:solidFill>
                            <a:srgbClr val="FF0000"/>
                          </a:solidFill>
                        </a:rPr>
                        <a:t>=</a:t>
                      </a:r>
                    </a:p>
                  </a:txBody>
                  <a:tcPr/>
                </a:tc>
                <a:tc>
                  <a:txBody>
                    <a:bodyPr/>
                    <a:lstStyle/>
                    <a:p>
                      <a:r>
                        <a:rPr lang="de-AT" dirty="0">
                          <a:solidFill>
                            <a:srgbClr val="FF0000"/>
                          </a:solidFill>
                        </a:rPr>
                        <a:t>Selbstkosten</a:t>
                      </a:r>
                    </a:p>
                  </a:txBody>
                  <a:tcPr>
                    <a:lnT w="12700" cap="flat" cmpd="sng" algn="ctr">
                      <a:solidFill>
                        <a:schemeClr val="tx1"/>
                      </a:solidFill>
                      <a:prstDash val="solid"/>
                      <a:round/>
                      <a:headEnd type="none" w="med" len="med"/>
                      <a:tailEnd type="none" w="med" len="med"/>
                    </a:lnT>
                  </a:tcPr>
                </a:tc>
                <a:tc>
                  <a:txBody>
                    <a:bodyPr/>
                    <a:lstStyle/>
                    <a:p>
                      <a:r>
                        <a:rPr lang="de-AT" dirty="0"/>
                        <a:t>=</a:t>
                      </a:r>
                    </a:p>
                  </a:txBody>
                  <a:tcPr>
                    <a:lnT w="12700" cap="flat" cmpd="sng" algn="ctr">
                      <a:solidFill>
                        <a:schemeClr val="tx1"/>
                      </a:solidFill>
                      <a:prstDash val="solid"/>
                      <a:round/>
                      <a:headEnd type="none" w="med" len="med"/>
                      <a:tailEnd type="none" w="med" len="med"/>
                    </a:lnT>
                  </a:tcPr>
                </a:tc>
                <a:tc>
                  <a:txBody>
                    <a:bodyPr/>
                    <a:lstStyle/>
                    <a:p>
                      <a:pPr algn="r"/>
                      <a:r>
                        <a:rPr lang="de-AT" dirty="0"/>
                        <a:t>176,15</a:t>
                      </a:r>
                    </a:p>
                  </a:txBody>
                  <a:tcPr>
                    <a:lnT w="12700" cap="flat" cmpd="sng" algn="ctr">
                      <a:solidFill>
                        <a:schemeClr val="tx1"/>
                      </a:solidFill>
                      <a:prstDash val="solid"/>
                      <a:round/>
                      <a:headEnd type="none" w="med" len="med"/>
                      <a:tailEnd type="none" w="med" len="med"/>
                    </a:lnT>
                  </a:tcPr>
                </a:tc>
                <a:tc>
                  <a:txBody>
                    <a:bodyPr/>
                    <a:lstStyle/>
                    <a:p>
                      <a:endParaRPr lang="de-AT"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r h="370840">
                <a:tc>
                  <a:txBody>
                    <a:bodyPr/>
                    <a:lstStyle/>
                    <a:p>
                      <a:r>
                        <a:rPr lang="de-AT" dirty="0">
                          <a:solidFill>
                            <a:srgbClr val="FF0000"/>
                          </a:solidFill>
                        </a:rPr>
                        <a:t>+</a:t>
                      </a:r>
                    </a:p>
                  </a:txBody>
                  <a:tcPr/>
                </a:tc>
                <a:tc>
                  <a:txBody>
                    <a:bodyPr/>
                    <a:lstStyle/>
                    <a:p>
                      <a:r>
                        <a:rPr lang="de-AT" dirty="0">
                          <a:solidFill>
                            <a:srgbClr val="FF0000"/>
                          </a:solidFill>
                        </a:rPr>
                        <a:t>Wagnis- &amp; Gewinnzuschlag</a:t>
                      </a:r>
                    </a:p>
                  </a:txBody>
                  <a:tcPr>
                    <a:lnB w="12700" cap="flat" cmpd="sng" algn="ctr">
                      <a:solidFill>
                        <a:schemeClr val="tx1"/>
                      </a:solidFill>
                      <a:prstDash val="solid"/>
                      <a:round/>
                      <a:headEnd type="none" w="med" len="med"/>
                      <a:tailEnd type="none" w="med" len="med"/>
                    </a:lnB>
                  </a:tcPr>
                </a:tc>
                <a:tc>
                  <a:txBody>
                    <a:bodyPr/>
                    <a:lstStyle/>
                    <a:p>
                      <a:r>
                        <a:rPr lang="de-AT" dirty="0"/>
                        <a:t>+</a:t>
                      </a:r>
                    </a:p>
                  </a:txBody>
                  <a:tcPr>
                    <a:lnB w="12700" cap="flat" cmpd="sng" algn="ctr">
                      <a:solidFill>
                        <a:schemeClr val="tx1"/>
                      </a:solidFill>
                      <a:prstDash val="solid"/>
                      <a:round/>
                      <a:headEnd type="none" w="med" len="med"/>
                      <a:tailEnd type="none" w="med" len="med"/>
                    </a:lnB>
                  </a:tcPr>
                </a:tc>
                <a:tc>
                  <a:txBody>
                    <a:bodyPr/>
                    <a:lstStyle/>
                    <a:p>
                      <a:pPr algn="r"/>
                      <a:r>
                        <a:rPr lang="de-AT" dirty="0"/>
                        <a:t>44,04</a:t>
                      </a:r>
                    </a:p>
                  </a:txBody>
                  <a:tcPr>
                    <a:lnB w="12700" cap="flat" cmpd="sng" algn="ctr">
                      <a:solidFill>
                        <a:schemeClr val="tx1"/>
                      </a:solidFill>
                      <a:prstDash val="solid"/>
                      <a:round/>
                      <a:headEnd type="none" w="med" len="med"/>
                      <a:tailEnd type="none" w="med" len="med"/>
                    </a:lnB>
                  </a:tcPr>
                </a:tc>
                <a:tc>
                  <a:txBody>
                    <a:bodyPr/>
                    <a:lstStyle/>
                    <a:p>
                      <a:r>
                        <a:rPr lang="de-AT" dirty="0"/>
                        <a:t>Frei</a:t>
                      </a:r>
                      <a:r>
                        <a:rPr lang="de-AT" baseline="0" dirty="0"/>
                        <a:t> festgelegt für Gewinn und Wagnisse (hier </a:t>
                      </a:r>
                      <a:r>
                        <a:rPr lang="de-AT" dirty="0"/>
                        <a:t>25%)</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de-AT" dirty="0">
                          <a:solidFill>
                            <a:srgbClr val="FF0000"/>
                          </a:solidFill>
                        </a:rPr>
                        <a:t>=</a:t>
                      </a:r>
                    </a:p>
                  </a:txBody>
                  <a:tcPr/>
                </a:tc>
                <a:tc>
                  <a:txBody>
                    <a:bodyPr/>
                    <a:lstStyle/>
                    <a:p>
                      <a:r>
                        <a:rPr lang="de-AT" dirty="0">
                          <a:solidFill>
                            <a:srgbClr val="FF0000"/>
                          </a:solidFill>
                        </a:rPr>
                        <a:t>Zwischensumme</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de-AT" dirty="0"/>
                        <a:t>=</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de-AT" dirty="0"/>
                        <a:t>220,19</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de-AT"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de-AT" dirty="0">
                          <a:solidFill>
                            <a:srgbClr val="FF0000"/>
                          </a:solidFill>
                        </a:rPr>
                        <a:t>+</a:t>
                      </a:r>
                    </a:p>
                  </a:txBody>
                  <a:tcPr>
                    <a:lnR w="12700" cmpd="sng">
                      <a:noFill/>
                    </a:lnR>
                  </a:tcPr>
                </a:tc>
                <a:tc>
                  <a:txBody>
                    <a:bodyPr/>
                    <a:lstStyle/>
                    <a:p>
                      <a:r>
                        <a:rPr lang="de-AT" dirty="0">
                          <a:solidFill>
                            <a:srgbClr val="FF0000"/>
                          </a:solidFill>
                        </a:rPr>
                        <a:t>vom</a:t>
                      </a:r>
                      <a:r>
                        <a:rPr lang="de-AT" baseline="0" dirty="0">
                          <a:solidFill>
                            <a:srgbClr val="FF0000"/>
                          </a:solidFill>
                        </a:rPr>
                        <a:t> Verkaufspreis abhängige Kosten</a:t>
                      </a:r>
                      <a:endParaRPr lang="de-AT" dirty="0">
                        <a:solidFill>
                          <a:srgbClr val="FF0000"/>
                        </a:solidFill>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AT" dirty="0"/>
                        <a:t>+</a:t>
                      </a: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de-AT" dirty="0"/>
                        <a:t>12,65</a:t>
                      </a: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AT" dirty="0"/>
                        <a:t>Rabatt (hier 3,5%),</a:t>
                      </a:r>
                      <a:r>
                        <a:rPr lang="de-AT" baseline="0" dirty="0"/>
                        <a:t> Skonto (hier 2%), Provisionen (Reihenfolge!)</a:t>
                      </a:r>
                      <a:endParaRPr lang="de-AT"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a:txBody>
                    <a:bodyPr/>
                    <a:lstStyle/>
                    <a:p>
                      <a:r>
                        <a:rPr lang="de-AT" dirty="0">
                          <a:solidFill>
                            <a:srgbClr val="FF0000"/>
                          </a:solidFill>
                        </a:rPr>
                        <a:t>=</a:t>
                      </a:r>
                    </a:p>
                  </a:txBody>
                  <a:tcPr>
                    <a:lnR w="12700" cmpd="sng">
                      <a:noFill/>
                    </a:lnR>
                  </a:tcPr>
                </a:tc>
                <a:tc>
                  <a:txBody>
                    <a:bodyPr/>
                    <a:lstStyle/>
                    <a:p>
                      <a:r>
                        <a:rPr lang="de-AT" dirty="0">
                          <a:solidFill>
                            <a:srgbClr val="FF0000"/>
                          </a:solidFill>
                        </a:rPr>
                        <a:t>Nettoverkaufspreis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de-AT" dirty="0"/>
                        <a:t>=</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de-AT" dirty="0"/>
                        <a:t>232,84</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de-AT"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40">
                <a:tc>
                  <a:txBody>
                    <a:bodyPr/>
                    <a:lstStyle/>
                    <a:p>
                      <a:r>
                        <a:rPr lang="de-AT" dirty="0">
                          <a:solidFill>
                            <a:srgbClr val="FF0000"/>
                          </a:solidFill>
                        </a:rPr>
                        <a:t>+</a:t>
                      </a:r>
                    </a:p>
                  </a:txBody>
                  <a:tcPr/>
                </a:tc>
                <a:tc>
                  <a:txBody>
                    <a:bodyPr/>
                    <a:lstStyle/>
                    <a:p>
                      <a:r>
                        <a:rPr lang="de-AT" dirty="0">
                          <a:solidFill>
                            <a:srgbClr val="FF0000"/>
                          </a:solidFill>
                        </a:rPr>
                        <a:t>Umsatzsteuer</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dirty="0"/>
                        <a:t>+</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de-AT" dirty="0"/>
                        <a:t>46,57</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dirty="0"/>
                        <a:t>= 232,84 * 0,2</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r>
                        <a:rPr lang="de-AT" dirty="0">
                          <a:solidFill>
                            <a:srgbClr val="FF0000"/>
                          </a:solidFill>
                        </a:rPr>
                        <a:t>=</a:t>
                      </a:r>
                    </a:p>
                  </a:txBody>
                  <a:tcPr/>
                </a:tc>
                <a:tc>
                  <a:txBody>
                    <a:bodyPr/>
                    <a:lstStyle/>
                    <a:p>
                      <a:r>
                        <a:rPr lang="de-AT" dirty="0">
                          <a:solidFill>
                            <a:srgbClr val="FF0000"/>
                          </a:solidFill>
                        </a:rPr>
                        <a:t>Bruttoverkaufspreis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de-AT" dirty="0"/>
                        <a:t>279,40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AT"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graphicFrame>
        <p:nvGraphicFramePr>
          <p:cNvPr id="2" name="Tabelle 1"/>
          <p:cNvGraphicFramePr>
            <a:graphicFrameLocks noGrp="1"/>
          </p:cNvGraphicFramePr>
          <p:nvPr>
            <p:extLst>
              <p:ext uri="{D42A27DB-BD31-4B8C-83A1-F6EECF244321}">
                <p14:modId xmlns:p14="http://schemas.microsoft.com/office/powerpoint/2010/main" val="3163551063"/>
              </p:ext>
            </p:extLst>
          </p:nvPr>
        </p:nvGraphicFramePr>
        <p:xfrm>
          <a:off x="8049296" y="1809634"/>
          <a:ext cx="4005328" cy="1989635"/>
        </p:xfrm>
        <a:graphic>
          <a:graphicData uri="http://schemas.openxmlformats.org/drawingml/2006/table">
            <a:tbl>
              <a:tblPr>
                <a:tableStyleId>{5C22544A-7EE6-4342-B048-85BDC9FD1C3A}</a:tableStyleId>
              </a:tblPr>
              <a:tblGrid>
                <a:gridCol w="1124901">
                  <a:extLst>
                    <a:ext uri="{9D8B030D-6E8A-4147-A177-3AD203B41FA5}">
                      <a16:colId xmlns:a16="http://schemas.microsoft.com/office/drawing/2014/main" val="20000"/>
                    </a:ext>
                  </a:extLst>
                </a:gridCol>
                <a:gridCol w="2880427">
                  <a:extLst>
                    <a:ext uri="{9D8B030D-6E8A-4147-A177-3AD203B41FA5}">
                      <a16:colId xmlns:a16="http://schemas.microsoft.com/office/drawing/2014/main" val="20001"/>
                    </a:ext>
                  </a:extLst>
                </a:gridCol>
              </a:tblGrid>
              <a:tr h="397927">
                <a:tc>
                  <a:txBody>
                    <a:bodyPr/>
                    <a:lstStyle/>
                    <a:p>
                      <a:pPr algn="r" fontAlgn="b"/>
                      <a:r>
                        <a:rPr lang="de-AT" sz="1100" u="none" strike="noStrike" dirty="0">
                          <a:effectLst/>
                        </a:rPr>
                        <a:t>220,19</a:t>
                      </a:r>
                      <a:endParaRPr lang="de-AT" sz="1100" b="1" i="0" u="none" strike="noStrike" dirty="0">
                        <a:solidFill>
                          <a:srgbClr val="000000"/>
                        </a:solidFill>
                        <a:effectLst/>
                        <a:latin typeface="Calibri" panose="020F0502020204030204"/>
                      </a:endParaRPr>
                    </a:p>
                  </a:txBody>
                  <a:tcPr marL="9525" marR="9525" marT="9525" marB="0" anchor="b"/>
                </a:tc>
                <a:tc>
                  <a:txBody>
                    <a:bodyPr/>
                    <a:lstStyle/>
                    <a:p>
                      <a:pPr algn="l" fontAlgn="b"/>
                      <a:r>
                        <a:rPr lang="de-AT" sz="1100" u="none" strike="noStrike">
                          <a:effectLst/>
                        </a:rPr>
                        <a:t>Zwischensumme</a:t>
                      </a:r>
                      <a:endParaRPr lang="de-AT" sz="1100" b="0" i="0" u="none" strike="noStrike">
                        <a:solidFill>
                          <a:srgbClr val="000000"/>
                        </a:solidFill>
                        <a:effectLst/>
                        <a:latin typeface="Calibri" panose="020F0502020204030204"/>
                      </a:endParaRPr>
                    </a:p>
                  </a:txBody>
                  <a:tcPr marL="9525" marR="9525" marT="9525" marB="0" anchor="b"/>
                </a:tc>
                <a:extLst>
                  <a:ext uri="{0D108BD9-81ED-4DB2-BD59-A6C34878D82A}">
                    <a16:rowId xmlns:a16="http://schemas.microsoft.com/office/drawing/2014/main" val="10000"/>
                  </a:ext>
                </a:extLst>
              </a:tr>
              <a:tr h="397927">
                <a:tc>
                  <a:txBody>
                    <a:bodyPr/>
                    <a:lstStyle/>
                    <a:p>
                      <a:pPr algn="r" fontAlgn="b"/>
                      <a:r>
                        <a:rPr lang="de-AT" sz="1100" u="none" strike="noStrike">
                          <a:effectLst/>
                        </a:rPr>
                        <a:t>7,99</a:t>
                      </a:r>
                      <a:endParaRPr lang="de-AT" sz="1100" b="0" i="0" u="none" strike="noStrike">
                        <a:solidFill>
                          <a:srgbClr val="000000"/>
                        </a:solidFill>
                        <a:effectLst/>
                        <a:latin typeface="Calibri" panose="020F0502020204030204"/>
                      </a:endParaRPr>
                    </a:p>
                  </a:txBody>
                  <a:tcPr marL="9525" marR="9525" marT="9525" marB="0" anchor="b"/>
                </a:tc>
                <a:tc>
                  <a:txBody>
                    <a:bodyPr/>
                    <a:lstStyle/>
                    <a:p>
                      <a:pPr algn="l" fontAlgn="b"/>
                      <a:r>
                        <a:rPr lang="de-AT" sz="1100" u="none" strike="noStrike">
                          <a:effectLst/>
                        </a:rPr>
                        <a:t>3,5% Rabatt = 220,19 : 96,5 * 3,5</a:t>
                      </a:r>
                      <a:endParaRPr lang="de-AT" sz="1100" b="0" i="0" u="none" strike="noStrike">
                        <a:solidFill>
                          <a:srgbClr val="000000"/>
                        </a:solidFill>
                        <a:effectLst/>
                        <a:latin typeface="Calibri" panose="020F0502020204030204"/>
                      </a:endParaRPr>
                    </a:p>
                  </a:txBody>
                  <a:tcPr marL="9525" marR="9525" marT="9525" marB="0" anchor="b"/>
                </a:tc>
                <a:extLst>
                  <a:ext uri="{0D108BD9-81ED-4DB2-BD59-A6C34878D82A}">
                    <a16:rowId xmlns:a16="http://schemas.microsoft.com/office/drawing/2014/main" val="10001"/>
                  </a:ext>
                </a:extLst>
              </a:tr>
              <a:tr h="397927">
                <a:tc>
                  <a:txBody>
                    <a:bodyPr/>
                    <a:lstStyle/>
                    <a:p>
                      <a:pPr algn="r" fontAlgn="b"/>
                      <a:r>
                        <a:rPr lang="de-AT" sz="1100" u="none" strike="noStrike">
                          <a:effectLst/>
                        </a:rPr>
                        <a:t>228,18</a:t>
                      </a:r>
                      <a:endParaRPr lang="de-AT" sz="1100" b="1" i="0" u="none" strike="noStrike">
                        <a:solidFill>
                          <a:srgbClr val="000000"/>
                        </a:solidFill>
                        <a:effectLst/>
                        <a:latin typeface="Calibri" panose="020F0502020204030204"/>
                      </a:endParaRPr>
                    </a:p>
                  </a:txBody>
                  <a:tcPr marL="9525" marR="9525" marT="9525" marB="0" anchor="b"/>
                </a:tc>
                <a:tc>
                  <a:txBody>
                    <a:bodyPr/>
                    <a:lstStyle/>
                    <a:p>
                      <a:pPr algn="l" fontAlgn="b"/>
                      <a:r>
                        <a:rPr lang="de-AT" sz="1100" u="none" strike="noStrike">
                          <a:effectLst/>
                        </a:rPr>
                        <a:t> </a:t>
                      </a:r>
                      <a:endParaRPr lang="de-AT" sz="1100" b="0" i="0" u="none" strike="noStrike">
                        <a:solidFill>
                          <a:srgbClr val="000000"/>
                        </a:solidFill>
                        <a:effectLst/>
                        <a:latin typeface="Calibri" panose="020F0502020204030204"/>
                      </a:endParaRPr>
                    </a:p>
                  </a:txBody>
                  <a:tcPr marL="9525" marR="9525" marT="9525" marB="0" anchor="b"/>
                </a:tc>
                <a:extLst>
                  <a:ext uri="{0D108BD9-81ED-4DB2-BD59-A6C34878D82A}">
                    <a16:rowId xmlns:a16="http://schemas.microsoft.com/office/drawing/2014/main" val="10002"/>
                  </a:ext>
                </a:extLst>
              </a:tr>
              <a:tr h="397927">
                <a:tc>
                  <a:txBody>
                    <a:bodyPr/>
                    <a:lstStyle/>
                    <a:p>
                      <a:pPr algn="r" fontAlgn="b"/>
                      <a:r>
                        <a:rPr lang="de-AT" sz="1100" u="none" strike="noStrike">
                          <a:effectLst/>
                        </a:rPr>
                        <a:t>4,66</a:t>
                      </a:r>
                      <a:endParaRPr lang="de-AT" sz="1100" b="0" i="0" u="none" strike="noStrike">
                        <a:solidFill>
                          <a:srgbClr val="000000"/>
                        </a:solidFill>
                        <a:effectLst/>
                        <a:latin typeface="Calibri" panose="020F0502020204030204"/>
                      </a:endParaRPr>
                    </a:p>
                  </a:txBody>
                  <a:tcPr marL="9525" marR="9525" marT="9525" marB="0" anchor="b"/>
                </a:tc>
                <a:tc>
                  <a:txBody>
                    <a:bodyPr/>
                    <a:lstStyle/>
                    <a:p>
                      <a:pPr algn="l" fontAlgn="b"/>
                      <a:r>
                        <a:rPr lang="de-AT" sz="1100" u="none" strike="noStrike">
                          <a:effectLst/>
                        </a:rPr>
                        <a:t>2% Skonto = 228,18 : 98 * 2</a:t>
                      </a:r>
                      <a:endParaRPr lang="de-AT" sz="1100" b="0" i="0" u="none" strike="noStrike">
                        <a:solidFill>
                          <a:srgbClr val="000000"/>
                        </a:solidFill>
                        <a:effectLst/>
                        <a:latin typeface="Calibri" panose="020F0502020204030204"/>
                      </a:endParaRPr>
                    </a:p>
                  </a:txBody>
                  <a:tcPr marL="9525" marR="9525" marT="9525" marB="0" anchor="b"/>
                </a:tc>
                <a:extLst>
                  <a:ext uri="{0D108BD9-81ED-4DB2-BD59-A6C34878D82A}">
                    <a16:rowId xmlns:a16="http://schemas.microsoft.com/office/drawing/2014/main" val="10003"/>
                  </a:ext>
                </a:extLst>
              </a:tr>
              <a:tr h="397927">
                <a:tc>
                  <a:txBody>
                    <a:bodyPr/>
                    <a:lstStyle/>
                    <a:p>
                      <a:pPr algn="r" fontAlgn="b"/>
                      <a:r>
                        <a:rPr lang="de-AT" sz="1100" u="none" strike="noStrike" dirty="0">
                          <a:effectLst/>
                        </a:rPr>
                        <a:t>232,84</a:t>
                      </a:r>
                      <a:endParaRPr lang="de-AT" sz="1100" b="1" i="0" u="none" strike="noStrike" dirty="0">
                        <a:solidFill>
                          <a:srgbClr val="000000"/>
                        </a:solidFill>
                        <a:effectLst/>
                        <a:latin typeface="Calibri" panose="020F0502020204030204"/>
                      </a:endParaRPr>
                    </a:p>
                  </a:txBody>
                  <a:tcPr marL="9525" marR="9525" marT="9525" marB="0" anchor="b"/>
                </a:tc>
                <a:tc>
                  <a:txBody>
                    <a:bodyPr/>
                    <a:lstStyle/>
                    <a:p>
                      <a:pPr algn="l" fontAlgn="b"/>
                      <a:r>
                        <a:rPr lang="de-AT" sz="1100" u="none" strike="noStrike" dirty="0">
                          <a:effectLst/>
                        </a:rPr>
                        <a:t>Nettoverkaufspreis</a:t>
                      </a:r>
                      <a:endParaRPr lang="de-AT" sz="1100" b="0" i="0" u="none" strike="noStrike" dirty="0">
                        <a:solidFill>
                          <a:srgbClr val="000000"/>
                        </a:solidFill>
                        <a:effectLst/>
                        <a:latin typeface="Calibri" panose="020F0502020204030204"/>
                      </a:endParaRPr>
                    </a:p>
                  </a:txBody>
                  <a:tcPr marL="9525" marR="9525" marT="9525" marB="0" anchor="b"/>
                </a:tc>
                <a:extLst>
                  <a:ext uri="{0D108BD9-81ED-4DB2-BD59-A6C34878D82A}">
                    <a16:rowId xmlns:a16="http://schemas.microsoft.com/office/drawing/2014/main" val="10004"/>
                  </a:ext>
                </a:extLst>
              </a:tr>
            </a:tbl>
          </a:graphicData>
        </a:graphic>
      </p:graphicFrame>
      <p:sp>
        <p:nvSpPr>
          <p:cNvPr id="4" name="Pfeil nach rechts 3"/>
          <p:cNvSpPr/>
          <p:nvPr/>
        </p:nvSpPr>
        <p:spPr>
          <a:xfrm rot="8463798">
            <a:off x="10663707" y="3976887"/>
            <a:ext cx="1236371" cy="39810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 name="Textfeld 4"/>
          <p:cNvSpPr txBox="1"/>
          <p:nvPr/>
        </p:nvSpPr>
        <p:spPr>
          <a:xfrm>
            <a:off x="7057623" y="4290538"/>
            <a:ext cx="2253802" cy="369332"/>
          </a:xfrm>
          <a:prstGeom prst="rect">
            <a:avLst/>
          </a:prstGeom>
          <a:noFill/>
        </p:spPr>
        <p:txBody>
          <a:bodyPr wrap="square" rtlCol="0">
            <a:spAutoFit/>
          </a:bodyPr>
          <a:lstStyle/>
          <a:p>
            <a:pPr algn="ctr"/>
            <a:r>
              <a:rPr lang="de-AT" b="1" dirty="0">
                <a:solidFill>
                  <a:srgbClr val="FF0000"/>
                </a:solidFill>
              </a:rPr>
              <a:t>frei festsetzbar!</a:t>
            </a:r>
          </a:p>
        </p:txBody>
      </p:sp>
      <p:cxnSp>
        <p:nvCxnSpPr>
          <p:cNvPr id="8" name="Gerade Verbindung mit Pfeil 7"/>
          <p:cNvCxnSpPr/>
          <p:nvPr/>
        </p:nvCxnSpPr>
        <p:spPr>
          <a:xfrm flipH="1">
            <a:off x="7057623" y="4488034"/>
            <a:ext cx="374129" cy="1718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8961869" y="4485278"/>
            <a:ext cx="245884" cy="23399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a:off x="9051541" y="4494300"/>
            <a:ext cx="1006861" cy="1079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569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e 1"/>
          <p:cNvGraphicFramePr>
            <a:graphicFrameLocks noGrp="1"/>
          </p:cNvGraphicFramePr>
          <p:nvPr>
            <p:extLst>
              <p:ext uri="{D42A27DB-BD31-4B8C-83A1-F6EECF244321}">
                <p14:modId xmlns:p14="http://schemas.microsoft.com/office/powerpoint/2010/main" val="943222959"/>
              </p:ext>
            </p:extLst>
          </p:nvPr>
        </p:nvGraphicFramePr>
        <p:xfrm>
          <a:off x="304692" y="285567"/>
          <a:ext cx="11582505" cy="3708400"/>
        </p:xfrm>
        <a:graphic>
          <a:graphicData uri="http://schemas.openxmlformats.org/drawingml/2006/table">
            <a:tbl>
              <a:tblPr firstRow="1" bandRow="1">
                <a:tableStyleId>{5C22544A-7EE6-4342-B048-85BDC9FD1C3A}</a:tableStyleId>
              </a:tblPr>
              <a:tblGrid>
                <a:gridCol w="213897">
                  <a:extLst>
                    <a:ext uri="{9D8B030D-6E8A-4147-A177-3AD203B41FA5}">
                      <a16:colId xmlns:a16="http://schemas.microsoft.com/office/drawing/2014/main" val="20000"/>
                    </a:ext>
                  </a:extLst>
                </a:gridCol>
                <a:gridCol w="3649001">
                  <a:extLst>
                    <a:ext uri="{9D8B030D-6E8A-4147-A177-3AD203B41FA5}">
                      <a16:colId xmlns:a16="http://schemas.microsoft.com/office/drawing/2014/main" val="20001"/>
                    </a:ext>
                  </a:extLst>
                </a:gridCol>
                <a:gridCol w="306821">
                  <a:extLst>
                    <a:ext uri="{9D8B030D-6E8A-4147-A177-3AD203B41FA5}">
                      <a16:colId xmlns:a16="http://schemas.microsoft.com/office/drawing/2014/main" val="20002"/>
                    </a:ext>
                  </a:extLst>
                </a:gridCol>
                <a:gridCol w="1429492">
                  <a:extLst>
                    <a:ext uri="{9D8B030D-6E8A-4147-A177-3AD203B41FA5}">
                      <a16:colId xmlns:a16="http://schemas.microsoft.com/office/drawing/2014/main" val="20003"/>
                    </a:ext>
                  </a:extLst>
                </a:gridCol>
                <a:gridCol w="5983294">
                  <a:extLst>
                    <a:ext uri="{9D8B030D-6E8A-4147-A177-3AD203B41FA5}">
                      <a16:colId xmlns:a16="http://schemas.microsoft.com/office/drawing/2014/main" val="20004"/>
                    </a:ext>
                  </a:extLst>
                </a:gridCol>
              </a:tblGrid>
              <a:tr h="370840">
                <a:tc>
                  <a:txBody>
                    <a:bodyPr/>
                    <a:lstStyle/>
                    <a:p>
                      <a:endParaRPr lang="de-AT" dirty="0">
                        <a:solidFill>
                          <a:srgbClr val="FF0000"/>
                        </a:solidFill>
                      </a:endParaRPr>
                    </a:p>
                  </a:txBody>
                  <a:tcPr/>
                </a:tc>
                <a:tc>
                  <a:txBody>
                    <a:bodyPr/>
                    <a:lstStyle/>
                    <a:p>
                      <a:r>
                        <a:rPr lang="de-AT" dirty="0">
                          <a:solidFill>
                            <a:srgbClr val="FF0000"/>
                          </a:solidFill>
                        </a:rPr>
                        <a:t>Ermittlung Verkaufspreis</a:t>
                      </a:r>
                    </a:p>
                  </a:txBody>
                  <a:tcPr/>
                </a:tc>
                <a:tc>
                  <a:txBody>
                    <a:bodyPr/>
                    <a:lstStyle/>
                    <a:p>
                      <a:endParaRPr lang="de-AT" dirty="0"/>
                    </a:p>
                  </a:txBody>
                  <a:tcPr/>
                </a:tc>
                <a:tc>
                  <a:txBody>
                    <a:bodyPr/>
                    <a:lstStyle/>
                    <a:p>
                      <a:r>
                        <a:rPr lang="de-AT" dirty="0"/>
                        <a:t>Berechnung</a:t>
                      </a:r>
                    </a:p>
                  </a:txBody>
                  <a:tcPr/>
                </a:tc>
                <a:tc>
                  <a:txBody>
                    <a:bodyPr/>
                    <a:lstStyle/>
                    <a:p>
                      <a:r>
                        <a:rPr lang="de-AT" dirty="0"/>
                        <a:t>Was ist was?</a:t>
                      </a:r>
                    </a:p>
                  </a:txBody>
                  <a:tcPr/>
                </a:tc>
                <a:extLst>
                  <a:ext uri="{0D108BD9-81ED-4DB2-BD59-A6C34878D82A}">
                    <a16:rowId xmlns:a16="http://schemas.microsoft.com/office/drawing/2014/main" val="10000"/>
                  </a:ext>
                </a:extLst>
              </a:tr>
              <a:tr h="370840">
                <a:tc>
                  <a:txBody>
                    <a:bodyPr/>
                    <a:lstStyle/>
                    <a:p>
                      <a:endParaRPr lang="de-AT" dirty="0">
                        <a:solidFill>
                          <a:srgbClr val="FF0000"/>
                        </a:solidFill>
                      </a:endParaRPr>
                    </a:p>
                  </a:txBody>
                  <a:tcPr/>
                </a:tc>
                <a:tc>
                  <a:txBody>
                    <a:bodyPr/>
                    <a:lstStyle/>
                    <a:p>
                      <a:r>
                        <a:rPr lang="de-AT" b="1" dirty="0">
                          <a:solidFill>
                            <a:srgbClr val="00B050"/>
                          </a:solidFill>
                        </a:rPr>
                        <a:t>Einstandspreis</a:t>
                      </a:r>
                    </a:p>
                  </a:txBody>
                  <a:tcPr/>
                </a:tc>
                <a:tc>
                  <a:txBody>
                    <a:bodyPr/>
                    <a:lstStyle/>
                    <a:p>
                      <a:endParaRPr lang="de-AT" dirty="0"/>
                    </a:p>
                  </a:txBody>
                  <a:tcPr/>
                </a:tc>
                <a:tc>
                  <a:txBody>
                    <a:bodyPr/>
                    <a:lstStyle/>
                    <a:p>
                      <a:pPr algn="r"/>
                      <a:r>
                        <a:rPr lang="de-AT" sz="1800" b="1" kern="1200" dirty="0">
                          <a:solidFill>
                            <a:srgbClr val="00B050"/>
                          </a:solidFill>
                          <a:latin typeface="+mn-lt"/>
                          <a:ea typeface="+mn-ea"/>
                          <a:cs typeface="+mn-cs"/>
                        </a:rPr>
                        <a:t>142,14</a:t>
                      </a:r>
                    </a:p>
                  </a:txBody>
                  <a:tcPr/>
                </a:tc>
                <a:tc>
                  <a:txBody>
                    <a:bodyPr/>
                    <a:lstStyle/>
                    <a:p>
                      <a:endParaRPr lang="de-AT" dirty="0"/>
                    </a:p>
                  </a:txBody>
                  <a:tcPr/>
                </a:tc>
                <a:extLst>
                  <a:ext uri="{0D108BD9-81ED-4DB2-BD59-A6C34878D82A}">
                    <a16:rowId xmlns:a16="http://schemas.microsoft.com/office/drawing/2014/main" val="10001"/>
                  </a:ext>
                </a:extLst>
              </a:tr>
              <a:tr h="370840">
                <a:tc>
                  <a:txBody>
                    <a:bodyPr/>
                    <a:lstStyle/>
                    <a:p>
                      <a:r>
                        <a:rPr lang="de-AT" dirty="0">
                          <a:solidFill>
                            <a:srgbClr val="FF0000"/>
                          </a:solidFill>
                        </a:rPr>
                        <a:t>+</a:t>
                      </a:r>
                    </a:p>
                  </a:txBody>
                  <a:tcPr/>
                </a:tc>
                <a:tc>
                  <a:txBody>
                    <a:bodyPr/>
                    <a:lstStyle/>
                    <a:p>
                      <a:r>
                        <a:rPr lang="de-AT" dirty="0">
                          <a:solidFill>
                            <a:srgbClr val="FF0000"/>
                          </a:solidFill>
                        </a:rPr>
                        <a:t>Gemeinkostenzuschlags-</a:t>
                      </a:r>
                      <a:r>
                        <a:rPr lang="de-AT" baseline="0" dirty="0">
                          <a:solidFill>
                            <a:srgbClr val="FF0000"/>
                          </a:solidFill>
                        </a:rPr>
                        <a:t> / Regiesatz</a:t>
                      </a:r>
                      <a:endParaRPr lang="de-AT" dirty="0">
                        <a:solidFill>
                          <a:srgbClr val="FF0000"/>
                        </a:solidFill>
                      </a:endParaRPr>
                    </a:p>
                  </a:txBody>
                  <a:tcPr>
                    <a:lnB w="12700" cap="flat" cmpd="sng" algn="ctr">
                      <a:solidFill>
                        <a:schemeClr val="tx1"/>
                      </a:solidFill>
                      <a:prstDash val="solid"/>
                      <a:round/>
                      <a:headEnd type="none" w="med" len="med"/>
                      <a:tailEnd type="none" w="med" len="med"/>
                    </a:lnB>
                  </a:tcPr>
                </a:tc>
                <a:tc>
                  <a:txBody>
                    <a:bodyPr/>
                    <a:lstStyle/>
                    <a:p>
                      <a:r>
                        <a:rPr lang="de-AT" dirty="0"/>
                        <a:t>+</a:t>
                      </a:r>
                    </a:p>
                  </a:txBody>
                  <a:tcPr>
                    <a:lnB w="12700" cap="flat" cmpd="sng" algn="ctr">
                      <a:solidFill>
                        <a:schemeClr val="tx1"/>
                      </a:solidFill>
                      <a:prstDash val="solid"/>
                      <a:round/>
                      <a:headEnd type="none" w="med" len="med"/>
                      <a:tailEnd type="none" w="med" len="med"/>
                    </a:lnB>
                  </a:tcPr>
                </a:tc>
                <a:tc>
                  <a:txBody>
                    <a:bodyPr/>
                    <a:lstStyle/>
                    <a:p>
                      <a:pPr algn="r"/>
                      <a:r>
                        <a:rPr lang="de-AT" dirty="0"/>
                        <a:t>34,01</a:t>
                      </a:r>
                    </a:p>
                  </a:txBody>
                  <a:tcPr>
                    <a:lnB w="12700" cap="flat" cmpd="sng" algn="ctr">
                      <a:solidFill>
                        <a:schemeClr val="tx1"/>
                      </a:solidFill>
                      <a:prstDash val="solid"/>
                      <a:round/>
                      <a:headEnd type="none" w="med" len="med"/>
                      <a:tailEnd type="none" w="med" len="med"/>
                    </a:lnB>
                  </a:tcPr>
                </a:tc>
                <a:tc rowSpan="5">
                  <a:txBody>
                    <a:bodyPr/>
                    <a:lstStyle/>
                    <a:p>
                      <a:endParaRPr lang="de-AT" b="1" dirty="0">
                        <a:solidFill>
                          <a:srgbClr val="FF0000"/>
                        </a:solidFill>
                      </a:endParaRPr>
                    </a:p>
                    <a:p>
                      <a:r>
                        <a:rPr lang="de-AT" b="1" dirty="0">
                          <a:solidFill>
                            <a:srgbClr val="FF0000"/>
                          </a:solidFill>
                        </a:rPr>
                        <a:t>Handelsspanne</a:t>
                      </a:r>
                    </a:p>
                    <a:p>
                      <a:r>
                        <a:rPr lang="de-AT" dirty="0"/>
                        <a:t>Bruttogewinn als %-Satz des </a:t>
                      </a:r>
                      <a:r>
                        <a:rPr lang="de-AT" sz="1800" b="1" kern="1200" dirty="0">
                          <a:solidFill>
                            <a:schemeClr val="accent1">
                              <a:lumMod val="50000"/>
                            </a:schemeClr>
                          </a:solidFill>
                          <a:latin typeface="+mn-lt"/>
                          <a:ea typeface="+mn-ea"/>
                          <a:cs typeface="+mn-cs"/>
                        </a:rPr>
                        <a:t>Verkaufspreises</a:t>
                      </a:r>
                    </a:p>
                    <a:p>
                      <a:endParaRPr lang="de-AT" dirty="0"/>
                    </a:p>
                    <a:p>
                      <a:endParaRPr lang="de-AT" dirty="0"/>
                    </a:p>
                    <a:p>
                      <a:endParaRPr lang="de-AT" dirty="0"/>
                    </a:p>
                    <a:p>
                      <a:endParaRPr lang="de-AT" dirty="0"/>
                    </a:p>
                    <a:p>
                      <a:endParaRPr lang="de-AT" dirty="0"/>
                    </a:p>
                    <a:p>
                      <a:endParaRPr lang="de-AT" dirty="0"/>
                    </a:p>
                    <a:p>
                      <a:endParaRPr lang="de-AT" dirty="0"/>
                    </a:p>
                    <a:p>
                      <a:r>
                        <a:rPr lang="de-AT" b="1" dirty="0">
                          <a:solidFill>
                            <a:srgbClr val="FF0000"/>
                          </a:solidFill>
                        </a:rPr>
                        <a:t>Rohaufschlag</a:t>
                      </a:r>
                    </a:p>
                    <a:p>
                      <a:r>
                        <a:rPr lang="de-AT" dirty="0"/>
                        <a:t>Bruttogewinn als</a:t>
                      </a:r>
                      <a:r>
                        <a:rPr lang="de-AT" baseline="0" dirty="0"/>
                        <a:t> %-Satz des </a:t>
                      </a:r>
                      <a:r>
                        <a:rPr lang="de-AT" b="1" u="sng" baseline="0" dirty="0">
                          <a:solidFill>
                            <a:srgbClr val="00B050"/>
                          </a:solidFill>
                        </a:rPr>
                        <a:t>Einstandspreises</a:t>
                      </a:r>
                      <a:endParaRPr lang="de-AT" b="1" u="sng" dirty="0">
                        <a:solidFill>
                          <a:srgbClr val="00B050"/>
                        </a:solidFill>
                      </a:endParaRPr>
                    </a:p>
                  </a:txBody>
                  <a:tcPr vert="vert27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de-AT" dirty="0">
                          <a:solidFill>
                            <a:srgbClr val="FF0000"/>
                          </a:solidFill>
                        </a:rPr>
                        <a:t>=</a:t>
                      </a:r>
                    </a:p>
                  </a:txBody>
                  <a:tcPr/>
                </a:tc>
                <a:tc>
                  <a:txBody>
                    <a:bodyPr/>
                    <a:lstStyle/>
                    <a:p>
                      <a:r>
                        <a:rPr lang="de-AT" dirty="0">
                          <a:solidFill>
                            <a:srgbClr val="FF0000"/>
                          </a:solidFill>
                        </a:rPr>
                        <a:t>Selbstkosten</a:t>
                      </a:r>
                    </a:p>
                  </a:txBody>
                  <a:tcPr>
                    <a:lnT w="12700" cap="flat" cmpd="sng" algn="ctr">
                      <a:solidFill>
                        <a:schemeClr val="tx1"/>
                      </a:solidFill>
                      <a:prstDash val="solid"/>
                      <a:round/>
                      <a:headEnd type="none" w="med" len="med"/>
                      <a:tailEnd type="none" w="med" len="med"/>
                    </a:lnT>
                  </a:tcPr>
                </a:tc>
                <a:tc>
                  <a:txBody>
                    <a:bodyPr/>
                    <a:lstStyle/>
                    <a:p>
                      <a:r>
                        <a:rPr lang="de-AT" dirty="0"/>
                        <a:t>=</a:t>
                      </a:r>
                    </a:p>
                  </a:txBody>
                  <a:tcPr>
                    <a:lnT w="12700" cap="flat" cmpd="sng" algn="ctr">
                      <a:solidFill>
                        <a:schemeClr val="tx1"/>
                      </a:solidFill>
                      <a:prstDash val="solid"/>
                      <a:round/>
                      <a:headEnd type="none" w="med" len="med"/>
                      <a:tailEnd type="none" w="med" len="med"/>
                    </a:lnT>
                  </a:tcPr>
                </a:tc>
                <a:tc>
                  <a:txBody>
                    <a:bodyPr/>
                    <a:lstStyle/>
                    <a:p>
                      <a:pPr algn="r"/>
                      <a:r>
                        <a:rPr lang="de-AT" dirty="0"/>
                        <a:t>176,15</a:t>
                      </a:r>
                    </a:p>
                  </a:txBody>
                  <a:tcPr>
                    <a:lnT w="12700" cap="flat" cmpd="sng" algn="ctr">
                      <a:solidFill>
                        <a:schemeClr val="tx1"/>
                      </a:solidFill>
                      <a:prstDash val="solid"/>
                      <a:round/>
                      <a:headEnd type="none" w="med" len="med"/>
                      <a:tailEnd type="none" w="med" len="med"/>
                    </a:lnT>
                  </a:tcPr>
                </a:tc>
                <a:tc vMerge="1">
                  <a:txBody>
                    <a:bodyPr/>
                    <a:lstStyle/>
                    <a:p>
                      <a:endParaRPr lang="de-AT"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r h="370840">
                <a:tc>
                  <a:txBody>
                    <a:bodyPr/>
                    <a:lstStyle/>
                    <a:p>
                      <a:r>
                        <a:rPr lang="de-AT" dirty="0">
                          <a:solidFill>
                            <a:srgbClr val="FF0000"/>
                          </a:solidFill>
                        </a:rPr>
                        <a:t>+</a:t>
                      </a:r>
                    </a:p>
                  </a:txBody>
                  <a:tcPr/>
                </a:tc>
                <a:tc>
                  <a:txBody>
                    <a:bodyPr/>
                    <a:lstStyle/>
                    <a:p>
                      <a:r>
                        <a:rPr lang="de-AT" dirty="0">
                          <a:solidFill>
                            <a:srgbClr val="FF0000"/>
                          </a:solidFill>
                        </a:rPr>
                        <a:t>Wagnis- &amp; Gewinnzuschlag</a:t>
                      </a:r>
                    </a:p>
                  </a:txBody>
                  <a:tcPr>
                    <a:lnB w="12700" cap="flat" cmpd="sng" algn="ctr">
                      <a:solidFill>
                        <a:schemeClr val="tx1"/>
                      </a:solidFill>
                      <a:prstDash val="solid"/>
                      <a:round/>
                      <a:headEnd type="none" w="med" len="med"/>
                      <a:tailEnd type="none" w="med" len="med"/>
                    </a:lnB>
                  </a:tcPr>
                </a:tc>
                <a:tc>
                  <a:txBody>
                    <a:bodyPr/>
                    <a:lstStyle/>
                    <a:p>
                      <a:r>
                        <a:rPr lang="de-AT" dirty="0"/>
                        <a:t>+</a:t>
                      </a:r>
                    </a:p>
                  </a:txBody>
                  <a:tcPr>
                    <a:lnB w="12700" cap="flat" cmpd="sng" algn="ctr">
                      <a:solidFill>
                        <a:schemeClr val="tx1"/>
                      </a:solidFill>
                      <a:prstDash val="solid"/>
                      <a:round/>
                      <a:headEnd type="none" w="med" len="med"/>
                      <a:tailEnd type="none" w="med" len="med"/>
                    </a:lnB>
                  </a:tcPr>
                </a:tc>
                <a:tc>
                  <a:txBody>
                    <a:bodyPr/>
                    <a:lstStyle/>
                    <a:p>
                      <a:pPr algn="r"/>
                      <a:r>
                        <a:rPr lang="de-AT" dirty="0"/>
                        <a:t>44,04</a:t>
                      </a:r>
                    </a:p>
                  </a:txBody>
                  <a:tcPr>
                    <a:lnB w="12700" cap="flat" cmpd="sng" algn="ctr">
                      <a:solidFill>
                        <a:schemeClr val="tx1"/>
                      </a:solidFill>
                      <a:prstDash val="solid"/>
                      <a:round/>
                      <a:headEnd type="none" w="med" len="med"/>
                      <a:tailEnd type="none" w="med" len="med"/>
                    </a:lnB>
                  </a:tcPr>
                </a:tc>
                <a:tc vMerge="1">
                  <a:txBody>
                    <a:bodyPr/>
                    <a:lstStyle/>
                    <a:p>
                      <a:endParaRPr lang="de-AT"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de-AT" dirty="0">
                          <a:solidFill>
                            <a:srgbClr val="FF0000"/>
                          </a:solidFill>
                        </a:rPr>
                        <a:t>=</a:t>
                      </a:r>
                    </a:p>
                  </a:txBody>
                  <a:tcPr/>
                </a:tc>
                <a:tc>
                  <a:txBody>
                    <a:bodyPr/>
                    <a:lstStyle/>
                    <a:p>
                      <a:r>
                        <a:rPr lang="de-AT" dirty="0">
                          <a:solidFill>
                            <a:srgbClr val="FF0000"/>
                          </a:solidFill>
                        </a:rPr>
                        <a:t>Zwischensumme</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de-AT" dirty="0"/>
                        <a:t>=</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de-AT" dirty="0"/>
                        <a:t>220,19</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vMerge="1">
                  <a:txBody>
                    <a:bodyPr/>
                    <a:lstStyle/>
                    <a:p>
                      <a:endParaRPr lang="de-AT"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de-AT" dirty="0">
                          <a:solidFill>
                            <a:srgbClr val="FF0000"/>
                          </a:solidFill>
                        </a:rPr>
                        <a:t>+</a:t>
                      </a:r>
                    </a:p>
                  </a:txBody>
                  <a:tcPr>
                    <a:lnR w="12700" cmpd="sng">
                      <a:noFill/>
                    </a:lnR>
                  </a:tcPr>
                </a:tc>
                <a:tc>
                  <a:txBody>
                    <a:bodyPr/>
                    <a:lstStyle/>
                    <a:p>
                      <a:r>
                        <a:rPr lang="de-AT" dirty="0">
                          <a:solidFill>
                            <a:srgbClr val="FF0000"/>
                          </a:solidFill>
                        </a:rPr>
                        <a:t>vom</a:t>
                      </a:r>
                      <a:r>
                        <a:rPr lang="de-AT" baseline="0" dirty="0">
                          <a:solidFill>
                            <a:srgbClr val="FF0000"/>
                          </a:solidFill>
                        </a:rPr>
                        <a:t> Verkaufspreis abhängige Kosten</a:t>
                      </a:r>
                      <a:endParaRPr lang="de-AT" dirty="0">
                        <a:solidFill>
                          <a:srgbClr val="FF0000"/>
                        </a:solidFill>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AT" dirty="0"/>
                        <a:t>+</a:t>
                      </a: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de-AT" dirty="0"/>
                        <a:t>12,64</a:t>
                      </a: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de-AT"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a:txBody>
                    <a:bodyPr/>
                    <a:lstStyle/>
                    <a:p>
                      <a:r>
                        <a:rPr lang="de-AT" dirty="0">
                          <a:solidFill>
                            <a:srgbClr val="FF0000"/>
                          </a:solidFill>
                        </a:rPr>
                        <a:t>=</a:t>
                      </a:r>
                    </a:p>
                  </a:txBody>
                  <a:tcPr>
                    <a:lnR w="12700" cmpd="sng">
                      <a:noFill/>
                    </a:lnR>
                  </a:tcPr>
                </a:tc>
                <a:tc>
                  <a:txBody>
                    <a:bodyPr/>
                    <a:lstStyle/>
                    <a:p>
                      <a:r>
                        <a:rPr lang="de-AT" sz="1800" b="1" kern="1200" dirty="0">
                          <a:solidFill>
                            <a:schemeClr val="accent1">
                              <a:lumMod val="50000"/>
                            </a:schemeClr>
                          </a:solidFill>
                          <a:latin typeface="+mn-lt"/>
                          <a:ea typeface="+mn-ea"/>
                          <a:cs typeface="+mn-cs"/>
                        </a:rPr>
                        <a:t>Nettoverkaufspreis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de-AT" dirty="0"/>
                        <a:t>=</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de-AT" sz="1800" b="1" kern="1200" dirty="0">
                          <a:solidFill>
                            <a:schemeClr val="accent1">
                              <a:lumMod val="50000"/>
                            </a:schemeClr>
                          </a:solidFill>
                          <a:latin typeface="+mn-lt"/>
                          <a:ea typeface="+mn-ea"/>
                          <a:cs typeface="+mn-cs"/>
                        </a:rPr>
                        <a:t>232,83</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de-AT"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40">
                <a:tc>
                  <a:txBody>
                    <a:bodyPr/>
                    <a:lstStyle/>
                    <a:p>
                      <a:r>
                        <a:rPr lang="de-AT" dirty="0">
                          <a:solidFill>
                            <a:srgbClr val="FF0000"/>
                          </a:solidFill>
                        </a:rPr>
                        <a:t>+</a:t>
                      </a:r>
                    </a:p>
                  </a:txBody>
                  <a:tcPr/>
                </a:tc>
                <a:tc>
                  <a:txBody>
                    <a:bodyPr/>
                    <a:lstStyle/>
                    <a:p>
                      <a:r>
                        <a:rPr lang="de-AT" dirty="0">
                          <a:solidFill>
                            <a:srgbClr val="FF0000"/>
                          </a:solidFill>
                        </a:rPr>
                        <a:t>Umsatzsteuer</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dirty="0"/>
                        <a:t>+</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de-AT" dirty="0"/>
                        <a:t>46,57</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AT"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r>
                        <a:rPr lang="de-AT" dirty="0">
                          <a:solidFill>
                            <a:srgbClr val="FF0000"/>
                          </a:solidFill>
                        </a:rPr>
                        <a:t>=</a:t>
                      </a:r>
                    </a:p>
                  </a:txBody>
                  <a:tcPr/>
                </a:tc>
                <a:tc>
                  <a:txBody>
                    <a:bodyPr/>
                    <a:lstStyle/>
                    <a:p>
                      <a:r>
                        <a:rPr lang="de-AT" dirty="0">
                          <a:solidFill>
                            <a:srgbClr val="FF0000"/>
                          </a:solidFill>
                        </a:rPr>
                        <a:t>Bruttoverkaufspreis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de-AT" dirty="0"/>
                        <a:t>279,40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AT"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cxnSp>
        <p:nvCxnSpPr>
          <p:cNvPr id="4" name="Gerade Verbindung mit Pfeil 3"/>
          <p:cNvCxnSpPr/>
          <p:nvPr/>
        </p:nvCxnSpPr>
        <p:spPr>
          <a:xfrm flipV="1">
            <a:off x="6246254" y="1171975"/>
            <a:ext cx="0" cy="17000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Gerade Verbindung mit Pfeil 4"/>
          <p:cNvCxnSpPr/>
          <p:nvPr/>
        </p:nvCxnSpPr>
        <p:spPr>
          <a:xfrm>
            <a:off x="9259909" y="1171979"/>
            <a:ext cx="12879" cy="164849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uppieren 8"/>
          <p:cNvGrpSpPr/>
          <p:nvPr/>
        </p:nvGrpSpPr>
        <p:grpSpPr>
          <a:xfrm>
            <a:off x="304691" y="4975397"/>
            <a:ext cx="11711298" cy="747386"/>
            <a:chOff x="-665794" y="5374648"/>
            <a:chExt cx="3949519" cy="747386"/>
          </a:xfrm>
        </p:grpSpPr>
        <p:sp>
          <p:nvSpPr>
            <p:cNvPr id="10" name="Textfeld 9"/>
            <p:cNvSpPr txBox="1"/>
            <p:nvPr/>
          </p:nvSpPr>
          <p:spPr>
            <a:xfrm>
              <a:off x="-665794" y="5559314"/>
              <a:ext cx="3949519" cy="369332"/>
            </a:xfrm>
            <a:prstGeom prst="rect">
              <a:avLst/>
            </a:prstGeom>
            <a:noFill/>
          </p:spPr>
          <p:txBody>
            <a:bodyPr wrap="square" rtlCol="0">
              <a:spAutoFit/>
            </a:bodyPr>
            <a:lstStyle/>
            <a:p>
              <a:r>
                <a:rPr lang="de-AT" b="1" dirty="0"/>
                <a:t>Rohaufschlag  =  -------------------------------------------------------------------- = --------------------------------------- = 63,80 %</a:t>
              </a:r>
            </a:p>
          </p:txBody>
        </p:sp>
        <p:sp>
          <p:nvSpPr>
            <p:cNvPr id="11" name="Textfeld 10"/>
            <p:cNvSpPr txBox="1"/>
            <p:nvPr/>
          </p:nvSpPr>
          <p:spPr>
            <a:xfrm>
              <a:off x="-258382" y="5374648"/>
              <a:ext cx="3088017" cy="369332"/>
            </a:xfrm>
            <a:prstGeom prst="rect">
              <a:avLst/>
            </a:prstGeom>
            <a:noFill/>
          </p:spPr>
          <p:txBody>
            <a:bodyPr wrap="square" rtlCol="0">
              <a:spAutoFit/>
            </a:bodyPr>
            <a:lstStyle/>
            <a:p>
              <a:pPr algn="ctr"/>
              <a:r>
                <a:rPr lang="de-AT" b="1" dirty="0"/>
                <a:t>(Nettoverkaufspreis – Nettoeinstandspreis)* 100   =     (232,83 – 142,14) * 100</a:t>
              </a:r>
            </a:p>
          </p:txBody>
        </p:sp>
        <p:sp>
          <p:nvSpPr>
            <p:cNvPr id="12" name="Textfeld 11"/>
            <p:cNvSpPr txBox="1"/>
            <p:nvPr/>
          </p:nvSpPr>
          <p:spPr>
            <a:xfrm>
              <a:off x="3422" y="5752702"/>
              <a:ext cx="2337270" cy="369332"/>
            </a:xfrm>
            <a:prstGeom prst="rect">
              <a:avLst/>
            </a:prstGeom>
            <a:noFill/>
          </p:spPr>
          <p:txBody>
            <a:bodyPr wrap="square" rtlCol="0">
              <a:spAutoFit/>
            </a:bodyPr>
            <a:lstStyle/>
            <a:p>
              <a:pPr algn="ctr"/>
              <a:r>
                <a:rPr lang="de-AT" b="1" dirty="0">
                  <a:solidFill>
                    <a:srgbClr val="00B050"/>
                  </a:solidFill>
                </a:rPr>
                <a:t>Nettoeinstandspreis</a:t>
              </a:r>
              <a:r>
                <a:rPr lang="de-AT" b="1" dirty="0"/>
                <a:t> der verkauften Ware            =                   </a:t>
              </a:r>
              <a:r>
                <a:rPr lang="de-AT" b="1" dirty="0">
                  <a:solidFill>
                    <a:srgbClr val="00B050"/>
                  </a:solidFill>
                </a:rPr>
                <a:t>142,14</a:t>
              </a:r>
            </a:p>
          </p:txBody>
        </p:sp>
      </p:grpSp>
      <p:grpSp>
        <p:nvGrpSpPr>
          <p:cNvPr id="13" name="Gruppieren 12"/>
          <p:cNvGrpSpPr/>
          <p:nvPr/>
        </p:nvGrpSpPr>
        <p:grpSpPr>
          <a:xfrm>
            <a:off x="289663" y="5836137"/>
            <a:ext cx="11726326" cy="747386"/>
            <a:chOff x="-665794" y="5374648"/>
            <a:chExt cx="4075357" cy="747386"/>
          </a:xfrm>
        </p:grpSpPr>
        <p:sp>
          <p:nvSpPr>
            <p:cNvPr id="14" name="Textfeld 13"/>
            <p:cNvSpPr txBox="1"/>
            <p:nvPr/>
          </p:nvSpPr>
          <p:spPr>
            <a:xfrm>
              <a:off x="-665794" y="5559314"/>
              <a:ext cx="4075357" cy="369332"/>
            </a:xfrm>
            <a:prstGeom prst="rect">
              <a:avLst/>
            </a:prstGeom>
            <a:noFill/>
          </p:spPr>
          <p:txBody>
            <a:bodyPr wrap="square" rtlCol="0">
              <a:spAutoFit/>
            </a:bodyPr>
            <a:lstStyle/>
            <a:p>
              <a:r>
                <a:rPr lang="de-AT" b="1" dirty="0"/>
                <a:t>Handelsspanne=  -------------------------------------------------------------------- = --------------------------------------- = 38,95 %</a:t>
              </a:r>
            </a:p>
          </p:txBody>
        </p:sp>
        <p:sp>
          <p:nvSpPr>
            <p:cNvPr id="15" name="Textfeld 14"/>
            <p:cNvSpPr txBox="1"/>
            <p:nvPr/>
          </p:nvSpPr>
          <p:spPr>
            <a:xfrm>
              <a:off x="-575175" y="5374648"/>
              <a:ext cx="3610981" cy="369332"/>
            </a:xfrm>
            <a:prstGeom prst="rect">
              <a:avLst/>
            </a:prstGeom>
            <a:noFill/>
          </p:spPr>
          <p:txBody>
            <a:bodyPr wrap="square" rtlCol="0">
              <a:spAutoFit/>
            </a:bodyPr>
            <a:lstStyle/>
            <a:p>
              <a:pPr algn="ctr"/>
              <a:r>
                <a:rPr lang="de-AT" b="1" dirty="0"/>
                <a:t>(Nettoverkaufspreis – Nettoeinstandspreis)* 100   =     (232,83 – 142,14) * 100</a:t>
              </a:r>
            </a:p>
          </p:txBody>
        </p:sp>
        <p:sp>
          <p:nvSpPr>
            <p:cNvPr id="16" name="Textfeld 15"/>
            <p:cNvSpPr txBox="1"/>
            <p:nvPr/>
          </p:nvSpPr>
          <p:spPr>
            <a:xfrm>
              <a:off x="-36862" y="5752702"/>
              <a:ext cx="2337270" cy="369332"/>
            </a:xfrm>
            <a:prstGeom prst="rect">
              <a:avLst/>
            </a:prstGeom>
            <a:noFill/>
          </p:spPr>
          <p:txBody>
            <a:bodyPr wrap="square" rtlCol="0">
              <a:spAutoFit/>
            </a:bodyPr>
            <a:lstStyle/>
            <a:p>
              <a:pPr algn="ctr"/>
              <a:r>
                <a:rPr lang="de-AT" b="1" dirty="0">
                  <a:solidFill>
                    <a:schemeClr val="accent1">
                      <a:lumMod val="50000"/>
                    </a:schemeClr>
                  </a:solidFill>
                </a:rPr>
                <a:t>Nettoverkaufspreis</a:t>
              </a:r>
              <a:r>
                <a:rPr lang="de-AT" b="1" dirty="0">
                  <a:solidFill>
                    <a:srgbClr val="00B050"/>
                  </a:solidFill>
                </a:rPr>
                <a:t> </a:t>
              </a:r>
              <a:r>
                <a:rPr lang="de-AT" b="1" dirty="0"/>
                <a:t>der verkauften Ware            =                   </a:t>
              </a:r>
              <a:r>
                <a:rPr lang="de-AT" b="1" dirty="0">
                  <a:solidFill>
                    <a:schemeClr val="accent1">
                      <a:lumMod val="50000"/>
                    </a:schemeClr>
                  </a:solidFill>
                </a:rPr>
                <a:t>232,83</a:t>
              </a:r>
            </a:p>
          </p:txBody>
        </p:sp>
      </p:grpSp>
    </p:spTree>
    <p:extLst>
      <p:ext uri="{BB962C8B-B14F-4D97-AF65-F5344CB8AC3E}">
        <p14:creationId xmlns:p14="http://schemas.microsoft.com/office/powerpoint/2010/main" val="268522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1159099" y="540913"/>
            <a:ext cx="9942490" cy="677108"/>
          </a:xfrm>
          <a:prstGeom prst="rect">
            <a:avLst/>
          </a:prstGeom>
          <a:noFill/>
        </p:spPr>
        <p:txBody>
          <a:bodyPr wrap="square" rtlCol="0">
            <a:spAutoFit/>
          </a:bodyPr>
          <a:lstStyle/>
          <a:p>
            <a:pPr algn="ctr"/>
            <a:r>
              <a:rPr lang="de-AT" sz="3800" b="1" u="sng" dirty="0"/>
              <a:t>Kostenstellenrechnung</a:t>
            </a:r>
          </a:p>
        </p:txBody>
      </p:sp>
      <p:sp>
        <p:nvSpPr>
          <p:cNvPr id="4" name="Textfeld 3"/>
          <p:cNvSpPr txBox="1"/>
          <p:nvPr/>
        </p:nvSpPr>
        <p:spPr>
          <a:xfrm>
            <a:off x="472120" y="1519707"/>
            <a:ext cx="11278320" cy="3785652"/>
          </a:xfrm>
          <a:prstGeom prst="rect">
            <a:avLst/>
          </a:prstGeom>
          <a:noFill/>
        </p:spPr>
        <p:txBody>
          <a:bodyPr wrap="square" rtlCol="0">
            <a:spAutoFit/>
          </a:bodyPr>
          <a:lstStyle/>
          <a:p>
            <a:r>
              <a:rPr lang="de-AT" sz="2400" dirty="0"/>
              <a:t>Kostenstellen sind einzelne Bereiche des Betriebes,</a:t>
            </a:r>
          </a:p>
          <a:p>
            <a:endParaRPr lang="de-AT" sz="2400" dirty="0"/>
          </a:p>
          <a:p>
            <a:pPr marL="342900" indent="-342900">
              <a:buFont typeface="Arial" panose="020B0604020202020204" pitchFamily="34" charset="0"/>
              <a:buChar char="•"/>
            </a:pPr>
            <a:r>
              <a:rPr lang="de-AT" sz="2400" dirty="0"/>
              <a:t>die eigenständige Organisationseinheiten darstellen</a:t>
            </a:r>
          </a:p>
          <a:p>
            <a:pPr marL="342900" indent="-342900">
              <a:buFont typeface="Arial" panose="020B0604020202020204" pitchFamily="34" charset="0"/>
              <a:buChar char="•"/>
            </a:pPr>
            <a:r>
              <a:rPr lang="de-AT" sz="2400" dirty="0"/>
              <a:t>die in der Kostenrechnung selbstständig abgerechnet werden</a:t>
            </a:r>
          </a:p>
          <a:p>
            <a:pPr marL="342900" indent="-342900">
              <a:buFont typeface="Arial" panose="020B0604020202020204" pitchFamily="34" charset="0"/>
              <a:buChar char="•"/>
            </a:pPr>
            <a:r>
              <a:rPr lang="de-AT" sz="2400" dirty="0"/>
              <a:t>denen die von ihnen verursachten Kosten zugerechnet werden (können)</a:t>
            </a:r>
          </a:p>
          <a:p>
            <a:pPr marL="342900" indent="-342900">
              <a:buFont typeface="Arial" panose="020B0604020202020204" pitchFamily="34" charset="0"/>
              <a:buChar char="•"/>
            </a:pPr>
            <a:r>
              <a:rPr lang="de-AT" sz="2400" dirty="0"/>
              <a:t>wie </a:t>
            </a:r>
            <a:r>
              <a:rPr lang="de-AT" sz="2400" dirty="0" err="1"/>
              <a:t>zB</a:t>
            </a:r>
            <a:r>
              <a:rPr lang="de-AT" sz="2400" dirty="0"/>
              <a:t> Einkauf, Verkauf, Produktion, Kundenservice, Personalverrechnung, Rechtsabteilung, Geschäftsführung, </a:t>
            </a:r>
            <a:r>
              <a:rPr lang="de-AT" sz="2400" dirty="0" err="1"/>
              <a:t>etc</a:t>
            </a:r>
            <a:r>
              <a:rPr lang="de-AT" sz="2400" dirty="0"/>
              <a:t> </a:t>
            </a:r>
            <a:r>
              <a:rPr lang="de-AT" sz="2400" dirty="0" err="1"/>
              <a:t>etc</a:t>
            </a:r>
            <a:endParaRPr lang="de-AT" sz="2400" dirty="0"/>
          </a:p>
          <a:p>
            <a:endParaRPr lang="de-AT" sz="2400" dirty="0"/>
          </a:p>
          <a:p>
            <a:r>
              <a:rPr lang="de-AT" sz="2400" b="1" dirty="0"/>
              <a:t>Wir wollen wissen, was der Einstandspreis eines Erzeugnisses ist, wenn wir dieses selbst herstellen.</a:t>
            </a:r>
          </a:p>
        </p:txBody>
      </p:sp>
    </p:spTree>
    <p:extLst>
      <p:ext uri="{BB962C8B-B14F-4D97-AF65-F5344CB8AC3E}">
        <p14:creationId xmlns:p14="http://schemas.microsoft.com/office/powerpoint/2010/main" val="3223864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Ellipse 30"/>
          <p:cNvSpPr/>
          <p:nvPr/>
        </p:nvSpPr>
        <p:spPr>
          <a:xfrm>
            <a:off x="2745345" y="1552051"/>
            <a:ext cx="9232006" cy="3766919"/>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b="1" dirty="0">
                <a:ln w="0"/>
                <a:solidFill>
                  <a:srgbClr val="FFFF00"/>
                </a:solidFill>
                <a:effectLst>
                  <a:outerShdw blurRad="38100" dist="19050" dir="2700000" algn="tl" rotWithShape="0">
                    <a:schemeClr val="dk1">
                      <a:alpha val="40000"/>
                    </a:schemeClr>
                  </a:outerShdw>
                </a:effectLst>
              </a:rPr>
              <a:t>Gemeinkosten</a:t>
            </a:r>
          </a:p>
        </p:txBody>
      </p:sp>
      <p:sp>
        <p:nvSpPr>
          <p:cNvPr id="2" name="Textfeld 1"/>
          <p:cNvSpPr txBox="1"/>
          <p:nvPr/>
        </p:nvSpPr>
        <p:spPr>
          <a:xfrm>
            <a:off x="334851" y="296211"/>
            <a:ext cx="11539470" cy="461665"/>
          </a:xfrm>
          <a:prstGeom prst="rect">
            <a:avLst/>
          </a:prstGeom>
          <a:noFill/>
          <a:ln>
            <a:solidFill>
              <a:schemeClr val="tx1"/>
            </a:solidFill>
          </a:ln>
        </p:spPr>
        <p:txBody>
          <a:bodyPr wrap="square" rtlCol="0">
            <a:spAutoFit/>
          </a:bodyPr>
          <a:lstStyle/>
          <a:p>
            <a:pPr algn="ctr"/>
            <a:r>
              <a:rPr lang="de-AT" sz="2400" b="1" dirty="0"/>
              <a:t>Kosten</a:t>
            </a:r>
          </a:p>
        </p:txBody>
      </p:sp>
      <p:sp>
        <p:nvSpPr>
          <p:cNvPr id="3" name="Textfeld 2"/>
          <p:cNvSpPr txBox="1"/>
          <p:nvPr/>
        </p:nvSpPr>
        <p:spPr>
          <a:xfrm>
            <a:off x="334851" y="1066797"/>
            <a:ext cx="11539470" cy="461665"/>
          </a:xfrm>
          <a:prstGeom prst="rect">
            <a:avLst/>
          </a:prstGeom>
          <a:noFill/>
          <a:ln>
            <a:solidFill>
              <a:schemeClr val="tx1"/>
            </a:solidFill>
          </a:ln>
        </p:spPr>
        <p:txBody>
          <a:bodyPr wrap="square" rtlCol="0">
            <a:spAutoFit/>
          </a:bodyPr>
          <a:lstStyle/>
          <a:p>
            <a:pPr algn="ctr"/>
            <a:r>
              <a:rPr lang="de-AT" sz="2400" b="1" dirty="0"/>
              <a:t>Erzeugnis direkt zurechenbar?</a:t>
            </a:r>
          </a:p>
        </p:txBody>
      </p:sp>
      <p:sp>
        <p:nvSpPr>
          <p:cNvPr id="4" name="Textfeld 3"/>
          <p:cNvSpPr txBox="1"/>
          <p:nvPr/>
        </p:nvSpPr>
        <p:spPr>
          <a:xfrm>
            <a:off x="326265" y="2133597"/>
            <a:ext cx="2146479" cy="461665"/>
          </a:xfrm>
          <a:prstGeom prst="rect">
            <a:avLst/>
          </a:prstGeom>
          <a:noFill/>
          <a:ln>
            <a:solidFill>
              <a:schemeClr val="tx1"/>
            </a:solidFill>
          </a:ln>
        </p:spPr>
        <p:txBody>
          <a:bodyPr wrap="square" rtlCol="0">
            <a:spAutoFit/>
          </a:bodyPr>
          <a:lstStyle/>
          <a:p>
            <a:pPr algn="ctr"/>
            <a:r>
              <a:rPr lang="de-AT" sz="2400" b="1" dirty="0"/>
              <a:t>Einzelkosten</a:t>
            </a:r>
          </a:p>
        </p:txBody>
      </p:sp>
      <p:sp>
        <p:nvSpPr>
          <p:cNvPr id="5" name="Textfeld 4"/>
          <p:cNvSpPr txBox="1"/>
          <p:nvPr/>
        </p:nvSpPr>
        <p:spPr>
          <a:xfrm>
            <a:off x="326265" y="6151805"/>
            <a:ext cx="11539470" cy="461665"/>
          </a:xfrm>
          <a:prstGeom prst="rect">
            <a:avLst/>
          </a:prstGeom>
          <a:noFill/>
          <a:ln>
            <a:solidFill>
              <a:schemeClr val="tx1"/>
            </a:solidFill>
          </a:ln>
        </p:spPr>
        <p:txBody>
          <a:bodyPr wrap="square" rtlCol="0">
            <a:spAutoFit/>
          </a:bodyPr>
          <a:lstStyle/>
          <a:p>
            <a:pPr algn="ctr"/>
            <a:r>
              <a:rPr lang="de-AT" sz="2400" b="1" dirty="0"/>
              <a:t>Erzeugnis als Kostenträger</a:t>
            </a:r>
          </a:p>
        </p:txBody>
      </p:sp>
      <p:sp>
        <p:nvSpPr>
          <p:cNvPr id="6" name="Textfeld 5"/>
          <p:cNvSpPr txBox="1"/>
          <p:nvPr/>
        </p:nvSpPr>
        <p:spPr>
          <a:xfrm>
            <a:off x="2848378" y="2133597"/>
            <a:ext cx="9017357" cy="461665"/>
          </a:xfrm>
          <a:prstGeom prst="rect">
            <a:avLst/>
          </a:prstGeom>
          <a:noFill/>
          <a:ln>
            <a:solidFill>
              <a:schemeClr val="tx1"/>
            </a:solidFill>
          </a:ln>
        </p:spPr>
        <p:txBody>
          <a:bodyPr wrap="square" rtlCol="0">
            <a:spAutoFit/>
          </a:bodyPr>
          <a:lstStyle/>
          <a:p>
            <a:pPr algn="ctr"/>
            <a:r>
              <a:rPr lang="de-AT" sz="2400" b="1" dirty="0"/>
              <a:t>Kostenstelle direkt zurechenbar?</a:t>
            </a:r>
          </a:p>
        </p:txBody>
      </p:sp>
      <p:sp>
        <p:nvSpPr>
          <p:cNvPr id="7" name="Textfeld 6"/>
          <p:cNvSpPr txBox="1"/>
          <p:nvPr/>
        </p:nvSpPr>
        <p:spPr>
          <a:xfrm>
            <a:off x="2848377" y="4314419"/>
            <a:ext cx="9017357" cy="461665"/>
          </a:xfrm>
          <a:prstGeom prst="rect">
            <a:avLst/>
          </a:prstGeom>
          <a:noFill/>
          <a:ln>
            <a:solidFill>
              <a:schemeClr val="tx1"/>
            </a:solidFill>
          </a:ln>
        </p:spPr>
        <p:txBody>
          <a:bodyPr wrap="square" rtlCol="0">
            <a:spAutoFit/>
          </a:bodyPr>
          <a:lstStyle/>
          <a:p>
            <a:pPr algn="ctr"/>
            <a:r>
              <a:rPr lang="de-AT" sz="2400" b="1" dirty="0"/>
              <a:t>Kostenstelle</a:t>
            </a:r>
          </a:p>
        </p:txBody>
      </p:sp>
      <p:sp>
        <p:nvSpPr>
          <p:cNvPr id="8" name="Textfeld 7"/>
          <p:cNvSpPr txBox="1"/>
          <p:nvPr/>
        </p:nvSpPr>
        <p:spPr>
          <a:xfrm>
            <a:off x="2848377" y="3224008"/>
            <a:ext cx="3642575" cy="461665"/>
          </a:xfrm>
          <a:prstGeom prst="rect">
            <a:avLst/>
          </a:prstGeom>
          <a:noFill/>
          <a:ln>
            <a:solidFill>
              <a:schemeClr val="tx1"/>
            </a:solidFill>
          </a:ln>
        </p:spPr>
        <p:txBody>
          <a:bodyPr wrap="square" rtlCol="0">
            <a:spAutoFit/>
          </a:bodyPr>
          <a:lstStyle/>
          <a:p>
            <a:pPr algn="ctr"/>
            <a:r>
              <a:rPr lang="de-AT" sz="2400" b="1" dirty="0"/>
              <a:t>Kostenstelleneinzelkosten</a:t>
            </a:r>
          </a:p>
        </p:txBody>
      </p:sp>
      <p:sp>
        <p:nvSpPr>
          <p:cNvPr id="9" name="Textfeld 8"/>
          <p:cNvSpPr txBox="1"/>
          <p:nvPr/>
        </p:nvSpPr>
        <p:spPr>
          <a:xfrm>
            <a:off x="8223159" y="3224007"/>
            <a:ext cx="3642575" cy="461665"/>
          </a:xfrm>
          <a:prstGeom prst="rect">
            <a:avLst/>
          </a:prstGeom>
          <a:noFill/>
          <a:ln>
            <a:solidFill>
              <a:schemeClr val="tx1"/>
            </a:solidFill>
          </a:ln>
        </p:spPr>
        <p:txBody>
          <a:bodyPr wrap="square" rtlCol="0">
            <a:spAutoFit/>
          </a:bodyPr>
          <a:lstStyle/>
          <a:p>
            <a:pPr algn="ctr"/>
            <a:r>
              <a:rPr lang="de-AT" sz="2400" b="1" dirty="0"/>
              <a:t>Kostenstellengemeinkosten</a:t>
            </a:r>
          </a:p>
        </p:txBody>
      </p:sp>
      <p:cxnSp>
        <p:nvCxnSpPr>
          <p:cNvPr id="11" name="Gerade Verbindung mit Pfeil 10"/>
          <p:cNvCxnSpPr/>
          <p:nvPr/>
        </p:nvCxnSpPr>
        <p:spPr>
          <a:xfrm>
            <a:off x="1399504" y="1528462"/>
            <a:ext cx="0" cy="60513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p:cNvCxnSpPr/>
          <p:nvPr/>
        </p:nvCxnSpPr>
        <p:spPr>
          <a:xfrm>
            <a:off x="7357055" y="1528462"/>
            <a:ext cx="0" cy="60513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9995078" y="2595262"/>
            <a:ext cx="0" cy="60513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a:off x="4622443" y="2618956"/>
            <a:ext cx="0" cy="60513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4644982" y="3709284"/>
            <a:ext cx="0" cy="60513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10001519" y="3709284"/>
            <a:ext cx="0" cy="60513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a:stCxn id="7" idx="2"/>
          </p:cNvCxnSpPr>
          <p:nvPr/>
        </p:nvCxnSpPr>
        <p:spPr>
          <a:xfrm>
            <a:off x="7357056" y="4776084"/>
            <a:ext cx="0" cy="137572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2000523" y="3827185"/>
            <a:ext cx="2992192" cy="369332"/>
          </a:xfrm>
          <a:prstGeom prst="rect">
            <a:avLst/>
          </a:prstGeom>
          <a:noFill/>
        </p:spPr>
        <p:txBody>
          <a:bodyPr wrap="square" rtlCol="0">
            <a:spAutoFit/>
          </a:bodyPr>
          <a:lstStyle/>
          <a:p>
            <a:pPr algn="ctr"/>
            <a:r>
              <a:rPr lang="de-AT" dirty="0"/>
              <a:t>direkte Zurechnung</a:t>
            </a:r>
          </a:p>
        </p:txBody>
      </p:sp>
      <p:sp>
        <p:nvSpPr>
          <p:cNvPr id="24" name="Textfeld 23"/>
          <p:cNvSpPr txBox="1"/>
          <p:nvPr/>
        </p:nvSpPr>
        <p:spPr>
          <a:xfrm>
            <a:off x="7073717" y="3827185"/>
            <a:ext cx="2992192" cy="369332"/>
          </a:xfrm>
          <a:prstGeom prst="rect">
            <a:avLst/>
          </a:prstGeom>
          <a:noFill/>
        </p:spPr>
        <p:txBody>
          <a:bodyPr wrap="square" rtlCol="0">
            <a:spAutoFit/>
          </a:bodyPr>
          <a:lstStyle/>
          <a:p>
            <a:pPr algn="ctr"/>
            <a:r>
              <a:rPr lang="de-AT" dirty="0"/>
              <a:t>Zurechnung über Schlüssel</a:t>
            </a:r>
          </a:p>
        </p:txBody>
      </p:sp>
      <p:cxnSp>
        <p:nvCxnSpPr>
          <p:cNvPr id="25" name="Gerade Verbindung mit Pfeil 24"/>
          <p:cNvCxnSpPr/>
          <p:nvPr/>
        </p:nvCxnSpPr>
        <p:spPr>
          <a:xfrm>
            <a:off x="1399504" y="2618872"/>
            <a:ext cx="0" cy="353293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feld 26"/>
          <p:cNvSpPr txBox="1"/>
          <p:nvPr/>
        </p:nvSpPr>
        <p:spPr>
          <a:xfrm>
            <a:off x="1625960" y="1646363"/>
            <a:ext cx="838198" cy="369332"/>
          </a:xfrm>
          <a:prstGeom prst="rect">
            <a:avLst/>
          </a:prstGeom>
          <a:noFill/>
        </p:spPr>
        <p:txBody>
          <a:bodyPr wrap="square" rtlCol="0">
            <a:spAutoFit/>
          </a:bodyPr>
          <a:lstStyle/>
          <a:p>
            <a:pPr algn="ctr"/>
            <a:r>
              <a:rPr lang="de-AT" dirty="0"/>
              <a:t>ja</a:t>
            </a:r>
          </a:p>
        </p:txBody>
      </p:sp>
      <p:sp>
        <p:nvSpPr>
          <p:cNvPr id="28" name="Textfeld 27"/>
          <p:cNvSpPr txBox="1"/>
          <p:nvPr/>
        </p:nvSpPr>
        <p:spPr>
          <a:xfrm>
            <a:off x="7531995" y="1634558"/>
            <a:ext cx="838198" cy="369332"/>
          </a:xfrm>
          <a:prstGeom prst="rect">
            <a:avLst/>
          </a:prstGeom>
          <a:noFill/>
        </p:spPr>
        <p:txBody>
          <a:bodyPr wrap="square" rtlCol="0">
            <a:spAutoFit/>
          </a:bodyPr>
          <a:lstStyle/>
          <a:p>
            <a:pPr algn="ctr"/>
            <a:r>
              <a:rPr lang="de-AT" dirty="0"/>
              <a:t>nein</a:t>
            </a:r>
          </a:p>
        </p:txBody>
      </p:sp>
      <p:sp>
        <p:nvSpPr>
          <p:cNvPr id="29" name="Textfeld 28"/>
          <p:cNvSpPr txBox="1"/>
          <p:nvPr/>
        </p:nvSpPr>
        <p:spPr>
          <a:xfrm>
            <a:off x="9995078" y="2727128"/>
            <a:ext cx="838198" cy="369332"/>
          </a:xfrm>
          <a:prstGeom prst="rect">
            <a:avLst/>
          </a:prstGeom>
          <a:noFill/>
        </p:spPr>
        <p:txBody>
          <a:bodyPr wrap="square" rtlCol="0">
            <a:spAutoFit/>
          </a:bodyPr>
          <a:lstStyle/>
          <a:p>
            <a:pPr algn="ctr"/>
            <a:r>
              <a:rPr lang="de-AT" dirty="0"/>
              <a:t>nein</a:t>
            </a:r>
          </a:p>
        </p:txBody>
      </p:sp>
      <p:sp>
        <p:nvSpPr>
          <p:cNvPr id="30" name="Textfeld 29"/>
          <p:cNvSpPr txBox="1"/>
          <p:nvPr/>
        </p:nvSpPr>
        <p:spPr>
          <a:xfrm>
            <a:off x="4718500" y="2741219"/>
            <a:ext cx="838198" cy="369332"/>
          </a:xfrm>
          <a:prstGeom prst="rect">
            <a:avLst/>
          </a:prstGeom>
          <a:noFill/>
        </p:spPr>
        <p:txBody>
          <a:bodyPr wrap="square" rtlCol="0">
            <a:spAutoFit/>
          </a:bodyPr>
          <a:lstStyle/>
          <a:p>
            <a:pPr algn="ctr"/>
            <a:r>
              <a:rPr lang="de-AT" dirty="0"/>
              <a:t>ja</a:t>
            </a:r>
          </a:p>
        </p:txBody>
      </p:sp>
      <p:sp>
        <p:nvSpPr>
          <p:cNvPr id="32" name="Textfeld 31"/>
          <p:cNvSpPr txBox="1"/>
          <p:nvPr/>
        </p:nvSpPr>
        <p:spPr>
          <a:xfrm>
            <a:off x="1755820" y="5447906"/>
            <a:ext cx="4340180" cy="461665"/>
          </a:xfrm>
          <a:prstGeom prst="rect">
            <a:avLst/>
          </a:prstGeom>
          <a:solidFill>
            <a:srgbClr val="FF0000"/>
          </a:solidFill>
          <a:ln>
            <a:solidFill>
              <a:schemeClr val="tx1"/>
            </a:solidFill>
          </a:ln>
        </p:spPr>
        <p:txBody>
          <a:bodyPr wrap="square" rtlCol="0">
            <a:spAutoFit/>
          </a:bodyPr>
          <a:lstStyle/>
          <a:p>
            <a:r>
              <a:rPr lang="de-AT" sz="2400" b="1" dirty="0"/>
              <a:t>Betriebsabrechnungsbogen (BAB)</a:t>
            </a:r>
          </a:p>
        </p:txBody>
      </p:sp>
      <p:sp>
        <p:nvSpPr>
          <p:cNvPr id="33" name="Pfeil nach rechts 32"/>
          <p:cNvSpPr/>
          <p:nvPr/>
        </p:nvSpPr>
        <p:spPr>
          <a:xfrm rot="19968759">
            <a:off x="3741179" y="4955760"/>
            <a:ext cx="923163" cy="448533"/>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83136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 grpId="0" animBg="1"/>
      <p:bldP spid="3" grpId="0" animBg="1"/>
      <p:bldP spid="4" grpId="0" animBg="1"/>
      <p:bldP spid="5" grpId="0" animBg="1"/>
      <p:bldP spid="6" grpId="0" animBg="1"/>
      <p:bldP spid="7" grpId="0" animBg="1"/>
      <p:bldP spid="8" grpId="0" animBg="1"/>
      <p:bldP spid="9" grpId="0" animBg="1"/>
      <p:bldP spid="23" grpId="0"/>
      <p:bldP spid="24" grpId="0"/>
      <p:bldP spid="27" grpId="0"/>
      <p:bldP spid="28" grpId="0"/>
      <p:bldP spid="29" grpId="0"/>
      <p:bldP spid="30" grpId="0"/>
      <p:bldP spid="32" grpId="0" animBg="1"/>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179700" y="257720"/>
            <a:ext cx="4340180" cy="461665"/>
          </a:xfrm>
          <a:prstGeom prst="rect">
            <a:avLst/>
          </a:prstGeom>
          <a:solidFill>
            <a:srgbClr val="FF0000"/>
          </a:solidFill>
          <a:ln>
            <a:solidFill>
              <a:schemeClr val="tx1"/>
            </a:solidFill>
          </a:ln>
        </p:spPr>
        <p:txBody>
          <a:bodyPr wrap="square" rtlCol="0">
            <a:spAutoFit/>
          </a:bodyPr>
          <a:lstStyle/>
          <a:p>
            <a:r>
              <a:rPr lang="de-AT" sz="2400" b="1" dirty="0"/>
              <a:t>Betriebsabrechnungsbogen (BAB)</a:t>
            </a:r>
          </a:p>
        </p:txBody>
      </p:sp>
      <p:sp>
        <p:nvSpPr>
          <p:cNvPr id="4" name="Textfeld 3"/>
          <p:cNvSpPr txBox="1"/>
          <p:nvPr/>
        </p:nvSpPr>
        <p:spPr>
          <a:xfrm>
            <a:off x="179700" y="4932609"/>
            <a:ext cx="11861442" cy="1569660"/>
          </a:xfrm>
          <a:prstGeom prst="rect">
            <a:avLst/>
          </a:prstGeom>
          <a:noFill/>
        </p:spPr>
        <p:txBody>
          <a:bodyPr wrap="square" rtlCol="0">
            <a:spAutoFit/>
          </a:bodyPr>
          <a:lstStyle/>
          <a:p>
            <a:r>
              <a:rPr lang="de-AT" sz="2400" dirty="0"/>
              <a:t>Unterscheide zwischen:</a:t>
            </a:r>
          </a:p>
          <a:p>
            <a:pPr marL="342900" indent="-342900">
              <a:buFont typeface="Arial" panose="020B0604020202020204" pitchFamily="34" charset="0"/>
              <a:buChar char="•"/>
            </a:pPr>
            <a:r>
              <a:rPr lang="de-AT" sz="2400" b="1" dirty="0"/>
              <a:t>Einzelkosten</a:t>
            </a:r>
            <a:r>
              <a:rPr lang="de-AT" sz="2400" dirty="0"/>
              <a:t> die direkt einer Kostenstelle zugerechnet werden können</a:t>
            </a:r>
          </a:p>
          <a:p>
            <a:pPr marL="342900" indent="-342900">
              <a:buFont typeface="Arial" panose="020B0604020202020204" pitchFamily="34" charset="0"/>
              <a:buChar char="•"/>
            </a:pPr>
            <a:r>
              <a:rPr lang="de-AT" sz="2400" b="1" dirty="0"/>
              <a:t>Gemeinkosten</a:t>
            </a:r>
            <a:r>
              <a:rPr lang="de-AT" sz="2400" dirty="0"/>
              <a:t> die nach einem vorgegebenen Schlüssel auf die einzelnen Kostenstellen verteilt werden müssen</a:t>
            </a:r>
          </a:p>
        </p:txBody>
      </p:sp>
      <p:sp>
        <p:nvSpPr>
          <p:cNvPr id="5" name="Ovale Legende 4"/>
          <p:cNvSpPr/>
          <p:nvPr/>
        </p:nvSpPr>
        <p:spPr>
          <a:xfrm>
            <a:off x="4095482" y="6156101"/>
            <a:ext cx="6864439" cy="701899"/>
          </a:xfrm>
          <a:prstGeom prst="wedgeEllipseCallout">
            <a:avLst>
              <a:gd name="adj1" fmla="val -12578"/>
              <a:gd name="adj2" fmla="val -6777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err="1">
                <a:ln w="0"/>
                <a:solidFill>
                  <a:schemeClr val="tx1"/>
                </a:solidFill>
                <a:effectLst>
                  <a:outerShdw blurRad="38100" dist="19050" dir="2700000" algn="tl" rotWithShape="0">
                    <a:schemeClr val="dk1">
                      <a:alpha val="40000"/>
                    </a:schemeClr>
                  </a:outerShdw>
                </a:effectLst>
              </a:rPr>
              <a:t>zB</a:t>
            </a:r>
            <a:r>
              <a:rPr lang="de-AT" dirty="0">
                <a:ln w="0"/>
                <a:solidFill>
                  <a:schemeClr val="tx1"/>
                </a:solidFill>
                <a:effectLst>
                  <a:outerShdw blurRad="38100" dist="19050" dir="2700000" algn="tl" rotWithShape="0">
                    <a:schemeClr val="dk1">
                      <a:alpha val="40000"/>
                    </a:schemeClr>
                  </a:outerShdw>
                </a:effectLst>
              </a:rPr>
              <a:t> m</a:t>
            </a:r>
            <a:r>
              <a:rPr lang="de-AT" baseline="30000" dirty="0">
                <a:ln w="0"/>
                <a:solidFill>
                  <a:schemeClr val="tx1"/>
                </a:solidFill>
                <a:effectLst>
                  <a:outerShdw blurRad="38100" dist="19050" dir="2700000" algn="tl" rotWithShape="0">
                    <a:schemeClr val="dk1">
                      <a:alpha val="40000"/>
                    </a:schemeClr>
                  </a:outerShdw>
                </a:effectLst>
              </a:rPr>
              <a:t>2</a:t>
            </a:r>
            <a:r>
              <a:rPr lang="de-AT" dirty="0">
                <a:ln w="0"/>
                <a:solidFill>
                  <a:schemeClr val="tx1"/>
                </a:solidFill>
                <a:effectLst>
                  <a:outerShdw blurRad="38100" dist="19050" dir="2700000" algn="tl" rotWithShape="0">
                    <a:schemeClr val="dk1">
                      <a:alpha val="40000"/>
                    </a:schemeClr>
                  </a:outerShdw>
                </a:effectLst>
              </a:rPr>
              <a:t>, m</a:t>
            </a:r>
            <a:r>
              <a:rPr lang="de-AT" baseline="30000" dirty="0">
                <a:ln w="0"/>
                <a:solidFill>
                  <a:schemeClr val="tx1"/>
                </a:solidFill>
                <a:effectLst>
                  <a:outerShdw blurRad="38100" dist="19050" dir="2700000" algn="tl" rotWithShape="0">
                    <a:schemeClr val="dk1">
                      <a:alpha val="40000"/>
                    </a:schemeClr>
                  </a:outerShdw>
                </a:effectLst>
              </a:rPr>
              <a:t>3</a:t>
            </a:r>
            <a:r>
              <a:rPr lang="de-AT" dirty="0">
                <a:ln w="0"/>
                <a:solidFill>
                  <a:schemeClr val="tx1"/>
                </a:solidFill>
                <a:effectLst>
                  <a:outerShdw blurRad="38100" dist="19050" dir="2700000" algn="tl" rotWithShape="0">
                    <a:schemeClr val="dk1">
                      <a:alpha val="40000"/>
                    </a:schemeClr>
                  </a:outerShdw>
                </a:effectLst>
              </a:rPr>
              <a:t>, Stückzahl, Zeiteinheiten, Mitarbeiterzahl</a:t>
            </a:r>
          </a:p>
        </p:txBody>
      </p:sp>
      <p:cxnSp>
        <p:nvCxnSpPr>
          <p:cNvPr id="7" name="Gerade Verbindung mit Pfeil 6"/>
          <p:cNvCxnSpPr/>
          <p:nvPr/>
        </p:nvCxnSpPr>
        <p:spPr>
          <a:xfrm>
            <a:off x="1622738" y="2730321"/>
            <a:ext cx="8203842" cy="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2962141" y="2343955"/>
            <a:ext cx="3850783" cy="461665"/>
          </a:xfrm>
          <a:prstGeom prst="rect">
            <a:avLst/>
          </a:prstGeom>
          <a:noFill/>
        </p:spPr>
        <p:txBody>
          <a:bodyPr wrap="square" rtlCol="0">
            <a:spAutoFit/>
          </a:bodyPr>
          <a:lstStyle/>
          <a:p>
            <a:r>
              <a:rPr lang="de-AT" sz="2400" b="1" dirty="0">
                <a:solidFill>
                  <a:srgbClr val="FF0000"/>
                </a:solidFill>
              </a:rPr>
              <a:t>Schritt 1 Kosten aufteilen</a:t>
            </a:r>
          </a:p>
        </p:txBody>
      </p:sp>
      <p:cxnSp>
        <p:nvCxnSpPr>
          <p:cNvPr id="10" name="Gerade Verbindung mit Pfeil 9"/>
          <p:cNvCxnSpPr/>
          <p:nvPr/>
        </p:nvCxnSpPr>
        <p:spPr>
          <a:xfrm>
            <a:off x="7212169" y="2374590"/>
            <a:ext cx="12879" cy="20815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7351691" y="3198167"/>
            <a:ext cx="3850783" cy="830997"/>
          </a:xfrm>
          <a:prstGeom prst="rect">
            <a:avLst/>
          </a:prstGeom>
          <a:noFill/>
        </p:spPr>
        <p:txBody>
          <a:bodyPr wrap="square" rtlCol="0">
            <a:spAutoFit/>
          </a:bodyPr>
          <a:lstStyle/>
          <a:p>
            <a:r>
              <a:rPr lang="de-AT" sz="2400" b="1" dirty="0">
                <a:solidFill>
                  <a:srgbClr val="FF0000"/>
                </a:solidFill>
              </a:rPr>
              <a:t>Schritt 2 </a:t>
            </a:r>
          </a:p>
          <a:p>
            <a:r>
              <a:rPr lang="de-AT" sz="2400" b="1" dirty="0">
                <a:solidFill>
                  <a:srgbClr val="FF0000"/>
                </a:solidFill>
              </a:rPr>
              <a:t>Gemeinkosten summieren</a:t>
            </a:r>
          </a:p>
        </p:txBody>
      </p:sp>
      <p:graphicFrame>
        <p:nvGraphicFramePr>
          <p:cNvPr id="14" name="Objekt 13"/>
          <p:cNvGraphicFramePr>
            <a:graphicFrameLocks noChangeAspect="1"/>
          </p:cNvGraphicFramePr>
          <p:nvPr>
            <p:extLst>
              <p:ext uri="{D42A27DB-BD31-4B8C-83A1-F6EECF244321}">
                <p14:modId xmlns:p14="http://schemas.microsoft.com/office/powerpoint/2010/main" val="875954975"/>
              </p:ext>
            </p:extLst>
          </p:nvPr>
        </p:nvGraphicFramePr>
        <p:xfrm>
          <a:off x="39380" y="940247"/>
          <a:ext cx="12067243" cy="3580234"/>
        </p:xfrm>
        <a:graphic>
          <a:graphicData uri="http://schemas.openxmlformats.org/presentationml/2006/ole">
            <mc:AlternateContent xmlns:mc="http://schemas.openxmlformats.org/markup-compatibility/2006">
              <mc:Choice xmlns:v="urn:schemas-microsoft-com:vml" Requires="v">
                <p:oleObj spid="_x0000_s3113" name="Arbeitsblatt" r:id="rId3" imgW="8058273" imgH="2390648" progId="Excel.Sheet.12">
                  <p:embed/>
                </p:oleObj>
              </mc:Choice>
              <mc:Fallback>
                <p:oleObj name="Arbeitsblatt" r:id="rId3" imgW="8058273" imgH="2390648" progId="Excel.Sheet.12">
                  <p:embed/>
                  <p:pic>
                    <p:nvPicPr>
                      <p:cNvPr id="0" name=""/>
                      <p:cNvPicPr/>
                      <p:nvPr/>
                    </p:nvPicPr>
                    <p:blipFill>
                      <a:blip r:embed="rId4"/>
                      <a:stretch>
                        <a:fillRect/>
                      </a:stretch>
                    </p:blipFill>
                    <p:spPr>
                      <a:xfrm>
                        <a:off x="39380" y="940247"/>
                        <a:ext cx="12067243" cy="3580234"/>
                      </a:xfrm>
                      <a:prstGeom prst="rect">
                        <a:avLst/>
                      </a:prstGeom>
                    </p:spPr>
                  </p:pic>
                </p:oleObj>
              </mc:Fallback>
            </mc:AlternateContent>
          </a:graphicData>
        </a:graphic>
      </p:graphicFrame>
    </p:spTree>
    <p:extLst>
      <p:ext uri="{BB962C8B-B14F-4D97-AF65-F5344CB8AC3E}">
        <p14:creationId xmlns:p14="http://schemas.microsoft.com/office/powerpoint/2010/main" val="26120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179700" y="3618963"/>
            <a:ext cx="11861442" cy="830997"/>
          </a:xfrm>
          <a:prstGeom prst="rect">
            <a:avLst/>
          </a:prstGeom>
          <a:noFill/>
        </p:spPr>
        <p:txBody>
          <a:bodyPr wrap="square" rtlCol="0">
            <a:spAutoFit/>
          </a:bodyPr>
          <a:lstStyle/>
          <a:p>
            <a:r>
              <a:rPr lang="de-AT" sz="2400" dirty="0"/>
              <a:t>Ausgangsbasis sind die Gesamtkosten für jede Kostenart. Einige Verteilungen sind bereits der Höhe nach € bekannt, andere nur dem Grunde nach, nicht aber der Höhe:</a:t>
            </a:r>
          </a:p>
        </p:txBody>
      </p:sp>
      <p:graphicFrame>
        <p:nvGraphicFramePr>
          <p:cNvPr id="8" name="Objekt 7"/>
          <p:cNvGraphicFramePr>
            <a:graphicFrameLocks noChangeAspect="1"/>
          </p:cNvGraphicFramePr>
          <p:nvPr>
            <p:extLst>
              <p:ext uri="{D42A27DB-BD31-4B8C-83A1-F6EECF244321}">
                <p14:modId xmlns:p14="http://schemas.microsoft.com/office/powerpoint/2010/main" val="3570260257"/>
              </p:ext>
            </p:extLst>
          </p:nvPr>
        </p:nvGraphicFramePr>
        <p:xfrm>
          <a:off x="230569" y="4733294"/>
          <a:ext cx="11839173" cy="1461444"/>
        </p:xfrm>
        <a:graphic>
          <a:graphicData uri="http://schemas.openxmlformats.org/presentationml/2006/ole">
            <mc:AlternateContent xmlns:mc="http://schemas.openxmlformats.org/markup-compatibility/2006">
              <mc:Choice xmlns:v="urn:schemas-microsoft-com:vml" Requires="v">
                <p:oleObj spid="_x0000_s4175" name="Arbeitsblatt" r:id="rId3" imgW="7638968" imgH="942848" progId="Excel.Sheet.12">
                  <p:embed/>
                </p:oleObj>
              </mc:Choice>
              <mc:Fallback>
                <p:oleObj name="Arbeitsblatt" r:id="rId3" imgW="7638968" imgH="942848" progId="Excel.Sheet.12">
                  <p:embed/>
                  <p:pic>
                    <p:nvPicPr>
                      <p:cNvPr id="0" name=""/>
                      <p:cNvPicPr/>
                      <p:nvPr/>
                    </p:nvPicPr>
                    <p:blipFill>
                      <a:blip r:embed="rId4"/>
                      <a:stretch>
                        <a:fillRect/>
                      </a:stretch>
                    </p:blipFill>
                    <p:spPr>
                      <a:xfrm>
                        <a:off x="230569" y="4733294"/>
                        <a:ext cx="11839173" cy="1461444"/>
                      </a:xfrm>
                      <a:prstGeom prst="rect">
                        <a:avLst/>
                      </a:prstGeom>
                    </p:spPr>
                  </p:pic>
                </p:oleObj>
              </mc:Fallback>
            </mc:AlternateContent>
          </a:graphicData>
        </a:graphic>
      </p:graphicFrame>
      <p:graphicFrame>
        <p:nvGraphicFramePr>
          <p:cNvPr id="11" name="Objekt 10"/>
          <p:cNvGraphicFramePr>
            <a:graphicFrameLocks noChangeAspect="1"/>
          </p:cNvGraphicFramePr>
          <p:nvPr>
            <p:extLst>
              <p:ext uri="{D42A27DB-BD31-4B8C-83A1-F6EECF244321}">
                <p14:modId xmlns:p14="http://schemas.microsoft.com/office/powerpoint/2010/main" val="2852353866"/>
              </p:ext>
            </p:extLst>
          </p:nvPr>
        </p:nvGraphicFramePr>
        <p:xfrm>
          <a:off x="213820" y="592430"/>
          <a:ext cx="11788685" cy="2731368"/>
        </p:xfrm>
        <a:graphic>
          <a:graphicData uri="http://schemas.openxmlformats.org/presentationml/2006/ole">
            <mc:AlternateContent xmlns:mc="http://schemas.openxmlformats.org/markup-compatibility/2006">
              <mc:Choice xmlns:v="urn:schemas-microsoft-com:vml" Requires="v">
                <p:oleObj spid="_x0000_s4176" name="Arbeitsblatt" r:id="rId5" imgW="8715438" imgH="2019300" progId="Excel.Sheet.12">
                  <p:embed/>
                </p:oleObj>
              </mc:Choice>
              <mc:Fallback>
                <p:oleObj name="Arbeitsblatt" r:id="rId5" imgW="8715438" imgH="2019300" progId="Excel.Sheet.12">
                  <p:embed/>
                  <p:pic>
                    <p:nvPicPr>
                      <p:cNvPr id="0" name=""/>
                      <p:cNvPicPr/>
                      <p:nvPr/>
                    </p:nvPicPr>
                    <p:blipFill>
                      <a:blip r:embed="rId6"/>
                      <a:stretch>
                        <a:fillRect/>
                      </a:stretch>
                    </p:blipFill>
                    <p:spPr>
                      <a:xfrm>
                        <a:off x="213820" y="592430"/>
                        <a:ext cx="11788685" cy="2731368"/>
                      </a:xfrm>
                      <a:prstGeom prst="rect">
                        <a:avLst/>
                      </a:prstGeom>
                    </p:spPr>
                  </p:pic>
                </p:oleObj>
              </mc:Fallback>
            </mc:AlternateContent>
          </a:graphicData>
        </a:graphic>
      </p:graphicFrame>
      <p:sp>
        <p:nvSpPr>
          <p:cNvPr id="12" name="Textfeld 11"/>
          <p:cNvSpPr txBox="1"/>
          <p:nvPr/>
        </p:nvSpPr>
        <p:spPr>
          <a:xfrm>
            <a:off x="177441" y="29349"/>
            <a:ext cx="11861442" cy="461665"/>
          </a:xfrm>
          <a:prstGeom prst="rect">
            <a:avLst/>
          </a:prstGeom>
          <a:noFill/>
        </p:spPr>
        <p:txBody>
          <a:bodyPr wrap="square" rtlCol="0">
            <a:spAutoFit/>
          </a:bodyPr>
          <a:lstStyle/>
          <a:p>
            <a:r>
              <a:rPr lang="de-AT" sz="2400" dirty="0"/>
              <a:t>Grundlagen der Kostenverteilung</a:t>
            </a:r>
          </a:p>
        </p:txBody>
      </p:sp>
    </p:spTree>
    <p:extLst>
      <p:ext uri="{BB962C8B-B14F-4D97-AF65-F5344CB8AC3E}">
        <p14:creationId xmlns:p14="http://schemas.microsoft.com/office/powerpoint/2010/main" val="1453111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kt 1"/>
          <p:cNvGraphicFramePr>
            <a:graphicFrameLocks noChangeAspect="1"/>
          </p:cNvGraphicFramePr>
          <p:nvPr>
            <p:extLst>
              <p:ext uri="{D42A27DB-BD31-4B8C-83A1-F6EECF244321}">
                <p14:modId xmlns:p14="http://schemas.microsoft.com/office/powerpoint/2010/main" val="3809205445"/>
              </p:ext>
            </p:extLst>
          </p:nvPr>
        </p:nvGraphicFramePr>
        <p:xfrm>
          <a:off x="226093" y="811373"/>
          <a:ext cx="11546762" cy="4713663"/>
        </p:xfrm>
        <a:graphic>
          <a:graphicData uri="http://schemas.openxmlformats.org/presentationml/2006/ole">
            <mc:AlternateContent xmlns:mc="http://schemas.openxmlformats.org/markup-compatibility/2006">
              <mc:Choice xmlns:v="urn:schemas-microsoft-com:vml" Requires="v">
                <p:oleObj spid="_x0000_s6183" name="Arbeitsblatt" r:id="rId3" imgW="8715438" imgH="3133852" progId="Excel.Sheet.12">
                  <p:embed/>
                </p:oleObj>
              </mc:Choice>
              <mc:Fallback>
                <p:oleObj name="Arbeitsblatt" r:id="rId3" imgW="8715438" imgH="3133852" progId="Excel.Sheet.12">
                  <p:embed/>
                  <p:pic>
                    <p:nvPicPr>
                      <p:cNvPr id="0" name=""/>
                      <p:cNvPicPr/>
                      <p:nvPr/>
                    </p:nvPicPr>
                    <p:blipFill>
                      <a:blip r:embed="rId4"/>
                      <a:stretch>
                        <a:fillRect/>
                      </a:stretch>
                    </p:blipFill>
                    <p:spPr>
                      <a:xfrm>
                        <a:off x="226093" y="811373"/>
                        <a:ext cx="11546762" cy="4713663"/>
                      </a:xfrm>
                      <a:prstGeom prst="rect">
                        <a:avLst/>
                      </a:prstGeom>
                    </p:spPr>
                  </p:pic>
                </p:oleObj>
              </mc:Fallback>
            </mc:AlternateContent>
          </a:graphicData>
        </a:graphic>
      </p:graphicFrame>
      <p:sp>
        <p:nvSpPr>
          <p:cNvPr id="3" name="Nach rechts gekrümmter Pfeil 2"/>
          <p:cNvSpPr/>
          <p:nvPr/>
        </p:nvSpPr>
        <p:spPr>
          <a:xfrm>
            <a:off x="1894759" y="2356834"/>
            <a:ext cx="425003" cy="2240924"/>
          </a:xfrm>
          <a:prstGeom prst="curved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chemeClr val="tx1"/>
              </a:solidFill>
            </a:endParaRPr>
          </a:p>
        </p:txBody>
      </p:sp>
      <p:sp>
        <p:nvSpPr>
          <p:cNvPr id="6" name="Division 5"/>
          <p:cNvSpPr/>
          <p:nvPr/>
        </p:nvSpPr>
        <p:spPr>
          <a:xfrm>
            <a:off x="1443998" y="3103809"/>
            <a:ext cx="450761" cy="360608"/>
          </a:xfrm>
          <a:prstGeom prst="mathDivid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 name="Nach rechts gekrümmter Pfeil 6"/>
          <p:cNvSpPr/>
          <p:nvPr/>
        </p:nvSpPr>
        <p:spPr>
          <a:xfrm rot="10800000">
            <a:off x="5076692" y="2163651"/>
            <a:ext cx="425003" cy="2240924"/>
          </a:xfrm>
          <a:prstGeom prst="curved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chemeClr val="tx1"/>
              </a:solidFill>
            </a:endParaRPr>
          </a:p>
        </p:txBody>
      </p:sp>
      <p:sp>
        <p:nvSpPr>
          <p:cNvPr id="8" name="Multiplizieren 7"/>
          <p:cNvSpPr/>
          <p:nvPr/>
        </p:nvSpPr>
        <p:spPr>
          <a:xfrm>
            <a:off x="4921294" y="3103809"/>
            <a:ext cx="412124" cy="476518"/>
          </a:xfrm>
          <a:prstGeom prst="mathMultiply">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10" name="Gerade Verbindung mit Pfeil 9"/>
          <p:cNvCxnSpPr/>
          <p:nvPr/>
        </p:nvCxnSpPr>
        <p:spPr>
          <a:xfrm>
            <a:off x="3723559" y="2459865"/>
            <a:ext cx="6619741"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feld 10"/>
          <p:cNvSpPr txBox="1"/>
          <p:nvPr/>
        </p:nvSpPr>
        <p:spPr>
          <a:xfrm>
            <a:off x="8643289" y="1631256"/>
            <a:ext cx="1700011" cy="369332"/>
          </a:xfrm>
          <a:prstGeom prst="rect">
            <a:avLst/>
          </a:prstGeom>
          <a:noFill/>
        </p:spPr>
        <p:txBody>
          <a:bodyPr wrap="square" rtlCol="0">
            <a:spAutoFit/>
          </a:bodyPr>
          <a:lstStyle/>
          <a:p>
            <a:r>
              <a:rPr lang="de-AT" b="1" dirty="0">
                <a:solidFill>
                  <a:srgbClr val="FF0000"/>
                </a:solidFill>
              </a:rPr>
              <a:t>Kontrollsumme!</a:t>
            </a:r>
          </a:p>
        </p:txBody>
      </p:sp>
      <p:sp>
        <p:nvSpPr>
          <p:cNvPr id="13" name="Textfeld 12"/>
          <p:cNvSpPr txBox="1"/>
          <p:nvPr/>
        </p:nvSpPr>
        <p:spPr>
          <a:xfrm>
            <a:off x="177441" y="29349"/>
            <a:ext cx="11861442" cy="461665"/>
          </a:xfrm>
          <a:prstGeom prst="rect">
            <a:avLst/>
          </a:prstGeom>
          <a:noFill/>
        </p:spPr>
        <p:txBody>
          <a:bodyPr wrap="square" rtlCol="0">
            <a:spAutoFit/>
          </a:bodyPr>
          <a:lstStyle/>
          <a:p>
            <a:r>
              <a:rPr lang="de-AT" sz="2400" dirty="0"/>
              <a:t>Umsetzung der Kostenverteilung</a:t>
            </a:r>
          </a:p>
        </p:txBody>
      </p:sp>
    </p:spTree>
    <p:extLst>
      <p:ext uri="{BB962C8B-B14F-4D97-AF65-F5344CB8AC3E}">
        <p14:creationId xmlns:p14="http://schemas.microsoft.com/office/powerpoint/2010/main" val="367959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p:cNvGraphicFramePr>
            <a:graphicFrameLocks noChangeAspect="1"/>
          </p:cNvGraphicFramePr>
          <p:nvPr>
            <p:extLst>
              <p:ext uri="{D42A27DB-BD31-4B8C-83A1-F6EECF244321}">
                <p14:modId xmlns:p14="http://schemas.microsoft.com/office/powerpoint/2010/main" val="3649762382"/>
              </p:ext>
            </p:extLst>
          </p:nvPr>
        </p:nvGraphicFramePr>
        <p:xfrm>
          <a:off x="308039" y="528037"/>
          <a:ext cx="11506241" cy="2665927"/>
        </p:xfrm>
        <a:graphic>
          <a:graphicData uri="http://schemas.openxmlformats.org/presentationml/2006/ole">
            <mc:AlternateContent xmlns:mc="http://schemas.openxmlformats.org/markup-compatibility/2006">
              <mc:Choice xmlns:v="urn:schemas-microsoft-com:vml" Requires="v">
                <p:oleObj spid="_x0000_s7275" name="Arbeitsblatt" r:id="rId3" imgW="8715438" imgH="2019300" progId="Excel.Sheet.12">
                  <p:embed/>
                </p:oleObj>
              </mc:Choice>
              <mc:Fallback>
                <p:oleObj name="Arbeitsblatt" r:id="rId3" imgW="8715438" imgH="2019300" progId="Excel.Sheet.12">
                  <p:embed/>
                  <p:pic>
                    <p:nvPicPr>
                      <p:cNvPr id="0" name=""/>
                      <p:cNvPicPr/>
                      <p:nvPr/>
                    </p:nvPicPr>
                    <p:blipFill>
                      <a:blip r:embed="rId4"/>
                      <a:stretch>
                        <a:fillRect/>
                      </a:stretch>
                    </p:blipFill>
                    <p:spPr>
                      <a:xfrm>
                        <a:off x="308039" y="528037"/>
                        <a:ext cx="11506241" cy="2665927"/>
                      </a:xfrm>
                      <a:prstGeom prst="rect">
                        <a:avLst/>
                      </a:prstGeom>
                    </p:spPr>
                  </p:pic>
                </p:oleObj>
              </mc:Fallback>
            </mc:AlternateContent>
          </a:graphicData>
        </a:graphic>
      </p:graphicFrame>
      <p:sp>
        <p:nvSpPr>
          <p:cNvPr id="6" name="Textfeld 5"/>
          <p:cNvSpPr txBox="1"/>
          <p:nvPr/>
        </p:nvSpPr>
        <p:spPr>
          <a:xfrm>
            <a:off x="177441" y="29349"/>
            <a:ext cx="11861442" cy="461665"/>
          </a:xfrm>
          <a:prstGeom prst="rect">
            <a:avLst/>
          </a:prstGeom>
          <a:noFill/>
        </p:spPr>
        <p:txBody>
          <a:bodyPr wrap="square" rtlCol="0">
            <a:spAutoFit/>
          </a:bodyPr>
          <a:lstStyle/>
          <a:p>
            <a:r>
              <a:rPr lang="de-AT" sz="2400" dirty="0"/>
              <a:t>Ermittlung der Zuschlagssätze</a:t>
            </a:r>
          </a:p>
        </p:txBody>
      </p:sp>
      <p:graphicFrame>
        <p:nvGraphicFramePr>
          <p:cNvPr id="8" name="Objekt 7"/>
          <p:cNvGraphicFramePr>
            <a:graphicFrameLocks noChangeAspect="1"/>
          </p:cNvGraphicFramePr>
          <p:nvPr>
            <p:extLst>
              <p:ext uri="{D42A27DB-BD31-4B8C-83A1-F6EECF244321}">
                <p14:modId xmlns:p14="http://schemas.microsoft.com/office/powerpoint/2010/main" val="317677812"/>
              </p:ext>
            </p:extLst>
          </p:nvPr>
        </p:nvGraphicFramePr>
        <p:xfrm>
          <a:off x="308039" y="3776730"/>
          <a:ext cx="7743258" cy="486177"/>
        </p:xfrm>
        <a:graphic>
          <a:graphicData uri="http://schemas.openxmlformats.org/presentationml/2006/ole">
            <mc:AlternateContent xmlns:mc="http://schemas.openxmlformats.org/markup-compatibility/2006">
              <mc:Choice xmlns:v="urn:schemas-microsoft-com:vml" Requires="v">
                <p:oleObj spid="_x0000_s7276" name="Arbeitsblatt" r:id="rId5" imgW="6219940" imgH="390652" progId="Excel.Sheet.12">
                  <p:embed/>
                </p:oleObj>
              </mc:Choice>
              <mc:Fallback>
                <p:oleObj name="Arbeitsblatt" r:id="rId5" imgW="6219940" imgH="390652" progId="Excel.Sheet.12">
                  <p:embed/>
                  <p:pic>
                    <p:nvPicPr>
                      <p:cNvPr id="0" name=""/>
                      <p:cNvPicPr/>
                      <p:nvPr/>
                    </p:nvPicPr>
                    <p:blipFill>
                      <a:blip r:embed="rId6"/>
                      <a:stretch>
                        <a:fillRect/>
                      </a:stretch>
                    </p:blipFill>
                    <p:spPr>
                      <a:xfrm>
                        <a:off x="308039" y="3776730"/>
                        <a:ext cx="7743258" cy="486177"/>
                      </a:xfrm>
                      <a:prstGeom prst="rect">
                        <a:avLst/>
                      </a:prstGeom>
                    </p:spPr>
                  </p:pic>
                </p:oleObj>
              </mc:Fallback>
            </mc:AlternateContent>
          </a:graphicData>
        </a:graphic>
      </p:graphicFrame>
      <p:pic>
        <p:nvPicPr>
          <p:cNvPr id="9" name="Grafik 8"/>
          <p:cNvPicPr>
            <a:picLocks noChangeAspect="1"/>
          </p:cNvPicPr>
          <p:nvPr/>
        </p:nvPicPr>
        <p:blipFill>
          <a:blip r:embed="rId7"/>
          <a:stretch>
            <a:fillRect/>
          </a:stretch>
        </p:blipFill>
        <p:spPr>
          <a:xfrm>
            <a:off x="308038" y="4630407"/>
            <a:ext cx="9305813" cy="469627"/>
          </a:xfrm>
          <a:prstGeom prst="rect">
            <a:avLst/>
          </a:prstGeom>
        </p:spPr>
      </p:pic>
      <p:sp>
        <p:nvSpPr>
          <p:cNvPr id="10" name="Textfeld 9"/>
          <p:cNvSpPr txBox="1"/>
          <p:nvPr/>
        </p:nvSpPr>
        <p:spPr>
          <a:xfrm>
            <a:off x="308037" y="4261991"/>
            <a:ext cx="7290498" cy="369332"/>
          </a:xfrm>
          <a:prstGeom prst="rect">
            <a:avLst/>
          </a:prstGeom>
          <a:noFill/>
        </p:spPr>
        <p:txBody>
          <a:bodyPr wrap="square" rtlCol="0">
            <a:spAutoFit/>
          </a:bodyPr>
          <a:lstStyle/>
          <a:p>
            <a:r>
              <a:rPr lang="de-AT" dirty="0"/>
              <a:t>Kostenstelle Fertigung 1: In Fertigung 1 fielen 3290 Maschinenstunden an</a:t>
            </a:r>
          </a:p>
        </p:txBody>
      </p:sp>
      <p:sp>
        <p:nvSpPr>
          <p:cNvPr id="12" name="Textfeld 11"/>
          <p:cNvSpPr txBox="1"/>
          <p:nvPr/>
        </p:nvSpPr>
        <p:spPr>
          <a:xfrm>
            <a:off x="308038" y="3351750"/>
            <a:ext cx="4998058" cy="369332"/>
          </a:xfrm>
          <a:prstGeom prst="rect">
            <a:avLst/>
          </a:prstGeom>
          <a:noFill/>
        </p:spPr>
        <p:txBody>
          <a:bodyPr wrap="square" rtlCol="0">
            <a:spAutoFit/>
          </a:bodyPr>
          <a:lstStyle/>
          <a:p>
            <a:r>
              <a:rPr lang="de-AT" dirty="0"/>
              <a:t>Kostenstelle Material:</a:t>
            </a:r>
          </a:p>
        </p:txBody>
      </p:sp>
      <p:sp>
        <p:nvSpPr>
          <p:cNvPr id="13" name="Textfeld 12"/>
          <p:cNvSpPr txBox="1"/>
          <p:nvPr/>
        </p:nvSpPr>
        <p:spPr>
          <a:xfrm>
            <a:off x="308038" y="5116584"/>
            <a:ext cx="4998058" cy="369332"/>
          </a:xfrm>
          <a:prstGeom prst="rect">
            <a:avLst/>
          </a:prstGeom>
          <a:noFill/>
        </p:spPr>
        <p:txBody>
          <a:bodyPr wrap="square" rtlCol="0">
            <a:spAutoFit/>
          </a:bodyPr>
          <a:lstStyle/>
          <a:p>
            <a:r>
              <a:rPr lang="de-AT" dirty="0"/>
              <a:t>Kostenstelle Fertigung 2:</a:t>
            </a:r>
          </a:p>
        </p:txBody>
      </p:sp>
      <p:cxnSp>
        <p:nvCxnSpPr>
          <p:cNvPr id="15" name="Gerade Verbindung mit Pfeil 14"/>
          <p:cNvCxnSpPr/>
          <p:nvPr/>
        </p:nvCxnSpPr>
        <p:spPr>
          <a:xfrm>
            <a:off x="4365938" y="3193964"/>
            <a:ext cx="0" cy="58276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3758484" y="1208471"/>
            <a:ext cx="2147" cy="268094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flipH="1">
            <a:off x="5151551" y="3257446"/>
            <a:ext cx="587027" cy="154156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flipH="1">
            <a:off x="5087156" y="4630407"/>
            <a:ext cx="540912" cy="35371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p:nvPr/>
        </p:nvCxnSpPr>
        <p:spPr>
          <a:xfrm flipH="1">
            <a:off x="6851561" y="3249612"/>
            <a:ext cx="461493" cy="239278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6" name="Objekt 25"/>
          <p:cNvGraphicFramePr>
            <a:graphicFrameLocks noChangeAspect="1"/>
          </p:cNvGraphicFramePr>
          <p:nvPr>
            <p:extLst>
              <p:ext uri="{D42A27DB-BD31-4B8C-83A1-F6EECF244321}">
                <p14:modId xmlns:p14="http://schemas.microsoft.com/office/powerpoint/2010/main" val="3649641719"/>
              </p:ext>
            </p:extLst>
          </p:nvPr>
        </p:nvGraphicFramePr>
        <p:xfrm>
          <a:off x="308037" y="5642401"/>
          <a:ext cx="7586712" cy="438343"/>
        </p:xfrm>
        <a:graphic>
          <a:graphicData uri="http://schemas.openxmlformats.org/presentationml/2006/ole">
            <mc:AlternateContent xmlns:mc="http://schemas.openxmlformats.org/markup-compatibility/2006">
              <mc:Choice xmlns:v="urn:schemas-microsoft-com:vml" Requires="v">
                <p:oleObj spid="_x0000_s7277" name="Arbeitsblatt" r:id="rId8" imgW="6429338" imgH="371348" progId="Excel.Sheet.12">
                  <p:embed/>
                </p:oleObj>
              </mc:Choice>
              <mc:Fallback>
                <p:oleObj name="Arbeitsblatt" r:id="rId8" imgW="6429338" imgH="371348" progId="Excel.Sheet.12">
                  <p:embed/>
                  <p:pic>
                    <p:nvPicPr>
                      <p:cNvPr id="0" name=""/>
                      <p:cNvPicPr/>
                      <p:nvPr/>
                    </p:nvPicPr>
                    <p:blipFill>
                      <a:blip r:embed="rId9"/>
                      <a:stretch>
                        <a:fillRect/>
                      </a:stretch>
                    </p:blipFill>
                    <p:spPr>
                      <a:xfrm>
                        <a:off x="308037" y="5642401"/>
                        <a:ext cx="7586712" cy="438343"/>
                      </a:xfrm>
                      <a:prstGeom prst="rect">
                        <a:avLst/>
                      </a:prstGeom>
                    </p:spPr>
                  </p:pic>
                </p:oleObj>
              </mc:Fallback>
            </mc:AlternateContent>
          </a:graphicData>
        </a:graphic>
      </p:graphicFrame>
      <p:cxnSp>
        <p:nvCxnSpPr>
          <p:cNvPr id="30" name="Gerade Verbindung mit Pfeil 29"/>
          <p:cNvCxnSpPr/>
          <p:nvPr/>
        </p:nvCxnSpPr>
        <p:spPr>
          <a:xfrm flipH="1">
            <a:off x="5779984" y="1408092"/>
            <a:ext cx="861152" cy="4672652"/>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833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p:cNvGraphicFramePr>
            <a:graphicFrameLocks noChangeAspect="1"/>
          </p:cNvGraphicFramePr>
          <p:nvPr/>
        </p:nvGraphicFramePr>
        <p:xfrm>
          <a:off x="308039" y="528037"/>
          <a:ext cx="11506241" cy="2665927"/>
        </p:xfrm>
        <a:graphic>
          <a:graphicData uri="http://schemas.openxmlformats.org/presentationml/2006/ole">
            <mc:AlternateContent xmlns:mc="http://schemas.openxmlformats.org/markup-compatibility/2006">
              <mc:Choice xmlns:v="urn:schemas-microsoft-com:vml" Requires="v">
                <p:oleObj spid="_x0000_s8296" name="Arbeitsblatt" r:id="rId3" imgW="8715438" imgH="2019300" progId="Excel.Sheet.12">
                  <p:embed/>
                </p:oleObj>
              </mc:Choice>
              <mc:Fallback>
                <p:oleObj name="Arbeitsblatt" r:id="rId3" imgW="8715438" imgH="2019300" progId="Excel.Sheet.12">
                  <p:embed/>
                  <p:pic>
                    <p:nvPicPr>
                      <p:cNvPr id="0" name=""/>
                      <p:cNvPicPr/>
                      <p:nvPr/>
                    </p:nvPicPr>
                    <p:blipFill>
                      <a:blip r:embed="rId4"/>
                      <a:stretch>
                        <a:fillRect/>
                      </a:stretch>
                    </p:blipFill>
                    <p:spPr>
                      <a:xfrm>
                        <a:off x="308039" y="528037"/>
                        <a:ext cx="11506241" cy="2665927"/>
                      </a:xfrm>
                      <a:prstGeom prst="rect">
                        <a:avLst/>
                      </a:prstGeom>
                    </p:spPr>
                  </p:pic>
                </p:oleObj>
              </mc:Fallback>
            </mc:AlternateContent>
          </a:graphicData>
        </a:graphic>
      </p:graphicFrame>
      <p:sp>
        <p:nvSpPr>
          <p:cNvPr id="6" name="Textfeld 5"/>
          <p:cNvSpPr txBox="1"/>
          <p:nvPr/>
        </p:nvSpPr>
        <p:spPr>
          <a:xfrm>
            <a:off x="177441" y="29349"/>
            <a:ext cx="11861442" cy="461665"/>
          </a:xfrm>
          <a:prstGeom prst="rect">
            <a:avLst/>
          </a:prstGeom>
          <a:noFill/>
        </p:spPr>
        <p:txBody>
          <a:bodyPr wrap="square" rtlCol="0">
            <a:spAutoFit/>
          </a:bodyPr>
          <a:lstStyle/>
          <a:p>
            <a:r>
              <a:rPr lang="de-AT" sz="2400" dirty="0"/>
              <a:t>Ermittlung der Zuschlagssätze</a:t>
            </a:r>
          </a:p>
        </p:txBody>
      </p:sp>
      <p:graphicFrame>
        <p:nvGraphicFramePr>
          <p:cNvPr id="8" name="Objekt 7"/>
          <p:cNvGraphicFramePr>
            <a:graphicFrameLocks noChangeAspect="1"/>
          </p:cNvGraphicFramePr>
          <p:nvPr/>
        </p:nvGraphicFramePr>
        <p:xfrm>
          <a:off x="308039" y="3776730"/>
          <a:ext cx="7743258" cy="486177"/>
        </p:xfrm>
        <a:graphic>
          <a:graphicData uri="http://schemas.openxmlformats.org/presentationml/2006/ole">
            <mc:AlternateContent xmlns:mc="http://schemas.openxmlformats.org/markup-compatibility/2006">
              <mc:Choice xmlns:v="urn:schemas-microsoft-com:vml" Requires="v">
                <p:oleObj spid="_x0000_s8297" name="Arbeitsblatt" r:id="rId5" imgW="6219940" imgH="390652" progId="Excel.Sheet.12">
                  <p:embed/>
                </p:oleObj>
              </mc:Choice>
              <mc:Fallback>
                <p:oleObj name="Arbeitsblatt" r:id="rId5" imgW="6219940" imgH="390652" progId="Excel.Sheet.12">
                  <p:embed/>
                  <p:pic>
                    <p:nvPicPr>
                      <p:cNvPr id="0" name=""/>
                      <p:cNvPicPr/>
                      <p:nvPr/>
                    </p:nvPicPr>
                    <p:blipFill>
                      <a:blip r:embed="rId6"/>
                      <a:stretch>
                        <a:fillRect/>
                      </a:stretch>
                    </p:blipFill>
                    <p:spPr>
                      <a:xfrm>
                        <a:off x="308039" y="3776730"/>
                        <a:ext cx="7743258" cy="486177"/>
                      </a:xfrm>
                      <a:prstGeom prst="rect">
                        <a:avLst/>
                      </a:prstGeom>
                    </p:spPr>
                  </p:pic>
                </p:oleObj>
              </mc:Fallback>
            </mc:AlternateContent>
          </a:graphicData>
        </a:graphic>
      </p:graphicFrame>
      <p:pic>
        <p:nvPicPr>
          <p:cNvPr id="9" name="Grafik 8"/>
          <p:cNvPicPr>
            <a:picLocks noChangeAspect="1"/>
          </p:cNvPicPr>
          <p:nvPr/>
        </p:nvPicPr>
        <p:blipFill>
          <a:blip r:embed="rId7"/>
          <a:stretch>
            <a:fillRect/>
          </a:stretch>
        </p:blipFill>
        <p:spPr>
          <a:xfrm>
            <a:off x="308038" y="4630407"/>
            <a:ext cx="9305813" cy="469627"/>
          </a:xfrm>
          <a:prstGeom prst="rect">
            <a:avLst/>
          </a:prstGeom>
        </p:spPr>
      </p:pic>
      <p:sp>
        <p:nvSpPr>
          <p:cNvPr id="10" name="Textfeld 9"/>
          <p:cNvSpPr txBox="1"/>
          <p:nvPr/>
        </p:nvSpPr>
        <p:spPr>
          <a:xfrm>
            <a:off x="308037" y="4261991"/>
            <a:ext cx="7290498" cy="369332"/>
          </a:xfrm>
          <a:prstGeom prst="rect">
            <a:avLst/>
          </a:prstGeom>
          <a:noFill/>
        </p:spPr>
        <p:txBody>
          <a:bodyPr wrap="square" rtlCol="0">
            <a:spAutoFit/>
          </a:bodyPr>
          <a:lstStyle/>
          <a:p>
            <a:r>
              <a:rPr lang="de-AT" dirty="0"/>
              <a:t>Kostenstelle Fertigung 1: In Fertigung 1 fielen 3290 Maschinenstunden an</a:t>
            </a:r>
          </a:p>
        </p:txBody>
      </p:sp>
      <p:sp>
        <p:nvSpPr>
          <p:cNvPr id="12" name="Textfeld 11"/>
          <p:cNvSpPr txBox="1"/>
          <p:nvPr/>
        </p:nvSpPr>
        <p:spPr>
          <a:xfrm>
            <a:off x="308038" y="3351750"/>
            <a:ext cx="4998058" cy="369332"/>
          </a:xfrm>
          <a:prstGeom prst="rect">
            <a:avLst/>
          </a:prstGeom>
          <a:noFill/>
        </p:spPr>
        <p:txBody>
          <a:bodyPr wrap="square" rtlCol="0">
            <a:spAutoFit/>
          </a:bodyPr>
          <a:lstStyle/>
          <a:p>
            <a:r>
              <a:rPr lang="de-AT" dirty="0"/>
              <a:t>Kostenstelle Material:</a:t>
            </a:r>
          </a:p>
        </p:txBody>
      </p:sp>
      <p:sp>
        <p:nvSpPr>
          <p:cNvPr id="13" name="Textfeld 12"/>
          <p:cNvSpPr txBox="1"/>
          <p:nvPr/>
        </p:nvSpPr>
        <p:spPr>
          <a:xfrm>
            <a:off x="308038" y="5116584"/>
            <a:ext cx="4998058" cy="369332"/>
          </a:xfrm>
          <a:prstGeom prst="rect">
            <a:avLst/>
          </a:prstGeom>
          <a:noFill/>
        </p:spPr>
        <p:txBody>
          <a:bodyPr wrap="square" rtlCol="0">
            <a:spAutoFit/>
          </a:bodyPr>
          <a:lstStyle/>
          <a:p>
            <a:r>
              <a:rPr lang="de-AT" dirty="0"/>
              <a:t>Kostenstelle Fertigung 2:</a:t>
            </a:r>
          </a:p>
        </p:txBody>
      </p:sp>
      <p:graphicFrame>
        <p:nvGraphicFramePr>
          <p:cNvPr id="2" name="Objekt 1"/>
          <p:cNvGraphicFramePr>
            <a:graphicFrameLocks noChangeAspect="1"/>
          </p:cNvGraphicFramePr>
          <p:nvPr>
            <p:extLst>
              <p:ext uri="{D42A27DB-BD31-4B8C-83A1-F6EECF244321}">
                <p14:modId xmlns:p14="http://schemas.microsoft.com/office/powerpoint/2010/main" val="513960149"/>
              </p:ext>
            </p:extLst>
          </p:nvPr>
        </p:nvGraphicFramePr>
        <p:xfrm>
          <a:off x="308037" y="5683225"/>
          <a:ext cx="9023370" cy="643833"/>
        </p:xfrm>
        <a:graphic>
          <a:graphicData uri="http://schemas.openxmlformats.org/presentationml/2006/ole">
            <mc:AlternateContent xmlns:mc="http://schemas.openxmlformats.org/markup-compatibility/2006">
              <mc:Choice xmlns:v="urn:schemas-microsoft-com:vml" Requires="v">
                <p:oleObj spid="_x0000_s8298" name="Arbeitsblatt" r:id="rId8" imgW="6753474" imgH="371348" progId="Excel.Sheet.12">
                  <p:embed/>
                </p:oleObj>
              </mc:Choice>
              <mc:Fallback>
                <p:oleObj name="Arbeitsblatt" r:id="rId8" imgW="6753474" imgH="371348" progId="Excel.Sheet.12">
                  <p:embed/>
                  <p:pic>
                    <p:nvPicPr>
                      <p:cNvPr id="0" name=""/>
                      <p:cNvPicPr/>
                      <p:nvPr/>
                    </p:nvPicPr>
                    <p:blipFill>
                      <a:blip r:embed="rId9"/>
                      <a:stretch>
                        <a:fillRect/>
                      </a:stretch>
                    </p:blipFill>
                    <p:spPr>
                      <a:xfrm>
                        <a:off x="308037" y="5683225"/>
                        <a:ext cx="9023370" cy="643833"/>
                      </a:xfrm>
                      <a:prstGeom prst="rect">
                        <a:avLst/>
                      </a:prstGeom>
                    </p:spPr>
                  </p:pic>
                </p:oleObj>
              </mc:Fallback>
            </mc:AlternateContent>
          </a:graphicData>
        </a:graphic>
      </p:graphicFrame>
      <p:sp>
        <p:nvSpPr>
          <p:cNvPr id="4" name="Textfeld 3"/>
          <p:cNvSpPr txBox="1"/>
          <p:nvPr/>
        </p:nvSpPr>
        <p:spPr>
          <a:xfrm>
            <a:off x="9331407" y="5683225"/>
            <a:ext cx="2128090" cy="369332"/>
          </a:xfrm>
          <a:prstGeom prst="rect">
            <a:avLst/>
          </a:prstGeom>
          <a:noFill/>
        </p:spPr>
        <p:txBody>
          <a:bodyPr wrap="square" rtlCol="0">
            <a:spAutoFit/>
          </a:bodyPr>
          <a:lstStyle/>
          <a:p>
            <a:r>
              <a:rPr lang="de-AT" b="1" dirty="0">
                <a:solidFill>
                  <a:srgbClr val="FF0000"/>
                </a:solidFill>
              </a:rPr>
              <a:t>KORREKTUR!</a:t>
            </a:r>
          </a:p>
        </p:txBody>
      </p:sp>
    </p:spTree>
    <p:extLst>
      <p:ext uri="{BB962C8B-B14F-4D97-AF65-F5344CB8AC3E}">
        <p14:creationId xmlns:p14="http://schemas.microsoft.com/office/powerpoint/2010/main" val="51321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1081825" y="566670"/>
            <a:ext cx="10032643" cy="2308324"/>
          </a:xfrm>
          <a:prstGeom prst="rect">
            <a:avLst/>
          </a:prstGeom>
          <a:noFill/>
          <a:ln>
            <a:solidFill>
              <a:schemeClr val="tx1"/>
            </a:solidFill>
          </a:ln>
        </p:spPr>
        <p:txBody>
          <a:bodyPr wrap="square" rtlCol="0">
            <a:spAutoFit/>
          </a:bodyPr>
          <a:lstStyle/>
          <a:p>
            <a:r>
              <a:rPr lang="de-AT" sz="2400" dirty="0"/>
              <a:t>Kosten sind alle Werte, die</a:t>
            </a:r>
          </a:p>
          <a:p>
            <a:endParaRPr lang="de-AT" sz="2400" dirty="0"/>
          </a:p>
          <a:p>
            <a:pPr marL="342900" indent="-342900">
              <a:buFont typeface="Arial" panose="020B0604020202020204" pitchFamily="34" charset="0"/>
              <a:buChar char="•"/>
            </a:pPr>
            <a:r>
              <a:rPr lang="de-AT" sz="2400" dirty="0"/>
              <a:t>für die Erstellung der </a:t>
            </a:r>
            <a:r>
              <a:rPr lang="de-AT" sz="2400" b="1" dirty="0"/>
              <a:t>betrieblichen Leistung</a:t>
            </a:r>
          </a:p>
          <a:p>
            <a:pPr marL="342900" indent="-342900">
              <a:buFont typeface="Arial" panose="020B0604020202020204" pitchFamily="34" charset="0"/>
              <a:buChar char="•"/>
            </a:pPr>
            <a:r>
              <a:rPr lang="de-AT" sz="2400" dirty="0"/>
              <a:t>während der </a:t>
            </a:r>
            <a:r>
              <a:rPr lang="de-AT" sz="2400" b="1" dirty="0"/>
              <a:t>Abrechnungsperiode</a:t>
            </a:r>
          </a:p>
          <a:p>
            <a:endParaRPr lang="de-AT" sz="2400" dirty="0"/>
          </a:p>
          <a:p>
            <a:r>
              <a:rPr lang="de-AT" sz="2400" dirty="0"/>
              <a:t>verbraucht wurden</a:t>
            </a:r>
          </a:p>
        </p:txBody>
      </p:sp>
      <p:sp>
        <p:nvSpPr>
          <p:cNvPr id="3" name="Pfeil nach rechts 2"/>
          <p:cNvSpPr/>
          <p:nvPr/>
        </p:nvSpPr>
        <p:spPr>
          <a:xfrm>
            <a:off x="579549" y="4649274"/>
            <a:ext cx="11037194" cy="79849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Betriebliche Leistungen (</a:t>
            </a:r>
            <a:r>
              <a:rPr lang="de-AT" dirty="0" err="1">
                <a:solidFill>
                  <a:schemeClr val="tx1"/>
                </a:solidFill>
              </a:rPr>
              <a:t>zB</a:t>
            </a:r>
            <a:r>
              <a:rPr lang="de-AT" dirty="0">
                <a:solidFill>
                  <a:schemeClr val="tx1"/>
                </a:solidFill>
              </a:rPr>
              <a:t> Material, Arbeitszeit)</a:t>
            </a:r>
          </a:p>
        </p:txBody>
      </p:sp>
      <p:cxnSp>
        <p:nvCxnSpPr>
          <p:cNvPr id="5" name="Gerader Verbinder 4"/>
          <p:cNvCxnSpPr/>
          <p:nvPr/>
        </p:nvCxnSpPr>
        <p:spPr>
          <a:xfrm>
            <a:off x="1764406" y="4340177"/>
            <a:ext cx="12879" cy="16613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Gerader Verbinder 5"/>
          <p:cNvCxnSpPr/>
          <p:nvPr/>
        </p:nvCxnSpPr>
        <p:spPr>
          <a:xfrm>
            <a:off x="9682766" y="4340178"/>
            <a:ext cx="12879" cy="16613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1358721" y="3816297"/>
            <a:ext cx="811369" cy="369332"/>
          </a:xfrm>
          <a:prstGeom prst="rect">
            <a:avLst/>
          </a:prstGeom>
          <a:noFill/>
        </p:spPr>
        <p:txBody>
          <a:bodyPr wrap="square" rtlCol="0">
            <a:spAutoFit/>
          </a:bodyPr>
          <a:lstStyle/>
          <a:p>
            <a:r>
              <a:rPr lang="de-AT" dirty="0"/>
              <a:t>01.01</a:t>
            </a:r>
          </a:p>
        </p:txBody>
      </p:sp>
      <p:sp>
        <p:nvSpPr>
          <p:cNvPr id="8" name="Textfeld 7"/>
          <p:cNvSpPr txBox="1"/>
          <p:nvPr/>
        </p:nvSpPr>
        <p:spPr>
          <a:xfrm>
            <a:off x="9289960" y="3816297"/>
            <a:ext cx="811369" cy="369332"/>
          </a:xfrm>
          <a:prstGeom prst="rect">
            <a:avLst/>
          </a:prstGeom>
          <a:noFill/>
        </p:spPr>
        <p:txBody>
          <a:bodyPr wrap="square" rtlCol="0">
            <a:spAutoFit/>
          </a:bodyPr>
          <a:lstStyle/>
          <a:p>
            <a:r>
              <a:rPr lang="de-AT" dirty="0"/>
              <a:t>31.12</a:t>
            </a:r>
          </a:p>
        </p:txBody>
      </p:sp>
      <p:sp>
        <p:nvSpPr>
          <p:cNvPr id="9" name="Textfeld 8"/>
          <p:cNvSpPr txBox="1"/>
          <p:nvPr/>
        </p:nvSpPr>
        <p:spPr>
          <a:xfrm>
            <a:off x="167426" y="4171559"/>
            <a:ext cx="1596980" cy="369332"/>
          </a:xfrm>
          <a:prstGeom prst="rect">
            <a:avLst/>
          </a:prstGeom>
          <a:noFill/>
        </p:spPr>
        <p:txBody>
          <a:bodyPr wrap="square" rtlCol="0">
            <a:spAutoFit/>
          </a:bodyPr>
          <a:lstStyle/>
          <a:p>
            <a:r>
              <a:rPr lang="de-AT" strike="sngStrike" dirty="0"/>
              <a:t>Vor dem 01.01</a:t>
            </a:r>
          </a:p>
        </p:txBody>
      </p:sp>
      <p:sp>
        <p:nvSpPr>
          <p:cNvPr id="10" name="Textfeld 9"/>
          <p:cNvSpPr txBox="1"/>
          <p:nvPr/>
        </p:nvSpPr>
        <p:spPr>
          <a:xfrm>
            <a:off x="10019763" y="4232785"/>
            <a:ext cx="1927398" cy="369332"/>
          </a:xfrm>
          <a:prstGeom prst="rect">
            <a:avLst/>
          </a:prstGeom>
          <a:noFill/>
        </p:spPr>
        <p:txBody>
          <a:bodyPr wrap="square" rtlCol="0">
            <a:spAutoFit/>
          </a:bodyPr>
          <a:lstStyle/>
          <a:p>
            <a:r>
              <a:rPr lang="de-AT" strike="sngStrike" dirty="0"/>
              <a:t>nach dem 31.12.</a:t>
            </a:r>
          </a:p>
        </p:txBody>
      </p:sp>
      <p:sp>
        <p:nvSpPr>
          <p:cNvPr id="11" name="Textfeld 10"/>
          <p:cNvSpPr txBox="1"/>
          <p:nvPr/>
        </p:nvSpPr>
        <p:spPr>
          <a:xfrm>
            <a:off x="1777285" y="3936358"/>
            <a:ext cx="7918360" cy="923330"/>
          </a:xfrm>
          <a:prstGeom prst="rect">
            <a:avLst/>
          </a:prstGeom>
          <a:noFill/>
        </p:spPr>
        <p:txBody>
          <a:bodyPr wrap="square" rtlCol="0">
            <a:spAutoFit/>
          </a:bodyPr>
          <a:lstStyle/>
          <a:p>
            <a:pPr algn="ctr"/>
            <a:r>
              <a:rPr lang="de-AT" strike="sngStrike" dirty="0"/>
              <a:t>Kein Zusammenhang mit der Betriebsleistung, </a:t>
            </a:r>
            <a:r>
              <a:rPr lang="de-AT" strike="sngStrike" dirty="0" err="1"/>
              <a:t>zB</a:t>
            </a:r>
            <a:r>
              <a:rPr lang="de-AT" strike="sngStrike" dirty="0"/>
              <a:t> Spenden, Aufwand für nicht betrieblich genutzte Dinge, Katastrophenschäden, alles, was nicht dem Durchschnittsbetrieb </a:t>
            </a:r>
            <a:r>
              <a:rPr lang="de-AT" strike="sngStrike" dirty="0" err="1"/>
              <a:t>entspreicht</a:t>
            </a:r>
            <a:endParaRPr lang="de-AT" strike="sngStrike" dirty="0"/>
          </a:p>
        </p:txBody>
      </p:sp>
    </p:spTree>
    <p:extLst>
      <p:ext uri="{BB962C8B-B14F-4D97-AF65-F5344CB8AC3E}">
        <p14:creationId xmlns:p14="http://schemas.microsoft.com/office/powerpoint/2010/main" val="4260422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3721994" y="3193961"/>
            <a:ext cx="4056846" cy="489396"/>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Textfeld 5"/>
          <p:cNvSpPr txBox="1"/>
          <p:nvPr/>
        </p:nvSpPr>
        <p:spPr>
          <a:xfrm>
            <a:off x="177441" y="29349"/>
            <a:ext cx="11861442" cy="461665"/>
          </a:xfrm>
          <a:prstGeom prst="rect">
            <a:avLst/>
          </a:prstGeom>
          <a:noFill/>
        </p:spPr>
        <p:txBody>
          <a:bodyPr wrap="square" rtlCol="0">
            <a:spAutoFit/>
          </a:bodyPr>
          <a:lstStyle/>
          <a:p>
            <a:r>
              <a:rPr lang="de-AT" sz="2400" dirty="0"/>
              <a:t>Ermittlung der Zuschlagssätze</a:t>
            </a:r>
          </a:p>
        </p:txBody>
      </p:sp>
      <p:graphicFrame>
        <p:nvGraphicFramePr>
          <p:cNvPr id="2" name="Objekt 1"/>
          <p:cNvGraphicFramePr>
            <a:graphicFrameLocks noChangeAspect="1"/>
          </p:cNvGraphicFramePr>
          <p:nvPr>
            <p:extLst>
              <p:ext uri="{D42A27DB-BD31-4B8C-83A1-F6EECF244321}">
                <p14:modId xmlns:p14="http://schemas.microsoft.com/office/powerpoint/2010/main" val="213739881"/>
              </p:ext>
            </p:extLst>
          </p:nvPr>
        </p:nvGraphicFramePr>
        <p:xfrm>
          <a:off x="339351" y="566670"/>
          <a:ext cx="11407075" cy="3116687"/>
        </p:xfrm>
        <a:graphic>
          <a:graphicData uri="http://schemas.openxmlformats.org/presentationml/2006/ole">
            <mc:AlternateContent xmlns:mc="http://schemas.openxmlformats.org/markup-compatibility/2006">
              <mc:Choice xmlns:v="urn:schemas-microsoft-com:vml" Requires="v">
                <p:oleObj spid="_x0000_s9345" name="Arbeitsblatt" r:id="rId3" imgW="8715438" imgH="2381504" progId="Excel.Sheet.12">
                  <p:embed/>
                </p:oleObj>
              </mc:Choice>
              <mc:Fallback>
                <p:oleObj name="Arbeitsblatt" r:id="rId3" imgW="8715438" imgH="2381504" progId="Excel.Sheet.12">
                  <p:embed/>
                  <p:pic>
                    <p:nvPicPr>
                      <p:cNvPr id="0" name=""/>
                      <p:cNvPicPr/>
                      <p:nvPr/>
                    </p:nvPicPr>
                    <p:blipFill>
                      <a:blip r:embed="rId4"/>
                      <a:stretch>
                        <a:fillRect/>
                      </a:stretch>
                    </p:blipFill>
                    <p:spPr>
                      <a:xfrm>
                        <a:off x="339351" y="566670"/>
                        <a:ext cx="11407075" cy="3116687"/>
                      </a:xfrm>
                      <a:prstGeom prst="rect">
                        <a:avLst/>
                      </a:prstGeom>
                    </p:spPr>
                  </p:pic>
                </p:oleObj>
              </mc:Fallback>
            </mc:AlternateContent>
          </a:graphicData>
        </a:graphic>
      </p:graphicFrame>
      <p:graphicFrame>
        <p:nvGraphicFramePr>
          <p:cNvPr id="5" name="Objekt 4"/>
          <p:cNvGraphicFramePr>
            <a:graphicFrameLocks noChangeAspect="1"/>
          </p:cNvGraphicFramePr>
          <p:nvPr>
            <p:extLst>
              <p:ext uri="{D42A27DB-BD31-4B8C-83A1-F6EECF244321}">
                <p14:modId xmlns:p14="http://schemas.microsoft.com/office/powerpoint/2010/main" val="1154621542"/>
              </p:ext>
            </p:extLst>
          </p:nvPr>
        </p:nvGraphicFramePr>
        <p:xfrm>
          <a:off x="339351" y="3884612"/>
          <a:ext cx="5985801" cy="1279815"/>
        </p:xfrm>
        <a:graphic>
          <a:graphicData uri="http://schemas.openxmlformats.org/presentationml/2006/ole">
            <mc:AlternateContent xmlns:mc="http://schemas.openxmlformats.org/markup-compatibility/2006">
              <mc:Choice xmlns:v="urn:schemas-microsoft-com:vml" Requires="v">
                <p:oleObj spid="_x0000_s9346" name="Arbeitsblatt" r:id="rId5" imgW="4276907" imgH="914400" progId="Excel.Sheet.12">
                  <p:embed/>
                </p:oleObj>
              </mc:Choice>
              <mc:Fallback>
                <p:oleObj name="Arbeitsblatt" r:id="rId5" imgW="4276907" imgH="914400" progId="Excel.Sheet.12">
                  <p:embed/>
                  <p:pic>
                    <p:nvPicPr>
                      <p:cNvPr id="0" name=""/>
                      <p:cNvPicPr/>
                      <p:nvPr/>
                    </p:nvPicPr>
                    <p:blipFill>
                      <a:blip r:embed="rId6"/>
                      <a:stretch>
                        <a:fillRect/>
                      </a:stretch>
                    </p:blipFill>
                    <p:spPr>
                      <a:xfrm>
                        <a:off x="339351" y="3884612"/>
                        <a:ext cx="5985801" cy="1279815"/>
                      </a:xfrm>
                      <a:prstGeom prst="rect">
                        <a:avLst/>
                      </a:prstGeom>
                    </p:spPr>
                  </p:pic>
                </p:oleObj>
              </mc:Fallback>
            </mc:AlternateContent>
          </a:graphicData>
        </a:graphic>
      </p:graphicFrame>
      <p:cxnSp>
        <p:nvCxnSpPr>
          <p:cNvPr id="15" name="Gerade Verbindung mit Pfeil 14"/>
          <p:cNvCxnSpPr/>
          <p:nvPr/>
        </p:nvCxnSpPr>
        <p:spPr>
          <a:xfrm flipH="1">
            <a:off x="6325152" y="1493949"/>
            <a:ext cx="1350656" cy="30394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Objekt 17"/>
          <p:cNvGraphicFramePr>
            <a:graphicFrameLocks noChangeAspect="1"/>
          </p:cNvGraphicFramePr>
          <p:nvPr>
            <p:extLst>
              <p:ext uri="{D42A27DB-BD31-4B8C-83A1-F6EECF244321}">
                <p14:modId xmlns:p14="http://schemas.microsoft.com/office/powerpoint/2010/main" val="2049353925"/>
              </p:ext>
            </p:extLst>
          </p:nvPr>
        </p:nvGraphicFramePr>
        <p:xfrm>
          <a:off x="345381" y="5365682"/>
          <a:ext cx="9686794" cy="532842"/>
        </p:xfrm>
        <a:graphic>
          <a:graphicData uri="http://schemas.openxmlformats.org/presentationml/2006/ole">
            <mc:AlternateContent xmlns:mc="http://schemas.openxmlformats.org/markup-compatibility/2006">
              <mc:Choice xmlns:v="urn:schemas-microsoft-com:vml" Requires="v">
                <p:oleObj spid="_x0000_s9347" name="Arbeitsblatt" r:id="rId7" imgW="6753092" imgH="371348" progId="Excel.Sheet.12">
                  <p:embed/>
                </p:oleObj>
              </mc:Choice>
              <mc:Fallback>
                <p:oleObj name="Arbeitsblatt" r:id="rId7" imgW="6753092" imgH="371348" progId="Excel.Sheet.12">
                  <p:embed/>
                  <p:pic>
                    <p:nvPicPr>
                      <p:cNvPr id="0" name=""/>
                      <p:cNvPicPr/>
                      <p:nvPr/>
                    </p:nvPicPr>
                    <p:blipFill>
                      <a:blip r:embed="rId8"/>
                      <a:stretch>
                        <a:fillRect/>
                      </a:stretch>
                    </p:blipFill>
                    <p:spPr>
                      <a:xfrm>
                        <a:off x="345381" y="5365682"/>
                        <a:ext cx="9686794" cy="532842"/>
                      </a:xfrm>
                      <a:prstGeom prst="rect">
                        <a:avLst/>
                      </a:prstGeom>
                    </p:spPr>
                  </p:pic>
                </p:oleObj>
              </mc:Fallback>
            </mc:AlternateContent>
          </a:graphicData>
        </a:graphic>
      </p:graphicFrame>
      <p:graphicFrame>
        <p:nvGraphicFramePr>
          <p:cNvPr id="19" name="Objekt 18"/>
          <p:cNvGraphicFramePr>
            <a:graphicFrameLocks noChangeAspect="1"/>
          </p:cNvGraphicFramePr>
          <p:nvPr>
            <p:extLst>
              <p:ext uri="{D42A27DB-BD31-4B8C-83A1-F6EECF244321}">
                <p14:modId xmlns:p14="http://schemas.microsoft.com/office/powerpoint/2010/main" val="1659210076"/>
              </p:ext>
            </p:extLst>
          </p:nvPr>
        </p:nvGraphicFramePr>
        <p:xfrm>
          <a:off x="345381" y="5996746"/>
          <a:ext cx="9686812" cy="532843"/>
        </p:xfrm>
        <a:graphic>
          <a:graphicData uri="http://schemas.openxmlformats.org/presentationml/2006/ole">
            <mc:AlternateContent xmlns:mc="http://schemas.openxmlformats.org/markup-compatibility/2006">
              <mc:Choice xmlns:v="urn:schemas-microsoft-com:vml" Requires="v">
                <p:oleObj spid="_x0000_s9348" name="Arbeitsblatt" r:id="rId9" imgW="6753092" imgH="371348" progId="Excel.Sheet.12">
                  <p:embed/>
                </p:oleObj>
              </mc:Choice>
              <mc:Fallback>
                <p:oleObj name="Arbeitsblatt" r:id="rId9" imgW="6753092" imgH="371348" progId="Excel.Sheet.12">
                  <p:embed/>
                  <p:pic>
                    <p:nvPicPr>
                      <p:cNvPr id="0" name=""/>
                      <p:cNvPicPr/>
                      <p:nvPr/>
                    </p:nvPicPr>
                    <p:blipFill>
                      <a:blip r:embed="rId10"/>
                      <a:stretch>
                        <a:fillRect/>
                      </a:stretch>
                    </p:blipFill>
                    <p:spPr>
                      <a:xfrm>
                        <a:off x="345381" y="5996746"/>
                        <a:ext cx="9686812" cy="532843"/>
                      </a:xfrm>
                      <a:prstGeom prst="rect">
                        <a:avLst/>
                      </a:prstGeom>
                    </p:spPr>
                  </p:pic>
                </p:oleObj>
              </mc:Fallback>
            </mc:AlternateContent>
          </a:graphicData>
        </a:graphic>
      </p:graphicFrame>
      <p:cxnSp>
        <p:nvCxnSpPr>
          <p:cNvPr id="20" name="Gerade Verbindung mit Pfeil 19"/>
          <p:cNvCxnSpPr>
            <a:endCxn id="25" idx="1"/>
          </p:cNvCxnSpPr>
          <p:nvPr/>
        </p:nvCxnSpPr>
        <p:spPr>
          <a:xfrm flipV="1">
            <a:off x="6325152" y="3549996"/>
            <a:ext cx="1531407" cy="1498523"/>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7856559" y="3142445"/>
            <a:ext cx="1236372" cy="338554"/>
          </a:xfrm>
          <a:prstGeom prst="rect">
            <a:avLst/>
          </a:prstGeom>
          <a:noFill/>
        </p:spPr>
        <p:txBody>
          <a:bodyPr wrap="square" rtlCol="0">
            <a:spAutoFit/>
          </a:bodyPr>
          <a:lstStyle/>
          <a:p>
            <a:r>
              <a:rPr lang="de-AT" sz="1600" dirty="0"/>
              <a:t>279537,87 €</a:t>
            </a:r>
          </a:p>
        </p:txBody>
      </p:sp>
      <p:sp>
        <p:nvSpPr>
          <p:cNvPr id="24" name="Textfeld 23"/>
          <p:cNvSpPr txBox="1"/>
          <p:nvPr/>
        </p:nvSpPr>
        <p:spPr>
          <a:xfrm>
            <a:off x="9092931" y="3142445"/>
            <a:ext cx="1236372" cy="338554"/>
          </a:xfrm>
          <a:prstGeom prst="rect">
            <a:avLst/>
          </a:prstGeom>
          <a:noFill/>
        </p:spPr>
        <p:txBody>
          <a:bodyPr wrap="square" rtlCol="0">
            <a:spAutoFit/>
          </a:bodyPr>
          <a:lstStyle/>
          <a:p>
            <a:r>
              <a:rPr lang="de-AT" sz="1600" dirty="0"/>
              <a:t>279537,87 €</a:t>
            </a:r>
          </a:p>
        </p:txBody>
      </p:sp>
      <p:sp>
        <p:nvSpPr>
          <p:cNvPr id="25" name="Textfeld 24"/>
          <p:cNvSpPr txBox="1"/>
          <p:nvPr/>
        </p:nvSpPr>
        <p:spPr>
          <a:xfrm>
            <a:off x="7856559" y="3380719"/>
            <a:ext cx="1236372" cy="338554"/>
          </a:xfrm>
          <a:prstGeom prst="rect">
            <a:avLst/>
          </a:prstGeom>
          <a:noFill/>
        </p:spPr>
        <p:txBody>
          <a:bodyPr wrap="square" rtlCol="0">
            <a:spAutoFit/>
          </a:bodyPr>
          <a:lstStyle/>
          <a:p>
            <a:pPr algn="r"/>
            <a:r>
              <a:rPr lang="de-AT" sz="1600" dirty="0"/>
              <a:t>35,43%</a:t>
            </a:r>
          </a:p>
        </p:txBody>
      </p:sp>
      <p:sp>
        <p:nvSpPr>
          <p:cNvPr id="26" name="Textfeld 25"/>
          <p:cNvSpPr txBox="1"/>
          <p:nvPr/>
        </p:nvSpPr>
        <p:spPr>
          <a:xfrm>
            <a:off x="9107211" y="3363032"/>
            <a:ext cx="1236372" cy="338554"/>
          </a:xfrm>
          <a:prstGeom prst="rect">
            <a:avLst/>
          </a:prstGeom>
          <a:noFill/>
        </p:spPr>
        <p:txBody>
          <a:bodyPr wrap="square" rtlCol="0">
            <a:spAutoFit/>
          </a:bodyPr>
          <a:lstStyle/>
          <a:p>
            <a:pPr algn="r"/>
            <a:r>
              <a:rPr lang="de-AT" sz="1600" dirty="0"/>
              <a:t>17,99%</a:t>
            </a:r>
          </a:p>
        </p:txBody>
      </p:sp>
      <p:cxnSp>
        <p:nvCxnSpPr>
          <p:cNvPr id="28" name="Gerade Verbindung mit Pfeil 27"/>
          <p:cNvCxnSpPr/>
          <p:nvPr/>
        </p:nvCxnSpPr>
        <p:spPr>
          <a:xfrm flipV="1">
            <a:off x="6368119" y="3481000"/>
            <a:ext cx="2905563" cy="1567519"/>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p:cNvCxnSpPr/>
          <p:nvPr/>
        </p:nvCxnSpPr>
        <p:spPr>
          <a:xfrm flipH="1" flipV="1">
            <a:off x="8306873" y="3683357"/>
            <a:ext cx="966809" cy="1682325"/>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Gerade Verbindung mit Pfeil 33"/>
          <p:cNvCxnSpPr/>
          <p:nvPr/>
        </p:nvCxnSpPr>
        <p:spPr>
          <a:xfrm flipV="1">
            <a:off x="10032175" y="3719273"/>
            <a:ext cx="0" cy="2385313"/>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14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3" grpId="0"/>
      <p:bldP spid="24" grpId="0"/>
      <p:bldP spid="25" grpId="0"/>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kt 1"/>
          <p:cNvGraphicFramePr>
            <a:graphicFrameLocks noChangeAspect="1"/>
          </p:cNvGraphicFramePr>
          <p:nvPr>
            <p:extLst>
              <p:ext uri="{D42A27DB-BD31-4B8C-83A1-F6EECF244321}">
                <p14:modId xmlns:p14="http://schemas.microsoft.com/office/powerpoint/2010/main" val="2359027797"/>
              </p:ext>
            </p:extLst>
          </p:nvPr>
        </p:nvGraphicFramePr>
        <p:xfrm>
          <a:off x="292215" y="489400"/>
          <a:ext cx="11607864" cy="3171548"/>
        </p:xfrm>
        <a:graphic>
          <a:graphicData uri="http://schemas.openxmlformats.org/presentationml/2006/ole">
            <mc:AlternateContent xmlns:mc="http://schemas.openxmlformats.org/markup-compatibility/2006">
              <mc:Choice xmlns:v="urn:schemas-microsoft-com:vml" Requires="v">
                <p:oleObj spid="_x0000_s10302" name="Arbeitsblatt" r:id="rId3" imgW="8715438" imgH="2381504" progId="Excel.Sheet.12">
                  <p:embed/>
                </p:oleObj>
              </mc:Choice>
              <mc:Fallback>
                <p:oleObj name="Arbeitsblatt" r:id="rId3" imgW="8715438" imgH="2381504" progId="Excel.Sheet.12">
                  <p:embed/>
                  <p:pic>
                    <p:nvPicPr>
                      <p:cNvPr id="0" name=""/>
                      <p:cNvPicPr/>
                      <p:nvPr/>
                    </p:nvPicPr>
                    <p:blipFill>
                      <a:blip r:embed="rId4"/>
                      <a:stretch>
                        <a:fillRect/>
                      </a:stretch>
                    </p:blipFill>
                    <p:spPr>
                      <a:xfrm>
                        <a:off x="292215" y="489400"/>
                        <a:ext cx="11607864" cy="3171548"/>
                      </a:xfrm>
                      <a:prstGeom prst="rect">
                        <a:avLst/>
                      </a:prstGeom>
                    </p:spPr>
                  </p:pic>
                </p:oleObj>
              </mc:Fallback>
            </mc:AlternateContent>
          </a:graphicData>
        </a:graphic>
      </p:graphicFrame>
      <p:sp>
        <p:nvSpPr>
          <p:cNvPr id="3" name="Textfeld 2"/>
          <p:cNvSpPr txBox="1"/>
          <p:nvPr/>
        </p:nvSpPr>
        <p:spPr>
          <a:xfrm>
            <a:off x="177441" y="29349"/>
            <a:ext cx="11861442" cy="461665"/>
          </a:xfrm>
          <a:prstGeom prst="rect">
            <a:avLst/>
          </a:prstGeom>
          <a:noFill/>
        </p:spPr>
        <p:txBody>
          <a:bodyPr wrap="square" rtlCol="0">
            <a:spAutoFit/>
          </a:bodyPr>
          <a:lstStyle/>
          <a:p>
            <a:r>
              <a:rPr lang="de-AT" sz="2400" dirty="0"/>
              <a:t>Et voila!</a:t>
            </a:r>
          </a:p>
        </p:txBody>
      </p:sp>
      <p:sp>
        <p:nvSpPr>
          <p:cNvPr id="4" name="Textfeld 3"/>
          <p:cNvSpPr txBox="1"/>
          <p:nvPr/>
        </p:nvSpPr>
        <p:spPr>
          <a:xfrm>
            <a:off x="292215" y="3734873"/>
            <a:ext cx="11607864" cy="646331"/>
          </a:xfrm>
          <a:prstGeom prst="rect">
            <a:avLst/>
          </a:prstGeom>
          <a:noFill/>
        </p:spPr>
        <p:txBody>
          <a:bodyPr wrap="square" rtlCol="0">
            <a:spAutoFit/>
          </a:bodyPr>
          <a:lstStyle/>
          <a:p>
            <a:r>
              <a:rPr lang="de-AT" dirty="0"/>
              <a:t>Wir erstellen ein Werkstück mit Einzelmaterialkosten </a:t>
            </a:r>
            <a:r>
              <a:rPr lang="de-AT" dirty="0" err="1"/>
              <a:t>iHv</a:t>
            </a:r>
            <a:r>
              <a:rPr lang="de-AT" dirty="0"/>
              <a:t> € 47,19,--. Die Maschinenlaufzeit in Fertigung 1 beträgt 20 Min, der Stundenlohn in Fertigung 2 € 25,90,--, die Bearbeitungsdauer 35 Minuten. Die Selbstkosten sollen ermittelt werden.</a:t>
            </a:r>
          </a:p>
        </p:txBody>
      </p:sp>
      <p:graphicFrame>
        <p:nvGraphicFramePr>
          <p:cNvPr id="5" name="Tabelle 4">
            <a:extLst>
              <a:ext uri="{FF2B5EF4-FFF2-40B4-BE49-F238E27FC236}">
                <a16:creationId xmlns:a16="http://schemas.microsoft.com/office/drawing/2014/main" id="{08DE2C32-3F36-416E-9836-2F1181AD1076}"/>
              </a:ext>
            </a:extLst>
          </p:cNvPr>
          <p:cNvGraphicFramePr>
            <a:graphicFrameLocks noGrp="1"/>
          </p:cNvGraphicFramePr>
          <p:nvPr>
            <p:extLst>
              <p:ext uri="{D42A27DB-BD31-4B8C-83A1-F6EECF244321}">
                <p14:modId xmlns:p14="http://schemas.microsoft.com/office/powerpoint/2010/main" val="2062868327"/>
              </p:ext>
            </p:extLst>
          </p:nvPr>
        </p:nvGraphicFramePr>
        <p:xfrm>
          <a:off x="280616" y="4388241"/>
          <a:ext cx="4910817" cy="2130550"/>
        </p:xfrm>
        <a:graphic>
          <a:graphicData uri="http://schemas.openxmlformats.org/drawingml/2006/table">
            <a:tbl>
              <a:tblPr>
                <a:tableStyleId>{5C22544A-7EE6-4342-B048-85BDC9FD1C3A}</a:tableStyleId>
              </a:tblPr>
              <a:tblGrid>
                <a:gridCol w="1532856">
                  <a:extLst>
                    <a:ext uri="{9D8B030D-6E8A-4147-A177-3AD203B41FA5}">
                      <a16:colId xmlns:a16="http://schemas.microsoft.com/office/drawing/2014/main" val="2285422255"/>
                    </a:ext>
                  </a:extLst>
                </a:gridCol>
                <a:gridCol w="1107063">
                  <a:extLst>
                    <a:ext uri="{9D8B030D-6E8A-4147-A177-3AD203B41FA5}">
                      <a16:colId xmlns:a16="http://schemas.microsoft.com/office/drawing/2014/main" val="844266576"/>
                    </a:ext>
                  </a:extLst>
                </a:gridCol>
                <a:gridCol w="993518">
                  <a:extLst>
                    <a:ext uri="{9D8B030D-6E8A-4147-A177-3AD203B41FA5}">
                      <a16:colId xmlns:a16="http://schemas.microsoft.com/office/drawing/2014/main" val="2776429987"/>
                    </a:ext>
                  </a:extLst>
                </a:gridCol>
                <a:gridCol w="1277380">
                  <a:extLst>
                    <a:ext uri="{9D8B030D-6E8A-4147-A177-3AD203B41FA5}">
                      <a16:colId xmlns:a16="http://schemas.microsoft.com/office/drawing/2014/main" val="565161021"/>
                    </a:ext>
                  </a:extLst>
                </a:gridCol>
              </a:tblGrid>
              <a:tr h="213055">
                <a:tc>
                  <a:txBody>
                    <a:bodyPr/>
                    <a:lstStyle/>
                    <a:p>
                      <a:pPr algn="l" fontAlgn="b"/>
                      <a:endParaRPr lang="de-DE"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de-DE"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de-DE" sz="1100" u="none" strike="noStrike">
                          <a:effectLst/>
                        </a:rPr>
                        <a:t>Berechnung</a:t>
                      </a:r>
                      <a:endParaRPr lang="de-DE"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de-DE" sz="1100" u="none" strike="noStrike">
                          <a:effectLst/>
                        </a:rPr>
                        <a:t>was ist was?</a:t>
                      </a:r>
                      <a:endParaRPr lang="de-DE"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40672249"/>
                  </a:ext>
                </a:extLst>
              </a:tr>
              <a:tr h="213055">
                <a:tc>
                  <a:txBody>
                    <a:bodyPr/>
                    <a:lstStyle/>
                    <a:p>
                      <a:pPr algn="l" fontAlgn="b"/>
                      <a:r>
                        <a:rPr lang="de-DE" sz="1100" u="none" strike="noStrike">
                          <a:effectLst/>
                        </a:rPr>
                        <a:t>Einzelmaterialkosten</a:t>
                      </a:r>
                      <a:endParaRPr lang="de-DE"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de-DE" sz="1100" u="none" strike="noStrike">
                          <a:effectLst/>
                        </a:rPr>
                        <a:t>               47,19 € </a:t>
                      </a:r>
                      <a:endParaRPr lang="de-DE"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de-DE" sz="1100" u="none" strike="noStrike">
                          <a:effectLst/>
                        </a:rPr>
                        <a:t>            47,19 € </a:t>
                      </a:r>
                      <a:endParaRPr lang="de-DE"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de-DE"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51848585"/>
                  </a:ext>
                </a:extLst>
              </a:tr>
              <a:tr h="213055">
                <a:tc>
                  <a:txBody>
                    <a:bodyPr/>
                    <a:lstStyle/>
                    <a:p>
                      <a:pPr algn="l" fontAlgn="b"/>
                      <a:r>
                        <a:rPr lang="de-DE" sz="1100" u="none" strike="noStrike">
                          <a:effectLst/>
                        </a:rPr>
                        <a:t>Materialgemeinkosten</a:t>
                      </a:r>
                      <a:endParaRPr lang="de-DE"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de-DE" sz="1100" u="none" strike="noStrike">
                          <a:effectLst/>
                        </a:rPr>
                        <a:t>15,26%</a:t>
                      </a:r>
                      <a:endParaRPr lang="de-DE"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de-DE" sz="1100" u="none" strike="noStrike">
                          <a:effectLst/>
                        </a:rPr>
                        <a:t>              7,20 € </a:t>
                      </a:r>
                      <a:endParaRPr lang="de-DE"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de-DE" sz="1100" u="none" strike="noStrike">
                          <a:effectLst/>
                        </a:rPr>
                        <a:t>= 47,19 x 15,26%</a:t>
                      </a:r>
                      <a:endParaRPr lang="de-DE"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83566470"/>
                  </a:ext>
                </a:extLst>
              </a:tr>
              <a:tr h="213055">
                <a:tc>
                  <a:txBody>
                    <a:bodyPr/>
                    <a:lstStyle/>
                    <a:p>
                      <a:pPr algn="l" fontAlgn="b"/>
                      <a:r>
                        <a:rPr lang="de-DE" sz="1100" u="none" strike="noStrike">
                          <a:effectLst/>
                        </a:rPr>
                        <a:t>Maschinenzeit Fert 1</a:t>
                      </a:r>
                      <a:endParaRPr lang="de-DE"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de-DE" sz="1100" u="none" strike="noStrike">
                          <a:effectLst/>
                        </a:rPr>
                        <a:t>20 Min</a:t>
                      </a:r>
                      <a:endParaRPr lang="de-DE"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de-DE" sz="1100" u="none" strike="noStrike">
                          <a:effectLst/>
                        </a:rPr>
                        <a:t>              5,16 € </a:t>
                      </a:r>
                      <a:endParaRPr lang="de-DE"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de-DE" sz="1100" u="none" strike="noStrike">
                          <a:effectLst/>
                        </a:rPr>
                        <a:t>= 15,47 / 60 x 20</a:t>
                      </a:r>
                      <a:endParaRPr lang="de-DE"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54141947"/>
                  </a:ext>
                </a:extLst>
              </a:tr>
              <a:tr h="213055">
                <a:tc>
                  <a:txBody>
                    <a:bodyPr/>
                    <a:lstStyle/>
                    <a:p>
                      <a:pPr algn="l" fontAlgn="b"/>
                      <a:r>
                        <a:rPr lang="de-DE" sz="1100" u="none" strike="noStrike">
                          <a:effectLst/>
                        </a:rPr>
                        <a:t>Stundenlohn Fert 2</a:t>
                      </a:r>
                      <a:endParaRPr lang="de-DE"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de-DE" sz="1100" u="none" strike="noStrike">
                          <a:effectLst/>
                        </a:rPr>
                        <a:t>               25,90 € </a:t>
                      </a:r>
                      <a:endParaRPr lang="de-DE"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de-DE" sz="1100" u="none" strike="noStrike">
                          <a:effectLst/>
                        </a:rPr>
                        <a:t>            15,11 € </a:t>
                      </a:r>
                      <a:endParaRPr lang="de-DE"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de-DE" sz="1100" u="none" strike="noStrike">
                          <a:effectLst/>
                        </a:rPr>
                        <a:t>= 25,90 / 60 x 35</a:t>
                      </a:r>
                      <a:endParaRPr lang="de-DE"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55489641"/>
                  </a:ext>
                </a:extLst>
              </a:tr>
              <a:tr h="213055">
                <a:tc>
                  <a:txBody>
                    <a:bodyPr/>
                    <a:lstStyle/>
                    <a:p>
                      <a:pPr algn="l" fontAlgn="b"/>
                      <a:r>
                        <a:rPr lang="de-DE" sz="1100" u="none" strike="noStrike">
                          <a:effectLst/>
                        </a:rPr>
                        <a:t>Gemeinkosten Fert 2</a:t>
                      </a:r>
                      <a:endParaRPr lang="de-DE"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de-DE" sz="1100" u="none" strike="noStrike">
                          <a:effectLst/>
                        </a:rPr>
                        <a:t>102,91%</a:t>
                      </a:r>
                      <a:endParaRPr lang="de-DE"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de-DE" sz="1100" u="none" strike="noStrike">
                          <a:effectLst/>
                        </a:rPr>
                        <a:t>            15,55 € </a:t>
                      </a:r>
                      <a:endParaRPr lang="de-DE"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de-DE" sz="1100" u="none" strike="noStrike">
                          <a:effectLst/>
                        </a:rPr>
                        <a:t>= 15,11 x 102,91%</a:t>
                      </a:r>
                      <a:endParaRPr lang="de-DE"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19600320"/>
                  </a:ext>
                </a:extLst>
              </a:tr>
              <a:tr h="213055">
                <a:tc>
                  <a:txBody>
                    <a:bodyPr/>
                    <a:lstStyle/>
                    <a:p>
                      <a:pPr algn="l" fontAlgn="b"/>
                      <a:r>
                        <a:rPr lang="de-DE" sz="1100" u="none" strike="noStrike">
                          <a:effectLst/>
                        </a:rPr>
                        <a:t>Herstellkosten</a:t>
                      </a:r>
                      <a:endParaRPr lang="de-DE"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de-DE"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de-DE" sz="1100" u="none" strike="noStrike">
                          <a:effectLst/>
                        </a:rPr>
                        <a:t>            90,20 € </a:t>
                      </a:r>
                      <a:endParaRPr lang="de-DE"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de-DE" sz="1100" u="none" strike="noStrike">
                          <a:effectLst/>
                        </a:rPr>
                        <a:t>Summenbildung</a:t>
                      </a:r>
                      <a:endParaRPr lang="de-DE"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36757710"/>
                  </a:ext>
                </a:extLst>
              </a:tr>
              <a:tr h="213055">
                <a:tc>
                  <a:txBody>
                    <a:bodyPr/>
                    <a:lstStyle/>
                    <a:p>
                      <a:pPr algn="l" fontAlgn="b"/>
                      <a:r>
                        <a:rPr lang="de-DE" sz="1100" u="none" strike="noStrike">
                          <a:effectLst/>
                        </a:rPr>
                        <a:t>Verw Gemeinkosten</a:t>
                      </a:r>
                      <a:endParaRPr lang="de-DE"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de-DE" sz="1100" u="none" strike="noStrike">
                          <a:effectLst/>
                        </a:rPr>
                        <a:t>35,43%</a:t>
                      </a:r>
                      <a:endParaRPr lang="de-DE"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de-DE" sz="1100" u="none" strike="noStrike">
                          <a:effectLst/>
                        </a:rPr>
                        <a:t>            31,96 € </a:t>
                      </a:r>
                      <a:endParaRPr lang="de-DE"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de-DE" sz="1100" u="none" strike="noStrike">
                          <a:effectLst/>
                        </a:rPr>
                        <a:t>= 90,20 x 35,43%</a:t>
                      </a:r>
                      <a:endParaRPr lang="de-DE"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0721777"/>
                  </a:ext>
                </a:extLst>
              </a:tr>
              <a:tr h="213055">
                <a:tc>
                  <a:txBody>
                    <a:bodyPr/>
                    <a:lstStyle/>
                    <a:p>
                      <a:pPr algn="l" fontAlgn="b"/>
                      <a:r>
                        <a:rPr lang="de-DE" sz="1100" u="none" strike="noStrike">
                          <a:effectLst/>
                        </a:rPr>
                        <a:t>Vertr Gemeinkosten</a:t>
                      </a:r>
                      <a:endParaRPr lang="de-DE"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de-DE" sz="1100" u="none" strike="noStrike">
                          <a:effectLst/>
                        </a:rPr>
                        <a:t>17,99%</a:t>
                      </a:r>
                      <a:endParaRPr lang="de-DE"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de-DE" sz="1100" u="none" strike="noStrike">
                          <a:effectLst/>
                        </a:rPr>
                        <a:t>            16,23 € </a:t>
                      </a:r>
                      <a:endParaRPr lang="de-DE"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de-DE" sz="1100" u="none" strike="noStrike">
                          <a:effectLst/>
                        </a:rPr>
                        <a:t>= 90,20 x 17,99%</a:t>
                      </a:r>
                      <a:endParaRPr lang="de-DE"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17941416"/>
                  </a:ext>
                </a:extLst>
              </a:tr>
              <a:tr h="213055">
                <a:tc>
                  <a:txBody>
                    <a:bodyPr/>
                    <a:lstStyle/>
                    <a:p>
                      <a:pPr algn="l" fontAlgn="b"/>
                      <a:r>
                        <a:rPr lang="de-DE" sz="1100" u="none" strike="noStrike">
                          <a:effectLst/>
                        </a:rPr>
                        <a:t>Selbstkosten</a:t>
                      </a:r>
                      <a:endParaRPr lang="de-DE"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de-DE"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de-DE" sz="1100" u="none" strike="noStrike">
                          <a:effectLst/>
                        </a:rPr>
                        <a:t>          138,40 € </a:t>
                      </a:r>
                      <a:endParaRPr lang="de-DE"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de-DE"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92517175"/>
                  </a:ext>
                </a:extLst>
              </a:tr>
            </a:tbl>
          </a:graphicData>
        </a:graphic>
      </p:graphicFrame>
    </p:spTree>
    <p:extLst>
      <p:ext uri="{BB962C8B-B14F-4D97-AF65-F5344CB8AC3E}">
        <p14:creationId xmlns:p14="http://schemas.microsoft.com/office/powerpoint/2010/main" val="3017351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177441" y="29349"/>
            <a:ext cx="11861442" cy="1015663"/>
          </a:xfrm>
          <a:prstGeom prst="rect">
            <a:avLst/>
          </a:prstGeom>
          <a:noFill/>
        </p:spPr>
        <p:txBody>
          <a:bodyPr wrap="square" rtlCol="0">
            <a:spAutoFit/>
          </a:bodyPr>
          <a:lstStyle/>
          <a:p>
            <a:r>
              <a:rPr lang="de-AT" sz="2400" b="1" dirty="0"/>
              <a:t>Ermittlung Verkaufspreis</a:t>
            </a:r>
          </a:p>
          <a:p>
            <a:endParaRPr lang="de-AT" dirty="0"/>
          </a:p>
          <a:p>
            <a:r>
              <a:rPr lang="de-AT" dirty="0"/>
              <a:t>Wir erinnern uns an die letzte Folie: unsere Selbstkosten betragen € 127,92,--</a:t>
            </a:r>
          </a:p>
        </p:txBody>
      </p:sp>
      <p:graphicFrame>
        <p:nvGraphicFramePr>
          <p:cNvPr id="7" name="Tabelle 6"/>
          <p:cNvGraphicFramePr>
            <a:graphicFrameLocks noGrp="1"/>
          </p:cNvGraphicFramePr>
          <p:nvPr>
            <p:extLst>
              <p:ext uri="{D42A27DB-BD31-4B8C-83A1-F6EECF244321}">
                <p14:modId xmlns:p14="http://schemas.microsoft.com/office/powerpoint/2010/main" val="1253041912"/>
              </p:ext>
            </p:extLst>
          </p:nvPr>
        </p:nvGraphicFramePr>
        <p:xfrm>
          <a:off x="329667" y="1188717"/>
          <a:ext cx="11093894" cy="5057535"/>
        </p:xfrm>
        <a:graphic>
          <a:graphicData uri="http://schemas.openxmlformats.org/drawingml/2006/table">
            <a:tbl>
              <a:tblPr firstRow="1" bandRow="1">
                <a:tableStyleId>{5C22544A-7EE6-4342-B048-85BDC9FD1C3A}</a:tableStyleId>
              </a:tblPr>
              <a:tblGrid>
                <a:gridCol w="227950">
                  <a:extLst>
                    <a:ext uri="{9D8B030D-6E8A-4147-A177-3AD203B41FA5}">
                      <a16:colId xmlns:a16="http://schemas.microsoft.com/office/drawing/2014/main" val="20000"/>
                    </a:ext>
                  </a:extLst>
                </a:gridCol>
                <a:gridCol w="3456568">
                  <a:extLst>
                    <a:ext uri="{9D8B030D-6E8A-4147-A177-3AD203B41FA5}">
                      <a16:colId xmlns:a16="http://schemas.microsoft.com/office/drawing/2014/main" val="20001"/>
                    </a:ext>
                  </a:extLst>
                </a:gridCol>
                <a:gridCol w="324347">
                  <a:extLst>
                    <a:ext uri="{9D8B030D-6E8A-4147-A177-3AD203B41FA5}">
                      <a16:colId xmlns:a16="http://schemas.microsoft.com/office/drawing/2014/main" val="20002"/>
                    </a:ext>
                  </a:extLst>
                </a:gridCol>
                <a:gridCol w="1366287">
                  <a:extLst>
                    <a:ext uri="{9D8B030D-6E8A-4147-A177-3AD203B41FA5}">
                      <a16:colId xmlns:a16="http://schemas.microsoft.com/office/drawing/2014/main" val="20003"/>
                    </a:ext>
                  </a:extLst>
                </a:gridCol>
                <a:gridCol w="5718742">
                  <a:extLst>
                    <a:ext uri="{9D8B030D-6E8A-4147-A177-3AD203B41FA5}">
                      <a16:colId xmlns:a16="http://schemas.microsoft.com/office/drawing/2014/main" val="20004"/>
                    </a:ext>
                  </a:extLst>
                </a:gridCol>
              </a:tblGrid>
              <a:tr h="722505">
                <a:tc>
                  <a:txBody>
                    <a:bodyPr/>
                    <a:lstStyle/>
                    <a:p>
                      <a:endParaRPr lang="de-AT" dirty="0">
                        <a:solidFill>
                          <a:srgbClr val="FF0000"/>
                        </a:solidFill>
                      </a:endParaRPr>
                    </a:p>
                  </a:txBody>
                  <a:tcPr/>
                </a:tc>
                <a:tc>
                  <a:txBody>
                    <a:bodyPr/>
                    <a:lstStyle/>
                    <a:p>
                      <a:r>
                        <a:rPr lang="de-AT" dirty="0">
                          <a:solidFill>
                            <a:srgbClr val="FF0000"/>
                          </a:solidFill>
                        </a:rPr>
                        <a:t>Ermittlung Verkaufspreis</a:t>
                      </a:r>
                    </a:p>
                  </a:txBody>
                  <a:tcPr/>
                </a:tc>
                <a:tc>
                  <a:txBody>
                    <a:bodyPr/>
                    <a:lstStyle/>
                    <a:p>
                      <a:endParaRPr lang="de-AT" dirty="0"/>
                    </a:p>
                  </a:txBody>
                  <a:tcPr/>
                </a:tc>
                <a:tc>
                  <a:txBody>
                    <a:bodyPr/>
                    <a:lstStyle/>
                    <a:p>
                      <a:r>
                        <a:rPr lang="de-AT" dirty="0"/>
                        <a:t>Berechnung</a:t>
                      </a:r>
                    </a:p>
                  </a:txBody>
                  <a:tcPr/>
                </a:tc>
                <a:tc>
                  <a:txBody>
                    <a:bodyPr/>
                    <a:lstStyle/>
                    <a:p>
                      <a:r>
                        <a:rPr lang="de-AT" dirty="0"/>
                        <a:t>Was ist was?</a:t>
                      </a:r>
                    </a:p>
                  </a:txBody>
                  <a:tcPr/>
                </a:tc>
                <a:extLst>
                  <a:ext uri="{0D108BD9-81ED-4DB2-BD59-A6C34878D82A}">
                    <a16:rowId xmlns:a16="http://schemas.microsoft.com/office/drawing/2014/main" val="10000"/>
                  </a:ext>
                </a:extLst>
              </a:tr>
              <a:tr h="412860">
                <a:tc>
                  <a:txBody>
                    <a:bodyPr/>
                    <a:lstStyle/>
                    <a:p>
                      <a:endParaRPr lang="de-AT" dirty="0">
                        <a:solidFill>
                          <a:srgbClr val="FF0000"/>
                        </a:solidFill>
                      </a:endParaRPr>
                    </a:p>
                  </a:txBody>
                  <a:tcPr/>
                </a:tc>
                <a:tc>
                  <a:txBody>
                    <a:bodyPr/>
                    <a:lstStyle/>
                    <a:p>
                      <a:r>
                        <a:rPr lang="de-AT" dirty="0">
                          <a:solidFill>
                            <a:srgbClr val="FF0000"/>
                          </a:solidFill>
                        </a:rPr>
                        <a:t>Einstandspreis</a:t>
                      </a:r>
                    </a:p>
                  </a:txBody>
                  <a:tcPr/>
                </a:tc>
                <a:tc>
                  <a:txBody>
                    <a:bodyPr/>
                    <a:lstStyle/>
                    <a:p>
                      <a:endParaRPr lang="de-AT" dirty="0"/>
                    </a:p>
                  </a:txBody>
                  <a:tcPr/>
                </a:tc>
                <a:tc>
                  <a:txBody>
                    <a:bodyPr/>
                    <a:lstStyle/>
                    <a:p>
                      <a:pPr algn="r"/>
                      <a:endParaRPr lang="de-AT" dirty="0"/>
                    </a:p>
                  </a:txBody>
                  <a:tcPr/>
                </a:tc>
                <a:tc rowSpan="2">
                  <a:txBody>
                    <a:bodyPr/>
                    <a:lstStyle/>
                    <a:p>
                      <a:pPr algn="ctr"/>
                      <a:r>
                        <a:rPr lang="de-AT" b="1" dirty="0">
                          <a:solidFill>
                            <a:srgbClr val="FF0000"/>
                          </a:solidFill>
                        </a:rPr>
                        <a:t>Fallen weg,</a:t>
                      </a:r>
                      <a:r>
                        <a:rPr lang="de-AT" b="1" baseline="0" dirty="0">
                          <a:solidFill>
                            <a:srgbClr val="FF0000"/>
                          </a:solidFill>
                        </a:rPr>
                        <a:t> da wir die zu verkaufenden Güter nicht zukaufen sondern selbst herstellen!</a:t>
                      </a:r>
                      <a:endParaRPr lang="de-AT" b="1" dirty="0">
                        <a:solidFill>
                          <a:srgbClr val="FF0000"/>
                        </a:solidFill>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22505">
                <a:tc>
                  <a:txBody>
                    <a:bodyPr/>
                    <a:lstStyle/>
                    <a:p>
                      <a:r>
                        <a:rPr lang="de-AT" dirty="0">
                          <a:solidFill>
                            <a:srgbClr val="FF0000"/>
                          </a:solidFill>
                        </a:rPr>
                        <a:t>+</a:t>
                      </a:r>
                    </a:p>
                  </a:txBody>
                  <a:tcPr/>
                </a:tc>
                <a:tc>
                  <a:txBody>
                    <a:bodyPr/>
                    <a:lstStyle/>
                    <a:p>
                      <a:r>
                        <a:rPr lang="de-AT" dirty="0">
                          <a:solidFill>
                            <a:srgbClr val="FF0000"/>
                          </a:solidFill>
                        </a:rPr>
                        <a:t>Gemeinkostenzuschlags-</a:t>
                      </a:r>
                      <a:r>
                        <a:rPr lang="de-AT" baseline="0" dirty="0">
                          <a:solidFill>
                            <a:srgbClr val="FF0000"/>
                          </a:solidFill>
                        </a:rPr>
                        <a:t> / Regiesatz</a:t>
                      </a:r>
                      <a:endParaRPr lang="de-AT" dirty="0">
                        <a:solidFill>
                          <a:srgbClr val="FF0000"/>
                        </a:solidFill>
                      </a:endParaRPr>
                    </a:p>
                  </a:txBody>
                  <a:tcPr>
                    <a:lnB w="12700" cap="flat" cmpd="sng" algn="ctr">
                      <a:solidFill>
                        <a:schemeClr val="tx1"/>
                      </a:solidFill>
                      <a:prstDash val="solid"/>
                      <a:round/>
                      <a:headEnd type="none" w="med" len="med"/>
                      <a:tailEnd type="none" w="med" len="med"/>
                    </a:lnB>
                  </a:tcPr>
                </a:tc>
                <a:tc>
                  <a:txBody>
                    <a:bodyPr/>
                    <a:lstStyle/>
                    <a:p>
                      <a:endParaRPr lang="de-AT" dirty="0"/>
                    </a:p>
                  </a:txBody>
                  <a:tcPr>
                    <a:lnB w="12700" cap="flat" cmpd="sng" algn="ctr">
                      <a:solidFill>
                        <a:schemeClr val="tx1"/>
                      </a:solidFill>
                      <a:prstDash val="solid"/>
                      <a:round/>
                      <a:headEnd type="none" w="med" len="med"/>
                      <a:tailEnd type="none" w="med" len="med"/>
                    </a:lnB>
                  </a:tcPr>
                </a:tc>
                <a:tc>
                  <a:txBody>
                    <a:bodyPr/>
                    <a:lstStyle/>
                    <a:p>
                      <a:pPr algn="r"/>
                      <a:endParaRPr lang="de-AT" dirty="0"/>
                    </a:p>
                  </a:txBody>
                  <a:tcPr>
                    <a:lnB w="12700" cap="flat" cmpd="sng" algn="ctr">
                      <a:solidFill>
                        <a:schemeClr val="tx1"/>
                      </a:solidFill>
                      <a:prstDash val="solid"/>
                      <a:round/>
                      <a:headEnd type="none" w="med" len="med"/>
                      <a:tailEnd type="none" w="med" len="med"/>
                    </a:lnB>
                  </a:tcPr>
                </a:tc>
                <a:tc vMerge="1">
                  <a:txBody>
                    <a:bodyPr/>
                    <a:lstStyle/>
                    <a:p>
                      <a:endParaRPr lang="de-AT"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12860">
                <a:tc>
                  <a:txBody>
                    <a:bodyPr/>
                    <a:lstStyle/>
                    <a:p>
                      <a:r>
                        <a:rPr lang="de-AT" dirty="0">
                          <a:solidFill>
                            <a:srgbClr val="FF0000"/>
                          </a:solidFill>
                        </a:rPr>
                        <a:t>=</a:t>
                      </a:r>
                    </a:p>
                  </a:txBody>
                  <a:tcPr/>
                </a:tc>
                <a:tc>
                  <a:txBody>
                    <a:bodyPr/>
                    <a:lstStyle/>
                    <a:p>
                      <a:r>
                        <a:rPr lang="de-AT" dirty="0">
                          <a:solidFill>
                            <a:srgbClr val="FF0000"/>
                          </a:solidFill>
                        </a:rPr>
                        <a:t>Selbstkosten</a:t>
                      </a:r>
                    </a:p>
                  </a:txBody>
                  <a:tcPr>
                    <a:lnT w="12700" cap="flat" cmpd="sng" algn="ctr">
                      <a:solidFill>
                        <a:schemeClr val="tx1"/>
                      </a:solidFill>
                      <a:prstDash val="solid"/>
                      <a:round/>
                      <a:headEnd type="none" w="med" len="med"/>
                      <a:tailEnd type="none" w="med" len="med"/>
                    </a:lnT>
                  </a:tcPr>
                </a:tc>
                <a:tc>
                  <a:txBody>
                    <a:bodyPr/>
                    <a:lstStyle/>
                    <a:p>
                      <a:r>
                        <a:rPr lang="de-AT" dirty="0"/>
                        <a:t>=</a:t>
                      </a:r>
                    </a:p>
                  </a:txBody>
                  <a:tcPr>
                    <a:lnT w="12700" cap="flat" cmpd="sng" algn="ctr">
                      <a:solidFill>
                        <a:schemeClr val="tx1"/>
                      </a:solidFill>
                      <a:prstDash val="solid"/>
                      <a:round/>
                      <a:headEnd type="none" w="med" len="med"/>
                      <a:tailEnd type="none" w="med" len="med"/>
                    </a:lnT>
                  </a:tcPr>
                </a:tc>
                <a:tc>
                  <a:txBody>
                    <a:bodyPr/>
                    <a:lstStyle/>
                    <a:p>
                      <a:pPr algn="r"/>
                      <a:r>
                        <a:rPr lang="de-AT" dirty="0"/>
                        <a:t>127,92</a:t>
                      </a:r>
                    </a:p>
                  </a:txBody>
                  <a:tcPr>
                    <a:lnT w="12700" cap="flat" cmpd="sng" algn="ctr">
                      <a:solidFill>
                        <a:schemeClr val="tx1"/>
                      </a:solidFill>
                      <a:prstDash val="solid"/>
                      <a:round/>
                      <a:headEnd type="none" w="med" len="med"/>
                      <a:tailEnd type="none" w="med" len="med"/>
                    </a:lnT>
                  </a:tcPr>
                </a:tc>
                <a:tc>
                  <a:txBody>
                    <a:bodyPr/>
                    <a:lstStyle/>
                    <a:p>
                      <a:endParaRPr lang="de-AT"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r h="412860">
                <a:tc>
                  <a:txBody>
                    <a:bodyPr/>
                    <a:lstStyle/>
                    <a:p>
                      <a:r>
                        <a:rPr lang="de-AT" dirty="0">
                          <a:solidFill>
                            <a:srgbClr val="FF0000"/>
                          </a:solidFill>
                        </a:rPr>
                        <a:t>+</a:t>
                      </a:r>
                    </a:p>
                  </a:txBody>
                  <a:tcPr/>
                </a:tc>
                <a:tc>
                  <a:txBody>
                    <a:bodyPr/>
                    <a:lstStyle/>
                    <a:p>
                      <a:r>
                        <a:rPr lang="de-AT" dirty="0">
                          <a:solidFill>
                            <a:srgbClr val="FF0000"/>
                          </a:solidFill>
                        </a:rPr>
                        <a:t>Wagnis- &amp; Gewinnzuschlag</a:t>
                      </a:r>
                    </a:p>
                  </a:txBody>
                  <a:tcPr>
                    <a:lnB w="12700" cap="flat" cmpd="sng" algn="ctr">
                      <a:solidFill>
                        <a:schemeClr val="tx1"/>
                      </a:solidFill>
                      <a:prstDash val="solid"/>
                      <a:round/>
                      <a:headEnd type="none" w="med" len="med"/>
                      <a:tailEnd type="none" w="med" len="med"/>
                    </a:lnB>
                  </a:tcPr>
                </a:tc>
                <a:tc>
                  <a:txBody>
                    <a:bodyPr/>
                    <a:lstStyle/>
                    <a:p>
                      <a:r>
                        <a:rPr lang="de-AT" dirty="0"/>
                        <a:t>+</a:t>
                      </a:r>
                    </a:p>
                  </a:txBody>
                  <a:tcPr>
                    <a:lnB w="12700" cap="flat" cmpd="sng" algn="ctr">
                      <a:solidFill>
                        <a:schemeClr val="tx1"/>
                      </a:solidFill>
                      <a:prstDash val="solid"/>
                      <a:round/>
                      <a:headEnd type="none" w="med" len="med"/>
                      <a:tailEnd type="none" w="med" len="med"/>
                    </a:lnB>
                  </a:tcPr>
                </a:tc>
                <a:tc>
                  <a:txBody>
                    <a:bodyPr/>
                    <a:lstStyle/>
                    <a:p>
                      <a:pPr algn="r"/>
                      <a:r>
                        <a:rPr lang="de-AT" dirty="0"/>
                        <a:t>31,98</a:t>
                      </a:r>
                    </a:p>
                  </a:txBody>
                  <a:tcPr>
                    <a:lnB w="12700" cap="flat" cmpd="sng" algn="ctr">
                      <a:solidFill>
                        <a:schemeClr val="tx1"/>
                      </a:solidFill>
                      <a:prstDash val="solid"/>
                      <a:round/>
                      <a:headEnd type="none" w="med" len="med"/>
                      <a:tailEnd type="none" w="med" len="med"/>
                    </a:lnB>
                  </a:tcPr>
                </a:tc>
                <a:tc>
                  <a:txBody>
                    <a:bodyPr/>
                    <a:lstStyle/>
                    <a:p>
                      <a:r>
                        <a:rPr lang="de-AT" dirty="0"/>
                        <a:t>Frei</a:t>
                      </a:r>
                      <a:r>
                        <a:rPr lang="de-AT" baseline="0" dirty="0"/>
                        <a:t> festgelegt für Gewinn und Wagnisse (hier </a:t>
                      </a:r>
                      <a:r>
                        <a:rPr lang="de-AT" dirty="0"/>
                        <a:t>25%)</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12860">
                <a:tc>
                  <a:txBody>
                    <a:bodyPr/>
                    <a:lstStyle/>
                    <a:p>
                      <a:r>
                        <a:rPr lang="de-AT" dirty="0">
                          <a:solidFill>
                            <a:srgbClr val="FF0000"/>
                          </a:solidFill>
                        </a:rPr>
                        <a:t>=</a:t>
                      </a:r>
                    </a:p>
                  </a:txBody>
                  <a:tcPr/>
                </a:tc>
                <a:tc>
                  <a:txBody>
                    <a:bodyPr/>
                    <a:lstStyle/>
                    <a:p>
                      <a:r>
                        <a:rPr lang="de-AT" dirty="0">
                          <a:solidFill>
                            <a:srgbClr val="FF0000"/>
                          </a:solidFill>
                        </a:rPr>
                        <a:t>Zwischensumme</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de-AT" dirty="0"/>
                        <a:t>=</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a:r>
                        <a:rPr lang="de-AT" dirty="0"/>
                        <a:t>159,90</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de-AT"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722505">
                <a:tc>
                  <a:txBody>
                    <a:bodyPr/>
                    <a:lstStyle/>
                    <a:p>
                      <a:r>
                        <a:rPr lang="de-AT" dirty="0">
                          <a:solidFill>
                            <a:srgbClr val="FF0000"/>
                          </a:solidFill>
                        </a:rPr>
                        <a:t>+</a:t>
                      </a:r>
                    </a:p>
                  </a:txBody>
                  <a:tcPr>
                    <a:lnR w="12700" cmpd="sng">
                      <a:noFill/>
                    </a:lnR>
                  </a:tcPr>
                </a:tc>
                <a:tc>
                  <a:txBody>
                    <a:bodyPr/>
                    <a:lstStyle/>
                    <a:p>
                      <a:r>
                        <a:rPr lang="de-AT" dirty="0">
                          <a:solidFill>
                            <a:srgbClr val="FF0000"/>
                          </a:solidFill>
                        </a:rPr>
                        <a:t>vom</a:t>
                      </a:r>
                      <a:r>
                        <a:rPr lang="de-AT" baseline="0" dirty="0">
                          <a:solidFill>
                            <a:srgbClr val="FF0000"/>
                          </a:solidFill>
                        </a:rPr>
                        <a:t> Verkaufspreis abhängige Kosten</a:t>
                      </a:r>
                      <a:endParaRPr lang="de-AT" dirty="0">
                        <a:solidFill>
                          <a:srgbClr val="FF0000"/>
                        </a:solidFill>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AT" dirty="0"/>
                        <a:t>+</a:t>
                      </a: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de-AT" dirty="0"/>
                        <a:t>7,46</a:t>
                      </a: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AT" dirty="0"/>
                        <a:t>Rabatt (hier 3 %),</a:t>
                      </a:r>
                      <a:r>
                        <a:rPr lang="de-AT" baseline="0" dirty="0"/>
                        <a:t> Skonto (hier 1,5 %), Provisionen (Reihenfolge!)</a:t>
                      </a:r>
                      <a:endParaRPr lang="de-AT" dirty="0"/>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412860">
                <a:tc>
                  <a:txBody>
                    <a:bodyPr/>
                    <a:lstStyle/>
                    <a:p>
                      <a:r>
                        <a:rPr lang="de-AT" dirty="0">
                          <a:solidFill>
                            <a:srgbClr val="FF0000"/>
                          </a:solidFill>
                        </a:rPr>
                        <a:t>=</a:t>
                      </a:r>
                    </a:p>
                  </a:txBody>
                  <a:tcPr>
                    <a:lnR w="12700" cmpd="sng">
                      <a:noFill/>
                    </a:lnR>
                  </a:tcPr>
                </a:tc>
                <a:tc>
                  <a:txBody>
                    <a:bodyPr/>
                    <a:lstStyle/>
                    <a:p>
                      <a:r>
                        <a:rPr lang="de-AT" dirty="0">
                          <a:solidFill>
                            <a:srgbClr val="FF0000"/>
                          </a:solidFill>
                        </a:rPr>
                        <a:t>Nettoverkaufspreis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de-AT" dirty="0"/>
                        <a:t>=</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de-AT" dirty="0"/>
                        <a:t>167,39</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de-AT"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412860">
                <a:tc>
                  <a:txBody>
                    <a:bodyPr/>
                    <a:lstStyle/>
                    <a:p>
                      <a:r>
                        <a:rPr lang="de-AT" dirty="0">
                          <a:solidFill>
                            <a:srgbClr val="FF0000"/>
                          </a:solidFill>
                        </a:rPr>
                        <a:t>+</a:t>
                      </a:r>
                    </a:p>
                  </a:txBody>
                  <a:tcPr/>
                </a:tc>
                <a:tc>
                  <a:txBody>
                    <a:bodyPr/>
                    <a:lstStyle/>
                    <a:p>
                      <a:r>
                        <a:rPr lang="de-AT" dirty="0">
                          <a:solidFill>
                            <a:srgbClr val="FF0000"/>
                          </a:solidFill>
                        </a:rPr>
                        <a:t>Umsatzsteuer</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dirty="0"/>
                        <a:t>+</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de-AT" dirty="0"/>
                        <a:t>33,47</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dirty="0"/>
                        <a:t>= 167,39 * 0,2</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412860">
                <a:tc>
                  <a:txBody>
                    <a:bodyPr/>
                    <a:lstStyle/>
                    <a:p>
                      <a:r>
                        <a:rPr lang="de-AT" dirty="0">
                          <a:solidFill>
                            <a:srgbClr val="FF0000"/>
                          </a:solidFill>
                        </a:rPr>
                        <a:t>=</a:t>
                      </a:r>
                    </a:p>
                  </a:txBody>
                  <a:tcPr/>
                </a:tc>
                <a:tc>
                  <a:txBody>
                    <a:bodyPr/>
                    <a:lstStyle/>
                    <a:p>
                      <a:r>
                        <a:rPr lang="de-AT" dirty="0">
                          <a:solidFill>
                            <a:srgbClr val="FF0000"/>
                          </a:solidFill>
                        </a:rPr>
                        <a:t>Bruttoverkaufspreis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AT"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de-AT" dirty="0"/>
                        <a:t>200,86</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de-AT"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8" name="Textfeld 7"/>
          <p:cNvSpPr txBox="1"/>
          <p:nvPr/>
        </p:nvSpPr>
        <p:spPr>
          <a:xfrm>
            <a:off x="6697015" y="3917051"/>
            <a:ext cx="2253802" cy="369332"/>
          </a:xfrm>
          <a:prstGeom prst="rect">
            <a:avLst/>
          </a:prstGeom>
          <a:noFill/>
        </p:spPr>
        <p:txBody>
          <a:bodyPr wrap="square" rtlCol="0">
            <a:spAutoFit/>
          </a:bodyPr>
          <a:lstStyle/>
          <a:p>
            <a:pPr algn="ctr"/>
            <a:r>
              <a:rPr lang="de-AT" b="1" dirty="0">
                <a:solidFill>
                  <a:srgbClr val="FF0000"/>
                </a:solidFill>
              </a:rPr>
              <a:t>frei festsetzbar!</a:t>
            </a:r>
          </a:p>
        </p:txBody>
      </p:sp>
      <p:cxnSp>
        <p:nvCxnSpPr>
          <p:cNvPr id="9" name="Gerade Verbindung mit Pfeil 8"/>
          <p:cNvCxnSpPr/>
          <p:nvPr/>
        </p:nvCxnSpPr>
        <p:spPr>
          <a:xfrm flipH="1">
            <a:off x="6697015" y="4114547"/>
            <a:ext cx="374129" cy="1718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p:cNvCxnSpPr/>
          <p:nvPr/>
        </p:nvCxnSpPr>
        <p:spPr>
          <a:xfrm>
            <a:off x="8601261" y="4111791"/>
            <a:ext cx="245884" cy="23399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a:off x="8690933" y="4120813"/>
            <a:ext cx="1006861" cy="1079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1813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1159099" y="540913"/>
            <a:ext cx="9942490" cy="677108"/>
          </a:xfrm>
          <a:prstGeom prst="rect">
            <a:avLst/>
          </a:prstGeom>
          <a:noFill/>
        </p:spPr>
        <p:txBody>
          <a:bodyPr wrap="square" rtlCol="0">
            <a:spAutoFit/>
          </a:bodyPr>
          <a:lstStyle/>
          <a:p>
            <a:pPr algn="ctr"/>
            <a:r>
              <a:rPr lang="de-AT" sz="3800" b="1" u="sng" dirty="0"/>
              <a:t>Teilkostenrechnung</a:t>
            </a:r>
          </a:p>
        </p:txBody>
      </p:sp>
      <p:graphicFrame>
        <p:nvGraphicFramePr>
          <p:cNvPr id="3" name="Tabelle 2"/>
          <p:cNvGraphicFramePr>
            <a:graphicFrameLocks noGrp="1"/>
          </p:cNvGraphicFramePr>
          <p:nvPr>
            <p:extLst>
              <p:ext uri="{D42A27DB-BD31-4B8C-83A1-F6EECF244321}">
                <p14:modId xmlns:p14="http://schemas.microsoft.com/office/powerpoint/2010/main" val="2335681246"/>
              </p:ext>
            </p:extLst>
          </p:nvPr>
        </p:nvGraphicFramePr>
        <p:xfrm>
          <a:off x="347729" y="2034861"/>
          <a:ext cx="11500833" cy="3191276"/>
        </p:xfrm>
        <a:graphic>
          <a:graphicData uri="http://schemas.openxmlformats.org/drawingml/2006/table">
            <a:tbl>
              <a:tblPr firstRow="1" bandRow="1">
                <a:tableStyleId>{5C22544A-7EE6-4342-B048-85BDC9FD1C3A}</a:tableStyleId>
              </a:tblPr>
              <a:tblGrid>
                <a:gridCol w="3833611">
                  <a:extLst>
                    <a:ext uri="{9D8B030D-6E8A-4147-A177-3AD203B41FA5}">
                      <a16:colId xmlns:a16="http://schemas.microsoft.com/office/drawing/2014/main" val="20000"/>
                    </a:ext>
                  </a:extLst>
                </a:gridCol>
                <a:gridCol w="3833611">
                  <a:extLst>
                    <a:ext uri="{9D8B030D-6E8A-4147-A177-3AD203B41FA5}">
                      <a16:colId xmlns:a16="http://schemas.microsoft.com/office/drawing/2014/main" val="20001"/>
                    </a:ext>
                  </a:extLst>
                </a:gridCol>
                <a:gridCol w="3833611">
                  <a:extLst>
                    <a:ext uri="{9D8B030D-6E8A-4147-A177-3AD203B41FA5}">
                      <a16:colId xmlns:a16="http://schemas.microsoft.com/office/drawing/2014/main" val="20002"/>
                    </a:ext>
                  </a:extLst>
                </a:gridCol>
              </a:tblGrid>
              <a:tr h="437400">
                <a:tc gridSpan="3">
                  <a:txBody>
                    <a:bodyPr/>
                    <a:lstStyle/>
                    <a:p>
                      <a:pPr algn="ctr"/>
                      <a:r>
                        <a:rPr lang="de-AT" dirty="0"/>
                        <a:t>Arten von Kosten</a:t>
                      </a:r>
                    </a:p>
                  </a:txBody>
                  <a:tcPr/>
                </a:tc>
                <a:tc hMerge="1">
                  <a:txBody>
                    <a:bodyPr/>
                    <a:lstStyle/>
                    <a:p>
                      <a:endParaRPr lang="de-AT"/>
                    </a:p>
                  </a:txBody>
                  <a:tcPr/>
                </a:tc>
                <a:tc hMerge="1">
                  <a:txBody>
                    <a:bodyPr/>
                    <a:lstStyle/>
                    <a:p>
                      <a:endParaRPr lang="de-AT" dirty="0"/>
                    </a:p>
                  </a:txBody>
                  <a:tcPr/>
                </a:tc>
                <a:extLst>
                  <a:ext uri="{0D108BD9-81ED-4DB2-BD59-A6C34878D82A}">
                    <a16:rowId xmlns:a16="http://schemas.microsoft.com/office/drawing/2014/main" val="10000"/>
                  </a:ext>
                </a:extLst>
              </a:tr>
              <a:tr h="437400">
                <a:tc>
                  <a:txBody>
                    <a:bodyPr/>
                    <a:lstStyle/>
                    <a:p>
                      <a:pPr algn="ctr"/>
                      <a:r>
                        <a:rPr lang="de-AT" b="1" dirty="0"/>
                        <a:t>fixe Kosten</a:t>
                      </a:r>
                    </a:p>
                  </a:txBody>
                  <a:tcPr/>
                </a:tc>
                <a:tc>
                  <a:txBody>
                    <a:bodyPr/>
                    <a:lstStyle/>
                    <a:p>
                      <a:pPr algn="ctr"/>
                      <a:r>
                        <a:rPr lang="de-AT" b="1" dirty="0"/>
                        <a:t>Variable Kosten</a:t>
                      </a:r>
                    </a:p>
                  </a:txBody>
                  <a:tcPr/>
                </a:tc>
                <a:tc>
                  <a:txBody>
                    <a:bodyPr/>
                    <a:lstStyle/>
                    <a:p>
                      <a:pPr algn="ctr"/>
                      <a:r>
                        <a:rPr lang="de-AT" b="1" dirty="0"/>
                        <a:t>Mischkosten</a:t>
                      </a:r>
                    </a:p>
                  </a:txBody>
                  <a:tcPr/>
                </a:tc>
                <a:extLst>
                  <a:ext uri="{0D108BD9-81ED-4DB2-BD59-A6C34878D82A}">
                    <a16:rowId xmlns:a16="http://schemas.microsoft.com/office/drawing/2014/main" val="10001"/>
                  </a:ext>
                </a:extLst>
              </a:tr>
              <a:tr h="762539">
                <a:tc>
                  <a:txBody>
                    <a:bodyPr/>
                    <a:lstStyle/>
                    <a:p>
                      <a:r>
                        <a:rPr lang="de-AT" dirty="0"/>
                        <a:t>Entstehung unabhängig von betrieblicher</a:t>
                      </a:r>
                      <a:r>
                        <a:rPr lang="de-AT" baseline="0" dirty="0"/>
                        <a:t> Tätigkeit</a:t>
                      </a:r>
                      <a:endParaRPr lang="de-AT" dirty="0"/>
                    </a:p>
                  </a:txBody>
                  <a:tcPr/>
                </a:tc>
                <a:tc>
                  <a:txBody>
                    <a:bodyPr/>
                    <a:lstStyle/>
                    <a:p>
                      <a:r>
                        <a:rPr lang="de-AT" dirty="0"/>
                        <a:t>Wir nicht produziert nicht vorhanden, mit zunehmender Produktion ebenfalls zunehmend</a:t>
                      </a:r>
                    </a:p>
                  </a:txBody>
                  <a:tcPr/>
                </a:tc>
                <a:tc>
                  <a:txBody>
                    <a:bodyPr/>
                    <a:lstStyle/>
                    <a:p>
                      <a:r>
                        <a:rPr lang="de-AT" dirty="0"/>
                        <a:t>Bestehen aus fixen und variablen Kosten</a:t>
                      </a:r>
                    </a:p>
                  </a:txBody>
                  <a:tcPr/>
                </a:tc>
                <a:extLst>
                  <a:ext uri="{0D108BD9-81ED-4DB2-BD59-A6C34878D82A}">
                    <a16:rowId xmlns:a16="http://schemas.microsoft.com/office/drawing/2014/main" val="10002"/>
                  </a:ext>
                </a:extLst>
              </a:tr>
              <a:tr h="1402076">
                <a:tc>
                  <a:txBody>
                    <a:bodyPr/>
                    <a:lstStyle/>
                    <a:p>
                      <a:r>
                        <a:rPr lang="de-AT" dirty="0"/>
                        <a:t>Mieten</a:t>
                      </a:r>
                    </a:p>
                    <a:p>
                      <a:r>
                        <a:rPr lang="de-AT" dirty="0"/>
                        <a:t>Personalkosten</a:t>
                      </a:r>
                    </a:p>
                    <a:p>
                      <a:r>
                        <a:rPr lang="de-AT" dirty="0"/>
                        <a:t>Steuern</a:t>
                      </a:r>
                    </a:p>
                  </a:txBody>
                  <a:tcPr/>
                </a:tc>
                <a:tc>
                  <a:txBody>
                    <a:bodyPr/>
                    <a:lstStyle/>
                    <a:p>
                      <a:r>
                        <a:rPr lang="de-AT" dirty="0"/>
                        <a:t>Material</a:t>
                      </a:r>
                    </a:p>
                    <a:p>
                      <a:r>
                        <a:rPr lang="de-AT" dirty="0"/>
                        <a:t>Personalkosten</a:t>
                      </a:r>
                      <a:r>
                        <a:rPr lang="de-AT" baseline="0" dirty="0"/>
                        <a:t> Produktion</a:t>
                      </a:r>
                    </a:p>
                    <a:p>
                      <a:r>
                        <a:rPr lang="de-AT" baseline="0" dirty="0"/>
                        <a:t>Verschleißteile Produktionsanlagen</a:t>
                      </a:r>
                      <a:endParaRPr lang="de-AT" dirty="0"/>
                    </a:p>
                  </a:txBody>
                  <a:tcPr/>
                </a:tc>
                <a:tc>
                  <a:txBody>
                    <a:bodyPr/>
                    <a:lstStyle/>
                    <a:p>
                      <a:r>
                        <a:rPr lang="de-AT" dirty="0"/>
                        <a:t>Energie</a:t>
                      </a:r>
                    </a:p>
                    <a:p>
                      <a:r>
                        <a:rPr lang="de-AT" dirty="0"/>
                        <a:t>Abschreibungen</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441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151683" y="158139"/>
            <a:ext cx="11861442" cy="1015663"/>
          </a:xfrm>
          <a:prstGeom prst="rect">
            <a:avLst/>
          </a:prstGeom>
          <a:noFill/>
        </p:spPr>
        <p:txBody>
          <a:bodyPr wrap="square" rtlCol="0">
            <a:spAutoFit/>
          </a:bodyPr>
          <a:lstStyle/>
          <a:p>
            <a:r>
              <a:rPr lang="de-AT" sz="2400" b="1" dirty="0"/>
              <a:t>Entwicklung der Kosten</a:t>
            </a:r>
          </a:p>
          <a:p>
            <a:endParaRPr lang="de-AT" dirty="0"/>
          </a:p>
          <a:p>
            <a:r>
              <a:rPr lang="de-AT" dirty="0"/>
              <a:t>Die Entwicklung der fixen und variablen Kosten hängt von der erzeugten Menge ab</a:t>
            </a:r>
          </a:p>
        </p:txBody>
      </p:sp>
      <p:grpSp>
        <p:nvGrpSpPr>
          <p:cNvPr id="11" name="Gruppieren 10"/>
          <p:cNvGrpSpPr/>
          <p:nvPr/>
        </p:nvGrpSpPr>
        <p:grpSpPr>
          <a:xfrm>
            <a:off x="1056068" y="1173802"/>
            <a:ext cx="2884868" cy="2446986"/>
            <a:chOff x="1068946" y="1687132"/>
            <a:chExt cx="2884868" cy="2446986"/>
          </a:xfrm>
        </p:grpSpPr>
        <p:cxnSp>
          <p:nvCxnSpPr>
            <p:cNvPr id="6" name="Gerade Verbindung mit Pfeil 5"/>
            <p:cNvCxnSpPr/>
            <p:nvPr/>
          </p:nvCxnSpPr>
          <p:spPr>
            <a:xfrm>
              <a:off x="1068946" y="4121239"/>
              <a:ext cx="2884868" cy="128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p:cNvCxnSpPr/>
            <p:nvPr/>
          </p:nvCxnSpPr>
          <p:spPr>
            <a:xfrm flipV="1">
              <a:off x="1068946" y="1687132"/>
              <a:ext cx="0" cy="24469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uppieren 14"/>
          <p:cNvGrpSpPr/>
          <p:nvPr/>
        </p:nvGrpSpPr>
        <p:grpSpPr>
          <a:xfrm>
            <a:off x="7524123" y="4017886"/>
            <a:ext cx="2884868" cy="2446986"/>
            <a:chOff x="1068946" y="1687132"/>
            <a:chExt cx="2884868" cy="2446986"/>
          </a:xfrm>
        </p:grpSpPr>
        <p:cxnSp>
          <p:nvCxnSpPr>
            <p:cNvPr id="16" name="Gerade Verbindung mit Pfeil 15"/>
            <p:cNvCxnSpPr/>
            <p:nvPr/>
          </p:nvCxnSpPr>
          <p:spPr>
            <a:xfrm>
              <a:off x="1068946" y="4121239"/>
              <a:ext cx="2884868" cy="128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flipV="1">
              <a:off x="1068946" y="1687132"/>
              <a:ext cx="0" cy="24469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Gruppieren 17"/>
          <p:cNvGrpSpPr/>
          <p:nvPr/>
        </p:nvGrpSpPr>
        <p:grpSpPr>
          <a:xfrm>
            <a:off x="1056068" y="4017886"/>
            <a:ext cx="2884868" cy="2446986"/>
            <a:chOff x="1068946" y="1687132"/>
            <a:chExt cx="2884868" cy="2446986"/>
          </a:xfrm>
        </p:grpSpPr>
        <p:cxnSp>
          <p:nvCxnSpPr>
            <p:cNvPr id="19" name="Gerade Verbindung mit Pfeil 18"/>
            <p:cNvCxnSpPr/>
            <p:nvPr/>
          </p:nvCxnSpPr>
          <p:spPr>
            <a:xfrm>
              <a:off x="1068946" y="4121239"/>
              <a:ext cx="2884868" cy="128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flipV="1">
              <a:off x="1068946" y="1687132"/>
              <a:ext cx="0" cy="24469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2" name="Gerader Verbinder 21"/>
          <p:cNvCxnSpPr/>
          <p:nvPr/>
        </p:nvCxnSpPr>
        <p:spPr>
          <a:xfrm>
            <a:off x="1056068" y="3039416"/>
            <a:ext cx="28848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Gerader Verbinder 25"/>
          <p:cNvCxnSpPr/>
          <p:nvPr/>
        </p:nvCxnSpPr>
        <p:spPr>
          <a:xfrm>
            <a:off x="1056068" y="5935016"/>
            <a:ext cx="28848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p:nvCxnSpPr>
        <p:spPr>
          <a:xfrm>
            <a:off x="7524123" y="5889946"/>
            <a:ext cx="28848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feld 28"/>
          <p:cNvSpPr txBox="1"/>
          <p:nvPr/>
        </p:nvSpPr>
        <p:spPr>
          <a:xfrm>
            <a:off x="3825026" y="292351"/>
            <a:ext cx="1493949" cy="369332"/>
          </a:xfrm>
          <a:prstGeom prst="rect">
            <a:avLst/>
          </a:prstGeom>
          <a:noFill/>
        </p:spPr>
        <p:txBody>
          <a:bodyPr wrap="square" rtlCol="0">
            <a:spAutoFit/>
          </a:bodyPr>
          <a:lstStyle/>
          <a:p>
            <a:r>
              <a:rPr lang="de-AT" dirty="0">
                <a:solidFill>
                  <a:srgbClr val="FF0000"/>
                </a:solidFill>
              </a:rPr>
              <a:t>Fixkosten </a:t>
            </a:r>
            <a:r>
              <a:rPr lang="de-AT" dirty="0" err="1">
                <a:solidFill>
                  <a:srgbClr val="FF0000"/>
                </a:solidFill>
              </a:rPr>
              <a:t>KFix</a:t>
            </a:r>
            <a:endParaRPr lang="de-AT" dirty="0">
              <a:solidFill>
                <a:srgbClr val="FF0000"/>
              </a:solidFill>
            </a:endParaRPr>
          </a:p>
        </p:txBody>
      </p:sp>
      <p:sp>
        <p:nvSpPr>
          <p:cNvPr id="30" name="Textfeld 29"/>
          <p:cNvSpPr txBox="1"/>
          <p:nvPr/>
        </p:nvSpPr>
        <p:spPr>
          <a:xfrm>
            <a:off x="6030174" y="297549"/>
            <a:ext cx="2328215" cy="369332"/>
          </a:xfrm>
          <a:prstGeom prst="rect">
            <a:avLst/>
          </a:prstGeom>
          <a:noFill/>
        </p:spPr>
        <p:txBody>
          <a:bodyPr wrap="square" rtlCol="0">
            <a:spAutoFit/>
          </a:bodyPr>
          <a:lstStyle/>
          <a:p>
            <a:r>
              <a:rPr lang="de-AT" dirty="0">
                <a:solidFill>
                  <a:srgbClr val="0070C0"/>
                </a:solidFill>
              </a:rPr>
              <a:t>Variable Kosten </a:t>
            </a:r>
            <a:r>
              <a:rPr lang="de-AT" dirty="0" err="1">
                <a:solidFill>
                  <a:srgbClr val="0070C0"/>
                </a:solidFill>
              </a:rPr>
              <a:t>KVar</a:t>
            </a:r>
            <a:endParaRPr lang="de-AT" dirty="0">
              <a:solidFill>
                <a:srgbClr val="0070C0"/>
              </a:solidFill>
            </a:endParaRPr>
          </a:p>
        </p:txBody>
      </p:sp>
      <p:cxnSp>
        <p:nvCxnSpPr>
          <p:cNvPr id="32" name="Gerader Verbinder 31"/>
          <p:cNvCxnSpPr/>
          <p:nvPr/>
        </p:nvCxnSpPr>
        <p:spPr>
          <a:xfrm flipV="1">
            <a:off x="1056068" y="1674254"/>
            <a:ext cx="2884868" cy="133511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33" name="Bogen 32"/>
          <p:cNvSpPr/>
          <p:nvPr/>
        </p:nvSpPr>
        <p:spPr>
          <a:xfrm rot="16200000">
            <a:off x="1991189" y="3379301"/>
            <a:ext cx="3103863" cy="4974108"/>
          </a:xfrm>
          <a:prstGeom prst="arc">
            <a:avLst>
              <a:gd name="adj1" fmla="val 16200000"/>
              <a:gd name="adj2" fmla="val 21236292"/>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a:p>
        </p:txBody>
      </p:sp>
      <p:sp>
        <p:nvSpPr>
          <p:cNvPr id="34" name="Bogen 33"/>
          <p:cNvSpPr/>
          <p:nvPr/>
        </p:nvSpPr>
        <p:spPr>
          <a:xfrm rot="5653014">
            <a:off x="5972190" y="1827369"/>
            <a:ext cx="3103863" cy="4974108"/>
          </a:xfrm>
          <a:prstGeom prst="arc">
            <a:avLst>
              <a:gd name="adj1" fmla="val 16200000"/>
              <a:gd name="adj2" fmla="val 21236292"/>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a:p>
        </p:txBody>
      </p:sp>
      <p:sp>
        <p:nvSpPr>
          <p:cNvPr id="35" name="Textfeld 34"/>
          <p:cNvSpPr txBox="1"/>
          <p:nvPr/>
        </p:nvSpPr>
        <p:spPr>
          <a:xfrm>
            <a:off x="4675031" y="1558344"/>
            <a:ext cx="6774287" cy="1754326"/>
          </a:xfrm>
          <a:prstGeom prst="rect">
            <a:avLst/>
          </a:prstGeom>
          <a:noFill/>
        </p:spPr>
        <p:txBody>
          <a:bodyPr wrap="square" rtlCol="0">
            <a:spAutoFit/>
          </a:bodyPr>
          <a:lstStyle/>
          <a:p>
            <a:r>
              <a:rPr lang="de-AT" dirty="0"/>
              <a:t>Die fixen Kosten bleiben insgesamt betrachtet konstant, pro erzeugtem Stück nehmen sie mit jeden zusätzlichen Stück ab.</a:t>
            </a:r>
          </a:p>
          <a:p>
            <a:endParaRPr lang="de-AT" dirty="0"/>
          </a:p>
          <a:p>
            <a:r>
              <a:rPr lang="de-AT" dirty="0"/>
              <a:t>Die variablen Kosten können bezogen auf das einzelne erzeugte Stück mit zunehmender Produktionszahl gleich bleiben, abnehmen oder aber zunehmen.</a:t>
            </a:r>
          </a:p>
        </p:txBody>
      </p:sp>
    </p:spTree>
    <p:extLst>
      <p:ext uri="{BB962C8B-B14F-4D97-AF65-F5344CB8AC3E}">
        <p14:creationId xmlns:p14="http://schemas.microsoft.com/office/powerpoint/2010/main" val="4024275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151683" y="158139"/>
            <a:ext cx="11861442" cy="2954655"/>
          </a:xfrm>
          <a:prstGeom prst="rect">
            <a:avLst/>
          </a:prstGeom>
          <a:noFill/>
        </p:spPr>
        <p:txBody>
          <a:bodyPr wrap="square" rtlCol="0">
            <a:spAutoFit/>
          </a:bodyPr>
          <a:lstStyle/>
          <a:p>
            <a:r>
              <a:rPr lang="de-AT" sz="2400" b="1" dirty="0"/>
              <a:t>Deckungsbeitragsrechnung</a:t>
            </a:r>
          </a:p>
          <a:p>
            <a:endParaRPr lang="de-AT" dirty="0"/>
          </a:p>
          <a:p>
            <a:r>
              <a:rPr lang="de-AT" dirty="0"/>
              <a:t>Als Unternehmen wollen wir ein positives Betriebsergebnis erwirtschaften. Dazu müssen wir sowohl die fixen, als auch die variablen Kosten abdecken.</a:t>
            </a:r>
          </a:p>
          <a:p>
            <a:endParaRPr lang="de-AT" dirty="0"/>
          </a:p>
          <a:p>
            <a:r>
              <a:rPr lang="de-AT" dirty="0"/>
              <a:t>Der Anteil unserer Erlöse, der nach </a:t>
            </a:r>
          </a:p>
          <a:p>
            <a:endParaRPr lang="de-AT" dirty="0"/>
          </a:p>
          <a:p>
            <a:pPr marL="285750" indent="-285750">
              <a:buFont typeface="Arial" panose="020B0604020202020204" pitchFamily="34" charset="0"/>
              <a:buChar char="•"/>
            </a:pPr>
            <a:r>
              <a:rPr lang="de-AT" b="1" dirty="0"/>
              <a:t>Abdeckung</a:t>
            </a:r>
            <a:r>
              <a:rPr lang="de-AT" dirty="0"/>
              <a:t> der </a:t>
            </a:r>
            <a:r>
              <a:rPr lang="de-AT" b="1" dirty="0"/>
              <a:t>variablen Kosten </a:t>
            </a:r>
            <a:r>
              <a:rPr lang="de-AT" dirty="0"/>
              <a:t>(das sind die, die anfallen, wenn wir etwas erzeugen) übrig bleibt kann zunächst zur </a:t>
            </a:r>
          </a:p>
          <a:p>
            <a:pPr marL="285750" indent="-285750">
              <a:buFont typeface="Arial" panose="020B0604020202020204" pitchFamily="34" charset="0"/>
              <a:buChar char="•"/>
            </a:pPr>
            <a:r>
              <a:rPr lang="de-AT" b="1" dirty="0"/>
              <a:t>Abdeckung</a:t>
            </a:r>
            <a:r>
              <a:rPr lang="de-AT" dirty="0"/>
              <a:t> der jedenfalls anfallenden </a:t>
            </a:r>
            <a:r>
              <a:rPr lang="de-AT" b="1" dirty="0"/>
              <a:t>fixen Kosten</a:t>
            </a:r>
            <a:r>
              <a:rPr lang="de-AT" dirty="0"/>
              <a:t> verwendet werden.</a:t>
            </a:r>
          </a:p>
          <a:p>
            <a:pPr marL="285750" indent="-285750">
              <a:buFont typeface="Arial" panose="020B0604020202020204" pitchFamily="34" charset="0"/>
              <a:buChar char="•"/>
            </a:pPr>
            <a:r>
              <a:rPr lang="de-AT" dirty="0"/>
              <a:t>Was danach übrig bleibt ist unser </a:t>
            </a:r>
            <a:r>
              <a:rPr lang="de-AT" b="1" dirty="0"/>
              <a:t>Betriebsergebnis</a:t>
            </a:r>
            <a:r>
              <a:rPr lang="de-AT" dirty="0"/>
              <a:t>.</a:t>
            </a:r>
          </a:p>
        </p:txBody>
      </p:sp>
      <p:sp>
        <p:nvSpPr>
          <p:cNvPr id="3" name="Textfeld 2"/>
          <p:cNvSpPr txBox="1"/>
          <p:nvPr/>
        </p:nvSpPr>
        <p:spPr>
          <a:xfrm>
            <a:off x="1867436" y="5653825"/>
            <a:ext cx="6439437" cy="646331"/>
          </a:xfrm>
          <a:prstGeom prst="rect">
            <a:avLst/>
          </a:prstGeom>
          <a:noFill/>
        </p:spPr>
        <p:txBody>
          <a:bodyPr wrap="square" rtlCol="0">
            <a:spAutoFit/>
          </a:bodyPr>
          <a:lstStyle/>
          <a:p>
            <a:r>
              <a:rPr lang="de-AT" dirty="0"/>
              <a:t>Dieser Betrag bleibt pro erzeugtem und verkauftem Stück zur Abdeckung der </a:t>
            </a:r>
            <a:r>
              <a:rPr lang="de-AT" dirty="0" err="1"/>
              <a:t>Kfix</a:t>
            </a:r>
            <a:r>
              <a:rPr lang="de-AT" dirty="0"/>
              <a:t> und zur Erhöhung unseres Betriebsergebnisses.</a:t>
            </a:r>
          </a:p>
        </p:txBody>
      </p:sp>
      <p:cxnSp>
        <p:nvCxnSpPr>
          <p:cNvPr id="7" name="Gerade Verbindung mit Pfeil 6"/>
          <p:cNvCxnSpPr/>
          <p:nvPr/>
        </p:nvCxnSpPr>
        <p:spPr>
          <a:xfrm flipH="1" flipV="1">
            <a:off x="4056846" y="5087154"/>
            <a:ext cx="360608" cy="4765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p:cNvCxnSpPr/>
          <p:nvPr/>
        </p:nvCxnSpPr>
        <p:spPr>
          <a:xfrm flipV="1">
            <a:off x="4692576" y="5087154"/>
            <a:ext cx="536247" cy="4979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Objekt 9"/>
          <p:cNvGraphicFramePr>
            <a:graphicFrameLocks noChangeAspect="1"/>
          </p:cNvGraphicFramePr>
          <p:nvPr>
            <p:extLst>
              <p:ext uri="{D42A27DB-BD31-4B8C-83A1-F6EECF244321}">
                <p14:modId xmlns:p14="http://schemas.microsoft.com/office/powerpoint/2010/main" val="354830243"/>
              </p:ext>
            </p:extLst>
          </p:nvPr>
        </p:nvGraphicFramePr>
        <p:xfrm>
          <a:off x="216257" y="3354676"/>
          <a:ext cx="7706911" cy="1625153"/>
        </p:xfrm>
        <a:graphic>
          <a:graphicData uri="http://schemas.openxmlformats.org/presentationml/2006/ole">
            <mc:AlternateContent xmlns:mc="http://schemas.openxmlformats.org/markup-compatibility/2006">
              <mc:Choice xmlns:v="urn:schemas-microsoft-com:vml" Requires="v">
                <p:oleObj spid="_x0000_s11292" name="Arbeitsblatt" r:id="rId3" imgW="4381606" imgH="924052" progId="Excel.Sheet.12">
                  <p:embed/>
                </p:oleObj>
              </mc:Choice>
              <mc:Fallback>
                <p:oleObj name="Arbeitsblatt" r:id="rId3" imgW="4381606" imgH="924052" progId="Excel.Sheet.12">
                  <p:embed/>
                  <p:pic>
                    <p:nvPicPr>
                      <p:cNvPr id="0" name=""/>
                      <p:cNvPicPr/>
                      <p:nvPr/>
                    </p:nvPicPr>
                    <p:blipFill>
                      <a:blip r:embed="rId4"/>
                      <a:stretch>
                        <a:fillRect/>
                      </a:stretch>
                    </p:blipFill>
                    <p:spPr>
                      <a:xfrm>
                        <a:off x="216257" y="3354676"/>
                        <a:ext cx="7706911" cy="1625153"/>
                      </a:xfrm>
                      <a:prstGeom prst="rect">
                        <a:avLst/>
                      </a:prstGeom>
                    </p:spPr>
                  </p:pic>
                </p:oleObj>
              </mc:Fallback>
            </mc:AlternateContent>
          </a:graphicData>
        </a:graphic>
      </p:graphicFrame>
      <p:cxnSp>
        <p:nvCxnSpPr>
          <p:cNvPr id="31" name="Gerade Verbindung mit Pfeil 30"/>
          <p:cNvCxnSpPr/>
          <p:nvPr/>
        </p:nvCxnSpPr>
        <p:spPr>
          <a:xfrm flipV="1">
            <a:off x="6351804" y="5048516"/>
            <a:ext cx="536247" cy="4979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8178084" y="3705587"/>
            <a:ext cx="3232597" cy="923330"/>
          </a:xfrm>
          <a:prstGeom prst="rect">
            <a:avLst/>
          </a:prstGeom>
          <a:noFill/>
        </p:spPr>
        <p:txBody>
          <a:bodyPr wrap="square" rtlCol="0">
            <a:spAutoFit/>
          </a:bodyPr>
          <a:lstStyle/>
          <a:p>
            <a:r>
              <a:rPr lang="de-AT" dirty="0"/>
              <a:t>Produkte mit einem positiven DB sollten forciert, solche mit einem negative DB eingestellt werden</a:t>
            </a:r>
          </a:p>
        </p:txBody>
      </p:sp>
    </p:spTree>
    <p:extLst>
      <p:ext uri="{BB962C8B-B14F-4D97-AF65-F5344CB8AC3E}">
        <p14:creationId xmlns:p14="http://schemas.microsoft.com/office/powerpoint/2010/main" val="3549984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llipse 4"/>
          <p:cNvSpPr/>
          <p:nvPr/>
        </p:nvSpPr>
        <p:spPr>
          <a:xfrm>
            <a:off x="4146997" y="6349285"/>
            <a:ext cx="1171978" cy="412123"/>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 name="Textfeld 3"/>
          <p:cNvSpPr txBox="1"/>
          <p:nvPr/>
        </p:nvSpPr>
        <p:spPr>
          <a:xfrm>
            <a:off x="151683" y="158139"/>
            <a:ext cx="11861442" cy="1015663"/>
          </a:xfrm>
          <a:prstGeom prst="rect">
            <a:avLst/>
          </a:prstGeom>
          <a:noFill/>
        </p:spPr>
        <p:txBody>
          <a:bodyPr wrap="square" rtlCol="0">
            <a:spAutoFit/>
          </a:bodyPr>
          <a:lstStyle/>
          <a:p>
            <a:r>
              <a:rPr lang="de-AT" sz="2400" b="1" dirty="0"/>
              <a:t>Beispiel</a:t>
            </a:r>
          </a:p>
          <a:p>
            <a:endParaRPr lang="de-AT" dirty="0"/>
          </a:p>
          <a:p>
            <a:r>
              <a:rPr lang="de-AT" dirty="0"/>
              <a:t>Wir wollen den Deckungsbeitrag mehrerer Produkte berechnen (</a:t>
            </a:r>
            <a:r>
              <a:rPr lang="de-AT" dirty="0" err="1"/>
              <a:t>vgl</a:t>
            </a:r>
            <a:r>
              <a:rPr lang="de-AT" dirty="0"/>
              <a:t> Buch S 167f)</a:t>
            </a:r>
          </a:p>
        </p:txBody>
      </p:sp>
      <p:pic>
        <p:nvPicPr>
          <p:cNvPr id="2" name="Grafik 1"/>
          <p:cNvPicPr>
            <a:picLocks noChangeAspect="1"/>
          </p:cNvPicPr>
          <p:nvPr/>
        </p:nvPicPr>
        <p:blipFill>
          <a:blip r:embed="rId2"/>
          <a:stretch>
            <a:fillRect/>
          </a:stretch>
        </p:blipFill>
        <p:spPr>
          <a:xfrm>
            <a:off x="321972" y="1173802"/>
            <a:ext cx="10939907" cy="5484575"/>
          </a:xfrm>
          <a:prstGeom prst="rect">
            <a:avLst/>
          </a:prstGeom>
        </p:spPr>
      </p:pic>
    </p:spTree>
    <p:extLst>
      <p:ext uri="{BB962C8B-B14F-4D97-AF65-F5344CB8AC3E}">
        <p14:creationId xmlns:p14="http://schemas.microsoft.com/office/powerpoint/2010/main" val="3343771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llipse 4"/>
          <p:cNvSpPr/>
          <p:nvPr/>
        </p:nvSpPr>
        <p:spPr>
          <a:xfrm>
            <a:off x="6358206" y="4505482"/>
            <a:ext cx="1171978" cy="412123"/>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 name="Textfeld 3"/>
          <p:cNvSpPr txBox="1"/>
          <p:nvPr/>
        </p:nvSpPr>
        <p:spPr>
          <a:xfrm>
            <a:off x="151683" y="158139"/>
            <a:ext cx="11861442" cy="1015663"/>
          </a:xfrm>
          <a:prstGeom prst="rect">
            <a:avLst/>
          </a:prstGeom>
          <a:noFill/>
        </p:spPr>
        <p:txBody>
          <a:bodyPr wrap="square" rtlCol="0">
            <a:spAutoFit/>
          </a:bodyPr>
          <a:lstStyle/>
          <a:p>
            <a:r>
              <a:rPr lang="de-AT" sz="2400" b="1" dirty="0"/>
              <a:t>Beispiel</a:t>
            </a:r>
          </a:p>
          <a:p>
            <a:endParaRPr lang="de-AT" dirty="0"/>
          </a:p>
          <a:p>
            <a:r>
              <a:rPr lang="de-AT" dirty="0"/>
              <a:t>Wir wollen den Deckungsbeitrag mehrerer Produkte berechnen (</a:t>
            </a:r>
            <a:r>
              <a:rPr lang="de-AT" dirty="0" err="1"/>
              <a:t>vgl</a:t>
            </a:r>
            <a:r>
              <a:rPr lang="de-AT" dirty="0"/>
              <a:t> Buch S 167f)</a:t>
            </a:r>
          </a:p>
        </p:txBody>
      </p:sp>
      <p:graphicFrame>
        <p:nvGraphicFramePr>
          <p:cNvPr id="3" name="Objekt 2"/>
          <p:cNvGraphicFramePr>
            <a:graphicFrameLocks noChangeAspect="1"/>
          </p:cNvGraphicFramePr>
          <p:nvPr>
            <p:extLst>
              <p:ext uri="{D42A27DB-BD31-4B8C-83A1-F6EECF244321}">
                <p14:modId xmlns:p14="http://schemas.microsoft.com/office/powerpoint/2010/main" val="687855492"/>
              </p:ext>
            </p:extLst>
          </p:nvPr>
        </p:nvGraphicFramePr>
        <p:xfrm>
          <a:off x="244699" y="1450574"/>
          <a:ext cx="7285485" cy="3402637"/>
        </p:xfrm>
        <a:graphic>
          <a:graphicData uri="http://schemas.openxmlformats.org/presentationml/2006/ole">
            <mc:AlternateContent xmlns:mc="http://schemas.openxmlformats.org/markup-compatibility/2006">
              <mc:Choice xmlns:v="urn:schemas-microsoft-com:vml" Requires="v">
                <p:oleObj spid="_x0000_s12316" name="Arbeitsblatt" r:id="rId3" imgW="5057576" imgH="2362200" progId="Excel.Sheet.12">
                  <p:embed/>
                </p:oleObj>
              </mc:Choice>
              <mc:Fallback>
                <p:oleObj name="Arbeitsblatt" r:id="rId3" imgW="5057576" imgH="2362200" progId="Excel.Sheet.12">
                  <p:embed/>
                  <p:pic>
                    <p:nvPicPr>
                      <p:cNvPr id="0" name=""/>
                      <p:cNvPicPr/>
                      <p:nvPr/>
                    </p:nvPicPr>
                    <p:blipFill>
                      <a:blip r:embed="rId4"/>
                      <a:stretch>
                        <a:fillRect/>
                      </a:stretch>
                    </p:blipFill>
                    <p:spPr>
                      <a:xfrm>
                        <a:off x="244699" y="1450574"/>
                        <a:ext cx="7285485" cy="3402637"/>
                      </a:xfrm>
                      <a:prstGeom prst="rect">
                        <a:avLst/>
                      </a:prstGeom>
                    </p:spPr>
                  </p:pic>
                </p:oleObj>
              </mc:Fallback>
            </mc:AlternateContent>
          </a:graphicData>
        </a:graphic>
      </p:graphicFrame>
    </p:spTree>
    <p:extLst>
      <p:ext uri="{BB962C8B-B14F-4D97-AF65-F5344CB8AC3E}">
        <p14:creationId xmlns:p14="http://schemas.microsoft.com/office/powerpoint/2010/main" val="1763209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151683" y="158139"/>
            <a:ext cx="11861442" cy="1292662"/>
          </a:xfrm>
          <a:prstGeom prst="rect">
            <a:avLst/>
          </a:prstGeom>
          <a:noFill/>
        </p:spPr>
        <p:txBody>
          <a:bodyPr wrap="square" rtlCol="0">
            <a:spAutoFit/>
          </a:bodyPr>
          <a:lstStyle/>
          <a:p>
            <a:r>
              <a:rPr lang="de-AT" sz="2400" b="1" dirty="0"/>
              <a:t>Fixkostendeckungsbeitragsrechnung</a:t>
            </a:r>
          </a:p>
          <a:p>
            <a:endParaRPr lang="de-AT" dirty="0"/>
          </a:p>
          <a:p>
            <a:r>
              <a:rPr lang="de-AT" dirty="0"/>
              <a:t>Ein Unternehmen hat mehrere Abteilungen. Die Deckungsbeitrag wird zunächst für jedes Produkt sowie die Abteilung, der es zugehört durchgeführt und in der Folge auf das ganze Unternehmen ausgeweitet.</a:t>
            </a:r>
          </a:p>
        </p:txBody>
      </p:sp>
      <p:grpSp>
        <p:nvGrpSpPr>
          <p:cNvPr id="6" name="Gruppieren 5"/>
          <p:cNvGrpSpPr/>
          <p:nvPr/>
        </p:nvGrpSpPr>
        <p:grpSpPr>
          <a:xfrm>
            <a:off x="2833352" y="1702745"/>
            <a:ext cx="6396508" cy="1783096"/>
            <a:chOff x="2833352" y="1702745"/>
            <a:chExt cx="6396508" cy="1783096"/>
          </a:xfrm>
        </p:grpSpPr>
        <p:cxnSp>
          <p:nvCxnSpPr>
            <p:cNvPr id="7" name="Gerade Verbindung mit Pfeil 6"/>
            <p:cNvCxnSpPr/>
            <p:nvPr/>
          </p:nvCxnSpPr>
          <p:spPr>
            <a:xfrm flipH="1">
              <a:off x="4163453" y="1993658"/>
              <a:ext cx="12878" cy="4943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Textfeld 1"/>
            <p:cNvSpPr txBox="1"/>
            <p:nvPr/>
          </p:nvSpPr>
          <p:spPr>
            <a:xfrm>
              <a:off x="3171779" y="1702745"/>
              <a:ext cx="5821250" cy="369332"/>
            </a:xfrm>
            <a:prstGeom prst="rect">
              <a:avLst/>
            </a:prstGeom>
            <a:noFill/>
            <a:ln>
              <a:solidFill>
                <a:schemeClr val="tx1"/>
              </a:solidFill>
            </a:ln>
          </p:spPr>
          <p:txBody>
            <a:bodyPr wrap="square" rtlCol="0">
              <a:spAutoFit/>
            </a:bodyPr>
            <a:lstStyle/>
            <a:p>
              <a:pPr algn="ctr"/>
              <a:r>
                <a:rPr lang="de-AT" b="1" dirty="0"/>
                <a:t>Unternehmensleitung</a:t>
              </a:r>
            </a:p>
          </p:txBody>
        </p:sp>
        <p:sp>
          <p:nvSpPr>
            <p:cNvPr id="11" name="Textfeld 10"/>
            <p:cNvSpPr txBox="1"/>
            <p:nvPr/>
          </p:nvSpPr>
          <p:spPr>
            <a:xfrm>
              <a:off x="3171779" y="2409627"/>
              <a:ext cx="2009105" cy="369332"/>
            </a:xfrm>
            <a:prstGeom prst="rect">
              <a:avLst/>
            </a:prstGeom>
            <a:noFill/>
            <a:ln>
              <a:solidFill>
                <a:schemeClr val="tx1"/>
              </a:solidFill>
            </a:ln>
          </p:spPr>
          <p:txBody>
            <a:bodyPr wrap="square" rtlCol="0">
              <a:spAutoFit/>
            </a:bodyPr>
            <a:lstStyle/>
            <a:p>
              <a:pPr algn="ctr"/>
              <a:r>
                <a:rPr lang="de-AT" b="1" dirty="0"/>
                <a:t>Schreibgeräte</a:t>
              </a:r>
            </a:p>
          </p:txBody>
        </p:sp>
        <p:sp>
          <p:nvSpPr>
            <p:cNvPr id="12" name="Textfeld 11"/>
            <p:cNvSpPr txBox="1"/>
            <p:nvPr/>
          </p:nvSpPr>
          <p:spPr>
            <a:xfrm>
              <a:off x="6983924" y="2409627"/>
              <a:ext cx="2009105" cy="369332"/>
            </a:xfrm>
            <a:prstGeom prst="rect">
              <a:avLst/>
            </a:prstGeom>
            <a:noFill/>
            <a:ln>
              <a:solidFill>
                <a:schemeClr val="tx1"/>
              </a:solidFill>
            </a:ln>
          </p:spPr>
          <p:txBody>
            <a:bodyPr wrap="square" rtlCol="0">
              <a:spAutoFit/>
            </a:bodyPr>
            <a:lstStyle/>
            <a:p>
              <a:pPr algn="ctr"/>
              <a:r>
                <a:rPr lang="de-AT" b="1" dirty="0"/>
                <a:t>Büroorganisation</a:t>
              </a:r>
            </a:p>
          </p:txBody>
        </p:sp>
        <p:sp>
          <p:nvSpPr>
            <p:cNvPr id="14" name="Textfeld 13"/>
            <p:cNvSpPr txBox="1"/>
            <p:nvPr/>
          </p:nvSpPr>
          <p:spPr>
            <a:xfrm>
              <a:off x="2833352" y="3116509"/>
              <a:ext cx="1223493" cy="369332"/>
            </a:xfrm>
            <a:prstGeom prst="rect">
              <a:avLst/>
            </a:prstGeom>
            <a:noFill/>
            <a:ln>
              <a:solidFill>
                <a:schemeClr val="tx1"/>
              </a:solidFill>
            </a:ln>
          </p:spPr>
          <p:txBody>
            <a:bodyPr wrap="square" rtlCol="0">
              <a:spAutoFit/>
            </a:bodyPr>
            <a:lstStyle/>
            <a:p>
              <a:pPr algn="ctr"/>
              <a:r>
                <a:rPr lang="de-AT" b="1" dirty="0"/>
                <a:t>Kuli</a:t>
              </a:r>
            </a:p>
          </p:txBody>
        </p:sp>
        <p:sp>
          <p:nvSpPr>
            <p:cNvPr id="16" name="Textfeld 15"/>
            <p:cNvSpPr txBox="1"/>
            <p:nvPr/>
          </p:nvSpPr>
          <p:spPr>
            <a:xfrm>
              <a:off x="4363792" y="3116509"/>
              <a:ext cx="1223493" cy="369332"/>
            </a:xfrm>
            <a:prstGeom prst="rect">
              <a:avLst/>
            </a:prstGeom>
            <a:noFill/>
            <a:ln>
              <a:solidFill>
                <a:schemeClr val="tx1"/>
              </a:solidFill>
            </a:ln>
          </p:spPr>
          <p:txBody>
            <a:bodyPr wrap="square" rtlCol="0">
              <a:spAutoFit/>
            </a:bodyPr>
            <a:lstStyle/>
            <a:p>
              <a:pPr algn="ctr"/>
              <a:r>
                <a:rPr lang="de-AT" b="1" dirty="0"/>
                <a:t>Stift</a:t>
              </a:r>
            </a:p>
          </p:txBody>
        </p:sp>
        <p:sp>
          <p:nvSpPr>
            <p:cNvPr id="17" name="Textfeld 16"/>
            <p:cNvSpPr txBox="1"/>
            <p:nvPr/>
          </p:nvSpPr>
          <p:spPr>
            <a:xfrm>
              <a:off x="6475927" y="3112342"/>
              <a:ext cx="1223493" cy="369332"/>
            </a:xfrm>
            <a:prstGeom prst="rect">
              <a:avLst/>
            </a:prstGeom>
            <a:noFill/>
            <a:ln>
              <a:solidFill>
                <a:schemeClr val="tx1"/>
              </a:solidFill>
            </a:ln>
          </p:spPr>
          <p:txBody>
            <a:bodyPr wrap="square" rtlCol="0">
              <a:spAutoFit/>
            </a:bodyPr>
            <a:lstStyle/>
            <a:p>
              <a:pPr algn="ctr"/>
              <a:r>
                <a:rPr lang="de-AT" b="1" dirty="0"/>
                <a:t>Locher</a:t>
              </a:r>
            </a:p>
          </p:txBody>
        </p:sp>
        <p:sp>
          <p:nvSpPr>
            <p:cNvPr id="18" name="Textfeld 17"/>
            <p:cNvSpPr txBox="1"/>
            <p:nvPr/>
          </p:nvSpPr>
          <p:spPr>
            <a:xfrm>
              <a:off x="8006367" y="3112342"/>
              <a:ext cx="1223493" cy="369332"/>
            </a:xfrm>
            <a:prstGeom prst="rect">
              <a:avLst/>
            </a:prstGeom>
            <a:noFill/>
            <a:ln>
              <a:solidFill>
                <a:schemeClr val="tx1"/>
              </a:solidFill>
            </a:ln>
          </p:spPr>
          <p:txBody>
            <a:bodyPr wrap="square" rtlCol="0">
              <a:spAutoFit/>
            </a:bodyPr>
            <a:lstStyle/>
            <a:p>
              <a:pPr algn="ctr"/>
              <a:r>
                <a:rPr lang="de-AT" b="1" dirty="0"/>
                <a:t>Hefter</a:t>
              </a:r>
            </a:p>
          </p:txBody>
        </p:sp>
        <p:cxnSp>
          <p:nvCxnSpPr>
            <p:cNvPr id="19" name="Gerade Verbindung mit Pfeil 18"/>
            <p:cNvCxnSpPr/>
            <p:nvPr/>
          </p:nvCxnSpPr>
          <p:spPr>
            <a:xfrm flipH="1">
              <a:off x="7975598" y="1991574"/>
              <a:ext cx="12878" cy="4943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flipH="1">
              <a:off x="8575184" y="2699516"/>
              <a:ext cx="12878" cy="4943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flipH="1">
              <a:off x="7351691" y="2698456"/>
              <a:ext cx="12878" cy="4943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flipH="1">
              <a:off x="4809187" y="2698456"/>
              <a:ext cx="12878" cy="4943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p:nvPr/>
          </p:nvCxnSpPr>
          <p:spPr>
            <a:xfrm flipH="1">
              <a:off x="3516471" y="2698456"/>
              <a:ext cx="12878" cy="4943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 name="Gruppieren 26"/>
          <p:cNvGrpSpPr/>
          <p:nvPr/>
        </p:nvGrpSpPr>
        <p:grpSpPr>
          <a:xfrm rot="10800000" flipH="1">
            <a:off x="2833352" y="3949009"/>
            <a:ext cx="6396508" cy="1783096"/>
            <a:chOff x="2833352" y="1702745"/>
            <a:chExt cx="6396508" cy="1783096"/>
          </a:xfrm>
        </p:grpSpPr>
        <p:cxnSp>
          <p:nvCxnSpPr>
            <p:cNvPr id="28" name="Gerade Verbindung mit Pfeil 27"/>
            <p:cNvCxnSpPr/>
            <p:nvPr/>
          </p:nvCxnSpPr>
          <p:spPr>
            <a:xfrm flipH="1">
              <a:off x="4163453" y="1993658"/>
              <a:ext cx="12878" cy="4943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feld 28"/>
            <p:cNvSpPr txBox="1"/>
            <p:nvPr/>
          </p:nvSpPr>
          <p:spPr>
            <a:xfrm>
              <a:off x="3171779" y="1702745"/>
              <a:ext cx="5821249" cy="369332"/>
            </a:xfrm>
            <a:prstGeom prst="rect">
              <a:avLst/>
            </a:prstGeom>
            <a:noFill/>
            <a:ln>
              <a:solidFill>
                <a:schemeClr val="tx1"/>
              </a:solidFill>
            </a:ln>
          </p:spPr>
          <p:txBody>
            <a:bodyPr wrap="square" rtlCol="0">
              <a:spAutoFit/>
            </a:bodyPr>
            <a:lstStyle/>
            <a:p>
              <a:pPr algn="ctr"/>
              <a:r>
                <a:rPr lang="de-AT" b="1" dirty="0"/>
                <a:t>Unternehmensleitung</a:t>
              </a:r>
            </a:p>
          </p:txBody>
        </p:sp>
        <p:sp>
          <p:nvSpPr>
            <p:cNvPr id="30" name="Textfeld 29"/>
            <p:cNvSpPr txBox="1"/>
            <p:nvPr/>
          </p:nvSpPr>
          <p:spPr>
            <a:xfrm>
              <a:off x="3171779" y="2409627"/>
              <a:ext cx="2009105" cy="369332"/>
            </a:xfrm>
            <a:prstGeom prst="rect">
              <a:avLst/>
            </a:prstGeom>
            <a:noFill/>
            <a:ln>
              <a:solidFill>
                <a:schemeClr val="tx1"/>
              </a:solidFill>
            </a:ln>
          </p:spPr>
          <p:txBody>
            <a:bodyPr wrap="square" rtlCol="0">
              <a:spAutoFit/>
            </a:bodyPr>
            <a:lstStyle/>
            <a:p>
              <a:pPr algn="ctr"/>
              <a:r>
                <a:rPr lang="de-AT" b="1" dirty="0"/>
                <a:t>Schreibgeräte</a:t>
              </a:r>
            </a:p>
          </p:txBody>
        </p:sp>
        <p:sp>
          <p:nvSpPr>
            <p:cNvPr id="32" name="Textfeld 31"/>
            <p:cNvSpPr txBox="1"/>
            <p:nvPr/>
          </p:nvSpPr>
          <p:spPr>
            <a:xfrm>
              <a:off x="6983924" y="2409627"/>
              <a:ext cx="2009105" cy="369332"/>
            </a:xfrm>
            <a:prstGeom prst="rect">
              <a:avLst/>
            </a:prstGeom>
            <a:noFill/>
            <a:ln>
              <a:solidFill>
                <a:schemeClr val="tx1"/>
              </a:solidFill>
            </a:ln>
          </p:spPr>
          <p:txBody>
            <a:bodyPr wrap="square" rtlCol="0">
              <a:spAutoFit/>
            </a:bodyPr>
            <a:lstStyle/>
            <a:p>
              <a:pPr algn="ctr"/>
              <a:r>
                <a:rPr lang="de-AT" b="1" dirty="0"/>
                <a:t>Büroorganisation</a:t>
              </a:r>
            </a:p>
          </p:txBody>
        </p:sp>
        <p:sp>
          <p:nvSpPr>
            <p:cNvPr id="33" name="Textfeld 32"/>
            <p:cNvSpPr txBox="1"/>
            <p:nvPr/>
          </p:nvSpPr>
          <p:spPr>
            <a:xfrm>
              <a:off x="2833352" y="3116509"/>
              <a:ext cx="1223493" cy="369332"/>
            </a:xfrm>
            <a:prstGeom prst="rect">
              <a:avLst/>
            </a:prstGeom>
            <a:noFill/>
            <a:ln>
              <a:solidFill>
                <a:schemeClr val="tx1"/>
              </a:solidFill>
            </a:ln>
          </p:spPr>
          <p:txBody>
            <a:bodyPr wrap="square" rtlCol="0">
              <a:spAutoFit/>
            </a:bodyPr>
            <a:lstStyle/>
            <a:p>
              <a:pPr algn="ctr"/>
              <a:r>
                <a:rPr lang="de-AT" b="1" dirty="0"/>
                <a:t>Kuli</a:t>
              </a:r>
            </a:p>
          </p:txBody>
        </p:sp>
        <p:sp>
          <p:nvSpPr>
            <p:cNvPr id="34" name="Textfeld 33"/>
            <p:cNvSpPr txBox="1"/>
            <p:nvPr/>
          </p:nvSpPr>
          <p:spPr>
            <a:xfrm>
              <a:off x="4363792" y="3116509"/>
              <a:ext cx="1223493" cy="369332"/>
            </a:xfrm>
            <a:prstGeom prst="rect">
              <a:avLst/>
            </a:prstGeom>
            <a:noFill/>
            <a:ln>
              <a:solidFill>
                <a:schemeClr val="tx1"/>
              </a:solidFill>
            </a:ln>
          </p:spPr>
          <p:txBody>
            <a:bodyPr wrap="square" rtlCol="0">
              <a:spAutoFit/>
            </a:bodyPr>
            <a:lstStyle/>
            <a:p>
              <a:pPr algn="ctr"/>
              <a:r>
                <a:rPr lang="de-AT" b="1" dirty="0"/>
                <a:t>Stift</a:t>
              </a:r>
            </a:p>
          </p:txBody>
        </p:sp>
        <p:sp>
          <p:nvSpPr>
            <p:cNvPr id="35" name="Textfeld 34"/>
            <p:cNvSpPr txBox="1"/>
            <p:nvPr/>
          </p:nvSpPr>
          <p:spPr>
            <a:xfrm>
              <a:off x="6475927" y="3112342"/>
              <a:ext cx="1223493" cy="369332"/>
            </a:xfrm>
            <a:prstGeom prst="rect">
              <a:avLst/>
            </a:prstGeom>
            <a:noFill/>
            <a:ln>
              <a:solidFill>
                <a:schemeClr val="tx1"/>
              </a:solidFill>
            </a:ln>
          </p:spPr>
          <p:txBody>
            <a:bodyPr wrap="square" rtlCol="0">
              <a:spAutoFit/>
            </a:bodyPr>
            <a:lstStyle/>
            <a:p>
              <a:pPr algn="ctr"/>
              <a:r>
                <a:rPr lang="de-AT" b="1" dirty="0"/>
                <a:t>Locher</a:t>
              </a:r>
            </a:p>
          </p:txBody>
        </p:sp>
        <p:sp>
          <p:nvSpPr>
            <p:cNvPr id="36" name="Textfeld 35"/>
            <p:cNvSpPr txBox="1"/>
            <p:nvPr/>
          </p:nvSpPr>
          <p:spPr>
            <a:xfrm>
              <a:off x="8006367" y="3112342"/>
              <a:ext cx="1223493" cy="369332"/>
            </a:xfrm>
            <a:prstGeom prst="rect">
              <a:avLst/>
            </a:prstGeom>
            <a:noFill/>
            <a:ln>
              <a:solidFill>
                <a:schemeClr val="tx1"/>
              </a:solidFill>
            </a:ln>
          </p:spPr>
          <p:txBody>
            <a:bodyPr wrap="square" rtlCol="0">
              <a:spAutoFit/>
            </a:bodyPr>
            <a:lstStyle/>
            <a:p>
              <a:pPr algn="ctr"/>
              <a:r>
                <a:rPr lang="de-AT" b="1" dirty="0"/>
                <a:t>Hefter</a:t>
              </a:r>
            </a:p>
          </p:txBody>
        </p:sp>
        <p:cxnSp>
          <p:nvCxnSpPr>
            <p:cNvPr id="37" name="Gerade Verbindung mit Pfeil 36"/>
            <p:cNvCxnSpPr/>
            <p:nvPr/>
          </p:nvCxnSpPr>
          <p:spPr>
            <a:xfrm flipH="1">
              <a:off x="7975598" y="1991574"/>
              <a:ext cx="12878" cy="4943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p:cNvCxnSpPr/>
            <p:nvPr/>
          </p:nvCxnSpPr>
          <p:spPr>
            <a:xfrm flipH="1">
              <a:off x="8575184" y="2699516"/>
              <a:ext cx="12878" cy="4943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p:cNvCxnSpPr/>
            <p:nvPr/>
          </p:nvCxnSpPr>
          <p:spPr>
            <a:xfrm flipH="1">
              <a:off x="7351691" y="2698456"/>
              <a:ext cx="12878" cy="4943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39"/>
            <p:cNvCxnSpPr/>
            <p:nvPr/>
          </p:nvCxnSpPr>
          <p:spPr>
            <a:xfrm flipH="1">
              <a:off x="4809187" y="2698456"/>
              <a:ext cx="12878" cy="4943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p:cNvCxnSpPr/>
            <p:nvPr/>
          </p:nvCxnSpPr>
          <p:spPr>
            <a:xfrm flipH="1">
              <a:off x="3516471" y="2698456"/>
              <a:ext cx="12878" cy="4943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8" name="Textfeld 7"/>
          <p:cNvSpPr txBox="1"/>
          <p:nvPr/>
        </p:nvSpPr>
        <p:spPr>
          <a:xfrm>
            <a:off x="658073" y="2438579"/>
            <a:ext cx="1986210" cy="923330"/>
          </a:xfrm>
          <a:prstGeom prst="rect">
            <a:avLst/>
          </a:prstGeom>
          <a:noFill/>
        </p:spPr>
        <p:txBody>
          <a:bodyPr wrap="square" rtlCol="0">
            <a:spAutoFit/>
          </a:bodyPr>
          <a:lstStyle/>
          <a:p>
            <a:r>
              <a:rPr lang="de-AT" dirty="0"/>
              <a:t>Dazu stellen wir das Unternehmen „auf den Kopf“</a:t>
            </a:r>
          </a:p>
        </p:txBody>
      </p:sp>
      <p:sp>
        <p:nvSpPr>
          <p:cNvPr id="42" name="Textfeld 41"/>
          <p:cNvSpPr txBox="1"/>
          <p:nvPr/>
        </p:nvSpPr>
        <p:spPr>
          <a:xfrm>
            <a:off x="9587605" y="3962838"/>
            <a:ext cx="2260958" cy="369332"/>
          </a:xfrm>
          <a:prstGeom prst="rect">
            <a:avLst/>
          </a:prstGeom>
          <a:noFill/>
        </p:spPr>
        <p:txBody>
          <a:bodyPr wrap="square" rtlCol="0">
            <a:spAutoFit/>
          </a:bodyPr>
          <a:lstStyle/>
          <a:p>
            <a:r>
              <a:rPr lang="de-AT" dirty="0"/>
              <a:t>Berechnungsebene 1</a:t>
            </a:r>
          </a:p>
        </p:txBody>
      </p:sp>
      <p:sp>
        <p:nvSpPr>
          <p:cNvPr id="43" name="Textfeld 42"/>
          <p:cNvSpPr txBox="1"/>
          <p:nvPr/>
        </p:nvSpPr>
        <p:spPr>
          <a:xfrm>
            <a:off x="9587605" y="4638652"/>
            <a:ext cx="2260958" cy="369332"/>
          </a:xfrm>
          <a:prstGeom prst="rect">
            <a:avLst/>
          </a:prstGeom>
          <a:noFill/>
        </p:spPr>
        <p:txBody>
          <a:bodyPr wrap="square" rtlCol="0">
            <a:spAutoFit/>
          </a:bodyPr>
          <a:lstStyle/>
          <a:p>
            <a:r>
              <a:rPr lang="de-AT" dirty="0"/>
              <a:t>Berechnungsebene 2</a:t>
            </a:r>
          </a:p>
        </p:txBody>
      </p:sp>
      <p:sp>
        <p:nvSpPr>
          <p:cNvPr id="44" name="Textfeld 43"/>
          <p:cNvSpPr txBox="1"/>
          <p:nvPr/>
        </p:nvSpPr>
        <p:spPr>
          <a:xfrm>
            <a:off x="9587605" y="5376602"/>
            <a:ext cx="2260958" cy="369332"/>
          </a:xfrm>
          <a:prstGeom prst="rect">
            <a:avLst/>
          </a:prstGeom>
          <a:noFill/>
        </p:spPr>
        <p:txBody>
          <a:bodyPr wrap="square" rtlCol="0">
            <a:spAutoFit/>
          </a:bodyPr>
          <a:lstStyle/>
          <a:p>
            <a:r>
              <a:rPr lang="de-AT" dirty="0"/>
              <a:t>Berechnungsebene 3</a:t>
            </a:r>
          </a:p>
        </p:txBody>
      </p:sp>
      <p:cxnSp>
        <p:nvCxnSpPr>
          <p:cNvPr id="45" name="Gerade Verbindung mit Pfeil 44"/>
          <p:cNvCxnSpPr/>
          <p:nvPr/>
        </p:nvCxnSpPr>
        <p:spPr>
          <a:xfrm flipH="1">
            <a:off x="9448796" y="3949009"/>
            <a:ext cx="6439" cy="178309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104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p:cNvGraphicFramePr>
            <a:graphicFrameLocks noChangeAspect="1"/>
          </p:cNvGraphicFramePr>
          <p:nvPr>
            <p:extLst>
              <p:ext uri="{D42A27DB-BD31-4B8C-83A1-F6EECF244321}">
                <p14:modId xmlns:p14="http://schemas.microsoft.com/office/powerpoint/2010/main" val="1351050329"/>
              </p:ext>
            </p:extLst>
          </p:nvPr>
        </p:nvGraphicFramePr>
        <p:xfrm>
          <a:off x="173262" y="125927"/>
          <a:ext cx="11758466" cy="1303628"/>
        </p:xfrm>
        <a:graphic>
          <a:graphicData uri="http://schemas.openxmlformats.org/presentationml/2006/ole">
            <mc:AlternateContent xmlns:mc="http://schemas.openxmlformats.org/markup-compatibility/2006">
              <mc:Choice xmlns:v="urn:schemas-microsoft-com:vml" Requires="v">
                <p:oleObj spid="_x0000_s13362" name="Arbeitsblatt" r:id="rId3" imgW="8677319" imgH="962152" progId="Excel.Sheet.12">
                  <p:embed/>
                </p:oleObj>
              </mc:Choice>
              <mc:Fallback>
                <p:oleObj name="Arbeitsblatt" r:id="rId3" imgW="8677319" imgH="962152" progId="Excel.Sheet.12">
                  <p:embed/>
                  <p:pic>
                    <p:nvPicPr>
                      <p:cNvPr id="0" name=""/>
                      <p:cNvPicPr/>
                      <p:nvPr/>
                    </p:nvPicPr>
                    <p:blipFill>
                      <a:blip r:embed="rId4"/>
                      <a:stretch>
                        <a:fillRect/>
                      </a:stretch>
                    </p:blipFill>
                    <p:spPr>
                      <a:xfrm>
                        <a:off x="173262" y="125927"/>
                        <a:ext cx="11758466" cy="1303628"/>
                      </a:xfrm>
                      <a:prstGeom prst="rect">
                        <a:avLst/>
                      </a:prstGeom>
                    </p:spPr>
                  </p:pic>
                </p:oleObj>
              </mc:Fallback>
            </mc:AlternateContent>
          </a:graphicData>
        </a:graphic>
      </p:graphicFrame>
      <p:graphicFrame>
        <p:nvGraphicFramePr>
          <p:cNvPr id="6" name="Objekt 5"/>
          <p:cNvGraphicFramePr>
            <a:graphicFrameLocks noChangeAspect="1"/>
          </p:cNvGraphicFramePr>
          <p:nvPr>
            <p:extLst>
              <p:ext uri="{D42A27DB-BD31-4B8C-83A1-F6EECF244321}">
                <p14:modId xmlns:p14="http://schemas.microsoft.com/office/powerpoint/2010/main" val="654863517"/>
              </p:ext>
            </p:extLst>
          </p:nvPr>
        </p:nvGraphicFramePr>
        <p:xfrm>
          <a:off x="173262" y="1561116"/>
          <a:ext cx="11759369" cy="5187414"/>
        </p:xfrm>
        <a:graphic>
          <a:graphicData uri="http://schemas.openxmlformats.org/presentationml/2006/ole">
            <mc:AlternateContent xmlns:mc="http://schemas.openxmlformats.org/markup-compatibility/2006">
              <mc:Choice xmlns:v="urn:schemas-microsoft-com:vml" Requires="v">
                <p:oleObj spid="_x0000_s13363" name="Arbeitsblatt" r:id="rId5" imgW="6067465" imgH="2676652" progId="Excel.Sheet.12">
                  <p:embed/>
                </p:oleObj>
              </mc:Choice>
              <mc:Fallback>
                <p:oleObj name="Arbeitsblatt" r:id="rId5" imgW="6067465" imgH="2676652" progId="Excel.Sheet.12">
                  <p:embed/>
                  <p:pic>
                    <p:nvPicPr>
                      <p:cNvPr id="0" name=""/>
                      <p:cNvPicPr/>
                      <p:nvPr/>
                    </p:nvPicPr>
                    <p:blipFill>
                      <a:blip r:embed="rId6"/>
                      <a:stretch>
                        <a:fillRect/>
                      </a:stretch>
                    </p:blipFill>
                    <p:spPr>
                      <a:xfrm>
                        <a:off x="173262" y="1561116"/>
                        <a:ext cx="11759369" cy="5187414"/>
                      </a:xfrm>
                      <a:prstGeom prst="rect">
                        <a:avLst/>
                      </a:prstGeom>
                    </p:spPr>
                  </p:pic>
                </p:oleObj>
              </mc:Fallback>
            </mc:AlternateContent>
          </a:graphicData>
        </a:graphic>
      </p:graphicFrame>
      <p:sp>
        <p:nvSpPr>
          <p:cNvPr id="2" name="Textfeld 1"/>
          <p:cNvSpPr txBox="1"/>
          <p:nvPr/>
        </p:nvSpPr>
        <p:spPr>
          <a:xfrm>
            <a:off x="3982065" y="1135626"/>
            <a:ext cx="501445" cy="369332"/>
          </a:xfrm>
          <a:prstGeom prst="rect">
            <a:avLst/>
          </a:prstGeom>
          <a:solidFill>
            <a:schemeClr val="tx1"/>
          </a:solidFill>
        </p:spPr>
        <p:txBody>
          <a:bodyPr wrap="square" rtlCol="0">
            <a:spAutoFit/>
          </a:bodyPr>
          <a:lstStyle/>
          <a:p>
            <a:endParaRPr lang="de-AT"/>
          </a:p>
        </p:txBody>
      </p:sp>
      <p:sp>
        <p:nvSpPr>
          <p:cNvPr id="5" name="Textfeld 4"/>
          <p:cNvSpPr txBox="1"/>
          <p:nvPr/>
        </p:nvSpPr>
        <p:spPr>
          <a:xfrm>
            <a:off x="5225846" y="1097925"/>
            <a:ext cx="501445" cy="369332"/>
          </a:xfrm>
          <a:prstGeom prst="rect">
            <a:avLst/>
          </a:prstGeom>
          <a:solidFill>
            <a:schemeClr val="tx1"/>
          </a:solidFill>
        </p:spPr>
        <p:txBody>
          <a:bodyPr wrap="square" rtlCol="0">
            <a:spAutoFit/>
          </a:bodyPr>
          <a:lstStyle/>
          <a:p>
            <a:endParaRPr lang="de-AT"/>
          </a:p>
        </p:txBody>
      </p:sp>
      <p:sp>
        <p:nvSpPr>
          <p:cNvPr id="7" name="Textfeld 6"/>
          <p:cNvSpPr txBox="1"/>
          <p:nvPr/>
        </p:nvSpPr>
        <p:spPr>
          <a:xfrm>
            <a:off x="6346723" y="1154082"/>
            <a:ext cx="501445" cy="369332"/>
          </a:xfrm>
          <a:prstGeom prst="rect">
            <a:avLst/>
          </a:prstGeom>
          <a:solidFill>
            <a:schemeClr val="tx1"/>
          </a:solidFill>
        </p:spPr>
        <p:txBody>
          <a:bodyPr wrap="square" rtlCol="0">
            <a:spAutoFit/>
          </a:bodyPr>
          <a:lstStyle/>
          <a:p>
            <a:endParaRPr lang="de-AT"/>
          </a:p>
        </p:txBody>
      </p:sp>
    </p:spTree>
    <p:extLst>
      <p:ext uri="{BB962C8B-B14F-4D97-AF65-F5344CB8AC3E}">
        <p14:creationId xmlns:p14="http://schemas.microsoft.com/office/powerpoint/2010/main" val="522121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332317" y="551680"/>
            <a:ext cx="11539893" cy="6370975"/>
          </a:xfrm>
          <a:prstGeom prst="rect">
            <a:avLst/>
          </a:prstGeom>
          <a:noFill/>
          <a:ln>
            <a:noFill/>
          </a:ln>
        </p:spPr>
        <p:txBody>
          <a:bodyPr wrap="square" rtlCol="0">
            <a:spAutoFit/>
          </a:bodyPr>
          <a:lstStyle/>
          <a:p>
            <a:pPr algn="ctr"/>
            <a:r>
              <a:rPr lang="de-AT" sz="2400" b="1" dirty="0"/>
              <a:t>Kostenartenrechnung</a:t>
            </a:r>
            <a:endParaRPr lang="de-AT" sz="2400" dirty="0"/>
          </a:p>
          <a:p>
            <a:pPr marL="342900" indent="-342900">
              <a:buFont typeface="Arial" panose="020B0604020202020204" pitchFamily="34" charset="0"/>
              <a:buChar char="•"/>
            </a:pPr>
            <a:endParaRPr lang="de-AT" sz="2400" dirty="0"/>
          </a:p>
          <a:p>
            <a:pPr marL="342900" indent="-342900">
              <a:buFont typeface="Arial" panose="020B0604020202020204" pitchFamily="34" charset="0"/>
              <a:buChar char="•"/>
            </a:pPr>
            <a:r>
              <a:rPr lang="de-AT" sz="2400" dirty="0"/>
              <a:t>Welche Arten von Kosten gibt es?</a:t>
            </a:r>
          </a:p>
          <a:p>
            <a:pPr marL="342900" indent="-342900">
              <a:buFont typeface="Arial" panose="020B0604020202020204" pitchFamily="34" charset="0"/>
              <a:buChar char="•"/>
            </a:pPr>
            <a:endParaRPr lang="de-AT" sz="2400" dirty="0"/>
          </a:p>
          <a:p>
            <a:pPr marL="342900" indent="-342900">
              <a:buFont typeface="Arial" panose="020B0604020202020204" pitchFamily="34" charset="0"/>
              <a:buChar char="•"/>
            </a:pPr>
            <a:endParaRPr lang="de-AT" sz="2400" dirty="0"/>
          </a:p>
          <a:p>
            <a:pPr marL="342900" indent="-342900">
              <a:buFont typeface="Arial" panose="020B0604020202020204" pitchFamily="34" charset="0"/>
              <a:buChar char="•"/>
            </a:pPr>
            <a:endParaRPr lang="de-AT" sz="2400" dirty="0"/>
          </a:p>
          <a:p>
            <a:pPr marL="342900" indent="-342900">
              <a:buFont typeface="Arial" panose="020B0604020202020204" pitchFamily="34" charset="0"/>
              <a:buChar char="•"/>
            </a:pPr>
            <a:endParaRPr lang="de-AT" sz="2400" dirty="0"/>
          </a:p>
          <a:p>
            <a:pPr marL="342900" indent="-342900">
              <a:buFont typeface="Arial" panose="020B0604020202020204" pitchFamily="34" charset="0"/>
              <a:buChar char="•"/>
            </a:pPr>
            <a:endParaRPr lang="de-AT" sz="2400" dirty="0"/>
          </a:p>
          <a:p>
            <a:pPr marL="342900" indent="-342900">
              <a:buFont typeface="Arial" panose="020B0604020202020204" pitchFamily="34" charset="0"/>
              <a:buChar char="•"/>
            </a:pPr>
            <a:endParaRPr lang="de-AT" sz="2400" dirty="0"/>
          </a:p>
          <a:p>
            <a:pPr marL="342900" indent="-342900">
              <a:buFont typeface="Arial" panose="020B0604020202020204" pitchFamily="34" charset="0"/>
              <a:buChar char="•"/>
            </a:pPr>
            <a:endParaRPr lang="de-AT" sz="2400" dirty="0"/>
          </a:p>
          <a:p>
            <a:pPr marL="342900" indent="-342900">
              <a:buFont typeface="Arial" panose="020B0604020202020204" pitchFamily="34" charset="0"/>
              <a:buChar char="•"/>
            </a:pPr>
            <a:endParaRPr lang="de-AT" sz="2400" dirty="0"/>
          </a:p>
          <a:p>
            <a:pPr marL="342900" indent="-342900">
              <a:buFont typeface="Arial" panose="020B0604020202020204" pitchFamily="34" charset="0"/>
              <a:buChar char="•"/>
            </a:pPr>
            <a:endParaRPr lang="de-AT" sz="2400" dirty="0"/>
          </a:p>
          <a:p>
            <a:pPr marL="342900" indent="-342900">
              <a:buFont typeface="Arial" panose="020B0604020202020204" pitchFamily="34" charset="0"/>
              <a:buChar char="•"/>
            </a:pPr>
            <a:endParaRPr lang="de-AT" sz="2400" dirty="0"/>
          </a:p>
          <a:p>
            <a:pPr marL="342900" indent="-342900">
              <a:buFont typeface="Arial" panose="020B0604020202020204" pitchFamily="34" charset="0"/>
              <a:buChar char="•"/>
            </a:pPr>
            <a:endParaRPr lang="de-AT" sz="2400" dirty="0"/>
          </a:p>
          <a:p>
            <a:pPr marL="342900" indent="-342900">
              <a:buFont typeface="Arial" panose="020B0604020202020204" pitchFamily="34" charset="0"/>
              <a:buChar char="•"/>
            </a:pPr>
            <a:endParaRPr lang="de-AT" sz="2400" dirty="0"/>
          </a:p>
          <a:p>
            <a:pPr marL="342900" indent="-342900">
              <a:buFont typeface="Arial" panose="020B0604020202020204" pitchFamily="34" charset="0"/>
              <a:buChar char="•"/>
            </a:pPr>
            <a:endParaRPr lang="de-AT" sz="2400" dirty="0"/>
          </a:p>
          <a:p>
            <a:pPr marL="342900" indent="-342900">
              <a:buFont typeface="Arial" panose="020B0604020202020204" pitchFamily="34" charset="0"/>
              <a:buChar char="•"/>
            </a:pPr>
            <a:endParaRPr lang="de-AT" sz="2400" dirty="0"/>
          </a:p>
        </p:txBody>
      </p:sp>
      <p:graphicFrame>
        <p:nvGraphicFramePr>
          <p:cNvPr id="3" name="Tabelle 2"/>
          <p:cNvGraphicFramePr>
            <a:graphicFrameLocks noGrp="1"/>
          </p:cNvGraphicFramePr>
          <p:nvPr>
            <p:extLst>
              <p:ext uri="{D42A27DB-BD31-4B8C-83A1-F6EECF244321}">
                <p14:modId xmlns:p14="http://schemas.microsoft.com/office/powerpoint/2010/main" val="875765999"/>
              </p:ext>
            </p:extLst>
          </p:nvPr>
        </p:nvGraphicFramePr>
        <p:xfrm>
          <a:off x="1374462" y="2301125"/>
          <a:ext cx="9443076" cy="2479040"/>
        </p:xfrm>
        <a:graphic>
          <a:graphicData uri="http://schemas.openxmlformats.org/drawingml/2006/table">
            <a:tbl>
              <a:tblPr firstRow="1" bandRow="1">
                <a:tableStyleId>{5C22544A-7EE6-4342-B048-85BDC9FD1C3A}</a:tableStyleId>
              </a:tblPr>
              <a:tblGrid>
                <a:gridCol w="4721538">
                  <a:extLst>
                    <a:ext uri="{9D8B030D-6E8A-4147-A177-3AD203B41FA5}">
                      <a16:colId xmlns:a16="http://schemas.microsoft.com/office/drawing/2014/main" val="20000"/>
                    </a:ext>
                  </a:extLst>
                </a:gridCol>
                <a:gridCol w="4721538">
                  <a:extLst>
                    <a:ext uri="{9D8B030D-6E8A-4147-A177-3AD203B41FA5}">
                      <a16:colId xmlns:a16="http://schemas.microsoft.com/office/drawing/2014/main" val="20001"/>
                    </a:ext>
                  </a:extLst>
                </a:gridCol>
              </a:tblGrid>
              <a:tr h="370840">
                <a:tc gridSpan="2">
                  <a:txBody>
                    <a:bodyPr/>
                    <a:lstStyle/>
                    <a:p>
                      <a:pPr algn="ctr"/>
                      <a:r>
                        <a:rPr lang="de-AT" dirty="0"/>
                        <a:t>Kostenarten</a:t>
                      </a:r>
                    </a:p>
                  </a:txBody>
                  <a:tcPr/>
                </a:tc>
                <a:tc hMerge="1">
                  <a:txBody>
                    <a:bodyPr/>
                    <a:lstStyle/>
                    <a:p>
                      <a:endParaRPr lang="de-AT" dirty="0"/>
                    </a:p>
                  </a:txBody>
                  <a:tcPr/>
                </a:tc>
                <a:extLst>
                  <a:ext uri="{0D108BD9-81ED-4DB2-BD59-A6C34878D82A}">
                    <a16:rowId xmlns:a16="http://schemas.microsoft.com/office/drawing/2014/main" val="10000"/>
                  </a:ext>
                </a:extLst>
              </a:tr>
              <a:tr h="370840">
                <a:tc>
                  <a:txBody>
                    <a:bodyPr/>
                    <a:lstStyle/>
                    <a:p>
                      <a:r>
                        <a:rPr lang="de-AT" dirty="0"/>
                        <a:t>Einzelkosten</a:t>
                      </a:r>
                    </a:p>
                  </a:txBody>
                  <a:tcPr/>
                </a:tc>
                <a:tc>
                  <a:txBody>
                    <a:bodyPr/>
                    <a:lstStyle/>
                    <a:p>
                      <a:r>
                        <a:rPr lang="de-AT" dirty="0"/>
                        <a:t>Gemeinkosten</a:t>
                      </a:r>
                    </a:p>
                  </a:txBody>
                  <a:tcPr/>
                </a:tc>
                <a:extLst>
                  <a:ext uri="{0D108BD9-81ED-4DB2-BD59-A6C34878D82A}">
                    <a16:rowId xmlns:a16="http://schemas.microsoft.com/office/drawing/2014/main" val="10001"/>
                  </a:ext>
                </a:extLst>
              </a:tr>
              <a:tr h="370840">
                <a:tc>
                  <a:txBody>
                    <a:bodyPr/>
                    <a:lstStyle/>
                    <a:p>
                      <a:r>
                        <a:rPr lang="de-AT" dirty="0"/>
                        <a:t>Kosten, die einem</a:t>
                      </a:r>
                      <a:r>
                        <a:rPr lang="de-AT" baseline="0" dirty="0"/>
                        <a:t> Kostenträger direkt zugeordnet werden können,</a:t>
                      </a:r>
                    </a:p>
                    <a:p>
                      <a:endParaRPr lang="de-AT" baseline="0" dirty="0"/>
                    </a:p>
                    <a:p>
                      <a:r>
                        <a:rPr lang="de-AT" baseline="0" dirty="0" err="1"/>
                        <a:t>zB</a:t>
                      </a:r>
                      <a:r>
                        <a:rPr lang="de-AT" baseline="0" dirty="0"/>
                        <a:t> Schrauben bei einem Motor, Speicherplatte bei einem Computer</a:t>
                      </a:r>
                      <a:endParaRPr lang="de-AT" dirty="0"/>
                    </a:p>
                  </a:txBody>
                  <a:tcPr/>
                </a:tc>
                <a:tc>
                  <a:txBody>
                    <a:bodyPr/>
                    <a:lstStyle/>
                    <a:p>
                      <a:r>
                        <a:rPr lang="de-AT" dirty="0"/>
                        <a:t>Kosten,</a:t>
                      </a:r>
                      <a:r>
                        <a:rPr lang="de-AT" baseline="0" dirty="0"/>
                        <a:t> die einem Kostenträger nicht direkt zugeordnet werden können; Zuordnung erfolgt zu Kostenstellen (Abteilungen) und in der Folge über Zuschlagssätze zu den Kostenträgern</a:t>
                      </a:r>
                    </a:p>
                    <a:p>
                      <a:endParaRPr lang="de-AT" baseline="0" dirty="0"/>
                    </a:p>
                    <a:p>
                      <a:r>
                        <a:rPr lang="de-AT" baseline="0" dirty="0" err="1"/>
                        <a:t>zB</a:t>
                      </a:r>
                      <a:r>
                        <a:rPr lang="de-AT" baseline="0" dirty="0"/>
                        <a:t> Sekretariatskraft, Strom, Heizung</a:t>
                      </a:r>
                      <a:endParaRPr lang="de-AT"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05499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151683" y="158139"/>
            <a:ext cx="11861442" cy="1292662"/>
          </a:xfrm>
          <a:prstGeom prst="rect">
            <a:avLst/>
          </a:prstGeom>
          <a:noFill/>
        </p:spPr>
        <p:txBody>
          <a:bodyPr wrap="square" rtlCol="0">
            <a:spAutoFit/>
          </a:bodyPr>
          <a:lstStyle/>
          <a:p>
            <a:r>
              <a:rPr lang="de-AT" sz="2400" b="1" dirty="0"/>
              <a:t>Break-even-Analyse</a:t>
            </a:r>
          </a:p>
          <a:p>
            <a:endParaRPr lang="de-AT" dirty="0"/>
          </a:p>
          <a:p>
            <a:r>
              <a:rPr lang="de-AT" dirty="0"/>
              <a:t>Für ein Unternehmen ist es wichtig zu wissen, bei wie vielen Stück die Kosten den Erlösen entsprechen. Ab dieser Zahl verbleibt der Deckungsbeitrag jedes zusätzlich verkauften Stück zur Gänze als Betriebserfolg.</a:t>
            </a:r>
          </a:p>
        </p:txBody>
      </p:sp>
      <p:sp>
        <p:nvSpPr>
          <p:cNvPr id="3" name="Textfeld 2"/>
          <p:cNvSpPr txBox="1"/>
          <p:nvPr/>
        </p:nvSpPr>
        <p:spPr>
          <a:xfrm>
            <a:off x="3447986" y="2150772"/>
            <a:ext cx="5297813" cy="369332"/>
          </a:xfrm>
          <a:prstGeom prst="rect">
            <a:avLst/>
          </a:prstGeom>
          <a:noFill/>
          <a:ln>
            <a:solidFill>
              <a:schemeClr val="tx1"/>
            </a:solidFill>
          </a:ln>
        </p:spPr>
        <p:txBody>
          <a:bodyPr wrap="square" rtlCol="0">
            <a:spAutoFit/>
          </a:bodyPr>
          <a:lstStyle/>
          <a:p>
            <a:pPr algn="ctr"/>
            <a:r>
              <a:rPr lang="de-AT" dirty="0"/>
              <a:t>Preis x Menge = </a:t>
            </a:r>
            <a:r>
              <a:rPr lang="de-AT" dirty="0" err="1"/>
              <a:t>KFix</a:t>
            </a:r>
            <a:r>
              <a:rPr lang="de-AT" dirty="0"/>
              <a:t> + </a:t>
            </a:r>
            <a:r>
              <a:rPr lang="de-AT" dirty="0" err="1"/>
              <a:t>KVar</a:t>
            </a:r>
            <a:r>
              <a:rPr lang="de-AT" dirty="0"/>
              <a:t> pro Stück x Menge</a:t>
            </a:r>
          </a:p>
        </p:txBody>
      </p:sp>
      <p:sp>
        <p:nvSpPr>
          <p:cNvPr id="46" name="Textfeld 45"/>
          <p:cNvSpPr txBox="1"/>
          <p:nvPr/>
        </p:nvSpPr>
        <p:spPr>
          <a:xfrm>
            <a:off x="3447986" y="2850743"/>
            <a:ext cx="1922504" cy="369332"/>
          </a:xfrm>
          <a:prstGeom prst="rect">
            <a:avLst/>
          </a:prstGeom>
          <a:noFill/>
          <a:ln>
            <a:solidFill>
              <a:schemeClr val="tx1"/>
            </a:solidFill>
          </a:ln>
        </p:spPr>
        <p:txBody>
          <a:bodyPr wrap="square" rtlCol="0">
            <a:spAutoFit/>
          </a:bodyPr>
          <a:lstStyle/>
          <a:p>
            <a:pPr algn="ctr"/>
            <a:r>
              <a:rPr lang="de-AT" dirty="0"/>
              <a:t>Gesamte Erlöse</a:t>
            </a:r>
          </a:p>
        </p:txBody>
      </p:sp>
      <p:sp>
        <p:nvSpPr>
          <p:cNvPr id="47" name="Textfeld 46"/>
          <p:cNvSpPr txBox="1"/>
          <p:nvPr/>
        </p:nvSpPr>
        <p:spPr>
          <a:xfrm>
            <a:off x="5517878" y="2850743"/>
            <a:ext cx="2801873" cy="369332"/>
          </a:xfrm>
          <a:prstGeom prst="rect">
            <a:avLst/>
          </a:prstGeom>
          <a:noFill/>
          <a:ln>
            <a:solidFill>
              <a:schemeClr val="tx1"/>
            </a:solidFill>
          </a:ln>
        </p:spPr>
        <p:txBody>
          <a:bodyPr wrap="square" rtlCol="0">
            <a:spAutoFit/>
          </a:bodyPr>
          <a:lstStyle/>
          <a:p>
            <a:pPr algn="ctr"/>
            <a:r>
              <a:rPr lang="de-AT" dirty="0"/>
              <a:t>Gesamte Kosten</a:t>
            </a:r>
          </a:p>
        </p:txBody>
      </p:sp>
      <p:sp>
        <p:nvSpPr>
          <p:cNvPr id="9" name="Textfeld 8"/>
          <p:cNvSpPr txBox="1"/>
          <p:nvPr/>
        </p:nvSpPr>
        <p:spPr>
          <a:xfrm>
            <a:off x="321972" y="4417453"/>
            <a:ext cx="11691153" cy="646331"/>
          </a:xfrm>
          <a:prstGeom prst="rect">
            <a:avLst/>
          </a:prstGeom>
          <a:noFill/>
        </p:spPr>
        <p:txBody>
          <a:bodyPr wrap="square" rtlCol="0">
            <a:spAutoFit/>
          </a:bodyPr>
          <a:lstStyle/>
          <a:p>
            <a:r>
              <a:rPr lang="de-AT" dirty="0"/>
              <a:t>Wir erzeugen eine Lampe mit variablen Kosten </a:t>
            </a:r>
            <a:r>
              <a:rPr lang="de-AT" dirty="0" err="1"/>
              <a:t>iHv</a:t>
            </a:r>
            <a:r>
              <a:rPr lang="de-AT" dirty="0"/>
              <a:t> € 13,-- und einem Verkaufspreis </a:t>
            </a:r>
            <a:r>
              <a:rPr lang="de-AT" dirty="0" err="1"/>
              <a:t>iHV</a:t>
            </a:r>
            <a:r>
              <a:rPr lang="de-AT" dirty="0"/>
              <a:t> € 25,-- Bei welcher Verkaufszahl ist der Break-even-point, wenn die Fixkostend es Betriebes € 80.000,-- betragen?</a:t>
            </a:r>
          </a:p>
        </p:txBody>
      </p:sp>
      <p:graphicFrame>
        <p:nvGraphicFramePr>
          <p:cNvPr id="10" name="Objekt 9"/>
          <p:cNvGraphicFramePr>
            <a:graphicFrameLocks noChangeAspect="1"/>
          </p:cNvGraphicFramePr>
          <p:nvPr>
            <p:extLst>
              <p:ext uri="{D42A27DB-BD31-4B8C-83A1-F6EECF244321}">
                <p14:modId xmlns:p14="http://schemas.microsoft.com/office/powerpoint/2010/main" val="1829986873"/>
              </p:ext>
            </p:extLst>
          </p:nvPr>
        </p:nvGraphicFramePr>
        <p:xfrm>
          <a:off x="3643313" y="3394075"/>
          <a:ext cx="4702175" cy="727075"/>
        </p:xfrm>
        <a:graphic>
          <a:graphicData uri="http://schemas.openxmlformats.org/presentationml/2006/ole">
            <mc:AlternateContent xmlns:mc="http://schemas.openxmlformats.org/markup-compatibility/2006">
              <mc:Choice xmlns:v="urn:schemas-microsoft-com:vml" Requires="v">
                <p:oleObj spid="_x0000_s15407" name="Worksheet" r:id="rId3" imgW="2523960" imgH="390652" progId="Excel.Sheet.12">
                  <p:embed/>
                </p:oleObj>
              </mc:Choice>
              <mc:Fallback>
                <p:oleObj name="Worksheet" r:id="rId3" imgW="2523960" imgH="390652" progId="Excel.Sheet.12">
                  <p:embed/>
                  <p:pic>
                    <p:nvPicPr>
                      <p:cNvPr id="0" name=""/>
                      <p:cNvPicPr/>
                      <p:nvPr/>
                    </p:nvPicPr>
                    <p:blipFill>
                      <a:blip r:embed="rId4"/>
                      <a:stretch>
                        <a:fillRect/>
                      </a:stretch>
                    </p:blipFill>
                    <p:spPr>
                      <a:xfrm>
                        <a:off x="3643313" y="3394075"/>
                        <a:ext cx="4702175" cy="727075"/>
                      </a:xfrm>
                      <a:prstGeom prst="rect">
                        <a:avLst/>
                      </a:prstGeom>
                    </p:spPr>
                  </p:pic>
                </p:oleObj>
              </mc:Fallback>
            </mc:AlternateContent>
          </a:graphicData>
        </a:graphic>
      </p:graphicFrame>
      <p:graphicFrame>
        <p:nvGraphicFramePr>
          <p:cNvPr id="13" name="Objekt 12"/>
          <p:cNvGraphicFramePr>
            <a:graphicFrameLocks noChangeAspect="1"/>
          </p:cNvGraphicFramePr>
          <p:nvPr>
            <p:extLst>
              <p:ext uri="{D42A27DB-BD31-4B8C-83A1-F6EECF244321}">
                <p14:modId xmlns:p14="http://schemas.microsoft.com/office/powerpoint/2010/main" val="3332411319"/>
              </p:ext>
            </p:extLst>
          </p:nvPr>
        </p:nvGraphicFramePr>
        <p:xfrm>
          <a:off x="3639710" y="5359998"/>
          <a:ext cx="4679540" cy="525647"/>
        </p:xfrm>
        <a:graphic>
          <a:graphicData uri="http://schemas.openxmlformats.org/presentationml/2006/ole">
            <mc:AlternateContent xmlns:mc="http://schemas.openxmlformats.org/markup-compatibility/2006">
              <mc:Choice xmlns:v="urn:schemas-microsoft-com:vml" Requires="v">
                <p:oleObj spid="_x0000_s15408" name="Arbeitsblatt" r:id="rId5" imgW="3476417" imgH="390652" progId="Excel.Sheet.12">
                  <p:embed/>
                </p:oleObj>
              </mc:Choice>
              <mc:Fallback>
                <p:oleObj name="Arbeitsblatt" r:id="rId5" imgW="3476417" imgH="390652" progId="Excel.Sheet.12">
                  <p:embed/>
                  <p:pic>
                    <p:nvPicPr>
                      <p:cNvPr id="0" name=""/>
                      <p:cNvPicPr/>
                      <p:nvPr/>
                    </p:nvPicPr>
                    <p:blipFill>
                      <a:blip r:embed="rId6"/>
                      <a:stretch>
                        <a:fillRect/>
                      </a:stretch>
                    </p:blipFill>
                    <p:spPr>
                      <a:xfrm>
                        <a:off x="3639710" y="5359998"/>
                        <a:ext cx="4679540" cy="525647"/>
                      </a:xfrm>
                      <a:prstGeom prst="rect">
                        <a:avLst/>
                      </a:prstGeom>
                    </p:spPr>
                  </p:pic>
                </p:oleObj>
              </mc:Fallback>
            </mc:AlternateContent>
          </a:graphicData>
        </a:graphic>
      </p:graphicFrame>
    </p:spTree>
    <p:extLst>
      <p:ext uri="{BB962C8B-B14F-4D97-AF65-F5344CB8AC3E}">
        <p14:creationId xmlns:p14="http://schemas.microsoft.com/office/powerpoint/2010/main" val="9337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llipse 13"/>
          <p:cNvSpPr/>
          <p:nvPr/>
        </p:nvSpPr>
        <p:spPr>
          <a:xfrm>
            <a:off x="4224270" y="2704563"/>
            <a:ext cx="3438660" cy="2253803"/>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 name="Textfeld 1"/>
          <p:cNvSpPr txBox="1"/>
          <p:nvPr/>
        </p:nvSpPr>
        <p:spPr>
          <a:xfrm>
            <a:off x="332317" y="551680"/>
            <a:ext cx="11539893" cy="1200329"/>
          </a:xfrm>
          <a:prstGeom prst="rect">
            <a:avLst/>
          </a:prstGeom>
          <a:noFill/>
          <a:ln>
            <a:noFill/>
          </a:ln>
        </p:spPr>
        <p:txBody>
          <a:bodyPr wrap="square" rtlCol="0">
            <a:spAutoFit/>
          </a:bodyPr>
          <a:lstStyle/>
          <a:p>
            <a:pPr algn="ctr"/>
            <a:r>
              <a:rPr lang="de-AT" sz="2400" b="1" dirty="0"/>
              <a:t>Kostenartenrechnung</a:t>
            </a:r>
            <a:endParaRPr lang="de-AT" sz="2400" dirty="0"/>
          </a:p>
          <a:p>
            <a:pPr marL="342900" indent="-342900">
              <a:buFont typeface="Arial" panose="020B0604020202020204" pitchFamily="34" charset="0"/>
              <a:buChar char="•"/>
            </a:pPr>
            <a:endParaRPr lang="de-AT" sz="2400" dirty="0"/>
          </a:p>
          <a:p>
            <a:pPr marL="342900" indent="-342900">
              <a:buFont typeface="Arial" panose="020B0604020202020204" pitchFamily="34" charset="0"/>
              <a:buChar char="•"/>
            </a:pPr>
            <a:r>
              <a:rPr lang="de-AT" sz="2400" dirty="0"/>
              <a:t>Wie werden die Kosten ermittelt?</a:t>
            </a:r>
          </a:p>
        </p:txBody>
      </p:sp>
      <p:sp>
        <p:nvSpPr>
          <p:cNvPr id="5" name="Textfeld 4"/>
          <p:cNvSpPr txBox="1"/>
          <p:nvPr/>
        </p:nvSpPr>
        <p:spPr>
          <a:xfrm>
            <a:off x="4468969" y="2485622"/>
            <a:ext cx="5692462" cy="369332"/>
          </a:xfrm>
          <a:prstGeom prst="rect">
            <a:avLst/>
          </a:prstGeom>
          <a:noFill/>
          <a:ln>
            <a:solidFill>
              <a:schemeClr val="tx1"/>
            </a:solidFill>
          </a:ln>
        </p:spPr>
        <p:txBody>
          <a:bodyPr wrap="square" rtlCol="0">
            <a:spAutoFit/>
          </a:bodyPr>
          <a:lstStyle/>
          <a:p>
            <a:pPr algn="ctr"/>
            <a:r>
              <a:rPr lang="de-AT" dirty="0"/>
              <a:t>Aufwände </a:t>
            </a:r>
            <a:r>
              <a:rPr lang="de-AT" dirty="0" err="1"/>
              <a:t>lt</a:t>
            </a:r>
            <a:r>
              <a:rPr lang="de-AT" dirty="0"/>
              <a:t> GuV aus der Finanzbuchhaltung</a:t>
            </a:r>
          </a:p>
        </p:txBody>
      </p:sp>
      <p:sp>
        <p:nvSpPr>
          <p:cNvPr id="6" name="Textfeld 5"/>
          <p:cNvSpPr txBox="1"/>
          <p:nvPr/>
        </p:nvSpPr>
        <p:spPr>
          <a:xfrm>
            <a:off x="4468969" y="2859110"/>
            <a:ext cx="2846231" cy="646331"/>
          </a:xfrm>
          <a:prstGeom prst="rect">
            <a:avLst/>
          </a:prstGeom>
          <a:noFill/>
          <a:ln>
            <a:solidFill>
              <a:schemeClr val="tx1"/>
            </a:solidFill>
          </a:ln>
        </p:spPr>
        <p:txBody>
          <a:bodyPr wrap="square" rtlCol="0">
            <a:spAutoFit/>
          </a:bodyPr>
          <a:lstStyle/>
          <a:p>
            <a:pPr algn="ctr"/>
            <a:r>
              <a:rPr lang="de-AT" dirty="0"/>
              <a:t>Zweckaufwand</a:t>
            </a:r>
          </a:p>
          <a:p>
            <a:pPr algn="ctr"/>
            <a:r>
              <a:rPr lang="de-AT" dirty="0"/>
              <a:t>(Aufwand = Kosten)</a:t>
            </a:r>
          </a:p>
        </p:txBody>
      </p:sp>
      <p:sp>
        <p:nvSpPr>
          <p:cNvPr id="7" name="Textfeld 6"/>
          <p:cNvSpPr txBox="1"/>
          <p:nvPr/>
        </p:nvSpPr>
        <p:spPr>
          <a:xfrm>
            <a:off x="7315200" y="2854954"/>
            <a:ext cx="2846231" cy="646331"/>
          </a:xfrm>
          <a:prstGeom prst="rect">
            <a:avLst/>
          </a:prstGeom>
          <a:noFill/>
          <a:ln>
            <a:solidFill>
              <a:schemeClr val="tx1"/>
            </a:solidFill>
          </a:ln>
        </p:spPr>
        <p:txBody>
          <a:bodyPr wrap="square" rtlCol="0">
            <a:spAutoFit/>
          </a:bodyPr>
          <a:lstStyle/>
          <a:p>
            <a:pPr algn="ctr"/>
            <a:r>
              <a:rPr lang="de-AT" dirty="0"/>
              <a:t>neutraler Aufwand</a:t>
            </a:r>
          </a:p>
          <a:p>
            <a:pPr algn="ctr"/>
            <a:r>
              <a:rPr lang="de-AT" dirty="0"/>
              <a:t>(Aufwand ≠ Kosten)</a:t>
            </a:r>
          </a:p>
        </p:txBody>
      </p:sp>
      <p:sp>
        <p:nvSpPr>
          <p:cNvPr id="8" name="Textfeld 7"/>
          <p:cNvSpPr txBox="1"/>
          <p:nvPr/>
        </p:nvSpPr>
        <p:spPr>
          <a:xfrm>
            <a:off x="1622738" y="3501285"/>
            <a:ext cx="5692462" cy="369332"/>
          </a:xfrm>
          <a:prstGeom prst="rect">
            <a:avLst/>
          </a:prstGeom>
          <a:noFill/>
          <a:ln>
            <a:solidFill>
              <a:schemeClr val="tx1"/>
            </a:solidFill>
          </a:ln>
        </p:spPr>
        <p:txBody>
          <a:bodyPr wrap="square" rtlCol="0">
            <a:spAutoFit/>
          </a:bodyPr>
          <a:lstStyle/>
          <a:p>
            <a:pPr algn="ctr"/>
            <a:r>
              <a:rPr lang="de-AT" dirty="0"/>
              <a:t>Kosten nach Kostenrechnung</a:t>
            </a:r>
          </a:p>
        </p:txBody>
      </p:sp>
      <p:sp>
        <p:nvSpPr>
          <p:cNvPr id="9" name="Textfeld 8"/>
          <p:cNvSpPr txBox="1"/>
          <p:nvPr/>
        </p:nvSpPr>
        <p:spPr>
          <a:xfrm>
            <a:off x="1622738" y="3874773"/>
            <a:ext cx="2846231" cy="1200329"/>
          </a:xfrm>
          <a:prstGeom prst="rect">
            <a:avLst/>
          </a:prstGeom>
          <a:noFill/>
          <a:ln>
            <a:solidFill>
              <a:schemeClr val="tx1"/>
            </a:solidFill>
          </a:ln>
        </p:spPr>
        <p:txBody>
          <a:bodyPr wrap="square" rtlCol="0">
            <a:spAutoFit/>
          </a:bodyPr>
          <a:lstStyle/>
          <a:p>
            <a:pPr algn="ctr"/>
            <a:r>
              <a:rPr lang="de-AT" dirty="0"/>
              <a:t>Kalkulatorische Kosten</a:t>
            </a:r>
          </a:p>
          <a:p>
            <a:pPr algn="ctr"/>
            <a:r>
              <a:rPr lang="de-AT" dirty="0"/>
              <a:t>(Aufwand ≠ Kosten)</a:t>
            </a:r>
          </a:p>
          <a:p>
            <a:pPr algn="ctr"/>
            <a:r>
              <a:rPr lang="de-AT" dirty="0"/>
              <a:t>Anderskosten &amp; Zusatzkosten</a:t>
            </a:r>
          </a:p>
        </p:txBody>
      </p:sp>
      <p:sp>
        <p:nvSpPr>
          <p:cNvPr id="10" name="Textfeld 9"/>
          <p:cNvSpPr txBox="1"/>
          <p:nvPr/>
        </p:nvSpPr>
        <p:spPr>
          <a:xfrm>
            <a:off x="4468969" y="3870617"/>
            <a:ext cx="2846231" cy="646331"/>
          </a:xfrm>
          <a:prstGeom prst="rect">
            <a:avLst/>
          </a:prstGeom>
          <a:noFill/>
          <a:ln>
            <a:solidFill>
              <a:schemeClr val="tx1"/>
            </a:solidFill>
          </a:ln>
        </p:spPr>
        <p:txBody>
          <a:bodyPr wrap="square" rtlCol="0">
            <a:spAutoFit/>
          </a:bodyPr>
          <a:lstStyle/>
          <a:p>
            <a:pPr algn="ctr"/>
            <a:r>
              <a:rPr lang="de-AT" dirty="0"/>
              <a:t>Grundkosten</a:t>
            </a:r>
          </a:p>
          <a:p>
            <a:pPr algn="ctr"/>
            <a:r>
              <a:rPr lang="de-AT" dirty="0"/>
              <a:t>(Aufwand = Kosten)</a:t>
            </a:r>
          </a:p>
        </p:txBody>
      </p:sp>
      <p:sp>
        <p:nvSpPr>
          <p:cNvPr id="11" name="Ovale Legende 10"/>
          <p:cNvSpPr/>
          <p:nvPr/>
        </p:nvSpPr>
        <p:spPr>
          <a:xfrm>
            <a:off x="4881093" y="4649273"/>
            <a:ext cx="6735651" cy="1455313"/>
          </a:xfrm>
          <a:prstGeom prst="wedgeEllipseCallout">
            <a:avLst>
              <a:gd name="adj1" fmla="val -62707"/>
              <a:gd name="adj2" fmla="val -52544"/>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Anderskosten = andere Ansatz als bei Finanzbuchhaltung, </a:t>
            </a:r>
            <a:r>
              <a:rPr lang="de-AT" dirty="0" err="1">
                <a:solidFill>
                  <a:schemeClr val="tx1"/>
                </a:solidFill>
              </a:rPr>
              <a:t>zB</a:t>
            </a:r>
            <a:r>
              <a:rPr lang="de-AT" dirty="0">
                <a:solidFill>
                  <a:schemeClr val="tx1"/>
                </a:solidFill>
              </a:rPr>
              <a:t> kalkulatorische Abschreibung, kalkulatorisches Wagnis</a:t>
            </a:r>
          </a:p>
        </p:txBody>
      </p:sp>
      <p:sp>
        <p:nvSpPr>
          <p:cNvPr id="13" name="Ovale Legende 12"/>
          <p:cNvSpPr/>
          <p:nvPr/>
        </p:nvSpPr>
        <p:spPr>
          <a:xfrm>
            <a:off x="332317" y="5376929"/>
            <a:ext cx="6735651" cy="1455313"/>
          </a:xfrm>
          <a:prstGeom prst="wedgeEllipseCallout">
            <a:avLst>
              <a:gd name="adj1" fmla="val -13376"/>
              <a:gd name="adj2" fmla="val -71128"/>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Zusatzkosten = Kosten, die in der </a:t>
            </a:r>
            <a:r>
              <a:rPr lang="de-AT" dirty="0" err="1">
                <a:solidFill>
                  <a:schemeClr val="tx1"/>
                </a:solidFill>
              </a:rPr>
              <a:t>FinanzBuHa</a:t>
            </a:r>
            <a:r>
              <a:rPr lang="de-AT" dirty="0">
                <a:solidFill>
                  <a:schemeClr val="tx1"/>
                </a:solidFill>
              </a:rPr>
              <a:t> nicht angesetzt werden, </a:t>
            </a:r>
            <a:r>
              <a:rPr lang="de-AT" dirty="0" err="1">
                <a:solidFill>
                  <a:schemeClr val="tx1"/>
                </a:solidFill>
              </a:rPr>
              <a:t>zB</a:t>
            </a:r>
            <a:r>
              <a:rPr lang="de-AT" dirty="0">
                <a:solidFill>
                  <a:schemeClr val="tx1"/>
                </a:solidFill>
              </a:rPr>
              <a:t> kalkulatorischer Unternehmerlohn, kalkulatorische Verzinsung EK</a:t>
            </a:r>
          </a:p>
        </p:txBody>
      </p:sp>
    </p:spTree>
    <p:extLst>
      <p:ext uri="{BB962C8B-B14F-4D97-AF65-F5344CB8AC3E}">
        <p14:creationId xmlns:p14="http://schemas.microsoft.com/office/powerpoint/2010/main" val="839700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332317" y="268342"/>
            <a:ext cx="11539893" cy="461665"/>
          </a:xfrm>
          <a:prstGeom prst="rect">
            <a:avLst/>
          </a:prstGeom>
          <a:noFill/>
          <a:ln>
            <a:noFill/>
          </a:ln>
        </p:spPr>
        <p:txBody>
          <a:bodyPr wrap="square" rtlCol="0">
            <a:spAutoFit/>
          </a:bodyPr>
          <a:lstStyle/>
          <a:p>
            <a:pPr algn="ctr"/>
            <a:r>
              <a:rPr lang="de-AT" sz="2400" b="1" dirty="0"/>
              <a:t>Kostenartenrechnung – Betriebsüberleitungsbogen (BÜB)</a:t>
            </a:r>
            <a:endParaRPr lang="de-AT" sz="2400" dirty="0"/>
          </a:p>
        </p:txBody>
      </p:sp>
      <p:graphicFrame>
        <p:nvGraphicFramePr>
          <p:cNvPr id="4" name="Tabelle 3"/>
          <p:cNvGraphicFramePr>
            <a:graphicFrameLocks noGrp="1"/>
          </p:cNvGraphicFramePr>
          <p:nvPr>
            <p:extLst>
              <p:ext uri="{D42A27DB-BD31-4B8C-83A1-F6EECF244321}">
                <p14:modId xmlns:p14="http://schemas.microsoft.com/office/powerpoint/2010/main" val="3612398489"/>
              </p:ext>
            </p:extLst>
          </p:nvPr>
        </p:nvGraphicFramePr>
        <p:xfrm>
          <a:off x="332317" y="1030311"/>
          <a:ext cx="11539893" cy="5228820"/>
        </p:xfrm>
        <a:graphic>
          <a:graphicData uri="http://schemas.openxmlformats.org/drawingml/2006/table">
            <a:tbl>
              <a:tblPr/>
              <a:tblGrid>
                <a:gridCol w="2302000">
                  <a:extLst>
                    <a:ext uri="{9D8B030D-6E8A-4147-A177-3AD203B41FA5}">
                      <a16:colId xmlns:a16="http://schemas.microsoft.com/office/drawing/2014/main" val="20000"/>
                    </a:ext>
                  </a:extLst>
                </a:gridCol>
                <a:gridCol w="1689129">
                  <a:extLst>
                    <a:ext uri="{9D8B030D-6E8A-4147-A177-3AD203B41FA5}">
                      <a16:colId xmlns:a16="http://schemas.microsoft.com/office/drawing/2014/main" val="20001"/>
                    </a:ext>
                  </a:extLst>
                </a:gridCol>
                <a:gridCol w="2361791">
                  <a:extLst>
                    <a:ext uri="{9D8B030D-6E8A-4147-A177-3AD203B41FA5}">
                      <a16:colId xmlns:a16="http://schemas.microsoft.com/office/drawing/2014/main" val="20002"/>
                    </a:ext>
                  </a:extLst>
                </a:gridCol>
                <a:gridCol w="1853558">
                  <a:extLst>
                    <a:ext uri="{9D8B030D-6E8A-4147-A177-3AD203B41FA5}">
                      <a16:colId xmlns:a16="http://schemas.microsoft.com/office/drawing/2014/main" val="20003"/>
                    </a:ext>
                  </a:extLst>
                </a:gridCol>
                <a:gridCol w="1689129">
                  <a:extLst>
                    <a:ext uri="{9D8B030D-6E8A-4147-A177-3AD203B41FA5}">
                      <a16:colId xmlns:a16="http://schemas.microsoft.com/office/drawing/2014/main" val="20004"/>
                    </a:ext>
                  </a:extLst>
                </a:gridCol>
                <a:gridCol w="1644286">
                  <a:extLst>
                    <a:ext uri="{9D8B030D-6E8A-4147-A177-3AD203B41FA5}">
                      <a16:colId xmlns:a16="http://schemas.microsoft.com/office/drawing/2014/main" val="20005"/>
                    </a:ext>
                  </a:extLst>
                </a:gridCol>
              </a:tblGrid>
              <a:tr h="303120">
                <a:tc gridSpan="6">
                  <a:txBody>
                    <a:bodyPr/>
                    <a:lstStyle/>
                    <a:p>
                      <a:pPr algn="ctr" fontAlgn="b"/>
                      <a:r>
                        <a:rPr lang="de-AT" sz="1100" b="1" i="0" u="none" strike="noStrike">
                          <a:solidFill>
                            <a:srgbClr val="000000"/>
                          </a:solidFill>
                          <a:effectLst/>
                          <a:latin typeface="Calibri" panose="020F0502020204030204"/>
                        </a:rPr>
                        <a:t>Betriebsüberleitungsbogen (BÜB)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AT"/>
                    </a:p>
                  </a:txBody>
                  <a:tcPr/>
                </a:tc>
                <a:tc hMerge="1">
                  <a:txBody>
                    <a:bodyPr/>
                    <a:lstStyle/>
                    <a:p>
                      <a:endParaRPr lang="de-AT"/>
                    </a:p>
                  </a:txBody>
                  <a:tcPr/>
                </a:tc>
                <a:tc hMerge="1">
                  <a:txBody>
                    <a:bodyPr/>
                    <a:lstStyle/>
                    <a:p>
                      <a:endParaRPr lang="de-AT"/>
                    </a:p>
                  </a:txBody>
                  <a:tcPr/>
                </a:tc>
                <a:tc hMerge="1">
                  <a:txBody>
                    <a:bodyPr/>
                    <a:lstStyle/>
                    <a:p>
                      <a:endParaRPr lang="de-AT"/>
                    </a:p>
                  </a:txBody>
                  <a:tcPr/>
                </a:tc>
                <a:tc hMerge="1">
                  <a:txBody>
                    <a:bodyPr/>
                    <a:lstStyle/>
                    <a:p>
                      <a:endParaRPr lang="de-AT"/>
                    </a:p>
                  </a:txBody>
                  <a:tcPr/>
                </a:tc>
                <a:extLst>
                  <a:ext uri="{0D108BD9-81ED-4DB2-BD59-A6C34878D82A}">
                    <a16:rowId xmlns:a16="http://schemas.microsoft.com/office/drawing/2014/main" val="10000"/>
                  </a:ext>
                </a:extLst>
              </a:tr>
              <a:tr h="303120">
                <a:tc rowSpan="2">
                  <a:txBody>
                    <a:bodyPr/>
                    <a:lstStyle/>
                    <a:p>
                      <a:pPr algn="ctr" fontAlgn="b"/>
                      <a:r>
                        <a:rPr lang="de-AT" sz="1100" b="1" i="0" u="none" strike="noStrike">
                          <a:solidFill>
                            <a:srgbClr val="000000"/>
                          </a:solidFill>
                          <a:effectLst/>
                          <a:latin typeface="Calibri" panose="020F0502020204030204"/>
                        </a:rPr>
                        <a:t>Aufwände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de-AT" sz="1100" b="1" i="0" u="none" strike="noStrike">
                          <a:solidFill>
                            <a:srgbClr val="000000"/>
                          </a:solidFill>
                          <a:effectLst/>
                          <a:latin typeface="Calibri" panose="020F0502020204030204"/>
                        </a:rPr>
                        <a:t>EUR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de-AT" sz="1100" b="1" i="0" u="none" strike="noStrike">
                          <a:solidFill>
                            <a:srgbClr val="000000"/>
                          </a:solidFill>
                          <a:effectLst/>
                          <a:latin typeface="Calibri" panose="020F0502020204030204"/>
                        </a:rPr>
                        <a:t>Neutraler Aufwand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r>
                        <a:rPr lang="de-AT" sz="1100" b="1" i="0" u="none" strike="noStrike">
                          <a:solidFill>
                            <a:srgbClr val="000000"/>
                          </a:solidFill>
                          <a:effectLst/>
                          <a:latin typeface="Calibri" panose="020F0502020204030204"/>
                        </a:rPr>
                        <a:t>Zusatzkosten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de-AT" sz="1100" b="1" i="0" u="none" strike="noStrike">
                          <a:solidFill>
                            <a:srgbClr val="000000"/>
                          </a:solidFill>
                          <a:effectLst/>
                          <a:latin typeface="Calibri" panose="020F0502020204030204"/>
                        </a:rPr>
                        <a:t>Kosten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de-AT"/>
                    </a:p>
                  </a:txBody>
                  <a:tcPr/>
                </a:tc>
                <a:extLst>
                  <a:ext uri="{0D108BD9-81ED-4DB2-BD59-A6C34878D82A}">
                    <a16:rowId xmlns:a16="http://schemas.microsoft.com/office/drawing/2014/main" val="10001"/>
                  </a:ext>
                </a:extLst>
              </a:tr>
              <a:tr h="303120">
                <a:tc vMerge="1">
                  <a:txBody>
                    <a:bodyPr/>
                    <a:lstStyle/>
                    <a:p>
                      <a:endParaRPr lang="de-AT"/>
                    </a:p>
                  </a:txBody>
                  <a:tcPr/>
                </a:tc>
                <a:tc vMerge="1">
                  <a:txBody>
                    <a:bodyPr/>
                    <a:lstStyle/>
                    <a:p>
                      <a:endParaRPr lang="de-AT"/>
                    </a:p>
                  </a:txBody>
                  <a:tcPr/>
                </a:tc>
                <a:tc vMerge="1">
                  <a:txBody>
                    <a:bodyPr/>
                    <a:lstStyle/>
                    <a:p>
                      <a:endParaRPr lang="de-AT"/>
                    </a:p>
                  </a:txBody>
                  <a:tcPr/>
                </a:tc>
                <a:tc vMerge="1">
                  <a:txBody>
                    <a:bodyPr/>
                    <a:lstStyle/>
                    <a:p>
                      <a:endParaRPr lang="de-AT"/>
                    </a:p>
                  </a:txBody>
                  <a:tcPr/>
                </a:tc>
                <a:tc>
                  <a:txBody>
                    <a:bodyPr/>
                    <a:lstStyle/>
                    <a:p>
                      <a:pPr algn="l" fontAlgn="b"/>
                      <a:r>
                        <a:rPr lang="de-AT" sz="1100" b="1" i="0" u="none" strike="noStrike">
                          <a:solidFill>
                            <a:srgbClr val="000000"/>
                          </a:solidFill>
                          <a:effectLst/>
                          <a:latin typeface="Calibri" panose="020F0502020204030204"/>
                        </a:rPr>
                        <a:t>Einzelkosten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1" i="0" u="none" strike="noStrike">
                          <a:solidFill>
                            <a:srgbClr val="000000"/>
                          </a:solidFill>
                          <a:effectLst/>
                          <a:latin typeface="Calibri" panose="020F0502020204030204"/>
                        </a:rPr>
                        <a:t>Gemeinkosten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7964">
                <a:tc>
                  <a:txBody>
                    <a:bodyPr/>
                    <a:lstStyle/>
                    <a:p>
                      <a:pPr algn="l" fontAlgn="b"/>
                      <a:r>
                        <a:rPr lang="de-AT" sz="1100" b="0" i="0" u="none" strike="noStrike">
                          <a:solidFill>
                            <a:srgbClr val="000000"/>
                          </a:solidFill>
                          <a:effectLst/>
                          <a:latin typeface="Calibri" panose="020F0502020204030204"/>
                        </a:rPr>
                        <a:t>Material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2 539 000,00 €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2 539 000,00 €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7964">
                <a:tc>
                  <a:txBody>
                    <a:bodyPr/>
                    <a:lstStyle/>
                    <a:p>
                      <a:pPr algn="l" fontAlgn="b"/>
                      <a:r>
                        <a:rPr lang="de-AT" sz="1100" b="0" i="0" u="none" strike="noStrike">
                          <a:solidFill>
                            <a:srgbClr val="000000"/>
                          </a:solidFill>
                          <a:effectLst/>
                          <a:latin typeface="Calibri" panose="020F0502020204030204"/>
                        </a:rPr>
                        <a:t>Strom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174 300,00 €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174 300,00 €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7964">
                <a:tc>
                  <a:txBody>
                    <a:bodyPr/>
                    <a:lstStyle/>
                    <a:p>
                      <a:pPr algn="l" fontAlgn="b"/>
                      <a:r>
                        <a:rPr lang="de-AT" sz="1100" b="0" i="0" u="none" strike="noStrike">
                          <a:solidFill>
                            <a:srgbClr val="000000"/>
                          </a:solidFill>
                          <a:effectLst/>
                          <a:latin typeface="Calibri" panose="020F0502020204030204"/>
                        </a:rPr>
                        <a:t>Löhne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617 230,00 €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617 230,00 €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7964">
                <a:tc>
                  <a:txBody>
                    <a:bodyPr/>
                    <a:lstStyle/>
                    <a:p>
                      <a:pPr algn="l" fontAlgn="b"/>
                      <a:r>
                        <a:rPr lang="de-AT" sz="1100" b="0" i="0" u="none" strike="noStrike">
                          <a:solidFill>
                            <a:srgbClr val="000000"/>
                          </a:solidFill>
                          <a:effectLst/>
                          <a:latin typeface="Calibri" panose="020F0502020204030204"/>
                        </a:rPr>
                        <a:t>Urlaubslöhne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225 000,00 €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225 000,00 €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7964">
                <a:tc>
                  <a:txBody>
                    <a:bodyPr/>
                    <a:lstStyle/>
                    <a:p>
                      <a:pPr algn="l" fontAlgn="b"/>
                      <a:r>
                        <a:rPr lang="de-AT" sz="1100" b="0" i="0" u="none" strike="noStrike">
                          <a:solidFill>
                            <a:srgbClr val="000000"/>
                          </a:solidFill>
                          <a:effectLst/>
                          <a:latin typeface="Calibri" panose="020F0502020204030204"/>
                        </a:rPr>
                        <a:t>gesetzl Sozialaufwand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318 900,00 €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318 900,00 €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7964">
                <a:tc>
                  <a:txBody>
                    <a:bodyPr/>
                    <a:lstStyle/>
                    <a:p>
                      <a:pPr algn="l" fontAlgn="b"/>
                      <a:r>
                        <a:rPr lang="de-AT" sz="1100" b="0" i="0" u="none" strike="noStrike">
                          <a:solidFill>
                            <a:srgbClr val="000000"/>
                          </a:solidFill>
                          <a:effectLst/>
                          <a:latin typeface="Calibri" panose="020F0502020204030204"/>
                        </a:rPr>
                        <a:t>Dienstgeberbeitrag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31 950,00 €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31 950,00 €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87964">
                <a:tc>
                  <a:txBody>
                    <a:bodyPr/>
                    <a:lstStyle/>
                    <a:p>
                      <a:pPr algn="l" fontAlgn="b"/>
                      <a:r>
                        <a:rPr lang="de-AT" sz="1100" b="0" i="0" u="none" strike="noStrike">
                          <a:solidFill>
                            <a:srgbClr val="000000"/>
                          </a:solidFill>
                          <a:effectLst/>
                          <a:latin typeface="Calibri" panose="020F0502020204030204"/>
                        </a:rPr>
                        <a:t>Reparaturen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16 000,00 €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16 000,00 €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87964">
                <a:tc>
                  <a:txBody>
                    <a:bodyPr/>
                    <a:lstStyle/>
                    <a:p>
                      <a:pPr algn="l" fontAlgn="b"/>
                      <a:r>
                        <a:rPr lang="de-AT" sz="1100" b="0" i="0" u="none" strike="noStrike">
                          <a:solidFill>
                            <a:srgbClr val="000000"/>
                          </a:solidFill>
                          <a:effectLst/>
                          <a:latin typeface="Calibri" panose="020F0502020204030204"/>
                        </a:rPr>
                        <a:t>Versicherungen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12 000,00 €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12 000,00 €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87964">
                <a:tc>
                  <a:txBody>
                    <a:bodyPr/>
                    <a:lstStyle/>
                    <a:p>
                      <a:pPr algn="l" fontAlgn="b"/>
                      <a:r>
                        <a:rPr lang="de-AT" sz="1100" b="0" i="0" u="none" strike="noStrike">
                          <a:solidFill>
                            <a:srgbClr val="000000"/>
                          </a:solidFill>
                          <a:effectLst/>
                          <a:latin typeface="Calibri" panose="020F0502020204030204"/>
                        </a:rPr>
                        <a:t>Zinsen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1 368,00 €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1 368,00 €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87964">
                <a:tc>
                  <a:txBody>
                    <a:bodyPr/>
                    <a:lstStyle/>
                    <a:p>
                      <a:pPr algn="l" fontAlgn="b"/>
                      <a:r>
                        <a:rPr lang="de-AT" sz="1100" b="0" i="0" u="none" strike="noStrike">
                          <a:solidFill>
                            <a:srgbClr val="000000"/>
                          </a:solidFill>
                          <a:effectLst/>
                          <a:latin typeface="Calibri" panose="020F0502020204030204"/>
                        </a:rPr>
                        <a:t>AfA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32 950,00 €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32 950,00 €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87964">
                <a:tc>
                  <a:txBody>
                    <a:bodyPr/>
                    <a:lstStyle/>
                    <a:p>
                      <a:pPr algn="l" fontAlgn="b"/>
                      <a:r>
                        <a:rPr lang="de-AT" sz="1100" b="0" i="0" u="none" strike="noStrike">
                          <a:solidFill>
                            <a:srgbClr val="000000"/>
                          </a:solidFill>
                          <a:effectLst/>
                          <a:latin typeface="Calibri" panose="020F0502020204030204"/>
                        </a:rPr>
                        <a:t>Schadensfälle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2 630,00 €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2 630,00 €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87964">
                <a:tc>
                  <a:txBody>
                    <a:bodyPr/>
                    <a:lstStyle/>
                    <a:p>
                      <a:pPr algn="l" fontAlgn="b"/>
                      <a:r>
                        <a:rPr lang="de-AT" sz="1100" b="0" i="0" u="none" strike="noStrike">
                          <a:solidFill>
                            <a:srgbClr val="000000"/>
                          </a:solidFill>
                          <a:effectLst/>
                          <a:latin typeface="Calibri" panose="020F0502020204030204"/>
                        </a:rPr>
                        <a:t>kalk Zinsen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2 317,00 €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2 317,00 €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87964">
                <a:tc>
                  <a:txBody>
                    <a:bodyPr/>
                    <a:lstStyle/>
                    <a:p>
                      <a:pPr algn="l" fontAlgn="b"/>
                      <a:r>
                        <a:rPr lang="de-AT" sz="1100" b="0" i="0" u="none" strike="noStrike">
                          <a:solidFill>
                            <a:srgbClr val="000000"/>
                          </a:solidFill>
                          <a:effectLst/>
                          <a:latin typeface="Calibri" panose="020F0502020204030204"/>
                        </a:rPr>
                        <a:t>kalk AfA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21 900,00 €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21 900,00 €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87964">
                <a:tc>
                  <a:txBody>
                    <a:bodyPr/>
                    <a:lstStyle/>
                    <a:p>
                      <a:pPr algn="l" fontAlgn="b"/>
                      <a:r>
                        <a:rPr lang="de-AT" sz="1100" b="0" i="0" u="none" strike="noStrike">
                          <a:solidFill>
                            <a:srgbClr val="000000"/>
                          </a:solidFill>
                          <a:effectLst/>
                          <a:latin typeface="Calibri" panose="020F0502020204030204"/>
                        </a:rPr>
                        <a:t>kalk Schadensfälle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2 000,00 €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2 000,00 €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87964">
                <a:tc>
                  <a:txBody>
                    <a:bodyPr/>
                    <a:lstStyle/>
                    <a:p>
                      <a:pPr algn="l" fontAlgn="b"/>
                      <a:r>
                        <a:rPr lang="de-AT" sz="1100" b="0" i="0" u="none" strike="noStrike">
                          <a:solidFill>
                            <a:srgbClr val="000000"/>
                          </a:solidFill>
                          <a:effectLst/>
                          <a:latin typeface="Calibri" panose="020F0502020204030204"/>
                        </a:rPr>
                        <a:t>Unternehmerlohn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35 000,00 €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a:solidFill>
                            <a:srgbClr val="000000"/>
                          </a:solidFill>
                          <a:effectLst/>
                          <a:latin typeface="Calibri" panose="020F0502020204030204"/>
                        </a:rPr>
                        <a:t>       10 000,00 €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AT" sz="1100" b="0" i="0" u="none" strike="noStrike" dirty="0">
                          <a:solidFill>
                            <a:srgbClr val="000000"/>
                          </a:solidFill>
                          <a:effectLst/>
                          <a:latin typeface="Calibri" panose="020F0502020204030204"/>
                        </a:rPr>
                        <a:t>      25 000,00 €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632293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1159099" y="540913"/>
            <a:ext cx="9942490" cy="677108"/>
          </a:xfrm>
          <a:prstGeom prst="rect">
            <a:avLst/>
          </a:prstGeom>
          <a:noFill/>
        </p:spPr>
        <p:txBody>
          <a:bodyPr wrap="square" rtlCol="0">
            <a:spAutoFit/>
          </a:bodyPr>
          <a:lstStyle/>
          <a:p>
            <a:pPr algn="ctr"/>
            <a:r>
              <a:rPr lang="de-AT" sz="3800" b="1" u="sng" dirty="0"/>
              <a:t>Kalkulation im Unternehmen</a:t>
            </a:r>
          </a:p>
        </p:txBody>
      </p:sp>
      <p:sp>
        <p:nvSpPr>
          <p:cNvPr id="4" name="Textfeld 3"/>
          <p:cNvSpPr txBox="1"/>
          <p:nvPr/>
        </p:nvSpPr>
        <p:spPr>
          <a:xfrm>
            <a:off x="326053" y="1943936"/>
            <a:ext cx="11539893" cy="2677656"/>
          </a:xfrm>
          <a:prstGeom prst="rect">
            <a:avLst/>
          </a:prstGeom>
          <a:noFill/>
          <a:ln>
            <a:noFill/>
          </a:ln>
        </p:spPr>
        <p:txBody>
          <a:bodyPr wrap="square" rtlCol="0">
            <a:spAutoFit/>
          </a:bodyPr>
          <a:lstStyle/>
          <a:p>
            <a:pPr marL="342900" indent="-342900">
              <a:buFont typeface="Arial" panose="020B0604020202020204" pitchFamily="34" charset="0"/>
              <a:buChar char="•"/>
            </a:pPr>
            <a:r>
              <a:rPr lang="de-AT" sz="2400" b="1" dirty="0"/>
              <a:t>Divisionskalkulation</a:t>
            </a:r>
            <a:r>
              <a:rPr lang="de-AT" sz="2400" dirty="0"/>
              <a:t> </a:t>
            </a:r>
          </a:p>
          <a:p>
            <a:endParaRPr lang="de-AT" sz="2400" dirty="0"/>
          </a:p>
          <a:p>
            <a:endParaRPr lang="de-AT" sz="2400" dirty="0"/>
          </a:p>
          <a:p>
            <a:pPr marL="342900" indent="-342900">
              <a:buFont typeface="Arial" panose="020B0604020202020204" pitchFamily="34" charset="0"/>
              <a:buChar char="•"/>
            </a:pPr>
            <a:endParaRPr lang="de-AT" sz="2400" dirty="0"/>
          </a:p>
          <a:p>
            <a:pPr marL="342900" indent="-342900">
              <a:buFont typeface="Arial" panose="020B0604020202020204" pitchFamily="34" charset="0"/>
              <a:buChar char="•"/>
            </a:pPr>
            <a:endParaRPr lang="de-AT" sz="2400" dirty="0"/>
          </a:p>
          <a:p>
            <a:pPr marL="800100" lvl="1" indent="-342900">
              <a:buFont typeface="Arial" panose="020B0604020202020204" pitchFamily="34" charset="0"/>
              <a:buChar char="•"/>
            </a:pPr>
            <a:r>
              <a:rPr lang="de-AT" sz="2400" dirty="0"/>
              <a:t>für </a:t>
            </a:r>
            <a:r>
              <a:rPr lang="de-AT" sz="2400" dirty="0" err="1"/>
              <a:t>Einproduktunternehmen</a:t>
            </a:r>
            <a:endParaRPr lang="de-AT" sz="2400" dirty="0"/>
          </a:p>
          <a:p>
            <a:pPr marL="800100" lvl="1" indent="-342900">
              <a:buFont typeface="Arial" panose="020B0604020202020204" pitchFamily="34" charset="0"/>
              <a:buChar char="•"/>
            </a:pPr>
            <a:r>
              <a:rPr lang="de-AT" sz="2400" dirty="0"/>
              <a:t>zur Kontrolle</a:t>
            </a:r>
          </a:p>
        </p:txBody>
      </p:sp>
      <p:grpSp>
        <p:nvGrpSpPr>
          <p:cNvPr id="9" name="Gruppieren 8"/>
          <p:cNvGrpSpPr/>
          <p:nvPr/>
        </p:nvGrpSpPr>
        <p:grpSpPr>
          <a:xfrm>
            <a:off x="3528811" y="2811753"/>
            <a:ext cx="4185634" cy="747386"/>
            <a:chOff x="1584101" y="5374648"/>
            <a:chExt cx="4185634" cy="747386"/>
          </a:xfrm>
        </p:grpSpPr>
        <p:sp>
          <p:nvSpPr>
            <p:cNvPr id="5" name="Textfeld 4"/>
            <p:cNvSpPr txBox="1"/>
            <p:nvPr/>
          </p:nvSpPr>
          <p:spPr>
            <a:xfrm>
              <a:off x="1584101" y="5537916"/>
              <a:ext cx="4185634" cy="369332"/>
            </a:xfrm>
            <a:prstGeom prst="rect">
              <a:avLst/>
            </a:prstGeom>
            <a:noFill/>
          </p:spPr>
          <p:txBody>
            <a:bodyPr wrap="square" rtlCol="0">
              <a:spAutoFit/>
            </a:bodyPr>
            <a:lstStyle/>
            <a:p>
              <a:r>
                <a:rPr lang="de-AT" b="1" dirty="0"/>
                <a:t>Kosten je Stück =  -----------------------------</a:t>
              </a:r>
            </a:p>
          </p:txBody>
        </p:sp>
        <p:sp>
          <p:nvSpPr>
            <p:cNvPr id="7" name="Textfeld 6"/>
            <p:cNvSpPr txBox="1"/>
            <p:nvPr/>
          </p:nvSpPr>
          <p:spPr>
            <a:xfrm>
              <a:off x="3294843" y="5374648"/>
              <a:ext cx="2137893" cy="369332"/>
            </a:xfrm>
            <a:prstGeom prst="rect">
              <a:avLst/>
            </a:prstGeom>
            <a:noFill/>
          </p:spPr>
          <p:txBody>
            <a:bodyPr wrap="square" rtlCol="0">
              <a:spAutoFit/>
            </a:bodyPr>
            <a:lstStyle/>
            <a:p>
              <a:pPr algn="ctr"/>
              <a:r>
                <a:rPr lang="de-AT" b="1" dirty="0"/>
                <a:t>Gesamtkosten</a:t>
              </a:r>
            </a:p>
          </p:txBody>
        </p:sp>
        <p:sp>
          <p:nvSpPr>
            <p:cNvPr id="8" name="Textfeld 7"/>
            <p:cNvSpPr txBox="1"/>
            <p:nvPr/>
          </p:nvSpPr>
          <p:spPr>
            <a:xfrm>
              <a:off x="3294843" y="5752702"/>
              <a:ext cx="2137893" cy="369332"/>
            </a:xfrm>
            <a:prstGeom prst="rect">
              <a:avLst/>
            </a:prstGeom>
            <a:noFill/>
          </p:spPr>
          <p:txBody>
            <a:bodyPr wrap="square" rtlCol="0">
              <a:spAutoFit/>
            </a:bodyPr>
            <a:lstStyle/>
            <a:p>
              <a:pPr algn="ctr"/>
              <a:r>
                <a:rPr lang="de-AT" b="1" dirty="0"/>
                <a:t>erzeugte Stück</a:t>
              </a:r>
            </a:p>
          </p:txBody>
        </p:sp>
      </p:grpSp>
    </p:spTree>
    <p:extLst>
      <p:ext uri="{BB962C8B-B14F-4D97-AF65-F5344CB8AC3E}">
        <p14:creationId xmlns:p14="http://schemas.microsoft.com/office/powerpoint/2010/main" val="4244725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llipse 13"/>
          <p:cNvSpPr/>
          <p:nvPr/>
        </p:nvSpPr>
        <p:spPr>
          <a:xfrm>
            <a:off x="1545465" y="824248"/>
            <a:ext cx="3631842" cy="149394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 name="Textfeld 3"/>
          <p:cNvSpPr txBox="1"/>
          <p:nvPr/>
        </p:nvSpPr>
        <p:spPr>
          <a:xfrm>
            <a:off x="472120" y="128014"/>
            <a:ext cx="11539893" cy="2308324"/>
          </a:xfrm>
          <a:prstGeom prst="rect">
            <a:avLst/>
          </a:prstGeom>
          <a:noFill/>
          <a:ln>
            <a:noFill/>
          </a:ln>
        </p:spPr>
        <p:txBody>
          <a:bodyPr wrap="square" rtlCol="0">
            <a:spAutoFit/>
          </a:bodyPr>
          <a:lstStyle/>
          <a:p>
            <a:pPr marL="342900" indent="-342900">
              <a:buFont typeface="Arial" panose="020B0604020202020204" pitchFamily="34" charset="0"/>
              <a:buChar char="•"/>
            </a:pPr>
            <a:r>
              <a:rPr lang="de-AT" sz="2400" b="1" dirty="0"/>
              <a:t>Handelskalkulation</a:t>
            </a:r>
            <a:endParaRPr lang="de-AT" sz="2400" dirty="0"/>
          </a:p>
          <a:p>
            <a:endParaRPr lang="de-AT" sz="2400" dirty="0"/>
          </a:p>
          <a:p>
            <a:endParaRPr lang="de-AT" sz="2400" dirty="0"/>
          </a:p>
          <a:p>
            <a:endParaRPr lang="de-AT" sz="2400" dirty="0"/>
          </a:p>
          <a:p>
            <a:endParaRPr lang="de-AT" sz="2400" dirty="0"/>
          </a:p>
          <a:p>
            <a:endParaRPr lang="de-AT" sz="2400" dirty="0"/>
          </a:p>
        </p:txBody>
      </p:sp>
      <p:grpSp>
        <p:nvGrpSpPr>
          <p:cNvPr id="6" name="Gruppieren 5"/>
          <p:cNvGrpSpPr/>
          <p:nvPr/>
        </p:nvGrpSpPr>
        <p:grpSpPr>
          <a:xfrm>
            <a:off x="1955441" y="1146219"/>
            <a:ext cx="8281115" cy="830997"/>
            <a:chOff x="1955442" y="3850783"/>
            <a:chExt cx="8281115" cy="830997"/>
          </a:xfrm>
        </p:grpSpPr>
        <p:sp>
          <p:nvSpPr>
            <p:cNvPr id="3" name="Textfeld 2"/>
            <p:cNvSpPr txBox="1"/>
            <p:nvPr/>
          </p:nvSpPr>
          <p:spPr>
            <a:xfrm>
              <a:off x="4878946" y="3850783"/>
              <a:ext cx="2434107" cy="830997"/>
            </a:xfrm>
            <a:prstGeom prst="rect">
              <a:avLst/>
            </a:prstGeom>
            <a:solidFill>
              <a:srgbClr val="FFFF00"/>
            </a:solidFill>
            <a:ln>
              <a:solidFill>
                <a:schemeClr val="tx1"/>
              </a:solidFill>
            </a:ln>
          </p:spPr>
          <p:txBody>
            <a:bodyPr wrap="square" rtlCol="0">
              <a:spAutoFit/>
            </a:bodyPr>
            <a:lstStyle/>
            <a:p>
              <a:pPr algn="ctr"/>
              <a:r>
                <a:rPr lang="de-AT" sz="2400" b="1" dirty="0"/>
                <a:t>Unternehmen</a:t>
              </a:r>
            </a:p>
            <a:p>
              <a:pPr algn="ctr"/>
              <a:r>
                <a:rPr lang="de-AT" sz="2400" b="1" dirty="0"/>
                <a:t>Gemeinkosten</a:t>
              </a:r>
            </a:p>
          </p:txBody>
        </p:sp>
        <p:sp>
          <p:nvSpPr>
            <p:cNvPr id="10" name="Pfeil nach rechts 9"/>
            <p:cNvSpPr/>
            <p:nvPr/>
          </p:nvSpPr>
          <p:spPr>
            <a:xfrm>
              <a:off x="1955442" y="3850783"/>
              <a:ext cx="2923504" cy="79849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2400" b="1" dirty="0">
                  <a:solidFill>
                    <a:schemeClr val="tx1"/>
                  </a:solidFill>
                </a:rPr>
                <a:t>Einstandspreis</a:t>
              </a:r>
            </a:p>
          </p:txBody>
        </p:sp>
        <p:sp>
          <p:nvSpPr>
            <p:cNvPr id="11" name="Pfeil nach rechts 10"/>
            <p:cNvSpPr/>
            <p:nvPr/>
          </p:nvSpPr>
          <p:spPr>
            <a:xfrm>
              <a:off x="7313053" y="3850783"/>
              <a:ext cx="2923504" cy="79849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2400" b="1" dirty="0">
                  <a:solidFill>
                    <a:schemeClr val="tx1"/>
                  </a:solidFill>
                </a:rPr>
                <a:t>Verkaufspreis</a:t>
              </a:r>
            </a:p>
          </p:txBody>
        </p:sp>
      </p:grpSp>
      <p:graphicFrame>
        <p:nvGraphicFramePr>
          <p:cNvPr id="12" name="Tabelle 11"/>
          <p:cNvGraphicFramePr>
            <a:graphicFrameLocks noGrp="1"/>
          </p:cNvGraphicFramePr>
          <p:nvPr>
            <p:extLst>
              <p:ext uri="{D42A27DB-BD31-4B8C-83A1-F6EECF244321}">
                <p14:modId xmlns:p14="http://schemas.microsoft.com/office/powerpoint/2010/main" val="3808740430"/>
              </p:ext>
            </p:extLst>
          </p:nvPr>
        </p:nvGraphicFramePr>
        <p:xfrm>
          <a:off x="472120" y="2436338"/>
          <a:ext cx="11278320" cy="39776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3553169">
                  <a:extLst>
                    <a:ext uri="{9D8B030D-6E8A-4147-A177-3AD203B41FA5}">
                      <a16:colId xmlns:a16="http://schemas.microsoft.com/office/drawing/2014/main" val="20001"/>
                    </a:ext>
                  </a:extLst>
                </a:gridCol>
                <a:gridCol w="298763">
                  <a:extLst>
                    <a:ext uri="{9D8B030D-6E8A-4147-A177-3AD203B41FA5}">
                      <a16:colId xmlns:a16="http://schemas.microsoft.com/office/drawing/2014/main" val="20002"/>
                    </a:ext>
                  </a:extLst>
                </a:gridCol>
                <a:gridCol w="3214687">
                  <a:extLst>
                    <a:ext uri="{9D8B030D-6E8A-4147-A177-3AD203B41FA5}">
                      <a16:colId xmlns:a16="http://schemas.microsoft.com/office/drawing/2014/main" val="20003"/>
                    </a:ext>
                  </a:extLst>
                </a:gridCol>
                <a:gridCol w="4003421">
                  <a:extLst>
                    <a:ext uri="{9D8B030D-6E8A-4147-A177-3AD203B41FA5}">
                      <a16:colId xmlns:a16="http://schemas.microsoft.com/office/drawing/2014/main" val="20004"/>
                    </a:ext>
                  </a:extLst>
                </a:gridCol>
              </a:tblGrid>
              <a:tr h="370840">
                <a:tc>
                  <a:txBody>
                    <a:bodyPr/>
                    <a:lstStyle/>
                    <a:p>
                      <a:endParaRPr lang="de-AT" dirty="0">
                        <a:solidFill>
                          <a:srgbClr val="FF0000"/>
                        </a:solidFill>
                      </a:endParaRPr>
                    </a:p>
                  </a:txBody>
                  <a:tcPr/>
                </a:tc>
                <a:tc>
                  <a:txBody>
                    <a:bodyPr/>
                    <a:lstStyle/>
                    <a:p>
                      <a:r>
                        <a:rPr lang="de-AT" dirty="0">
                          <a:solidFill>
                            <a:srgbClr val="FF0000"/>
                          </a:solidFill>
                        </a:rPr>
                        <a:t>Verkäufer verrechnet</a:t>
                      </a:r>
                      <a:r>
                        <a:rPr lang="de-AT" baseline="0" dirty="0">
                          <a:solidFill>
                            <a:srgbClr val="FF0000"/>
                          </a:solidFill>
                        </a:rPr>
                        <a:t> Bezugsspesen</a:t>
                      </a:r>
                      <a:endParaRPr lang="de-AT" dirty="0">
                        <a:solidFill>
                          <a:srgbClr val="FF0000"/>
                        </a:solidFill>
                      </a:endParaRPr>
                    </a:p>
                  </a:txBody>
                  <a:tcPr/>
                </a:tc>
                <a:tc>
                  <a:txBody>
                    <a:bodyPr/>
                    <a:lstStyle/>
                    <a:p>
                      <a:endParaRPr lang="de-AT" dirty="0"/>
                    </a:p>
                  </a:txBody>
                  <a:tcPr>
                    <a:pattFill prst="ltDnDiag">
                      <a:fgClr>
                        <a:schemeClr val="accent1"/>
                      </a:fgClr>
                      <a:bgClr>
                        <a:schemeClr val="bg1"/>
                      </a:bgClr>
                    </a:pattFill>
                  </a:tcPr>
                </a:tc>
                <a:tc>
                  <a:txBody>
                    <a:bodyPr/>
                    <a:lstStyle/>
                    <a:p>
                      <a:r>
                        <a:rPr lang="de-AT" dirty="0"/>
                        <a:t>Spediteur verrechnet Bezugsspesen</a:t>
                      </a:r>
                    </a:p>
                  </a:txBody>
                  <a:tcPr>
                    <a:pattFill prst="ltDnDiag">
                      <a:fgClr>
                        <a:schemeClr val="accent1"/>
                      </a:fgClr>
                      <a:bgClr>
                        <a:schemeClr val="bg1"/>
                      </a:bgClr>
                    </a:pattFill>
                  </a:tcPr>
                </a:tc>
                <a:tc>
                  <a:txBody>
                    <a:bodyPr/>
                    <a:lstStyle/>
                    <a:p>
                      <a:r>
                        <a:rPr lang="de-AT" dirty="0"/>
                        <a:t>Was ist was?</a:t>
                      </a:r>
                    </a:p>
                  </a:txBody>
                  <a:tcPr/>
                </a:tc>
                <a:extLst>
                  <a:ext uri="{0D108BD9-81ED-4DB2-BD59-A6C34878D82A}">
                    <a16:rowId xmlns:a16="http://schemas.microsoft.com/office/drawing/2014/main" val="10000"/>
                  </a:ext>
                </a:extLst>
              </a:tr>
              <a:tr h="370840">
                <a:tc>
                  <a:txBody>
                    <a:bodyPr/>
                    <a:lstStyle/>
                    <a:p>
                      <a:endParaRPr lang="de-AT" dirty="0">
                        <a:solidFill>
                          <a:srgbClr val="FF0000"/>
                        </a:solidFill>
                      </a:endParaRPr>
                    </a:p>
                  </a:txBody>
                  <a:tcPr/>
                </a:tc>
                <a:tc>
                  <a:txBody>
                    <a:bodyPr/>
                    <a:lstStyle/>
                    <a:p>
                      <a:r>
                        <a:rPr lang="de-AT" dirty="0">
                          <a:solidFill>
                            <a:srgbClr val="FF0000"/>
                          </a:solidFill>
                        </a:rPr>
                        <a:t>Bruttopreis</a:t>
                      </a:r>
                    </a:p>
                  </a:txBody>
                  <a:tcPr/>
                </a:tc>
                <a:tc>
                  <a:txBody>
                    <a:bodyPr/>
                    <a:lstStyle/>
                    <a:p>
                      <a:endParaRPr lang="de-AT" dirty="0"/>
                    </a:p>
                  </a:txBody>
                  <a:tcPr>
                    <a:pattFill prst="ltDnDiag">
                      <a:fgClr>
                        <a:schemeClr val="accent1"/>
                      </a:fgClr>
                      <a:bgClr>
                        <a:schemeClr val="bg1"/>
                      </a:bgClr>
                    </a:pattFill>
                  </a:tcPr>
                </a:tc>
                <a:tc>
                  <a:txBody>
                    <a:bodyPr/>
                    <a:lstStyle/>
                    <a:p>
                      <a:r>
                        <a:rPr lang="de-AT" dirty="0"/>
                        <a:t>Bruttopreis</a:t>
                      </a:r>
                    </a:p>
                  </a:txBody>
                  <a:tcPr>
                    <a:pattFill prst="ltDnDiag">
                      <a:fgClr>
                        <a:schemeClr val="accent1"/>
                      </a:fgClr>
                      <a:bgClr>
                        <a:schemeClr val="bg1"/>
                      </a:bgClr>
                    </a:pattFill>
                  </a:tcPr>
                </a:tc>
                <a:tc>
                  <a:txBody>
                    <a:bodyPr/>
                    <a:lstStyle/>
                    <a:p>
                      <a:r>
                        <a:rPr lang="de-AT" dirty="0" err="1"/>
                        <a:t>Inkl</a:t>
                      </a:r>
                      <a:r>
                        <a:rPr lang="de-AT" dirty="0"/>
                        <a:t> USt</a:t>
                      </a:r>
                    </a:p>
                  </a:txBody>
                  <a:tcPr/>
                </a:tc>
                <a:extLst>
                  <a:ext uri="{0D108BD9-81ED-4DB2-BD59-A6C34878D82A}">
                    <a16:rowId xmlns:a16="http://schemas.microsoft.com/office/drawing/2014/main" val="10001"/>
                  </a:ext>
                </a:extLst>
              </a:tr>
              <a:tr h="370840">
                <a:tc>
                  <a:txBody>
                    <a:bodyPr/>
                    <a:lstStyle/>
                    <a:p>
                      <a:r>
                        <a:rPr lang="de-AT" dirty="0">
                          <a:solidFill>
                            <a:srgbClr val="FF0000"/>
                          </a:solidFill>
                        </a:rPr>
                        <a:t>-</a:t>
                      </a:r>
                    </a:p>
                  </a:txBody>
                  <a:tcPr/>
                </a:tc>
                <a:tc>
                  <a:txBody>
                    <a:bodyPr/>
                    <a:lstStyle/>
                    <a:p>
                      <a:r>
                        <a:rPr lang="de-AT" dirty="0">
                          <a:solidFill>
                            <a:srgbClr val="FF0000"/>
                          </a:solidFill>
                        </a:rPr>
                        <a:t>Umsatzsteuer</a:t>
                      </a:r>
                    </a:p>
                  </a:txBody>
                  <a:tcPr>
                    <a:lnB w="12700" cap="flat" cmpd="sng" algn="ctr">
                      <a:solidFill>
                        <a:schemeClr val="tx1"/>
                      </a:solidFill>
                      <a:prstDash val="solid"/>
                      <a:round/>
                      <a:headEnd type="none" w="med" len="med"/>
                      <a:tailEnd type="none" w="med" len="med"/>
                    </a:lnB>
                  </a:tcPr>
                </a:tc>
                <a:tc>
                  <a:txBody>
                    <a:bodyPr/>
                    <a:lstStyle/>
                    <a:p>
                      <a:r>
                        <a:rPr lang="de-AT" dirty="0"/>
                        <a:t>-</a:t>
                      </a:r>
                    </a:p>
                  </a:txBody>
                  <a:tcPr>
                    <a:lnB w="12700" cap="flat" cmpd="sng" algn="ctr">
                      <a:solidFill>
                        <a:schemeClr val="tx1"/>
                      </a:solidFill>
                      <a:prstDash val="solid"/>
                      <a:round/>
                      <a:headEnd type="none" w="med" len="med"/>
                      <a:tailEnd type="none" w="med" len="med"/>
                    </a:lnB>
                    <a:pattFill prst="ltDnDiag">
                      <a:fgClr>
                        <a:schemeClr val="accent1"/>
                      </a:fgClr>
                      <a:bgClr>
                        <a:schemeClr val="bg1"/>
                      </a:bgClr>
                    </a:pattFill>
                  </a:tcPr>
                </a:tc>
                <a:tc>
                  <a:txBody>
                    <a:bodyPr/>
                    <a:lstStyle/>
                    <a:p>
                      <a:r>
                        <a:rPr lang="de-AT" dirty="0"/>
                        <a:t>Umsatzsteuer</a:t>
                      </a:r>
                    </a:p>
                  </a:txBody>
                  <a:tcPr>
                    <a:lnB w="12700" cap="flat" cmpd="sng" algn="ctr">
                      <a:solidFill>
                        <a:schemeClr val="tx1"/>
                      </a:solidFill>
                      <a:prstDash val="solid"/>
                      <a:round/>
                      <a:headEnd type="none" w="med" len="med"/>
                      <a:tailEnd type="none" w="med" len="med"/>
                    </a:lnB>
                    <a:pattFill prst="ltDnDiag">
                      <a:fgClr>
                        <a:schemeClr val="accent1"/>
                      </a:fgClr>
                      <a:bgClr>
                        <a:schemeClr val="bg1"/>
                      </a:bgClr>
                    </a:pattFill>
                  </a:tcPr>
                </a:tc>
                <a:tc>
                  <a:txBody>
                    <a:bodyPr/>
                    <a:lstStyle/>
                    <a:p>
                      <a:r>
                        <a:rPr lang="de-AT" dirty="0"/>
                        <a:t>10%,</a:t>
                      </a:r>
                      <a:r>
                        <a:rPr lang="de-AT" baseline="0" dirty="0"/>
                        <a:t> 13%, 20%</a:t>
                      </a:r>
                      <a:endParaRPr lang="de-AT"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de-AT" dirty="0">
                          <a:solidFill>
                            <a:srgbClr val="FF0000"/>
                          </a:solidFill>
                        </a:rPr>
                        <a:t>=</a:t>
                      </a:r>
                    </a:p>
                  </a:txBody>
                  <a:tcPr/>
                </a:tc>
                <a:tc>
                  <a:txBody>
                    <a:bodyPr/>
                    <a:lstStyle/>
                    <a:p>
                      <a:r>
                        <a:rPr lang="de-AT" dirty="0">
                          <a:solidFill>
                            <a:srgbClr val="FF0000"/>
                          </a:solidFill>
                        </a:rPr>
                        <a:t>Nettopreis</a:t>
                      </a:r>
                    </a:p>
                  </a:txBody>
                  <a:tcPr>
                    <a:lnT w="12700" cap="flat" cmpd="sng" algn="ctr">
                      <a:solidFill>
                        <a:schemeClr val="tx1"/>
                      </a:solidFill>
                      <a:prstDash val="solid"/>
                      <a:round/>
                      <a:headEnd type="none" w="med" len="med"/>
                      <a:tailEnd type="none" w="med" len="med"/>
                    </a:lnT>
                  </a:tcPr>
                </a:tc>
                <a:tc>
                  <a:txBody>
                    <a:bodyPr/>
                    <a:lstStyle/>
                    <a:p>
                      <a:r>
                        <a:rPr lang="de-AT" dirty="0"/>
                        <a:t>=</a:t>
                      </a:r>
                    </a:p>
                  </a:txBody>
                  <a:tcPr>
                    <a:lnT w="12700" cap="flat" cmpd="sng" algn="ctr">
                      <a:solidFill>
                        <a:schemeClr val="tx1"/>
                      </a:solidFill>
                      <a:prstDash val="solid"/>
                      <a:round/>
                      <a:headEnd type="none" w="med" len="med"/>
                      <a:tailEnd type="none" w="med" len="med"/>
                    </a:lnT>
                    <a:pattFill prst="ltDnDiag">
                      <a:fgClr>
                        <a:schemeClr val="accent1"/>
                      </a:fgClr>
                      <a:bgClr>
                        <a:schemeClr val="bg1"/>
                      </a:bgClr>
                    </a:pattFill>
                  </a:tcPr>
                </a:tc>
                <a:tc>
                  <a:txBody>
                    <a:bodyPr/>
                    <a:lstStyle/>
                    <a:p>
                      <a:r>
                        <a:rPr lang="de-AT" dirty="0"/>
                        <a:t>Nettopreis</a:t>
                      </a:r>
                    </a:p>
                  </a:txBody>
                  <a:tcPr>
                    <a:lnT w="12700" cap="flat" cmpd="sng" algn="ctr">
                      <a:solidFill>
                        <a:schemeClr val="tx1"/>
                      </a:solidFill>
                      <a:prstDash val="solid"/>
                      <a:round/>
                      <a:headEnd type="none" w="med" len="med"/>
                      <a:tailEnd type="none" w="med" len="med"/>
                    </a:lnT>
                    <a:pattFill prst="ltDnDiag">
                      <a:fgClr>
                        <a:schemeClr val="accent1"/>
                      </a:fgClr>
                      <a:bgClr>
                        <a:schemeClr val="bg1"/>
                      </a:bgClr>
                    </a:pattFill>
                  </a:tcPr>
                </a:tc>
                <a:tc>
                  <a:txBody>
                    <a:bodyPr/>
                    <a:lstStyle/>
                    <a:p>
                      <a:endParaRPr lang="de-AT"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r h="370840">
                <a:tc>
                  <a:txBody>
                    <a:bodyPr/>
                    <a:lstStyle/>
                    <a:p>
                      <a:r>
                        <a:rPr lang="de-AT" dirty="0">
                          <a:solidFill>
                            <a:srgbClr val="FF0000"/>
                          </a:solidFill>
                        </a:rPr>
                        <a:t>-</a:t>
                      </a:r>
                    </a:p>
                  </a:txBody>
                  <a:tcPr/>
                </a:tc>
                <a:tc>
                  <a:txBody>
                    <a:bodyPr/>
                    <a:lstStyle/>
                    <a:p>
                      <a:r>
                        <a:rPr lang="de-AT" dirty="0">
                          <a:solidFill>
                            <a:srgbClr val="FF0000"/>
                          </a:solidFill>
                        </a:rPr>
                        <a:t>Rabatt</a:t>
                      </a:r>
                    </a:p>
                  </a:txBody>
                  <a:tcPr>
                    <a:lnB w="12700" cap="flat" cmpd="sng" algn="ctr">
                      <a:solidFill>
                        <a:schemeClr val="tx1"/>
                      </a:solidFill>
                      <a:prstDash val="solid"/>
                      <a:round/>
                      <a:headEnd type="none" w="med" len="med"/>
                      <a:tailEnd type="none" w="med" len="med"/>
                    </a:lnB>
                  </a:tcPr>
                </a:tc>
                <a:tc>
                  <a:txBody>
                    <a:bodyPr/>
                    <a:lstStyle/>
                    <a:p>
                      <a:r>
                        <a:rPr lang="de-AT" dirty="0"/>
                        <a:t>-</a:t>
                      </a:r>
                    </a:p>
                  </a:txBody>
                  <a:tcPr>
                    <a:lnB w="12700" cap="flat" cmpd="sng" algn="ctr">
                      <a:solidFill>
                        <a:schemeClr val="tx1"/>
                      </a:solidFill>
                      <a:prstDash val="solid"/>
                      <a:round/>
                      <a:headEnd type="none" w="med" len="med"/>
                      <a:tailEnd type="none" w="med" len="med"/>
                    </a:lnB>
                    <a:pattFill prst="ltDnDiag">
                      <a:fgClr>
                        <a:schemeClr val="accent1"/>
                      </a:fgClr>
                      <a:bgClr>
                        <a:schemeClr val="bg1"/>
                      </a:bgClr>
                    </a:pattFill>
                  </a:tcPr>
                </a:tc>
                <a:tc>
                  <a:txBody>
                    <a:bodyPr/>
                    <a:lstStyle/>
                    <a:p>
                      <a:r>
                        <a:rPr lang="de-AT" dirty="0"/>
                        <a:t>Rabatt</a:t>
                      </a:r>
                    </a:p>
                  </a:txBody>
                  <a:tcPr>
                    <a:lnB w="12700" cap="flat" cmpd="sng" algn="ctr">
                      <a:solidFill>
                        <a:schemeClr val="tx1"/>
                      </a:solidFill>
                      <a:prstDash val="solid"/>
                      <a:round/>
                      <a:headEnd type="none" w="med" len="med"/>
                      <a:tailEnd type="none" w="med" len="med"/>
                    </a:lnB>
                    <a:pattFill prst="ltDnDiag">
                      <a:fgClr>
                        <a:schemeClr val="accent1"/>
                      </a:fgClr>
                      <a:bgClr>
                        <a:schemeClr val="bg1"/>
                      </a:bgClr>
                    </a:pattFill>
                  </a:tcPr>
                </a:tc>
                <a:tc>
                  <a:txBody>
                    <a:bodyPr/>
                    <a:lstStyle/>
                    <a:p>
                      <a:r>
                        <a:rPr lang="de-AT" dirty="0"/>
                        <a:t>zieht Verkäufer ab</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de-AT" dirty="0">
                          <a:solidFill>
                            <a:srgbClr val="FF0000"/>
                          </a:solidFill>
                        </a:rPr>
                        <a:t>=</a:t>
                      </a:r>
                    </a:p>
                  </a:txBody>
                  <a:tcPr/>
                </a:tc>
                <a:tc>
                  <a:txBody>
                    <a:bodyPr/>
                    <a:lstStyle/>
                    <a:p>
                      <a:r>
                        <a:rPr lang="de-AT" dirty="0">
                          <a:solidFill>
                            <a:srgbClr val="FF0000"/>
                          </a:solidFill>
                        </a:rPr>
                        <a:t>Rabattierter Preis</a:t>
                      </a:r>
                    </a:p>
                  </a:txBody>
                  <a:tcPr>
                    <a:lnT w="12700" cap="flat" cmpd="sng" algn="ctr">
                      <a:solidFill>
                        <a:schemeClr val="tx1"/>
                      </a:solidFill>
                      <a:prstDash val="solid"/>
                      <a:round/>
                      <a:headEnd type="none" w="med" len="med"/>
                      <a:tailEnd type="none" w="med" len="med"/>
                    </a:lnT>
                  </a:tcPr>
                </a:tc>
                <a:tc>
                  <a:txBody>
                    <a:bodyPr/>
                    <a:lstStyle/>
                    <a:p>
                      <a:r>
                        <a:rPr lang="de-AT" dirty="0"/>
                        <a:t>=</a:t>
                      </a:r>
                    </a:p>
                  </a:txBody>
                  <a:tcPr>
                    <a:lnT w="12700" cap="flat" cmpd="sng" algn="ctr">
                      <a:solidFill>
                        <a:schemeClr val="tx1"/>
                      </a:solidFill>
                      <a:prstDash val="solid"/>
                      <a:round/>
                      <a:headEnd type="none" w="med" len="med"/>
                      <a:tailEnd type="none" w="med" len="med"/>
                    </a:lnT>
                    <a:pattFill prst="ltDnDiag">
                      <a:fgClr>
                        <a:schemeClr val="accent1"/>
                      </a:fgClr>
                      <a:bgClr>
                        <a:schemeClr val="bg1"/>
                      </a:bgClr>
                    </a:pattFill>
                  </a:tcPr>
                </a:tc>
                <a:tc>
                  <a:txBody>
                    <a:bodyPr/>
                    <a:lstStyle/>
                    <a:p>
                      <a:r>
                        <a:rPr lang="de-AT" dirty="0"/>
                        <a:t>rabattierter Preis</a:t>
                      </a:r>
                    </a:p>
                  </a:txBody>
                  <a:tcPr>
                    <a:lnT w="12700" cap="flat" cmpd="sng" algn="ctr">
                      <a:solidFill>
                        <a:schemeClr val="tx1"/>
                      </a:solidFill>
                      <a:prstDash val="solid"/>
                      <a:round/>
                      <a:headEnd type="none" w="med" len="med"/>
                      <a:tailEnd type="none" w="med" len="med"/>
                    </a:lnT>
                    <a:pattFill prst="ltDnDiag">
                      <a:fgClr>
                        <a:schemeClr val="accent1"/>
                      </a:fgClr>
                      <a:bgClr>
                        <a:schemeClr val="bg1"/>
                      </a:bgClr>
                    </a:pattFill>
                  </a:tcPr>
                </a:tc>
                <a:tc>
                  <a:txBody>
                    <a:bodyPr/>
                    <a:lstStyle/>
                    <a:p>
                      <a:endParaRPr lang="de-AT"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370840">
                <a:tc>
                  <a:txBody>
                    <a:bodyPr/>
                    <a:lstStyle/>
                    <a:p>
                      <a:r>
                        <a:rPr lang="de-AT" dirty="0">
                          <a:solidFill>
                            <a:srgbClr val="FF0000"/>
                          </a:solidFill>
                        </a:rPr>
                        <a:t>+</a:t>
                      </a:r>
                    </a:p>
                  </a:txBody>
                  <a:tcPr/>
                </a:tc>
                <a:tc>
                  <a:txBody>
                    <a:bodyPr/>
                    <a:lstStyle/>
                    <a:p>
                      <a:r>
                        <a:rPr lang="de-AT" dirty="0">
                          <a:solidFill>
                            <a:srgbClr val="FF0000"/>
                          </a:solidFill>
                        </a:rPr>
                        <a:t>Bezugsspesen</a:t>
                      </a:r>
                      <a:r>
                        <a:rPr lang="de-AT" baseline="0" dirty="0">
                          <a:solidFill>
                            <a:srgbClr val="FF0000"/>
                          </a:solidFill>
                        </a:rPr>
                        <a:t> nto</a:t>
                      </a:r>
                      <a:endParaRPr lang="de-AT" dirty="0">
                        <a:solidFill>
                          <a:srgbClr val="FF0000"/>
                        </a:solidFill>
                      </a:endParaRPr>
                    </a:p>
                  </a:txBody>
                  <a:tcPr>
                    <a:lnB w="12700" cap="flat" cmpd="sng" algn="ctr">
                      <a:solidFill>
                        <a:schemeClr val="tx1"/>
                      </a:solidFill>
                      <a:prstDash val="solid"/>
                      <a:round/>
                      <a:headEnd type="none" w="med" len="med"/>
                      <a:tailEnd type="none" w="med" len="med"/>
                    </a:lnB>
                  </a:tcPr>
                </a:tc>
                <a:tc>
                  <a:txBody>
                    <a:bodyPr/>
                    <a:lstStyle/>
                    <a:p>
                      <a:r>
                        <a:rPr lang="de-AT" dirty="0"/>
                        <a:t>+</a:t>
                      </a:r>
                    </a:p>
                  </a:txBody>
                  <a:tcPr>
                    <a:lnB w="12700" cap="flat" cmpd="sng" algn="ctr">
                      <a:solidFill>
                        <a:schemeClr val="tx1"/>
                      </a:solidFill>
                      <a:prstDash val="solid"/>
                      <a:round/>
                      <a:headEnd type="none" w="med" len="med"/>
                      <a:tailEnd type="none" w="med" len="med"/>
                    </a:lnB>
                    <a:pattFill prst="ltDnDiag">
                      <a:fgClr>
                        <a:schemeClr val="accent1"/>
                      </a:fgClr>
                      <a:bgClr>
                        <a:schemeClr val="bg1"/>
                      </a:bgClr>
                    </a:pattFill>
                  </a:tcPr>
                </a:tc>
                <a:tc>
                  <a:txBody>
                    <a:bodyPr/>
                    <a:lstStyle/>
                    <a:p>
                      <a:r>
                        <a:rPr lang="de-AT" dirty="0"/>
                        <a:t>Bezugsspesen</a:t>
                      </a:r>
                    </a:p>
                  </a:txBody>
                  <a:tcPr>
                    <a:lnB w="12700" cap="flat" cmpd="sng" algn="ctr">
                      <a:solidFill>
                        <a:schemeClr val="tx1"/>
                      </a:solidFill>
                      <a:prstDash val="solid"/>
                      <a:round/>
                      <a:headEnd type="none" w="med" len="med"/>
                      <a:tailEnd type="none" w="med" len="med"/>
                    </a:lnB>
                    <a:pattFill prst="ltDnDiag">
                      <a:fgClr>
                        <a:schemeClr val="accent1"/>
                      </a:fgClr>
                      <a:bgClr>
                        <a:schemeClr val="bg1"/>
                      </a:bgClr>
                    </a:pattFill>
                  </a:tcPr>
                </a:tc>
                <a:tc>
                  <a:txBody>
                    <a:bodyPr/>
                    <a:lstStyle/>
                    <a:p>
                      <a:r>
                        <a:rPr lang="de-AT" dirty="0"/>
                        <a:t>Verpackung, Transport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r>
                        <a:rPr lang="de-AT" dirty="0">
                          <a:solidFill>
                            <a:srgbClr val="FF0000"/>
                          </a:solidFill>
                        </a:rPr>
                        <a:t>=</a:t>
                      </a:r>
                    </a:p>
                  </a:txBody>
                  <a:tcPr/>
                </a:tc>
                <a:tc>
                  <a:txBody>
                    <a:bodyPr/>
                    <a:lstStyle/>
                    <a:p>
                      <a:r>
                        <a:rPr lang="de-AT" dirty="0">
                          <a:solidFill>
                            <a:srgbClr val="FF0000"/>
                          </a:solidFill>
                        </a:rPr>
                        <a:t>Zwischensumme</a:t>
                      </a:r>
                    </a:p>
                  </a:txBody>
                  <a:tcPr>
                    <a:lnT w="12700" cap="flat" cmpd="sng" algn="ctr">
                      <a:solidFill>
                        <a:schemeClr val="tx1"/>
                      </a:solidFill>
                      <a:prstDash val="solid"/>
                      <a:round/>
                      <a:headEnd type="none" w="med" len="med"/>
                      <a:tailEnd type="none" w="med" len="med"/>
                    </a:lnT>
                  </a:tcPr>
                </a:tc>
                <a:tc>
                  <a:txBody>
                    <a:bodyPr/>
                    <a:lstStyle/>
                    <a:p>
                      <a:r>
                        <a:rPr lang="de-AT" dirty="0"/>
                        <a:t>=</a:t>
                      </a:r>
                    </a:p>
                  </a:txBody>
                  <a:tcPr>
                    <a:lnT w="12700" cap="flat" cmpd="sng" algn="ctr">
                      <a:solidFill>
                        <a:schemeClr val="tx1"/>
                      </a:solidFill>
                      <a:prstDash val="solid"/>
                      <a:round/>
                      <a:headEnd type="none" w="med" len="med"/>
                      <a:tailEnd type="none" w="med" len="med"/>
                    </a:lnT>
                    <a:pattFill prst="ltDnDiag">
                      <a:fgClr>
                        <a:schemeClr val="accent1"/>
                      </a:fgClr>
                      <a:bgClr>
                        <a:schemeClr val="bg1"/>
                      </a:bgClr>
                    </a:pattFill>
                  </a:tcPr>
                </a:tc>
                <a:tc>
                  <a:txBody>
                    <a:bodyPr/>
                    <a:lstStyle/>
                    <a:p>
                      <a:r>
                        <a:rPr lang="de-AT" dirty="0"/>
                        <a:t>Kassapreis</a:t>
                      </a:r>
                    </a:p>
                  </a:txBody>
                  <a:tcPr>
                    <a:lnT w="12700" cap="flat" cmpd="sng" algn="ctr">
                      <a:solidFill>
                        <a:schemeClr val="tx1"/>
                      </a:solidFill>
                      <a:prstDash val="solid"/>
                      <a:round/>
                      <a:headEnd type="none" w="med" len="med"/>
                      <a:tailEnd type="none" w="med" len="med"/>
                    </a:lnT>
                    <a:pattFill prst="ltDnDiag">
                      <a:fgClr>
                        <a:schemeClr val="accent1"/>
                      </a:fgClr>
                      <a:bgClr>
                        <a:schemeClr val="bg1"/>
                      </a:bgClr>
                    </a:pattFill>
                  </a:tcPr>
                </a:tc>
                <a:tc>
                  <a:txBody>
                    <a:bodyPr/>
                    <a:lstStyle/>
                    <a:p>
                      <a:endParaRPr lang="de-AT"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7"/>
                  </a:ext>
                </a:extLst>
              </a:tr>
              <a:tr h="370840">
                <a:tc>
                  <a:txBody>
                    <a:bodyPr/>
                    <a:lstStyle/>
                    <a:p>
                      <a:r>
                        <a:rPr lang="de-AT" dirty="0">
                          <a:solidFill>
                            <a:srgbClr val="FF0000"/>
                          </a:solidFill>
                        </a:rPr>
                        <a:t>-</a:t>
                      </a:r>
                    </a:p>
                  </a:txBody>
                  <a:tcPr/>
                </a:tc>
                <a:tc>
                  <a:txBody>
                    <a:bodyPr/>
                    <a:lstStyle/>
                    <a:p>
                      <a:r>
                        <a:rPr lang="de-AT" dirty="0">
                          <a:solidFill>
                            <a:srgbClr val="FF0000"/>
                          </a:solidFill>
                        </a:rPr>
                        <a:t>Skonto</a:t>
                      </a:r>
                    </a:p>
                  </a:txBody>
                  <a:tcPr>
                    <a:lnB w="12700" cap="flat" cmpd="sng" algn="ctr">
                      <a:solidFill>
                        <a:schemeClr val="tx1"/>
                      </a:solidFill>
                      <a:prstDash val="solid"/>
                      <a:round/>
                      <a:headEnd type="none" w="med" len="med"/>
                      <a:tailEnd type="none" w="med" len="med"/>
                    </a:lnB>
                  </a:tcPr>
                </a:tc>
                <a:tc>
                  <a:txBody>
                    <a:bodyPr/>
                    <a:lstStyle/>
                    <a:p>
                      <a:r>
                        <a:rPr lang="de-AT" dirty="0"/>
                        <a:t>-</a:t>
                      </a:r>
                    </a:p>
                  </a:txBody>
                  <a:tcPr>
                    <a:lnB w="12700" cap="flat" cmpd="sng" algn="ctr">
                      <a:solidFill>
                        <a:schemeClr val="tx1"/>
                      </a:solidFill>
                      <a:prstDash val="solid"/>
                      <a:round/>
                      <a:headEnd type="none" w="med" len="med"/>
                      <a:tailEnd type="none" w="med" len="med"/>
                    </a:lnB>
                    <a:pattFill prst="ltDnDiag">
                      <a:fgClr>
                        <a:schemeClr val="accent1"/>
                      </a:fgClr>
                      <a:bgClr>
                        <a:schemeClr val="bg1"/>
                      </a:bgClr>
                    </a:pattFill>
                  </a:tcPr>
                </a:tc>
                <a:tc>
                  <a:txBody>
                    <a:bodyPr/>
                    <a:lstStyle/>
                    <a:p>
                      <a:r>
                        <a:rPr lang="de-AT" dirty="0"/>
                        <a:t>Skonto</a:t>
                      </a:r>
                    </a:p>
                  </a:txBody>
                  <a:tcPr>
                    <a:lnB w="12700" cap="flat" cmpd="sng" algn="ctr">
                      <a:solidFill>
                        <a:schemeClr val="tx1"/>
                      </a:solidFill>
                      <a:prstDash val="solid"/>
                      <a:round/>
                      <a:headEnd type="none" w="med" len="med"/>
                      <a:tailEnd type="none" w="med" len="med"/>
                    </a:lnB>
                    <a:pattFill prst="ltDnDiag">
                      <a:fgClr>
                        <a:schemeClr val="accent1"/>
                      </a:fgClr>
                      <a:bgClr>
                        <a:schemeClr val="bg1"/>
                      </a:bgClr>
                    </a:pattFill>
                  </a:tcPr>
                </a:tc>
                <a:tc>
                  <a:txBody>
                    <a:bodyPr/>
                    <a:lstStyle/>
                    <a:p>
                      <a:r>
                        <a:rPr lang="de-AT" dirty="0"/>
                        <a:t>zieht Käufer bei Zahlung vor Ziel ab</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r>
                        <a:rPr lang="de-AT" dirty="0">
                          <a:solidFill>
                            <a:srgbClr val="FF0000"/>
                          </a:solidFill>
                        </a:rPr>
                        <a:t>=</a:t>
                      </a:r>
                    </a:p>
                  </a:txBody>
                  <a:tcPr/>
                </a:tc>
                <a:tc>
                  <a:txBody>
                    <a:bodyPr/>
                    <a:lstStyle/>
                    <a:p>
                      <a:r>
                        <a:rPr lang="de-AT" dirty="0">
                          <a:solidFill>
                            <a:srgbClr val="FF0000"/>
                          </a:solidFill>
                        </a:rPr>
                        <a:t>Einstandspreis</a:t>
                      </a:r>
                    </a:p>
                  </a:txBody>
                  <a:tcPr>
                    <a:lnT w="12700" cap="flat" cmpd="sng" algn="ctr">
                      <a:solidFill>
                        <a:schemeClr val="tx1"/>
                      </a:solidFill>
                      <a:prstDash val="solid"/>
                      <a:round/>
                      <a:headEnd type="none" w="med" len="med"/>
                      <a:tailEnd type="none" w="med" len="med"/>
                    </a:lnT>
                  </a:tcPr>
                </a:tc>
                <a:tc>
                  <a:txBody>
                    <a:bodyPr/>
                    <a:lstStyle/>
                    <a:p>
                      <a:r>
                        <a:rPr lang="de-AT" dirty="0"/>
                        <a:t>=</a:t>
                      </a:r>
                    </a:p>
                  </a:txBody>
                  <a:tcPr>
                    <a:lnT w="12700" cap="flat" cmpd="sng" algn="ctr">
                      <a:solidFill>
                        <a:schemeClr val="tx1"/>
                      </a:solidFill>
                      <a:prstDash val="solid"/>
                      <a:round/>
                      <a:headEnd type="none" w="med" len="med"/>
                      <a:tailEnd type="none" w="med" len="med"/>
                    </a:lnT>
                    <a:pattFill prst="ltDnDiag">
                      <a:fgClr>
                        <a:schemeClr val="accent1"/>
                      </a:fgClr>
                      <a:bgClr>
                        <a:schemeClr val="bg1"/>
                      </a:bgClr>
                    </a:pattFill>
                  </a:tcPr>
                </a:tc>
                <a:tc>
                  <a:txBody>
                    <a:bodyPr/>
                    <a:lstStyle/>
                    <a:p>
                      <a:r>
                        <a:rPr lang="de-AT" dirty="0"/>
                        <a:t>Einstandspreis</a:t>
                      </a:r>
                    </a:p>
                  </a:txBody>
                  <a:tcPr>
                    <a:lnT w="12700" cap="flat" cmpd="sng" algn="ctr">
                      <a:solidFill>
                        <a:schemeClr val="tx1"/>
                      </a:solidFill>
                      <a:prstDash val="solid"/>
                      <a:round/>
                      <a:headEnd type="none" w="med" len="med"/>
                      <a:tailEnd type="none" w="med" len="med"/>
                    </a:lnT>
                    <a:pattFill prst="ltDnDiag">
                      <a:fgClr>
                        <a:schemeClr val="accent1"/>
                      </a:fgClr>
                      <a:bgClr>
                        <a:schemeClr val="bg1"/>
                      </a:bgClr>
                    </a:pattFill>
                  </a:tcPr>
                </a:tc>
                <a:tc>
                  <a:txBody>
                    <a:bodyPr/>
                    <a:lstStyle/>
                    <a:p>
                      <a:endParaRPr lang="de-AT"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79587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elle 11"/>
          <p:cNvGraphicFramePr>
            <a:graphicFrameLocks noGrp="1"/>
          </p:cNvGraphicFramePr>
          <p:nvPr>
            <p:extLst>
              <p:ext uri="{D42A27DB-BD31-4B8C-83A1-F6EECF244321}">
                <p14:modId xmlns:p14="http://schemas.microsoft.com/office/powerpoint/2010/main" val="2831544776"/>
              </p:ext>
            </p:extLst>
          </p:nvPr>
        </p:nvGraphicFramePr>
        <p:xfrm>
          <a:off x="472120" y="2436338"/>
          <a:ext cx="11278320" cy="370840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3553169">
                  <a:extLst>
                    <a:ext uri="{9D8B030D-6E8A-4147-A177-3AD203B41FA5}">
                      <a16:colId xmlns:a16="http://schemas.microsoft.com/office/drawing/2014/main" val="20001"/>
                    </a:ext>
                  </a:extLst>
                </a:gridCol>
                <a:gridCol w="298763">
                  <a:extLst>
                    <a:ext uri="{9D8B030D-6E8A-4147-A177-3AD203B41FA5}">
                      <a16:colId xmlns:a16="http://schemas.microsoft.com/office/drawing/2014/main" val="20002"/>
                    </a:ext>
                  </a:extLst>
                </a:gridCol>
                <a:gridCol w="1739679">
                  <a:extLst>
                    <a:ext uri="{9D8B030D-6E8A-4147-A177-3AD203B41FA5}">
                      <a16:colId xmlns:a16="http://schemas.microsoft.com/office/drawing/2014/main" val="20003"/>
                    </a:ext>
                  </a:extLst>
                </a:gridCol>
                <a:gridCol w="5478429">
                  <a:extLst>
                    <a:ext uri="{9D8B030D-6E8A-4147-A177-3AD203B41FA5}">
                      <a16:colId xmlns:a16="http://schemas.microsoft.com/office/drawing/2014/main" val="20004"/>
                    </a:ext>
                  </a:extLst>
                </a:gridCol>
              </a:tblGrid>
              <a:tr h="370840">
                <a:tc>
                  <a:txBody>
                    <a:bodyPr/>
                    <a:lstStyle/>
                    <a:p>
                      <a:endParaRPr lang="de-AT" dirty="0">
                        <a:solidFill>
                          <a:srgbClr val="FF0000"/>
                        </a:solidFill>
                      </a:endParaRPr>
                    </a:p>
                  </a:txBody>
                  <a:tcPr/>
                </a:tc>
                <a:tc>
                  <a:txBody>
                    <a:bodyPr/>
                    <a:lstStyle/>
                    <a:p>
                      <a:r>
                        <a:rPr lang="de-AT" dirty="0">
                          <a:solidFill>
                            <a:srgbClr val="FF0000"/>
                          </a:solidFill>
                        </a:rPr>
                        <a:t>Verkäufer verrechnet</a:t>
                      </a:r>
                      <a:r>
                        <a:rPr lang="de-AT" baseline="0" dirty="0">
                          <a:solidFill>
                            <a:srgbClr val="FF0000"/>
                          </a:solidFill>
                        </a:rPr>
                        <a:t> Bezugsspesen</a:t>
                      </a:r>
                      <a:endParaRPr lang="de-AT" dirty="0">
                        <a:solidFill>
                          <a:srgbClr val="FF0000"/>
                        </a:solidFill>
                      </a:endParaRPr>
                    </a:p>
                  </a:txBody>
                  <a:tcPr/>
                </a:tc>
                <a:tc>
                  <a:txBody>
                    <a:bodyPr/>
                    <a:lstStyle/>
                    <a:p>
                      <a:endParaRPr lang="de-AT" dirty="0"/>
                    </a:p>
                  </a:txBody>
                  <a:tcPr/>
                </a:tc>
                <a:tc>
                  <a:txBody>
                    <a:bodyPr/>
                    <a:lstStyle/>
                    <a:p>
                      <a:r>
                        <a:rPr lang="de-AT" dirty="0"/>
                        <a:t>Berechnung</a:t>
                      </a:r>
                    </a:p>
                  </a:txBody>
                  <a:tcPr/>
                </a:tc>
                <a:tc>
                  <a:txBody>
                    <a:bodyPr/>
                    <a:lstStyle/>
                    <a:p>
                      <a:r>
                        <a:rPr lang="de-AT" dirty="0"/>
                        <a:t>Was ist was?</a:t>
                      </a:r>
                    </a:p>
                  </a:txBody>
                  <a:tcPr/>
                </a:tc>
                <a:extLst>
                  <a:ext uri="{0D108BD9-81ED-4DB2-BD59-A6C34878D82A}">
                    <a16:rowId xmlns:a16="http://schemas.microsoft.com/office/drawing/2014/main" val="10000"/>
                  </a:ext>
                </a:extLst>
              </a:tr>
              <a:tr h="370840">
                <a:tc>
                  <a:txBody>
                    <a:bodyPr/>
                    <a:lstStyle/>
                    <a:p>
                      <a:endParaRPr lang="de-AT" dirty="0">
                        <a:solidFill>
                          <a:srgbClr val="FF0000"/>
                        </a:solidFill>
                      </a:endParaRPr>
                    </a:p>
                  </a:txBody>
                  <a:tcPr/>
                </a:tc>
                <a:tc>
                  <a:txBody>
                    <a:bodyPr/>
                    <a:lstStyle/>
                    <a:p>
                      <a:r>
                        <a:rPr lang="de-AT" dirty="0">
                          <a:solidFill>
                            <a:srgbClr val="FF0000"/>
                          </a:solidFill>
                        </a:rPr>
                        <a:t>Bruttopreis</a:t>
                      </a:r>
                    </a:p>
                  </a:txBody>
                  <a:tcPr/>
                </a:tc>
                <a:tc>
                  <a:txBody>
                    <a:bodyPr/>
                    <a:lstStyle/>
                    <a:p>
                      <a:endParaRPr lang="de-AT" dirty="0"/>
                    </a:p>
                  </a:txBody>
                  <a:tcPr/>
                </a:tc>
                <a:tc>
                  <a:txBody>
                    <a:bodyPr/>
                    <a:lstStyle/>
                    <a:p>
                      <a:pPr algn="r"/>
                      <a:r>
                        <a:rPr lang="de-AT" dirty="0"/>
                        <a:t>175,00</a:t>
                      </a:r>
                    </a:p>
                  </a:txBody>
                  <a:tcPr/>
                </a:tc>
                <a:tc>
                  <a:txBody>
                    <a:bodyPr/>
                    <a:lstStyle/>
                    <a:p>
                      <a:endParaRPr lang="de-AT" dirty="0"/>
                    </a:p>
                  </a:txBody>
                  <a:tcPr/>
                </a:tc>
                <a:extLst>
                  <a:ext uri="{0D108BD9-81ED-4DB2-BD59-A6C34878D82A}">
                    <a16:rowId xmlns:a16="http://schemas.microsoft.com/office/drawing/2014/main" val="10001"/>
                  </a:ext>
                </a:extLst>
              </a:tr>
              <a:tr h="370840">
                <a:tc>
                  <a:txBody>
                    <a:bodyPr/>
                    <a:lstStyle/>
                    <a:p>
                      <a:r>
                        <a:rPr lang="de-AT" dirty="0">
                          <a:solidFill>
                            <a:srgbClr val="FF0000"/>
                          </a:solidFill>
                        </a:rPr>
                        <a:t>-</a:t>
                      </a:r>
                    </a:p>
                  </a:txBody>
                  <a:tcPr/>
                </a:tc>
                <a:tc>
                  <a:txBody>
                    <a:bodyPr/>
                    <a:lstStyle/>
                    <a:p>
                      <a:r>
                        <a:rPr lang="de-AT" dirty="0">
                          <a:solidFill>
                            <a:srgbClr val="FF0000"/>
                          </a:solidFill>
                        </a:rPr>
                        <a:t>Umsatzsteuer</a:t>
                      </a:r>
                    </a:p>
                  </a:txBody>
                  <a:tcPr>
                    <a:lnB w="12700" cap="flat" cmpd="sng" algn="ctr">
                      <a:solidFill>
                        <a:schemeClr val="tx1"/>
                      </a:solidFill>
                      <a:prstDash val="solid"/>
                      <a:round/>
                      <a:headEnd type="none" w="med" len="med"/>
                      <a:tailEnd type="none" w="med" len="med"/>
                    </a:lnB>
                  </a:tcPr>
                </a:tc>
                <a:tc>
                  <a:txBody>
                    <a:bodyPr/>
                    <a:lstStyle/>
                    <a:p>
                      <a:r>
                        <a:rPr lang="de-AT" dirty="0"/>
                        <a:t>-</a:t>
                      </a:r>
                    </a:p>
                  </a:txBody>
                  <a:tcPr>
                    <a:lnB w="12700" cap="flat" cmpd="sng" algn="ctr">
                      <a:solidFill>
                        <a:schemeClr val="tx1"/>
                      </a:solidFill>
                      <a:prstDash val="solid"/>
                      <a:round/>
                      <a:headEnd type="none" w="med" len="med"/>
                      <a:tailEnd type="none" w="med" len="med"/>
                    </a:lnB>
                  </a:tcPr>
                </a:tc>
                <a:tc>
                  <a:txBody>
                    <a:bodyPr/>
                    <a:lstStyle/>
                    <a:p>
                      <a:pPr algn="r"/>
                      <a:r>
                        <a:rPr lang="de-AT" dirty="0"/>
                        <a:t>29,17</a:t>
                      </a:r>
                    </a:p>
                  </a:txBody>
                  <a:tcPr>
                    <a:lnB w="12700" cap="flat" cmpd="sng" algn="ctr">
                      <a:solidFill>
                        <a:schemeClr val="tx1"/>
                      </a:solidFill>
                      <a:prstDash val="solid"/>
                      <a:round/>
                      <a:headEnd type="none" w="med" len="med"/>
                      <a:tailEnd type="none" w="med" len="med"/>
                    </a:lnB>
                  </a:tcPr>
                </a:tc>
                <a:tc>
                  <a:txBody>
                    <a:bodyPr/>
                    <a:lstStyle/>
                    <a:p>
                      <a:r>
                        <a:rPr lang="de-AT" dirty="0"/>
                        <a:t>= 175 : 120 * 20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de-AT" dirty="0">
                          <a:solidFill>
                            <a:srgbClr val="FF0000"/>
                          </a:solidFill>
                        </a:rPr>
                        <a:t>=</a:t>
                      </a:r>
                    </a:p>
                  </a:txBody>
                  <a:tcPr/>
                </a:tc>
                <a:tc>
                  <a:txBody>
                    <a:bodyPr/>
                    <a:lstStyle/>
                    <a:p>
                      <a:r>
                        <a:rPr lang="de-AT" dirty="0">
                          <a:solidFill>
                            <a:srgbClr val="FF0000"/>
                          </a:solidFill>
                        </a:rPr>
                        <a:t>Nettopreis</a:t>
                      </a:r>
                    </a:p>
                  </a:txBody>
                  <a:tcPr>
                    <a:lnT w="12700" cap="flat" cmpd="sng" algn="ctr">
                      <a:solidFill>
                        <a:schemeClr val="tx1"/>
                      </a:solidFill>
                      <a:prstDash val="solid"/>
                      <a:round/>
                      <a:headEnd type="none" w="med" len="med"/>
                      <a:tailEnd type="none" w="med" len="med"/>
                    </a:lnT>
                  </a:tcPr>
                </a:tc>
                <a:tc>
                  <a:txBody>
                    <a:bodyPr/>
                    <a:lstStyle/>
                    <a:p>
                      <a:r>
                        <a:rPr lang="de-AT" dirty="0"/>
                        <a:t>=</a:t>
                      </a:r>
                    </a:p>
                  </a:txBody>
                  <a:tcPr>
                    <a:lnT w="12700" cap="flat" cmpd="sng" algn="ctr">
                      <a:solidFill>
                        <a:schemeClr val="tx1"/>
                      </a:solidFill>
                      <a:prstDash val="solid"/>
                      <a:round/>
                      <a:headEnd type="none" w="med" len="med"/>
                      <a:tailEnd type="none" w="med" len="med"/>
                    </a:lnT>
                  </a:tcPr>
                </a:tc>
                <a:tc>
                  <a:txBody>
                    <a:bodyPr/>
                    <a:lstStyle/>
                    <a:p>
                      <a:pPr algn="r"/>
                      <a:r>
                        <a:rPr lang="de-AT" dirty="0"/>
                        <a:t>145,83</a:t>
                      </a:r>
                    </a:p>
                  </a:txBody>
                  <a:tcPr>
                    <a:lnT w="12700" cap="flat" cmpd="sng" algn="ctr">
                      <a:solidFill>
                        <a:schemeClr val="tx1"/>
                      </a:solidFill>
                      <a:prstDash val="solid"/>
                      <a:round/>
                      <a:headEnd type="none" w="med" len="med"/>
                      <a:tailEnd type="none" w="med" len="med"/>
                    </a:lnT>
                  </a:tcPr>
                </a:tc>
                <a:tc>
                  <a:txBody>
                    <a:bodyPr/>
                    <a:lstStyle/>
                    <a:p>
                      <a:endParaRPr lang="de-AT"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r h="370840">
                <a:tc>
                  <a:txBody>
                    <a:bodyPr/>
                    <a:lstStyle/>
                    <a:p>
                      <a:r>
                        <a:rPr lang="de-AT" dirty="0">
                          <a:solidFill>
                            <a:srgbClr val="FF0000"/>
                          </a:solidFill>
                        </a:rPr>
                        <a:t>-</a:t>
                      </a:r>
                    </a:p>
                  </a:txBody>
                  <a:tcPr/>
                </a:tc>
                <a:tc>
                  <a:txBody>
                    <a:bodyPr/>
                    <a:lstStyle/>
                    <a:p>
                      <a:r>
                        <a:rPr lang="de-AT" dirty="0">
                          <a:solidFill>
                            <a:srgbClr val="FF0000"/>
                          </a:solidFill>
                        </a:rPr>
                        <a:t>Rabatt</a:t>
                      </a:r>
                    </a:p>
                  </a:txBody>
                  <a:tcPr>
                    <a:lnB w="12700" cap="flat" cmpd="sng" algn="ctr">
                      <a:solidFill>
                        <a:schemeClr val="tx1"/>
                      </a:solidFill>
                      <a:prstDash val="solid"/>
                      <a:round/>
                      <a:headEnd type="none" w="med" len="med"/>
                      <a:tailEnd type="none" w="med" len="med"/>
                    </a:lnB>
                  </a:tcPr>
                </a:tc>
                <a:tc>
                  <a:txBody>
                    <a:bodyPr/>
                    <a:lstStyle/>
                    <a:p>
                      <a:r>
                        <a:rPr lang="de-AT" dirty="0"/>
                        <a:t>-</a:t>
                      </a:r>
                    </a:p>
                  </a:txBody>
                  <a:tcPr>
                    <a:lnB w="12700" cap="flat" cmpd="sng" algn="ctr">
                      <a:solidFill>
                        <a:schemeClr val="tx1"/>
                      </a:solidFill>
                      <a:prstDash val="solid"/>
                      <a:round/>
                      <a:headEnd type="none" w="med" len="med"/>
                      <a:tailEnd type="none" w="med" len="med"/>
                    </a:lnB>
                  </a:tcPr>
                </a:tc>
                <a:tc>
                  <a:txBody>
                    <a:bodyPr/>
                    <a:lstStyle/>
                    <a:p>
                      <a:pPr algn="r"/>
                      <a:r>
                        <a:rPr lang="de-AT" dirty="0"/>
                        <a:t>4,96</a:t>
                      </a:r>
                    </a:p>
                  </a:txBody>
                  <a:tcPr>
                    <a:lnB w="12700" cap="flat" cmpd="sng" algn="ctr">
                      <a:solidFill>
                        <a:schemeClr val="tx1"/>
                      </a:solidFill>
                      <a:prstDash val="solid"/>
                      <a:round/>
                      <a:headEnd type="none" w="med" len="med"/>
                      <a:tailEnd type="none" w="med" len="med"/>
                    </a:lnB>
                  </a:tcPr>
                </a:tc>
                <a:tc>
                  <a:txBody>
                    <a:bodyPr/>
                    <a:lstStyle/>
                    <a:p>
                      <a:r>
                        <a:rPr lang="de-AT" dirty="0"/>
                        <a:t>= 145,83 * 0,034</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de-AT" dirty="0">
                          <a:solidFill>
                            <a:srgbClr val="FF0000"/>
                          </a:solidFill>
                        </a:rPr>
                        <a:t>=</a:t>
                      </a:r>
                    </a:p>
                  </a:txBody>
                  <a:tcPr/>
                </a:tc>
                <a:tc>
                  <a:txBody>
                    <a:bodyPr/>
                    <a:lstStyle/>
                    <a:p>
                      <a:r>
                        <a:rPr lang="de-AT" dirty="0">
                          <a:solidFill>
                            <a:srgbClr val="FF0000"/>
                          </a:solidFill>
                        </a:rPr>
                        <a:t>Rabattierter Preis</a:t>
                      </a:r>
                    </a:p>
                  </a:txBody>
                  <a:tcPr>
                    <a:lnT w="12700" cap="flat" cmpd="sng" algn="ctr">
                      <a:solidFill>
                        <a:schemeClr val="tx1"/>
                      </a:solidFill>
                      <a:prstDash val="solid"/>
                      <a:round/>
                      <a:headEnd type="none" w="med" len="med"/>
                      <a:tailEnd type="none" w="med" len="med"/>
                    </a:lnT>
                  </a:tcPr>
                </a:tc>
                <a:tc>
                  <a:txBody>
                    <a:bodyPr/>
                    <a:lstStyle/>
                    <a:p>
                      <a:r>
                        <a:rPr lang="de-AT" dirty="0"/>
                        <a:t>=</a:t>
                      </a:r>
                    </a:p>
                  </a:txBody>
                  <a:tcPr>
                    <a:lnT w="12700" cap="flat" cmpd="sng" algn="ctr">
                      <a:solidFill>
                        <a:schemeClr val="tx1"/>
                      </a:solidFill>
                      <a:prstDash val="solid"/>
                      <a:round/>
                      <a:headEnd type="none" w="med" len="med"/>
                      <a:tailEnd type="none" w="med" len="med"/>
                    </a:lnT>
                  </a:tcPr>
                </a:tc>
                <a:tc>
                  <a:txBody>
                    <a:bodyPr/>
                    <a:lstStyle/>
                    <a:p>
                      <a:pPr algn="r"/>
                      <a:r>
                        <a:rPr lang="de-AT" dirty="0"/>
                        <a:t>140,87</a:t>
                      </a:r>
                    </a:p>
                  </a:txBody>
                  <a:tcPr>
                    <a:lnT w="12700" cap="flat" cmpd="sng" algn="ctr">
                      <a:solidFill>
                        <a:schemeClr val="tx1"/>
                      </a:solidFill>
                      <a:prstDash val="solid"/>
                      <a:round/>
                      <a:headEnd type="none" w="med" len="med"/>
                      <a:tailEnd type="none" w="med" len="med"/>
                    </a:lnT>
                  </a:tcPr>
                </a:tc>
                <a:tc>
                  <a:txBody>
                    <a:bodyPr/>
                    <a:lstStyle/>
                    <a:p>
                      <a:endParaRPr lang="de-AT"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370840">
                <a:tc>
                  <a:txBody>
                    <a:bodyPr/>
                    <a:lstStyle/>
                    <a:p>
                      <a:r>
                        <a:rPr lang="de-AT" dirty="0">
                          <a:solidFill>
                            <a:srgbClr val="FF0000"/>
                          </a:solidFill>
                        </a:rPr>
                        <a:t>+</a:t>
                      </a:r>
                    </a:p>
                  </a:txBody>
                  <a:tcPr/>
                </a:tc>
                <a:tc>
                  <a:txBody>
                    <a:bodyPr/>
                    <a:lstStyle/>
                    <a:p>
                      <a:r>
                        <a:rPr lang="de-AT" dirty="0">
                          <a:solidFill>
                            <a:srgbClr val="FF0000"/>
                          </a:solidFill>
                        </a:rPr>
                        <a:t>Bezugsspesen</a:t>
                      </a:r>
                      <a:r>
                        <a:rPr lang="de-AT" baseline="0" dirty="0">
                          <a:solidFill>
                            <a:srgbClr val="FF0000"/>
                          </a:solidFill>
                        </a:rPr>
                        <a:t> nto</a:t>
                      </a:r>
                      <a:endParaRPr lang="de-AT" dirty="0">
                        <a:solidFill>
                          <a:srgbClr val="FF0000"/>
                        </a:solidFill>
                      </a:endParaRPr>
                    </a:p>
                  </a:txBody>
                  <a:tcPr>
                    <a:lnB w="12700" cap="flat" cmpd="sng" algn="ctr">
                      <a:solidFill>
                        <a:schemeClr val="tx1"/>
                      </a:solidFill>
                      <a:prstDash val="solid"/>
                      <a:round/>
                      <a:headEnd type="none" w="med" len="med"/>
                      <a:tailEnd type="none" w="med" len="med"/>
                    </a:lnB>
                  </a:tcPr>
                </a:tc>
                <a:tc>
                  <a:txBody>
                    <a:bodyPr/>
                    <a:lstStyle/>
                    <a:p>
                      <a:r>
                        <a:rPr lang="de-AT" dirty="0"/>
                        <a:t>+</a:t>
                      </a:r>
                    </a:p>
                  </a:txBody>
                  <a:tcPr>
                    <a:lnB w="12700" cap="flat" cmpd="sng" algn="ctr">
                      <a:solidFill>
                        <a:schemeClr val="tx1"/>
                      </a:solidFill>
                      <a:prstDash val="solid"/>
                      <a:round/>
                      <a:headEnd type="none" w="med" len="med"/>
                      <a:tailEnd type="none" w="med" len="med"/>
                    </a:lnB>
                  </a:tcPr>
                </a:tc>
                <a:tc>
                  <a:txBody>
                    <a:bodyPr/>
                    <a:lstStyle/>
                    <a:p>
                      <a:pPr algn="r"/>
                      <a:r>
                        <a:rPr lang="de-AT" dirty="0"/>
                        <a:t>4,17</a:t>
                      </a:r>
                    </a:p>
                  </a:txBody>
                  <a:tcPr>
                    <a:lnB w="12700" cap="flat" cmpd="sng" algn="ctr">
                      <a:solidFill>
                        <a:schemeClr val="tx1"/>
                      </a:solidFill>
                      <a:prstDash val="solid"/>
                      <a:round/>
                      <a:headEnd type="none" w="med" len="med"/>
                      <a:tailEnd type="none" w="med" len="med"/>
                    </a:lnB>
                  </a:tcPr>
                </a:tc>
                <a:tc>
                  <a:txBody>
                    <a:bodyPr/>
                    <a:lstStyle/>
                    <a:p>
                      <a:r>
                        <a:rPr lang="de-AT" dirty="0"/>
                        <a:t>= 1250 : 1,2 : 250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r>
                        <a:rPr lang="de-AT" dirty="0">
                          <a:solidFill>
                            <a:srgbClr val="FF0000"/>
                          </a:solidFill>
                        </a:rPr>
                        <a:t>=</a:t>
                      </a:r>
                    </a:p>
                  </a:txBody>
                  <a:tcPr/>
                </a:tc>
                <a:tc>
                  <a:txBody>
                    <a:bodyPr/>
                    <a:lstStyle/>
                    <a:p>
                      <a:r>
                        <a:rPr lang="de-AT" dirty="0">
                          <a:solidFill>
                            <a:srgbClr val="FF0000"/>
                          </a:solidFill>
                        </a:rPr>
                        <a:t>Zwischensumme</a:t>
                      </a:r>
                    </a:p>
                  </a:txBody>
                  <a:tcPr>
                    <a:lnT w="12700" cap="flat" cmpd="sng" algn="ctr">
                      <a:solidFill>
                        <a:schemeClr val="tx1"/>
                      </a:solidFill>
                      <a:prstDash val="solid"/>
                      <a:round/>
                      <a:headEnd type="none" w="med" len="med"/>
                      <a:tailEnd type="none" w="med" len="med"/>
                    </a:lnT>
                  </a:tcPr>
                </a:tc>
                <a:tc>
                  <a:txBody>
                    <a:bodyPr/>
                    <a:lstStyle/>
                    <a:p>
                      <a:r>
                        <a:rPr lang="de-AT" dirty="0"/>
                        <a:t>=</a:t>
                      </a:r>
                    </a:p>
                  </a:txBody>
                  <a:tcPr>
                    <a:lnT w="12700" cap="flat" cmpd="sng" algn="ctr">
                      <a:solidFill>
                        <a:schemeClr val="tx1"/>
                      </a:solidFill>
                      <a:prstDash val="solid"/>
                      <a:round/>
                      <a:headEnd type="none" w="med" len="med"/>
                      <a:tailEnd type="none" w="med" len="med"/>
                    </a:lnT>
                  </a:tcPr>
                </a:tc>
                <a:tc>
                  <a:txBody>
                    <a:bodyPr/>
                    <a:lstStyle/>
                    <a:p>
                      <a:pPr algn="r"/>
                      <a:r>
                        <a:rPr lang="de-AT" dirty="0"/>
                        <a:t>145,04</a:t>
                      </a:r>
                    </a:p>
                  </a:txBody>
                  <a:tcPr>
                    <a:lnT w="12700" cap="flat" cmpd="sng" algn="ctr">
                      <a:solidFill>
                        <a:schemeClr val="tx1"/>
                      </a:solidFill>
                      <a:prstDash val="solid"/>
                      <a:round/>
                      <a:headEnd type="none" w="med" len="med"/>
                      <a:tailEnd type="none" w="med" len="med"/>
                    </a:lnT>
                  </a:tcPr>
                </a:tc>
                <a:tc>
                  <a:txBody>
                    <a:bodyPr/>
                    <a:lstStyle/>
                    <a:p>
                      <a:endParaRPr lang="de-AT"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7"/>
                  </a:ext>
                </a:extLst>
              </a:tr>
              <a:tr h="370840">
                <a:tc>
                  <a:txBody>
                    <a:bodyPr/>
                    <a:lstStyle/>
                    <a:p>
                      <a:r>
                        <a:rPr lang="de-AT" dirty="0">
                          <a:solidFill>
                            <a:srgbClr val="FF0000"/>
                          </a:solidFill>
                        </a:rPr>
                        <a:t>-</a:t>
                      </a:r>
                    </a:p>
                  </a:txBody>
                  <a:tcPr/>
                </a:tc>
                <a:tc>
                  <a:txBody>
                    <a:bodyPr/>
                    <a:lstStyle/>
                    <a:p>
                      <a:r>
                        <a:rPr lang="de-AT" dirty="0">
                          <a:solidFill>
                            <a:srgbClr val="FF0000"/>
                          </a:solidFill>
                        </a:rPr>
                        <a:t>Skonto</a:t>
                      </a:r>
                    </a:p>
                  </a:txBody>
                  <a:tcPr>
                    <a:lnB w="12700" cap="flat" cmpd="sng" algn="ctr">
                      <a:solidFill>
                        <a:schemeClr val="tx1"/>
                      </a:solidFill>
                      <a:prstDash val="solid"/>
                      <a:round/>
                      <a:headEnd type="none" w="med" len="med"/>
                      <a:tailEnd type="none" w="med" len="med"/>
                    </a:lnB>
                  </a:tcPr>
                </a:tc>
                <a:tc>
                  <a:txBody>
                    <a:bodyPr/>
                    <a:lstStyle/>
                    <a:p>
                      <a:r>
                        <a:rPr lang="de-AT" dirty="0"/>
                        <a:t>-</a:t>
                      </a:r>
                    </a:p>
                  </a:txBody>
                  <a:tcPr>
                    <a:lnB w="12700" cap="flat" cmpd="sng" algn="ctr">
                      <a:solidFill>
                        <a:schemeClr val="tx1"/>
                      </a:solidFill>
                      <a:prstDash val="solid"/>
                      <a:round/>
                      <a:headEnd type="none" w="med" len="med"/>
                      <a:tailEnd type="none" w="med" len="med"/>
                    </a:lnB>
                  </a:tcPr>
                </a:tc>
                <a:tc>
                  <a:txBody>
                    <a:bodyPr/>
                    <a:lstStyle/>
                    <a:p>
                      <a:pPr algn="r"/>
                      <a:r>
                        <a:rPr lang="de-AT" dirty="0"/>
                        <a:t>2,90</a:t>
                      </a:r>
                    </a:p>
                  </a:txBody>
                  <a:tcPr>
                    <a:lnB w="12700" cap="flat" cmpd="sng" algn="ctr">
                      <a:solidFill>
                        <a:schemeClr val="tx1"/>
                      </a:solidFill>
                      <a:prstDash val="solid"/>
                      <a:round/>
                      <a:headEnd type="none" w="med" len="med"/>
                      <a:tailEnd type="none" w="med" len="med"/>
                    </a:lnB>
                  </a:tcPr>
                </a:tc>
                <a:tc>
                  <a:txBody>
                    <a:bodyPr/>
                    <a:lstStyle/>
                    <a:p>
                      <a:r>
                        <a:rPr lang="de-AT" dirty="0"/>
                        <a:t>= 145,04 * 0,02</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r>
                        <a:rPr lang="de-AT" dirty="0">
                          <a:solidFill>
                            <a:srgbClr val="FF0000"/>
                          </a:solidFill>
                        </a:rPr>
                        <a:t>=</a:t>
                      </a:r>
                    </a:p>
                  </a:txBody>
                  <a:tcPr/>
                </a:tc>
                <a:tc>
                  <a:txBody>
                    <a:bodyPr/>
                    <a:lstStyle/>
                    <a:p>
                      <a:r>
                        <a:rPr lang="de-AT" dirty="0">
                          <a:solidFill>
                            <a:srgbClr val="FF0000"/>
                          </a:solidFill>
                        </a:rPr>
                        <a:t>Einstandspreis</a:t>
                      </a:r>
                    </a:p>
                  </a:txBody>
                  <a:tcPr>
                    <a:lnT w="12700" cap="flat" cmpd="sng" algn="ctr">
                      <a:solidFill>
                        <a:schemeClr val="tx1"/>
                      </a:solidFill>
                      <a:prstDash val="solid"/>
                      <a:round/>
                      <a:headEnd type="none" w="med" len="med"/>
                      <a:tailEnd type="none" w="med" len="med"/>
                    </a:lnT>
                  </a:tcPr>
                </a:tc>
                <a:tc>
                  <a:txBody>
                    <a:bodyPr/>
                    <a:lstStyle/>
                    <a:p>
                      <a:r>
                        <a:rPr lang="de-AT" dirty="0"/>
                        <a:t>=</a:t>
                      </a:r>
                    </a:p>
                  </a:txBody>
                  <a:tcPr>
                    <a:lnT w="12700" cap="flat" cmpd="sng" algn="ctr">
                      <a:solidFill>
                        <a:schemeClr val="tx1"/>
                      </a:solidFill>
                      <a:prstDash val="solid"/>
                      <a:round/>
                      <a:headEnd type="none" w="med" len="med"/>
                      <a:tailEnd type="none" w="med" len="med"/>
                    </a:lnT>
                  </a:tcPr>
                </a:tc>
                <a:tc>
                  <a:txBody>
                    <a:bodyPr/>
                    <a:lstStyle/>
                    <a:p>
                      <a:pPr algn="r"/>
                      <a:r>
                        <a:rPr lang="de-AT" dirty="0"/>
                        <a:t>142,14</a:t>
                      </a:r>
                    </a:p>
                  </a:txBody>
                  <a:tcPr>
                    <a:lnT w="12700" cap="flat" cmpd="sng" algn="ctr">
                      <a:solidFill>
                        <a:schemeClr val="tx1"/>
                      </a:solidFill>
                      <a:prstDash val="solid"/>
                      <a:round/>
                      <a:headEnd type="none" w="med" len="med"/>
                      <a:tailEnd type="none" w="med" len="med"/>
                    </a:lnT>
                  </a:tcPr>
                </a:tc>
                <a:tc>
                  <a:txBody>
                    <a:bodyPr/>
                    <a:lstStyle/>
                    <a:p>
                      <a:endParaRPr lang="de-AT"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9"/>
                  </a:ext>
                </a:extLst>
              </a:tr>
            </a:tbl>
          </a:graphicData>
        </a:graphic>
      </p:graphicFrame>
      <p:sp>
        <p:nvSpPr>
          <p:cNvPr id="2" name="Textfeld 1"/>
          <p:cNvSpPr txBox="1"/>
          <p:nvPr/>
        </p:nvSpPr>
        <p:spPr>
          <a:xfrm>
            <a:off x="472120" y="540913"/>
            <a:ext cx="11278320" cy="1569660"/>
          </a:xfrm>
          <a:prstGeom prst="rect">
            <a:avLst/>
          </a:prstGeom>
          <a:noFill/>
        </p:spPr>
        <p:txBody>
          <a:bodyPr wrap="square" rtlCol="0">
            <a:spAutoFit/>
          </a:bodyPr>
          <a:lstStyle/>
          <a:p>
            <a:r>
              <a:rPr lang="de-AT" sz="2400" b="1" dirty="0"/>
              <a:t>Beispiel</a:t>
            </a:r>
          </a:p>
          <a:p>
            <a:endParaRPr lang="de-AT" sz="2400" dirty="0"/>
          </a:p>
          <a:p>
            <a:r>
              <a:rPr lang="de-AT" sz="2400" dirty="0"/>
              <a:t>Wir beziehen Drucker zu einem Bruttopreis von € 175,-- / Stück (20% </a:t>
            </a:r>
            <a:r>
              <a:rPr lang="de-AT" sz="2400" dirty="0" err="1"/>
              <a:t>Ust</a:t>
            </a:r>
            <a:r>
              <a:rPr lang="de-AT" sz="2400" dirty="0"/>
              <a:t>) mit 3,4% Rabatt und 2% Skonto mit € 1.250,-- Bezugsspesen </a:t>
            </a:r>
            <a:r>
              <a:rPr lang="de-AT" sz="2400" dirty="0" err="1"/>
              <a:t>bto</a:t>
            </a:r>
            <a:r>
              <a:rPr lang="de-AT" sz="2400" dirty="0"/>
              <a:t> (20% </a:t>
            </a:r>
            <a:r>
              <a:rPr lang="de-AT" sz="2400" dirty="0" err="1"/>
              <a:t>Ust</a:t>
            </a:r>
            <a:r>
              <a:rPr lang="de-AT" sz="2400" dirty="0"/>
              <a:t>) bei 250 </a:t>
            </a:r>
            <a:r>
              <a:rPr lang="de-AT" sz="2400" dirty="0" err="1"/>
              <a:t>Stk</a:t>
            </a:r>
            <a:endParaRPr lang="de-AT" sz="2400" dirty="0"/>
          </a:p>
        </p:txBody>
      </p:sp>
    </p:spTree>
    <p:extLst>
      <p:ext uri="{BB962C8B-B14F-4D97-AF65-F5344CB8AC3E}">
        <p14:creationId xmlns:p14="http://schemas.microsoft.com/office/powerpoint/2010/main" val="2536358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llipse 17"/>
          <p:cNvSpPr/>
          <p:nvPr/>
        </p:nvSpPr>
        <p:spPr>
          <a:xfrm>
            <a:off x="1311496" y="2736448"/>
            <a:ext cx="2786129" cy="1030240"/>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4" name="Ellipse 13"/>
          <p:cNvSpPr/>
          <p:nvPr/>
        </p:nvSpPr>
        <p:spPr>
          <a:xfrm>
            <a:off x="4280077" y="402617"/>
            <a:ext cx="3631842" cy="149394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nvGrpSpPr>
          <p:cNvPr id="6" name="Gruppieren 5"/>
          <p:cNvGrpSpPr/>
          <p:nvPr/>
        </p:nvGrpSpPr>
        <p:grpSpPr>
          <a:xfrm>
            <a:off x="1955441" y="734094"/>
            <a:ext cx="8281115" cy="830997"/>
            <a:chOff x="1955442" y="3850783"/>
            <a:chExt cx="8281115" cy="830997"/>
          </a:xfrm>
        </p:grpSpPr>
        <p:sp>
          <p:nvSpPr>
            <p:cNvPr id="3" name="Textfeld 2"/>
            <p:cNvSpPr txBox="1"/>
            <p:nvPr/>
          </p:nvSpPr>
          <p:spPr>
            <a:xfrm>
              <a:off x="4878946" y="3850783"/>
              <a:ext cx="2434107" cy="830997"/>
            </a:xfrm>
            <a:prstGeom prst="rect">
              <a:avLst/>
            </a:prstGeom>
            <a:solidFill>
              <a:srgbClr val="FFFF00"/>
            </a:solidFill>
            <a:ln>
              <a:solidFill>
                <a:schemeClr val="tx1"/>
              </a:solidFill>
            </a:ln>
          </p:spPr>
          <p:txBody>
            <a:bodyPr wrap="square" rtlCol="0">
              <a:spAutoFit/>
            </a:bodyPr>
            <a:lstStyle/>
            <a:p>
              <a:pPr algn="ctr"/>
              <a:r>
                <a:rPr lang="de-AT" sz="2400" b="1" dirty="0"/>
                <a:t>Unternehmen</a:t>
              </a:r>
            </a:p>
            <a:p>
              <a:pPr algn="ctr"/>
              <a:r>
                <a:rPr lang="de-AT" sz="2400" b="1" dirty="0"/>
                <a:t>Gemeinkosten</a:t>
              </a:r>
            </a:p>
          </p:txBody>
        </p:sp>
        <p:sp>
          <p:nvSpPr>
            <p:cNvPr id="10" name="Pfeil nach rechts 9"/>
            <p:cNvSpPr/>
            <p:nvPr/>
          </p:nvSpPr>
          <p:spPr>
            <a:xfrm>
              <a:off x="1955442" y="3850783"/>
              <a:ext cx="2923504" cy="79849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2400" b="1" dirty="0">
                  <a:solidFill>
                    <a:schemeClr val="tx1"/>
                  </a:solidFill>
                </a:rPr>
                <a:t>Einstandspreis</a:t>
              </a:r>
            </a:p>
          </p:txBody>
        </p:sp>
        <p:sp>
          <p:nvSpPr>
            <p:cNvPr id="11" name="Pfeil nach rechts 10"/>
            <p:cNvSpPr/>
            <p:nvPr/>
          </p:nvSpPr>
          <p:spPr>
            <a:xfrm>
              <a:off x="7313053" y="3850783"/>
              <a:ext cx="2923504" cy="79849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2400" b="1" dirty="0">
                  <a:solidFill>
                    <a:schemeClr val="tx1"/>
                  </a:solidFill>
                </a:rPr>
                <a:t>Verkaufspreis</a:t>
              </a:r>
            </a:p>
          </p:txBody>
        </p:sp>
      </p:grpSp>
      <p:sp>
        <p:nvSpPr>
          <p:cNvPr id="9" name="Textfeld 8"/>
          <p:cNvSpPr txBox="1"/>
          <p:nvPr/>
        </p:nvSpPr>
        <p:spPr>
          <a:xfrm>
            <a:off x="456840" y="3021861"/>
            <a:ext cx="11278320" cy="830997"/>
          </a:xfrm>
          <a:prstGeom prst="rect">
            <a:avLst/>
          </a:prstGeom>
          <a:noFill/>
        </p:spPr>
        <p:txBody>
          <a:bodyPr wrap="square" rtlCol="0">
            <a:spAutoFit/>
          </a:bodyPr>
          <a:lstStyle/>
          <a:p>
            <a:r>
              <a:rPr lang="de-AT" sz="2400" dirty="0"/>
              <a:t>Die im </a:t>
            </a:r>
            <a:r>
              <a:rPr lang="de-AT" sz="2400" b="1" dirty="0"/>
              <a:t>Handelsunternehmen</a:t>
            </a:r>
            <a:r>
              <a:rPr lang="de-AT" sz="2400" dirty="0"/>
              <a:t> anfallenden Kosten müssen bei der Berechnung des Verkaufspreises berücksichtigt werden. Dazu dient der </a:t>
            </a:r>
            <a:r>
              <a:rPr lang="de-AT" sz="2400" b="1" dirty="0"/>
              <a:t>Gemeinkosten- </a:t>
            </a:r>
            <a:r>
              <a:rPr lang="de-AT" sz="2400" b="1" dirty="0" err="1"/>
              <a:t>bzw</a:t>
            </a:r>
            <a:r>
              <a:rPr lang="de-AT" sz="2400" b="1" dirty="0"/>
              <a:t> Regiesatz</a:t>
            </a:r>
          </a:p>
        </p:txBody>
      </p:sp>
      <p:grpSp>
        <p:nvGrpSpPr>
          <p:cNvPr id="13" name="Gruppieren 12"/>
          <p:cNvGrpSpPr/>
          <p:nvPr/>
        </p:nvGrpSpPr>
        <p:grpSpPr>
          <a:xfrm>
            <a:off x="1091381" y="4782218"/>
            <a:ext cx="8217901" cy="747386"/>
            <a:chOff x="-654676" y="5374648"/>
            <a:chExt cx="6424411" cy="747386"/>
          </a:xfrm>
        </p:grpSpPr>
        <p:sp>
          <p:nvSpPr>
            <p:cNvPr id="15" name="Textfeld 14"/>
            <p:cNvSpPr txBox="1"/>
            <p:nvPr/>
          </p:nvSpPr>
          <p:spPr>
            <a:xfrm>
              <a:off x="-654676" y="5537916"/>
              <a:ext cx="6424411" cy="369332"/>
            </a:xfrm>
            <a:prstGeom prst="rect">
              <a:avLst/>
            </a:prstGeom>
            <a:noFill/>
          </p:spPr>
          <p:txBody>
            <a:bodyPr wrap="square" rtlCol="0">
              <a:spAutoFit/>
            </a:bodyPr>
            <a:lstStyle/>
            <a:p>
              <a:r>
                <a:rPr lang="de-AT" b="1" dirty="0"/>
                <a:t>Gemeinkostenzuschlags- / Regiezuschlag =  -----------------------------</a:t>
              </a:r>
            </a:p>
          </p:txBody>
        </p:sp>
        <p:sp>
          <p:nvSpPr>
            <p:cNvPr id="16" name="Textfeld 15"/>
            <p:cNvSpPr txBox="1"/>
            <p:nvPr/>
          </p:nvSpPr>
          <p:spPr>
            <a:xfrm>
              <a:off x="2308165" y="5374648"/>
              <a:ext cx="2137893" cy="369332"/>
            </a:xfrm>
            <a:prstGeom prst="rect">
              <a:avLst/>
            </a:prstGeom>
            <a:noFill/>
          </p:spPr>
          <p:txBody>
            <a:bodyPr wrap="square" rtlCol="0">
              <a:spAutoFit/>
            </a:bodyPr>
            <a:lstStyle/>
            <a:p>
              <a:pPr algn="ctr"/>
              <a:r>
                <a:rPr lang="de-AT" b="1" dirty="0"/>
                <a:t>Gemeinkosten * 100</a:t>
              </a:r>
            </a:p>
          </p:txBody>
        </p:sp>
        <p:sp>
          <p:nvSpPr>
            <p:cNvPr id="17" name="Textfeld 16"/>
            <p:cNvSpPr txBox="1"/>
            <p:nvPr/>
          </p:nvSpPr>
          <p:spPr>
            <a:xfrm>
              <a:off x="2157141" y="5752702"/>
              <a:ext cx="2137893" cy="369332"/>
            </a:xfrm>
            <a:prstGeom prst="rect">
              <a:avLst/>
            </a:prstGeom>
            <a:noFill/>
          </p:spPr>
          <p:txBody>
            <a:bodyPr wrap="square" rtlCol="0">
              <a:spAutoFit/>
            </a:bodyPr>
            <a:lstStyle/>
            <a:p>
              <a:pPr algn="ctr"/>
              <a:r>
                <a:rPr lang="de-AT" b="1" dirty="0"/>
                <a:t>Einstandspreis Ware</a:t>
              </a:r>
            </a:p>
          </p:txBody>
        </p:sp>
      </p:grpSp>
    </p:spTree>
    <p:extLst>
      <p:ext uri="{BB962C8B-B14F-4D97-AF65-F5344CB8AC3E}">
        <p14:creationId xmlns:p14="http://schemas.microsoft.com/office/powerpoint/2010/main" val="2204978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1825</Words>
  <Application>Microsoft Office PowerPoint</Application>
  <PresentationFormat>Breitbild</PresentationFormat>
  <Paragraphs>590</Paragraphs>
  <Slides>30</Slides>
  <Notes>0</Notes>
  <HiddenSlides>0</HiddenSlides>
  <MMClips>0</MMClips>
  <ScaleCrop>false</ScaleCrop>
  <HeadingPairs>
    <vt:vector size="8" baseType="variant">
      <vt:variant>
        <vt:lpstr>Verwendete Schriftarten</vt:lpstr>
      </vt:variant>
      <vt:variant>
        <vt:i4>3</vt:i4>
      </vt:variant>
      <vt:variant>
        <vt:lpstr>Design</vt:lpstr>
      </vt:variant>
      <vt:variant>
        <vt:i4>1</vt:i4>
      </vt:variant>
      <vt:variant>
        <vt:lpstr>Eingebettete OLE-Server</vt:lpstr>
      </vt:variant>
      <vt:variant>
        <vt:i4>2</vt:i4>
      </vt:variant>
      <vt:variant>
        <vt:lpstr>Folientitel</vt:lpstr>
      </vt:variant>
      <vt:variant>
        <vt:i4>30</vt:i4>
      </vt:variant>
    </vt:vector>
  </HeadingPairs>
  <TitlesOfParts>
    <vt:vector size="36" baseType="lpstr">
      <vt:lpstr>Arial</vt:lpstr>
      <vt:lpstr>Calibri</vt:lpstr>
      <vt:lpstr>Calibri Light</vt:lpstr>
      <vt:lpstr>Office Theme</vt:lpstr>
      <vt:lpstr>Arbeitsblatt</vt:lpstr>
      <vt:lpstr>Microsoft Excel-Arbeitsblatt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Peter Oppeker</dc:creator>
  <cp:lastModifiedBy>Peter</cp:lastModifiedBy>
  <cp:revision>72</cp:revision>
  <dcterms:created xsi:type="dcterms:W3CDTF">2015-12-07T13:39:32Z</dcterms:created>
  <dcterms:modified xsi:type="dcterms:W3CDTF">2018-03-12T12:16:18Z</dcterms:modified>
</cp:coreProperties>
</file>