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8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D64A8-7220-47C2-9E9E-47DE2857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9DAC16-1BB2-4565-94E2-DD9D36887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045C3C-CE1B-4B9C-AB5C-605F7D63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BCC8B-1B33-47F1-A70A-63007D44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07639-D1C1-4B12-BCEC-DB0A0E96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3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AD1F5-336C-46A9-ACDE-BC6CE47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42C6AD-23F8-4D01-8E0E-22DB2F136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A52E7-1103-4C41-9C27-41FEF7BA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9520C-10B5-4D0A-9F87-C9B3D0D8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7BFD6-B13E-4FA8-8B15-2D954C8F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0216CA-A091-48EC-897F-12E88F741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4BCBF3-781D-46BC-B5D1-37406E06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7D304-6334-4B14-BBA7-6B31A3CF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7F150-A35F-480B-ACE5-F290E5CD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17CEE-0555-4A2D-92DF-8159742E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3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0FD55-9AEE-4AE8-AA72-C917EB69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57740-DA1E-4C0E-A013-39022EFA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BB435-3DB9-4224-8CBC-A1F583C6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C8A18-3B9F-4E10-9002-C1400F2B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183C-EF48-43A9-B8C7-F8934627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51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CAFF1-C401-4732-BF0B-A726CA20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4904D-3E7E-48B7-A370-960CD3A7C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36EE4-D8BF-4409-AF49-1A3F3D49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8F5E44-E844-4472-A706-8F02837C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7AED9-7BEF-4798-AFB1-8C7D8762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6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15B45-88C4-407B-876D-061FB51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54D44-286C-47F7-B51D-739C7DE9D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D30A28-488B-407F-A196-CB4D341C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BB113-EA33-46F5-B357-99E47307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54377A-15B5-437F-BEC7-8EB1E6F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A483F7-D8AF-45FF-8E38-CFC28087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39A6F-C3B8-4A22-83E3-7F4A925A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5B74E-E23B-4A60-BE89-0A54BFC9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71C55-D015-4EE0-83EB-E271F41F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3FA75-7997-43A8-BCA1-1ACFBA320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995F45-73F3-4E7A-94A6-3235916F2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AF53B7-4F3C-4B08-BAB3-44370BA9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599ED9-FD4B-4EDB-8C66-A9FBAC3A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4CC69A-C896-4F7C-805D-3C1DEBA3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61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E720C-7EB3-4E50-AB15-5CFDD47D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838068-9CC6-4A03-95E8-5B052ECE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39A5A8-7D7E-4DA8-846C-A49355AA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852E92-F9B9-444C-B28C-33130DBC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0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726A1E-6827-4ED9-BB37-541FE660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0B62B0-5E05-4B7B-872C-D4877EEF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02EB7B-1149-4F3F-A2D4-D14CA116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44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2722A-D7B6-40E3-A5EF-74D26004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CFAD3-65F5-4404-9B11-6568C878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21713D-8907-49D5-A5E5-A4FB5D0A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31C6B-B88A-4056-9191-56C9B69F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5723D-10A4-4D80-9837-40F64E19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06E869-1528-4615-83EF-E848C0D4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21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689F-8471-4617-BD74-DA2AAA00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2CE9D-F013-42B4-B62E-0121B6EF9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C922B-C90F-4939-B8B9-70126B99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1CADBA-3281-4F0E-B2C4-9F125894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0559F-94E9-4027-A758-4F52E208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380D2-CAB3-49EA-9525-5D3DC4E0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EE40AC-A92E-4A52-A98D-1BED7A1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CDA29-FF61-4128-8D44-D2C3ACCC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2DF8A-E157-4D95-823D-788B575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FD80C-1C0C-41EF-B45F-7C01E964EA9A}" type="datetimeFigureOut">
              <a:rPr lang="de-DE" smtClean="0"/>
              <a:t>09.03.2018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A87F6-5A87-4EF9-885E-C71C2F64E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B43BF8-42D4-4CA3-B7E8-FCCB06EA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7641-426F-4C46-A112-16115BC5D5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739818-BC12-499E-9CE3-5A637DE0261E}"/>
              </a:ext>
            </a:extLst>
          </p:cNvPr>
          <p:cNvSpPr txBox="1"/>
          <p:nvPr/>
        </p:nvSpPr>
        <p:spPr>
          <a:xfrm>
            <a:off x="1191039" y="596348"/>
            <a:ext cx="980992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Finanzierung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A4C4EC-D46A-4B79-8A6B-4B3999D8099E}"/>
              </a:ext>
            </a:extLst>
          </p:cNvPr>
          <p:cNvSpPr txBox="1"/>
          <p:nvPr/>
        </p:nvSpPr>
        <p:spPr>
          <a:xfrm>
            <a:off x="1191039" y="1371600"/>
            <a:ext cx="980992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Die Finanzierung eines Unternehmens dient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Sicherung des Bestandes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Sicherung des laufenden Betriebs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der Sicherung der Ausschüttungen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490242-D8D5-4170-89F1-829A2E60373D}"/>
              </a:ext>
            </a:extLst>
          </p:cNvPr>
          <p:cNvSpPr txBox="1"/>
          <p:nvPr/>
        </p:nvSpPr>
        <p:spPr>
          <a:xfrm>
            <a:off x="2533361" y="3439775"/>
            <a:ext cx="35643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Anlagevermögen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Umlaufvermögen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F428B2-EA10-4AA9-B852-429948BF97E4}"/>
              </a:ext>
            </a:extLst>
          </p:cNvPr>
          <p:cNvSpPr txBox="1"/>
          <p:nvPr/>
        </p:nvSpPr>
        <p:spPr>
          <a:xfrm>
            <a:off x="6349785" y="3439775"/>
            <a:ext cx="35643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Eigenkapital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Fremdkapital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9B05B4-85DD-4414-A02F-BC464EBBAE28}"/>
              </a:ext>
            </a:extLst>
          </p:cNvPr>
          <p:cNvSpPr txBox="1"/>
          <p:nvPr/>
        </p:nvSpPr>
        <p:spPr>
          <a:xfrm>
            <a:off x="2533361" y="6261447"/>
            <a:ext cx="356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/>
              <a:t>SUMME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E9A98D1-A009-4A70-B5CB-D24E10C148CE}"/>
              </a:ext>
            </a:extLst>
          </p:cNvPr>
          <p:cNvSpPr txBox="1"/>
          <p:nvPr/>
        </p:nvSpPr>
        <p:spPr>
          <a:xfrm>
            <a:off x="6385789" y="6261446"/>
            <a:ext cx="356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400" dirty="0"/>
              <a:t>SUMME</a:t>
            </a:r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C7D4E370-B934-4121-AC36-5A7B04FEB976}"/>
              </a:ext>
            </a:extLst>
          </p:cNvPr>
          <p:cNvSpPr/>
          <p:nvPr/>
        </p:nvSpPr>
        <p:spPr>
          <a:xfrm>
            <a:off x="5881733" y="6231831"/>
            <a:ext cx="720080" cy="461664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0DA8A44-F1C5-4DF8-82F0-543B78752505}"/>
              </a:ext>
            </a:extLst>
          </p:cNvPr>
          <p:cNvSpPr/>
          <p:nvPr/>
        </p:nvSpPr>
        <p:spPr>
          <a:xfrm rot="20893287">
            <a:off x="1570383" y="5188226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10A8AF-346E-458E-8F8C-A62CDE935D45}"/>
              </a:ext>
            </a:extLst>
          </p:cNvPr>
          <p:cNvSpPr txBox="1"/>
          <p:nvPr/>
        </p:nvSpPr>
        <p:spPr>
          <a:xfrm>
            <a:off x="357809" y="5804452"/>
            <a:ext cx="20673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Kassa / Bank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FCF1F37-FE91-4C29-8A46-E2341FED2CBF}"/>
              </a:ext>
            </a:extLst>
          </p:cNvPr>
          <p:cNvSpPr/>
          <p:nvPr/>
        </p:nvSpPr>
        <p:spPr>
          <a:xfrm rot="9697490">
            <a:off x="7891718" y="3655912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AE73AD-8D95-4190-B592-073468E63889}"/>
              </a:ext>
            </a:extLst>
          </p:cNvPr>
          <p:cNvSpPr txBox="1"/>
          <p:nvPr/>
        </p:nvSpPr>
        <p:spPr>
          <a:xfrm>
            <a:off x="9914181" y="3388187"/>
            <a:ext cx="23193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Grundkapital</a:t>
            </a:r>
          </a:p>
          <a:p>
            <a:r>
              <a:rPr lang="de-DE" dirty="0">
                <a:solidFill>
                  <a:srgbClr val="FF0000"/>
                </a:solidFill>
              </a:rPr>
              <a:t>Erhöhung Eigenkapital</a:t>
            </a:r>
          </a:p>
          <a:p>
            <a:r>
              <a:rPr lang="de-DE" dirty="0">
                <a:solidFill>
                  <a:srgbClr val="0070C0"/>
                </a:solidFill>
              </a:rPr>
              <a:t>Verbliebene Gewinne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C92FE00-E1E9-4A8A-9888-22345B3623B2}"/>
              </a:ext>
            </a:extLst>
          </p:cNvPr>
          <p:cNvSpPr/>
          <p:nvPr/>
        </p:nvSpPr>
        <p:spPr>
          <a:xfrm rot="11466104">
            <a:off x="7172857" y="5310116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8725FD-59C4-4A82-8CA7-E23919652F0D}"/>
              </a:ext>
            </a:extLst>
          </p:cNvPr>
          <p:cNvSpPr txBox="1"/>
          <p:nvPr/>
        </p:nvSpPr>
        <p:spPr>
          <a:xfrm>
            <a:off x="9540017" y="5287785"/>
            <a:ext cx="23193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Lieferantenkredit</a:t>
            </a:r>
          </a:p>
          <a:p>
            <a:r>
              <a:rPr lang="de-DE" dirty="0"/>
              <a:t>Bankdarlehen</a:t>
            </a:r>
          </a:p>
          <a:p>
            <a:r>
              <a:rPr lang="de-DE" dirty="0"/>
              <a:t>Kontokorrentkredit</a:t>
            </a:r>
          </a:p>
          <a:p>
            <a:r>
              <a:rPr lang="de-DE" dirty="0"/>
              <a:t>Anleihe</a:t>
            </a:r>
          </a:p>
          <a:p>
            <a:r>
              <a:rPr lang="de-DE" dirty="0"/>
              <a:t>(Leasing)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4463FC-FD78-4019-8503-D80C0044F4C3}"/>
              </a:ext>
            </a:extLst>
          </p:cNvPr>
          <p:cNvSpPr txBox="1"/>
          <p:nvPr/>
        </p:nvSpPr>
        <p:spPr>
          <a:xfrm>
            <a:off x="9914181" y="2973203"/>
            <a:ext cx="20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Außenfinanzierung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E21040C-994F-4B04-B11B-588F6FE3D8BC}"/>
              </a:ext>
            </a:extLst>
          </p:cNvPr>
          <p:cNvSpPr txBox="1"/>
          <p:nvPr/>
        </p:nvSpPr>
        <p:spPr>
          <a:xfrm>
            <a:off x="9847401" y="4411685"/>
            <a:ext cx="230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Innenfinanzierung -&gt; Gewinnthesaurierung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5C939374-EBBC-400D-BD54-3CC71DC02C44}"/>
              </a:ext>
            </a:extLst>
          </p:cNvPr>
          <p:cNvSpPr/>
          <p:nvPr/>
        </p:nvSpPr>
        <p:spPr>
          <a:xfrm rot="20893287">
            <a:off x="1318692" y="4002857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DAB6A4-5741-4497-85A5-C8A09BFA788B}"/>
              </a:ext>
            </a:extLst>
          </p:cNvPr>
          <p:cNvSpPr txBox="1"/>
          <p:nvPr/>
        </p:nvSpPr>
        <p:spPr>
          <a:xfrm>
            <a:off x="284096" y="4762370"/>
            <a:ext cx="20673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Gebundenes Kapital</a:t>
            </a:r>
          </a:p>
          <a:p>
            <a:r>
              <a:rPr lang="de-DE" dirty="0"/>
              <a:t>-&gt; freisetzen?</a:t>
            </a:r>
          </a:p>
        </p:txBody>
      </p:sp>
    </p:spTree>
    <p:extLst>
      <p:ext uri="{BB962C8B-B14F-4D97-AF65-F5344CB8AC3E}">
        <p14:creationId xmlns:p14="http://schemas.microsoft.com/office/powerpoint/2010/main" val="796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BCF71D46-16A7-4731-BE30-6170C93C43D3}"/>
              </a:ext>
            </a:extLst>
          </p:cNvPr>
          <p:cNvSpPr txBox="1"/>
          <p:nvPr/>
        </p:nvSpPr>
        <p:spPr>
          <a:xfrm>
            <a:off x="744116" y="136176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Fremdkapital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2A5C0D-1D0C-4D8E-8B44-5E5DDBB03301}"/>
              </a:ext>
            </a:extLst>
          </p:cNvPr>
          <p:cNvSpPr txBox="1"/>
          <p:nvPr/>
        </p:nvSpPr>
        <p:spPr>
          <a:xfrm>
            <a:off x="744116" y="775254"/>
            <a:ext cx="1097411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Lieferantenkredit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Verkäufer gewährt dem Käufer ein Zahlungsziel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Als Anreiz für eine frühere Zahlung kann der Verkäufer dem Käufer einen Skonto anbieten -&gt; Differenz Preis mit / ohne Inanspruchnahme des Skontos stellt Zinsen 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Sollte ein Bankkredit bessere Konditionen anbieten sollte dieser in Anspruch genommen werden um den Skonto auszunutzen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Beachte das Problem des Eigentumsübergangs -&gt; Eigentumsvorbehalt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Unternehmensanleihe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Unternehmen benötigt größere finanzielle Mittel und bekommt diese aufgrund des Umfangs oder mangels Besicherungen nicht von einer oder mehreren Banken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Standardanleihen haben einen fixen Zinssatz und eine fixe Laufzeit</a:t>
            </a:r>
          </a:p>
        </p:txBody>
      </p:sp>
    </p:spTree>
    <p:extLst>
      <p:ext uri="{BB962C8B-B14F-4D97-AF65-F5344CB8AC3E}">
        <p14:creationId xmlns:p14="http://schemas.microsoft.com/office/powerpoint/2010/main" val="335941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CE6361BD-C556-441F-AC0C-A168383AB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63019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489356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2413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/>
                        <a:t>Art der Emission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 Senior Bond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476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Emissionsvolumen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 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EUR 500.000.000,-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969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Stückelung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 EUR 500,-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187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Kupon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 1,375 % p.a.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61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Laufzeit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 27. September 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Tilgung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 zu 100 %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361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Börseneinführung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Handel im Geregelten Freiverkehr an der Wiener Börse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47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Valuta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27. September 2017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5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Wertpapierkennnummer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(ISIN) AT 0000A1Y3P7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26771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003F11B-8011-4C4E-924B-4F212373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599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Anleihen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Unternehmensanleihe 2017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486F07-16AA-473F-96BE-5C648624A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6413"/>
            <a:ext cx="2266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3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F01053-CEA2-473A-BE02-FE4BCC9790E0}"/>
              </a:ext>
            </a:extLst>
          </p:cNvPr>
          <p:cNvSpPr txBox="1"/>
          <p:nvPr/>
        </p:nvSpPr>
        <p:spPr>
          <a:xfrm>
            <a:off x="744116" y="731466"/>
            <a:ext cx="300293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Eigenkapital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Fremdkapital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FF6E11AA-4D19-41A0-81E2-2C1123697558}"/>
              </a:ext>
            </a:extLst>
          </p:cNvPr>
          <p:cNvSpPr/>
          <p:nvPr/>
        </p:nvSpPr>
        <p:spPr>
          <a:xfrm rot="10800000">
            <a:off x="2800114" y="1295496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972928-EAD8-4D0F-879A-E43F0E530CD6}"/>
              </a:ext>
            </a:extLst>
          </p:cNvPr>
          <p:cNvSpPr txBox="1"/>
          <p:nvPr/>
        </p:nvSpPr>
        <p:spPr>
          <a:xfrm>
            <a:off x="5187399" y="1122065"/>
            <a:ext cx="23193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Grundkapital</a:t>
            </a:r>
          </a:p>
          <a:p>
            <a:r>
              <a:rPr lang="de-DE" dirty="0">
                <a:solidFill>
                  <a:srgbClr val="FF0000"/>
                </a:solidFill>
              </a:rPr>
              <a:t>Erhöhung Eigenkapital</a:t>
            </a:r>
          </a:p>
          <a:p>
            <a:r>
              <a:rPr lang="de-DE" dirty="0">
                <a:solidFill>
                  <a:srgbClr val="0070C0"/>
                </a:solidFill>
              </a:rPr>
              <a:t>Verbliebene Gewinne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213FF7-8309-49D0-B72A-F027F0BE389D}"/>
              </a:ext>
            </a:extLst>
          </p:cNvPr>
          <p:cNvSpPr txBox="1"/>
          <p:nvPr/>
        </p:nvSpPr>
        <p:spPr>
          <a:xfrm>
            <a:off x="744116" y="2892287"/>
            <a:ext cx="10974119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Grundkapital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EU, OG &amp; KG</a:t>
            </a:r>
            <a:r>
              <a:rPr lang="de-DE" sz="2000" dirty="0"/>
              <a:t>: nicht vorhanden, bzw bei KG haften die Kommanditisten bis zur Höhe seiner Haftsumme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GmbH</a:t>
            </a:r>
            <a:r>
              <a:rPr lang="de-DE" sz="2000" dirty="0"/>
              <a:t>: € 35.000,-- von denen zumindest € 17.500,-- bei der Gründung einzuzahlen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GmbH Gründungsprivileg</a:t>
            </a:r>
            <a:r>
              <a:rPr lang="de-DE" sz="2000" dirty="0"/>
              <a:t>: für maximal 10 Jahre nach Gründung, ist aber bereits im Gründungsvertrag einzuspeisen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Neben den Stammeinlagen sind für jeden Gesellschafter auch gründungsprivilegierte Stammeinlagen für die einzelnen Gesellschafter festgelegt werden -&gt; Summe mindestens € 10.000,--, davon müssen mindestens € 5.000,-- bar eingezahlt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Ende Gründungsprivileg nach spätestens 10 Jahren, aber auch früher durch Anpassung Gesellschaftsvertrag und Erfüllung der gesetzlichen Mindesteinzahlungserfordernissen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90E98D-1903-4C80-99C4-6AAC5A3F55F1}"/>
              </a:ext>
            </a:extLst>
          </p:cNvPr>
          <p:cNvSpPr txBox="1"/>
          <p:nvPr/>
        </p:nvSpPr>
        <p:spPr>
          <a:xfrm>
            <a:off x="744116" y="136176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Eigenkapital</a:t>
            </a:r>
          </a:p>
        </p:txBody>
      </p:sp>
    </p:spTree>
    <p:extLst>
      <p:ext uri="{BB962C8B-B14F-4D97-AF65-F5344CB8AC3E}">
        <p14:creationId xmlns:p14="http://schemas.microsoft.com/office/powerpoint/2010/main" val="36444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F01053-CEA2-473A-BE02-FE4BCC9790E0}"/>
              </a:ext>
            </a:extLst>
          </p:cNvPr>
          <p:cNvSpPr txBox="1"/>
          <p:nvPr/>
        </p:nvSpPr>
        <p:spPr>
          <a:xfrm>
            <a:off x="744116" y="731466"/>
            <a:ext cx="35643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Eigenkapital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Fremdkapital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FF6E11AA-4D19-41A0-81E2-2C1123697558}"/>
              </a:ext>
            </a:extLst>
          </p:cNvPr>
          <p:cNvSpPr/>
          <p:nvPr/>
        </p:nvSpPr>
        <p:spPr>
          <a:xfrm rot="10800000">
            <a:off x="2800114" y="1295496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972928-EAD8-4D0F-879A-E43F0E530CD6}"/>
              </a:ext>
            </a:extLst>
          </p:cNvPr>
          <p:cNvSpPr txBox="1"/>
          <p:nvPr/>
        </p:nvSpPr>
        <p:spPr>
          <a:xfrm>
            <a:off x="5187399" y="1122065"/>
            <a:ext cx="23193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Grundkapital</a:t>
            </a:r>
          </a:p>
          <a:p>
            <a:r>
              <a:rPr lang="de-DE" dirty="0">
                <a:solidFill>
                  <a:srgbClr val="FF0000"/>
                </a:solidFill>
              </a:rPr>
              <a:t>Erhöhung Eigenkapital</a:t>
            </a:r>
          </a:p>
          <a:p>
            <a:r>
              <a:rPr lang="de-DE" dirty="0">
                <a:solidFill>
                  <a:srgbClr val="0070C0"/>
                </a:solidFill>
              </a:rPr>
              <a:t>Verbliebene Gewinne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213FF7-8309-49D0-B72A-F027F0BE389D}"/>
              </a:ext>
            </a:extLst>
          </p:cNvPr>
          <p:cNvSpPr txBox="1"/>
          <p:nvPr/>
        </p:nvSpPr>
        <p:spPr>
          <a:xfrm>
            <a:off x="744116" y="3528391"/>
            <a:ext cx="1097411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Erhöhung Eigenkapital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EU, OG &amp; KG</a:t>
            </a:r>
            <a:r>
              <a:rPr lang="de-DE" sz="2000" dirty="0"/>
              <a:t>: Gesellschafter zahlen mehr ein, Verknüpfung mit Haftungsrisiko &amp; ggf veränderte Gesellschaftsanteile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GmbH</a:t>
            </a:r>
            <a:r>
              <a:rPr lang="de-DE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Nachschüsse freiwillig durch Gesellschafter -&gt; ggf veränderte Gesellschaftsanteile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Nachschüsse verpflichtend, wenn im Gesellschaftsvertrag festgelegt -&gt; ggf </a:t>
            </a:r>
            <a:r>
              <a:rPr lang="de-DE" sz="2000"/>
              <a:t>veränderte Gesellschaftsanteile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Verbliebene Gewinne: Gewinne der GmbH werden aufgrund eines Gesellschafterbeschlusses nicht ausgeschüttet -&gt; Gewinnthesaurierung -&gt; im Eigenkapital und Rücklage ausgewiesen</a:t>
            </a:r>
          </a:p>
        </p:txBody>
      </p:sp>
    </p:spTree>
    <p:extLst>
      <p:ext uri="{BB962C8B-B14F-4D97-AF65-F5344CB8AC3E}">
        <p14:creationId xmlns:p14="http://schemas.microsoft.com/office/powerpoint/2010/main" val="21619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8841203-3617-4B73-9654-01CC838B8B04}"/>
              </a:ext>
            </a:extLst>
          </p:cNvPr>
          <p:cNvSpPr txBox="1"/>
          <p:nvPr/>
        </p:nvSpPr>
        <p:spPr>
          <a:xfrm>
            <a:off x="744116" y="487022"/>
            <a:ext cx="10974119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Erhöhung Eigenkapital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Aufnahme neuer Gesellschafter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Verändert die Höhe der Gesellschaftsanteile der bestehenden Gesellschafter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lvl="1"/>
            <a:r>
              <a:rPr lang="de-DE" sz="2000" dirty="0"/>
              <a:t>Vorher 3 Gesellschafter                               Nachher 4 Gesellschafter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535564-6239-455E-A4C1-CEBCE47D5EED}"/>
              </a:ext>
            </a:extLst>
          </p:cNvPr>
          <p:cNvSpPr/>
          <p:nvPr/>
        </p:nvSpPr>
        <p:spPr>
          <a:xfrm>
            <a:off x="1401417" y="2117035"/>
            <a:ext cx="655983" cy="17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7254025-05A2-4BE8-871F-73549E7B7F26}"/>
              </a:ext>
            </a:extLst>
          </p:cNvPr>
          <p:cNvSpPr/>
          <p:nvPr/>
        </p:nvSpPr>
        <p:spPr>
          <a:xfrm>
            <a:off x="2423491" y="2117035"/>
            <a:ext cx="655983" cy="17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75E2C5D-638E-4C86-9EF5-4F1A27D2F321}"/>
              </a:ext>
            </a:extLst>
          </p:cNvPr>
          <p:cNvSpPr/>
          <p:nvPr/>
        </p:nvSpPr>
        <p:spPr>
          <a:xfrm>
            <a:off x="3445565" y="2117035"/>
            <a:ext cx="655983" cy="175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A43EB1-C2D4-431B-B960-2A86F05EBE88}"/>
              </a:ext>
            </a:extLst>
          </p:cNvPr>
          <p:cNvSpPr/>
          <p:nvPr/>
        </p:nvSpPr>
        <p:spPr>
          <a:xfrm>
            <a:off x="4760843" y="2673625"/>
            <a:ext cx="655983" cy="120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C94E09-DE8C-4E51-A866-2D965BE8B640}"/>
              </a:ext>
            </a:extLst>
          </p:cNvPr>
          <p:cNvSpPr/>
          <p:nvPr/>
        </p:nvSpPr>
        <p:spPr>
          <a:xfrm>
            <a:off x="5796000" y="2673624"/>
            <a:ext cx="655983" cy="120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880A37-A9E4-481B-8272-E20AAEAC1DA4}"/>
              </a:ext>
            </a:extLst>
          </p:cNvPr>
          <p:cNvSpPr/>
          <p:nvPr/>
        </p:nvSpPr>
        <p:spPr>
          <a:xfrm>
            <a:off x="7866316" y="2673623"/>
            <a:ext cx="655983" cy="120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CBC075-66FB-4175-B4E0-79B721B55AA4}"/>
              </a:ext>
            </a:extLst>
          </p:cNvPr>
          <p:cNvSpPr/>
          <p:nvPr/>
        </p:nvSpPr>
        <p:spPr>
          <a:xfrm>
            <a:off x="6831159" y="2673623"/>
            <a:ext cx="655983" cy="1202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7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301DE2-B108-4BF7-B835-C19EBF68CC09}"/>
              </a:ext>
            </a:extLst>
          </p:cNvPr>
          <p:cNvSpPr txBox="1"/>
          <p:nvPr/>
        </p:nvSpPr>
        <p:spPr>
          <a:xfrm>
            <a:off x="2543300" y="1004691"/>
            <a:ext cx="35643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Anlagevermögen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Umlaufvermögen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A2414983-4C5E-4BF5-A4C8-1394C5BB372B}"/>
              </a:ext>
            </a:extLst>
          </p:cNvPr>
          <p:cNvSpPr/>
          <p:nvPr/>
        </p:nvSpPr>
        <p:spPr>
          <a:xfrm rot="20893287">
            <a:off x="1328631" y="1567773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F3E01E-BD75-4F99-BC9F-1E59001344D9}"/>
              </a:ext>
            </a:extLst>
          </p:cNvPr>
          <p:cNvSpPr txBox="1"/>
          <p:nvPr/>
        </p:nvSpPr>
        <p:spPr>
          <a:xfrm>
            <a:off x="294035" y="2327286"/>
            <a:ext cx="20673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Gebundenes Kapital</a:t>
            </a:r>
          </a:p>
          <a:p>
            <a:r>
              <a:rPr lang="de-DE" dirty="0"/>
              <a:t>-&gt; freisetzen?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0EC82C-8DCC-4040-ABBB-0A6FC37401CE}"/>
              </a:ext>
            </a:extLst>
          </p:cNvPr>
          <p:cNvSpPr txBox="1"/>
          <p:nvPr/>
        </p:nvSpPr>
        <p:spPr>
          <a:xfrm>
            <a:off x="744116" y="136176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Anlagevermögen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531206-B7DF-494B-8786-8ABAF8FDD595}"/>
              </a:ext>
            </a:extLst>
          </p:cNvPr>
          <p:cNvSpPr txBox="1"/>
          <p:nvPr/>
        </p:nvSpPr>
        <p:spPr>
          <a:xfrm>
            <a:off x="744116" y="3806684"/>
            <a:ext cx="10974119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Anlagevermögen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Kapital ist bereits vorhanden, aber in gebundener Form im Anlagevermögen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Veräußerung von nicht mehr benötigtem Anlagevermögen das nicht mehr gebraucht wird erhöht die Liquidität -&gt; Umschichtungsfinanzierung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Aktiva sind unterbewertet -&gt; verdeckte Selbstfinanzierung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3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C506CE0-8A4D-44F7-A2B4-574629C26624}"/>
              </a:ext>
            </a:extLst>
          </p:cNvPr>
          <p:cNvSpPr txBox="1"/>
          <p:nvPr/>
        </p:nvSpPr>
        <p:spPr>
          <a:xfrm>
            <a:off x="586401" y="1173652"/>
            <a:ext cx="35643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Eigenkapital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AT" sz="2400" dirty="0"/>
              <a:t>Fremdkapital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de-AT" sz="2400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DF1619C-02F7-4C12-971B-9C70A604E26B}"/>
              </a:ext>
            </a:extLst>
          </p:cNvPr>
          <p:cNvSpPr/>
          <p:nvPr/>
        </p:nvSpPr>
        <p:spPr>
          <a:xfrm rot="11466104">
            <a:off x="1409473" y="3043993"/>
            <a:ext cx="1918252" cy="57647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2D28CC-2A33-4A06-9EB9-FF23A91E4930}"/>
              </a:ext>
            </a:extLst>
          </p:cNvPr>
          <p:cNvSpPr txBox="1"/>
          <p:nvPr/>
        </p:nvSpPr>
        <p:spPr>
          <a:xfrm>
            <a:off x="3776633" y="3180686"/>
            <a:ext cx="231936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Kontokorrentkredit</a:t>
            </a:r>
          </a:p>
          <a:p>
            <a:r>
              <a:rPr lang="de-DE" dirty="0"/>
              <a:t>Lombardkredit</a:t>
            </a:r>
          </a:p>
          <a:p>
            <a:r>
              <a:rPr lang="de-DE" dirty="0"/>
              <a:t>Hypothekarkredit</a:t>
            </a:r>
          </a:p>
          <a:p>
            <a:r>
              <a:rPr lang="de-DE" dirty="0"/>
              <a:t>Forderungszession</a:t>
            </a:r>
          </a:p>
          <a:p>
            <a:r>
              <a:rPr lang="de-DE" dirty="0"/>
              <a:t>Factoring</a:t>
            </a:r>
          </a:p>
          <a:p>
            <a:r>
              <a:rPr lang="de-DE" dirty="0"/>
              <a:t>Lieferantenkredit</a:t>
            </a:r>
          </a:p>
          <a:p>
            <a:r>
              <a:rPr lang="de-DE" dirty="0"/>
              <a:t>Unternehmensanleihe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F71D46-16A7-4731-BE30-6170C93C43D3}"/>
              </a:ext>
            </a:extLst>
          </p:cNvPr>
          <p:cNvSpPr txBox="1"/>
          <p:nvPr/>
        </p:nvSpPr>
        <p:spPr>
          <a:xfrm>
            <a:off x="744116" y="136176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Fremdkapital</a:t>
            </a:r>
          </a:p>
        </p:txBody>
      </p:sp>
    </p:spTree>
    <p:extLst>
      <p:ext uri="{BB962C8B-B14F-4D97-AF65-F5344CB8AC3E}">
        <p14:creationId xmlns:p14="http://schemas.microsoft.com/office/powerpoint/2010/main" val="17873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BCF71D46-16A7-4731-BE30-6170C93C43D3}"/>
              </a:ext>
            </a:extLst>
          </p:cNvPr>
          <p:cNvSpPr txBox="1"/>
          <p:nvPr/>
        </p:nvSpPr>
        <p:spPr>
          <a:xfrm>
            <a:off x="744116" y="136176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Fremdkapital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2A5C0D-1D0C-4D8E-8B44-5E5DDBB03301}"/>
              </a:ext>
            </a:extLst>
          </p:cNvPr>
          <p:cNvSpPr txBox="1"/>
          <p:nvPr/>
        </p:nvSpPr>
        <p:spPr>
          <a:xfrm>
            <a:off x="744116" y="775254"/>
            <a:ext cx="10974119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/>
              <a:t>Kreditfinanzierung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Leistung und Gegenleistung (Kreditgewährung – Rückzahlung) liegen zeitlich auseinander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Sicherstellungsmöglichkeiten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Pfandrecht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Hypothek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Bürgschaft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Kosten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(Soll-)Zinsen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Provisionen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Gebühren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Risiken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Dubiosenrisiko; Kündigungsrisiko, Geldwertrisiko der fallenden / steigenden Kaufkraft, Valutarisiko, Risiko des steigenden / fallenden Zinsfuß</a:t>
            </a:r>
          </a:p>
        </p:txBody>
      </p:sp>
    </p:spTree>
    <p:extLst>
      <p:ext uri="{BB962C8B-B14F-4D97-AF65-F5344CB8AC3E}">
        <p14:creationId xmlns:p14="http://schemas.microsoft.com/office/powerpoint/2010/main" val="119203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BCF71D46-16A7-4731-BE30-6170C93C43D3}"/>
              </a:ext>
            </a:extLst>
          </p:cNvPr>
          <p:cNvSpPr txBox="1"/>
          <p:nvPr/>
        </p:nvSpPr>
        <p:spPr>
          <a:xfrm>
            <a:off x="744116" y="136176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Fremdkapital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2A5C0D-1D0C-4D8E-8B44-5E5DDBB03301}"/>
              </a:ext>
            </a:extLst>
          </p:cNvPr>
          <p:cNvSpPr txBox="1"/>
          <p:nvPr/>
        </p:nvSpPr>
        <p:spPr>
          <a:xfrm>
            <a:off x="744116" y="775254"/>
            <a:ext cx="1097411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Kontokorrentkredit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dient der laufenden Finanzierung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umfasst einen Kreditrahmen, alle Ein- und Auszahlungen werden über das Konto abgewickelt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umfasst Sollzinsen, Überziehungsprovision, Bereitstellungsgebührt und ggf andere Gebühren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Lombardkredit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dient der kurzfristigen Finanzierung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Besicherung des Darlehens durch die Verpfändung von Wertpapieren oder beweglichen Gegenständen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Hypothekarkredit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dient der langfristigen Finanzierung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Besicherung des Darlehens durch die Verpfändung von Grundstücken oder Eigentumswohnungen -&gt; Eintragung im Grundbuch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3239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BCF71D46-16A7-4731-BE30-6170C93C43D3}"/>
              </a:ext>
            </a:extLst>
          </p:cNvPr>
          <p:cNvSpPr txBox="1"/>
          <p:nvPr/>
        </p:nvSpPr>
        <p:spPr>
          <a:xfrm>
            <a:off x="744116" y="136176"/>
            <a:ext cx="739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Fremdkapital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2A5C0D-1D0C-4D8E-8B44-5E5DDBB03301}"/>
              </a:ext>
            </a:extLst>
          </p:cNvPr>
          <p:cNvSpPr txBox="1"/>
          <p:nvPr/>
        </p:nvSpPr>
        <p:spPr>
          <a:xfrm>
            <a:off x="744116" y="775254"/>
            <a:ext cx="10974119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Forderungszession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dient der vorzeitigen Deckung von offenen Forderungen, bzw der Besicherung von Bankforderungen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Kreditnehmer tritt der Bank als Sicherstellung offene Forderungen gegen Kunden vor deren Fälligkeit ab, Bank akzeptiert mit Abschlag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Bank übernimmt kein Dubiosenrisiko und verrechnet Zinsen und Gebühren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Stille Zession: dem Schuldner des Kreditnehmers wird die Abtretung nicht mitgeteilt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Offene Zession: die Bank verständigt den Schuldner des Kreditnehmers, alle Zahlungen sind an die Bank zu leisten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Factoring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Der </a:t>
            </a:r>
            <a:r>
              <a:rPr lang="de-DE" sz="2000" dirty="0" err="1"/>
              <a:t>Factor</a:t>
            </a:r>
            <a:r>
              <a:rPr lang="de-DE" sz="2000" dirty="0"/>
              <a:t> übernimmt für den Unternehmer auch die Buchhaltung, das Mahnwesen und Inkasso und ggf auch einen Teil des Dubiosenrisikos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Es handelt sich immer um eine offene Zession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4377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Breitbild</PresentationFormat>
  <Paragraphs>174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</dc:creator>
  <cp:lastModifiedBy>Peter</cp:lastModifiedBy>
  <cp:revision>23</cp:revision>
  <dcterms:created xsi:type="dcterms:W3CDTF">2018-02-28T12:48:47Z</dcterms:created>
  <dcterms:modified xsi:type="dcterms:W3CDTF">2018-03-09T09:21:26Z</dcterms:modified>
</cp:coreProperties>
</file>