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i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347681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el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313764" indent="-313764" defTabSz="457200">
              <a:lnSpc>
                <a:spcPct val="80000"/>
              </a:lnSpc>
              <a:spcBef>
                <a:spcPts val="0"/>
              </a:spcBef>
              <a:buClr>
                <a:srgbClr val="50C0A9"/>
              </a:buClr>
              <a:buChar char="‣"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2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4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&amp; Untertitel Ko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numm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ie"/>
          <p:cNvSpPr/>
          <p:nvPr/>
        </p:nvSpPr>
        <p:spPr>
          <a:xfrm flipV="1">
            <a:off x="5892800" y="2468656"/>
            <a:ext cx="6705600" cy="145"/>
          </a:xfrm>
          <a:prstGeom prst="line">
            <a:avLst/>
          </a:prstGeom>
          <a:ln w="38100">
            <a:solidFill>
              <a:srgbClr val="347681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Bild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" name="Titeltext"/>
          <p:cNvSpPr txBox="1"/>
          <p:nvPr>
            <p:ph type="title"/>
          </p:nvPr>
        </p:nvSpPr>
        <p:spPr>
          <a:xfrm>
            <a:off x="5892800" y="781988"/>
            <a:ext cx="6705600" cy="2177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42" name="Textebene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" name="Foliennumm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D1C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 flipV="1">
            <a:off x="406399" y="993421"/>
            <a:ext cx="9764709" cy="3"/>
          </a:xfrm>
          <a:prstGeom prst="line">
            <a:avLst/>
          </a:prstGeom>
          <a:ln w="25400">
            <a:solidFill>
              <a:srgbClr val="347681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eltext"/>
          <p:cNvSpPr txBox="1"/>
          <p:nvPr>
            <p:ph type="title"/>
          </p:nvPr>
        </p:nvSpPr>
        <p:spPr>
          <a:xfrm>
            <a:off x="406400" y="1536700"/>
            <a:ext cx="12192000" cy="134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Textebene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50C0A9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50C0A9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50C0A9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50C0A9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50C0A9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50C0A9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50C0A9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50C0A9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50C0A9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347681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347681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347681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347681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347681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347681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347681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347681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347681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g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g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g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g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43384" y="-5822688"/>
            <a:ext cx="12676623" cy="17869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HTL Logo Website.png" descr="HTL Logo Webs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12065" y="222228"/>
            <a:ext cx="3214128" cy="160706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Diplomarbe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Diplomarbeit</a:t>
            </a:r>
          </a:p>
        </p:txBody>
      </p:sp>
      <p:sp>
        <p:nvSpPr>
          <p:cNvPr id="55" name="WraithKnigh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WraithKnight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DIPLOMARBEIT Wraithknight - Frosch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DIPLOMARBEIT Wraithknight - Frosch</a:t>
            </a:r>
          </a:p>
        </p:txBody>
      </p:sp>
      <p:pic>
        <p:nvPicPr>
          <p:cNvPr id="92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Frog.gif" descr="Fro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5899" y="944611"/>
            <a:ext cx="7493001" cy="8275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all_characters_in_one4.png" descr="all_characters_in_on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59741"/>
            <a:ext cx="13004800" cy="5034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IPLOMARBEIT Wraithknight - Bogenschütz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DIPLOMARBEIT Wraithknight - Bogenschütze</a:t>
            </a:r>
          </a:p>
        </p:txBody>
      </p:sp>
      <p:pic>
        <p:nvPicPr>
          <p:cNvPr id="98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arrowboy alles.gif" descr="arrowboy alles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3153" y="599533"/>
            <a:ext cx="7258494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all_characters_in_one5.png" descr="all_characters_in_on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59741"/>
            <a:ext cx="13004800" cy="5034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IPLOMARBEIT Wraithknight - Dunkler Ritter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DIPLOMARBEIT Wraithknight - Dunkler Ritter</a:t>
            </a:r>
          </a:p>
        </p:txBody>
      </p:sp>
      <p:pic>
        <p:nvPicPr>
          <p:cNvPr id="104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weak knight alles.gif" descr="weak knight alles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0805" y="1266287"/>
            <a:ext cx="10363190" cy="8420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all_characters_in_one6.png" descr="all_characters_in_on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59741"/>
            <a:ext cx="13004800" cy="5034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IPLOMARBEIT Wraithknight - EndBos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DIPLOMARBEIT Wraithknight - EndBoss</a:t>
            </a:r>
          </a:p>
        </p:txBody>
      </p:sp>
      <p:pic>
        <p:nvPicPr>
          <p:cNvPr id="110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ganon alles.gif" descr="ganon alles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2186" y="0"/>
            <a:ext cx="9980428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all_characters_in_one7.png" descr="all_characters_in_on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59741"/>
            <a:ext cx="13004800" cy="5034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DIPLOMARBEIT Wraithknight - Hauptcharakter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DIPLOMARBEIT Wraithknight - Hauptcharakter</a:t>
            </a:r>
          </a:p>
        </p:txBody>
      </p:sp>
      <p:pic>
        <p:nvPicPr>
          <p:cNvPr id="116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Hero_makeover.gif" descr="Hero_makeover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34650" y="0"/>
            <a:ext cx="7202659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plomarbeit Wraithknight - Entwicklu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Entwicklung</a:t>
            </a:r>
          </a:p>
        </p:txBody>
      </p:sp>
      <p:sp>
        <p:nvSpPr>
          <p:cNvPr id="120" name="Software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Software</a:t>
            </a:r>
          </a:p>
        </p:txBody>
      </p:sp>
      <p:sp>
        <p:nvSpPr>
          <p:cNvPr id="121" name="Linie"/>
          <p:cNvSpPr/>
          <p:nvPr/>
        </p:nvSpPr>
        <p:spPr>
          <a:xfrm flipV="1">
            <a:off x="5994400" y="2882899"/>
            <a:ext cx="1" cy="5842002"/>
          </a:xfrm>
          <a:prstGeom prst="line">
            <a:avLst/>
          </a:prstGeom>
          <a:ln w="25400">
            <a:solidFill>
              <a:srgbClr val="34768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Architektur…"/>
          <p:cNvSpPr txBox="1"/>
          <p:nvPr>
            <p:ph type="body" sz="half" idx="1"/>
          </p:nvPr>
        </p:nvSpPr>
        <p:spPr>
          <a:xfrm>
            <a:off x="388309" y="2932653"/>
            <a:ext cx="4931832" cy="6009194"/>
          </a:xfrm>
          <a:prstGeom prst="rect">
            <a:avLst/>
          </a:prstGeom>
        </p:spPr>
        <p:txBody>
          <a:bodyPr/>
          <a:lstStyle/>
          <a:p>
            <a:pPr marL="0" indent="0" defTabSz="502412">
              <a:spcBef>
                <a:spcPts val="2400"/>
              </a:spcBef>
              <a:buClrTx/>
              <a:buSzTx/>
              <a:buFontTx/>
              <a:buNone/>
              <a:defRPr sz="2924"/>
            </a:pPr>
            <a:r>
              <a:t>Architektur</a:t>
            </a:r>
            <a:endParaRPr sz="1032">
              <a:latin typeface="Times"/>
              <a:ea typeface="Times"/>
              <a:cs typeface="Times"/>
              <a:sym typeface="Times"/>
            </a:endParaRPr>
          </a:p>
          <a:p>
            <a:pPr marL="0" indent="0" defTabSz="502412">
              <a:spcBef>
                <a:spcPts val="2400"/>
              </a:spcBef>
              <a:buClrTx/>
              <a:buSzTx/>
              <a:buFontTx/>
              <a:buNone/>
              <a:defRPr sz="2924"/>
            </a:pPr>
            <a:r>
              <a:t>Graphiken</a:t>
            </a:r>
            <a:endParaRPr sz="1032">
              <a:latin typeface="Times"/>
              <a:ea typeface="Times"/>
              <a:cs typeface="Times"/>
              <a:sym typeface="Times"/>
            </a:endParaRPr>
          </a:p>
          <a:p>
            <a:pPr marL="0" indent="0" defTabSz="502412">
              <a:spcBef>
                <a:spcPts val="2400"/>
              </a:spcBef>
              <a:buClrTx/>
              <a:buSzTx/>
              <a:buFontTx/>
              <a:buNone/>
              <a:defRPr sz="2924"/>
            </a:pPr>
            <a:r>
              <a:t>Animation</a:t>
            </a:r>
            <a:endParaRPr sz="1032">
              <a:latin typeface="Times"/>
              <a:ea typeface="Times"/>
              <a:cs typeface="Times"/>
              <a:sym typeface="Times"/>
            </a:endParaRPr>
          </a:p>
          <a:p>
            <a:pPr marL="0" indent="0" defTabSz="502412">
              <a:spcBef>
                <a:spcPts val="2400"/>
              </a:spcBef>
              <a:buClrTx/>
              <a:buSzTx/>
              <a:buFontTx/>
              <a:buNone/>
              <a:defRPr sz="2924"/>
            </a:pPr>
            <a:r>
              <a:t>Bewegung</a:t>
            </a:r>
            <a:endParaRPr sz="1032">
              <a:latin typeface="Times"/>
              <a:ea typeface="Times"/>
              <a:cs typeface="Times"/>
              <a:sym typeface="Times"/>
            </a:endParaRPr>
          </a:p>
          <a:p>
            <a:pPr marL="0" indent="0" defTabSz="502412">
              <a:spcBef>
                <a:spcPts val="2400"/>
              </a:spcBef>
              <a:buClrTx/>
              <a:buSzTx/>
              <a:buFontTx/>
              <a:buNone/>
              <a:defRPr sz="2924"/>
            </a:pPr>
            <a:r>
              <a:t>Physik</a:t>
            </a:r>
            <a:endParaRPr sz="1032">
              <a:latin typeface="Times"/>
              <a:ea typeface="Times"/>
              <a:cs typeface="Times"/>
              <a:sym typeface="Times"/>
            </a:endParaRPr>
          </a:p>
          <a:p>
            <a:pPr marL="0" indent="0" defTabSz="502412">
              <a:spcBef>
                <a:spcPts val="2400"/>
              </a:spcBef>
              <a:buClrTx/>
              <a:buSzTx/>
              <a:buFontTx/>
              <a:buNone/>
              <a:defRPr sz="2924"/>
            </a:pPr>
            <a:r>
              <a:t>Assetmanagement</a:t>
            </a:r>
            <a:endParaRPr sz="1032">
              <a:latin typeface="Times"/>
              <a:ea typeface="Times"/>
              <a:cs typeface="Times"/>
              <a:sym typeface="Times"/>
            </a:endParaRPr>
          </a:p>
          <a:p>
            <a:pPr marL="0" indent="0" defTabSz="502412">
              <a:spcBef>
                <a:spcPts val="2400"/>
              </a:spcBef>
              <a:buClrTx/>
              <a:buSzTx/>
              <a:buFontTx/>
              <a:buNone/>
              <a:defRPr sz="2924"/>
            </a:pPr>
            <a:r>
              <a:t>Userinterface</a:t>
            </a:r>
            <a:endParaRPr sz="1032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3" name="Kollision…"/>
          <p:cNvSpPr txBox="1"/>
          <p:nvPr/>
        </p:nvSpPr>
        <p:spPr>
          <a:xfrm>
            <a:off x="6818617" y="2882900"/>
            <a:ext cx="6199127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14095">
              <a:defRPr sz="2992">
                <a:solidFill>
                  <a:srgbClr val="347681"/>
                </a:solidFill>
              </a:defRPr>
            </a:pPr>
            <a:r>
              <a:t>Kollision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defTabSz="514095">
              <a:defRPr sz="2992">
                <a:solidFill>
                  <a:srgbClr val="347681"/>
                </a:solidFill>
              </a:defRPr>
            </a:pPr>
            <a:r>
              <a:t>Intelligenz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defTabSz="514095">
              <a:defRPr sz="2992">
                <a:solidFill>
                  <a:srgbClr val="347681"/>
                </a:solidFill>
              </a:defRPr>
            </a:pPr>
            <a:r>
              <a:t>Levelgeneration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defTabSz="514095">
              <a:defRPr sz="2992">
                <a:solidFill>
                  <a:srgbClr val="347681"/>
                </a:solidFill>
              </a:defRPr>
            </a:pPr>
            <a:r>
              <a:t>Input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defTabSz="514095">
              <a:defRPr sz="2992">
                <a:solidFill>
                  <a:srgbClr val="347681"/>
                </a:solidFill>
              </a:defRPr>
            </a:pPr>
            <a:r>
              <a:t>Assetmanagement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defTabSz="514095">
              <a:defRPr sz="2992">
                <a:solidFill>
                  <a:srgbClr val="347681"/>
                </a:solidFill>
              </a:defRPr>
            </a:pPr>
            <a:r>
              <a:t>Performance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defTabSz="514095">
              <a:defRPr sz="2992">
                <a:solidFill>
                  <a:srgbClr val="347681"/>
                </a:solidFill>
              </a:defRPr>
            </a:pPr>
            <a:r>
              <a:t>Stabilität</a:t>
            </a:r>
            <a:endParaRPr sz="1056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4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300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3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3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3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3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3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3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3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3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00"/>
                            </p:stCondLst>
                            <p:childTnLst>
                              <p:par>
                                <p:cTn id="4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300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3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00"/>
                            </p:stCondLst>
                            <p:childTnLst>
                              <p:par>
                                <p:cTn id="47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3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3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00"/>
                            </p:stCondLst>
                            <p:childTnLst>
                              <p:par>
                                <p:cTn id="55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3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3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3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00"/>
                            </p:stCondLst>
                            <p:childTnLst>
                              <p:par>
                                <p:cTn id="67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3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3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  <p:bldP build="p" bldLvl="5" animBg="1" rev="0" advAuto="0" spid="12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iplomarbeit WRaithknight - Das Tea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Das Team</a:t>
            </a:r>
          </a:p>
        </p:txBody>
      </p:sp>
      <p:sp>
        <p:nvSpPr>
          <p:cNvPr id="58" name="Das 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Das Team</a:t>
            </a:r>
          </a:p>
        </p:txBody>
      </p:sp>
      <p:sp>
        <p:nvSpPr>
          <p:cNvPr id="59" name="Rechteck"/>
          <p:cNvSpPr/>
          <p:nvPr/>
        </p:nvSpPr>
        <p:spPr>
          <a:xfrm>
            <a:off x="1391212" y="3207256"/>
            <a:ext cx="2684728" cy="3177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0" name="Rechteck"/>
          <p:cNvSpPr/>
          <p:nvPr/>
        </p:nvSpPr>
        <p:spPr>
          <a:xfrm>
            <a:off x="5141945" y="3207256"/>
            <a:ext cx="2684729" cy="3177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1" name="Rechteck"/>
          <p:cNvSpPr/>
          <p:nvPr/>
        </p:nvSpPr>
        <p:spPr>
          <a:xfrm>
            <a:off x="8892678" y="3207256"/>
            <a:ext cx="2684729" cy="3177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2" name="Jean Awad…"/>
          <p:cNvSpPr txBox="1"/>
          <p:nvPr/>
        </p:nvSpPr>
        <p:spPr>
          <a:xfrm>
            <a:off x="937482" y="6602165"/>
            <a:ext cx="3592189" cy="1276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457200">
              <a:lnSpc>
                <a:spcPct val="80000"/>
              </a:lnSpc>
              <a:spcBef>
                <a:spcPts val="0"/>
              </a:spcBef>
              <a:defRPr cap="all" spc="185" sz="3700">
                <a:solidFill>
                  <a:srgbClr val="50C0A9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Jean Awad</a:t>
            </a:r>
          </a:p>
          <a:p>
            <a:pPr algn="ctr" defTabSz="457200">
              <a:lnSpc>
                <a:spcPct val="80000"/>
              </a:lnSpc>
              <a:spcBef>
                <a:spcPts val="0"/>
              </a:spcBef>
              <a:defRPr cap="all" spc="135" sz="2700">
                <a:solidFill>
                  <a:srgbClr val="347681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Graphic Designer</a:t>
            </a:r>
          </a:p>
          <a:p>
            <a:pPr algn="ctr" defTabSz="457200">
              <a:lnSpc>
                <a:spcPct val="80000"/>
              </a:lnSpc>
              <a:spcBef>
                <a:spcPts val="0"/>
              </a:spcBef>
              <a:defRPr cap="all" spc="135" sz="2700">
                <a:solidFill>
                  <a:srgbClr val="347681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Web Master</a:t>
            </a:r>
          </a:p>
        </p:txBody>
      </p:sp>
      <p:sp>
        <p:nvSpPr>
          <p:cNvPr id="63" name="Moritz Kusta…"/>
          <p:cNvSpPr txBox="1"/>
          <p:nvPr/>
        </p:nvSpPr>
        <p:spPr>
          <a:xfrm>
            <a:off x="4775815" y="6602165"/>
            <a:ext cx="3453171" cy="1276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457200">
              <a:lnSpc>
                <a:spcPct val="80000"/>
              </a:lnSpc>
              <a:spcBef>
                <a:spcPts val="0"/>
              </a:spcBef>
              <a:defRPr cap="all" spc="185" sz="3700">
                <a:solidFill>
                  <a:srgbClr val="50C0A9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Moritz Kusta</a:t>
            </a:r>
          </a:p>
          <a:p>
            <a:pPr algn="ctr" defTabSz="457200">
              <a:lnSpc>
                <a:spcPct val="80000"/>
              </a:lnSpc>
              <a:spcBef>
                <a:spcPts val="0"/>
              </a:spcBef>
              <a:defRPr cap="all" spc="135" sz="2700">
                <a:solidFill>
                  <a:srgbClr val="347681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Scrum Master</a:t>
            </a:r>
          </a:p>
          <a:p>
            <a:pPr algn="ctr" defTabSz="457200">
              <a:lnSpc>
                <a:spcPct val="80000"/>
              </a:lnSpc>
              <a:spcBef>
                <a:spcPts val="0"/>
              </a:spcBef>
              <a:defRPr cap="all" spc="135" sz="2700">
                <a:solidFill>
                  <a:srgbClr val="347681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Graphic Designer </a:t>
            </a:r>
          </a:p>
        </p:txBody>
      </p:sp>
      <p:sp>
        <p:nvSpPr>
          <p:cNvPr id="64" name="Fillip Frackiewicz…"/>
          <p:cNvSpPr txBox="1"/>
          <p:nvPr/>
        </p:nvSpPr>
        <p:spPr>
          <a:xfrm>
            <a:off x="8508457" y="6602165"/>
            <a:ext cx="3453171" cy="1276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457200">
              <a:lnSpc>
                <a:spcPct val="80000"/>
              </a:lnSpc>
              <a:spcBef>
                <a:spcPts val="0"/>
              </a:spcBef>
              <a:defRPr cap="all" spc="185" sz="3700">
                <a:solidFill>
                  <a:srgbClr val="50C0A9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Fillip Frackiewicz</a:t>
            </a:r>
          </a:p>
          <a:p>
            <a:pPr algn="ctr" defTabSz="457200">
              <a:lnSpc>
                <a:spcPct val="80000"/>
              </a:lnSpc>
              <a:spcBef>
                <a:spcPts val="0"/>
              </a:spcBef>
              <a:defRPr cap="all" spc="135" sz="2700">
                <a:solidFill>
                  <a:srgbClr val="347681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Product Owner</a:t>
            </a:r>
          </a:p>
          <a:p>
            <a:pPr algn="ctr" defTabSz="457200">
              <a:lnSpc>
                <a:spcPct val="80000"/>
              </a:lnSpc>
              <a:spcBef>
                <a:spcPts val="0"/>
              </a:spcBef>
              <a:defRPr cap="all" spc="135" sz="2700">
                <a:solidFill>
                  <a:srgbClr val="347681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Programmer</a:t>
            </a:r>
          </a:p>
        </p:txBody>
      </p:sp>
      <p:pic>
        <p:nvPicPr>
          <p:cNvPr id="65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" grpId="6"/>
      <p:bldP build="whole" bldLvl="1" animBg="1" rev="0" advAuto="0" spid="63" grpId="4"/>
      <p:bldP build="whole" bldLvl="1" animBg="1" rev="0" advAuto="0" spid="59" grpId="1"/>
      <p:bldP build="whole" bldLvl="1" animBg="1" rev="0" advAuto="0" spid="62" grpId="2"/>
      <p:bldP build="whole" bldLvl="1" animBg="1" rev="0" advAuto="0" spid="60" grpId="3"/>
      <p:bldP build="whole" bldLvl="1" animBg="1" rev="0" advAuto="0" spid="61" grpId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5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5568" t="4441" r="20351" b="1679"/>
          <a:stretch>
            <a:fillRect/>
          </a:stretch>
        </p:blipFill>
        <p:spPr>
          <a:xfrm>
            <a:off x="621506" y="30559"/>
            <a:ext cx="11761833" cy="9692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CS Architektur"/>
          <p:cNvSpPr txBox="1"/>
          <p:nvPr>
            <p:ph type="title"/>
          </p:nvPr>
        </p:nvSpPr>
        <p:spPr>
          <a:xfrm>
            <a:off x="5892800" y="727716"/>
            <a:ext cx="6705600" cy="1697832"/>
          </a:xfrm>
          <a:prstGeom prst="rect">
            <a:avLst/>
          </a:prstGeom>
        </p:spPr>
        <p:txBody>
          <a:bodyPr/>
          <a:lstStyle>
            <a:lvl1pPr defTabSz="543305">
              <a:defRPr sz="9300"/>
            </a:lvl1pPr>
          </a:lstStyle>
          <a:p>
            <a:pPr/>
            <a:r>
              <a:t>ECS Architektur</a:t>
            </a:r>
          </a:p>
        </p:txBody>
      </p:sp>
      <p:sp>
        <p:nvSpPr>
          <p:cNvPr id="129" name="Entitäten sind Container für Komponenten…"/>
          <p:cNvSpPr txBox="1"/>
          <p:nvPr>
            <p:ph type="body" sz="half" idx="1"/>
          </p:nvPr>
        </p:nvSpPr>
        <p:spPr>
          <a:xfrm>
            <a:off x="5892800" y="3128046"/>
            <a:ext cx="6705600" cy="6014512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Entitäten sind Container für Komponenten 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Komponenten sind nur Daten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Systeme sind nur Logik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Logik &amp; Daten getrennt</a:t>
            </a:r>
          </a:p>
        </p:txBody>
      </p:sp>
      <p:pic>
        <p:nvPicPr>
          <p:cNvPr id="13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621" y="1682984"/>
            <a:ext cx="5405830" cy="6387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iplomarbeit Wraithknight - Leve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Level</a:t>
            </a:r>
          </a:p>
        </p:txBody>
      </p:sp>
      <p:sp>
        <p:nvSpPr>
          <p:cNvPr id="133" name="Levelgeneration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Levelgeneration</a:t>
            </a:r>
          </a:p>
        </p:txBody>
      </p:sp>
      <p:pic>
        <p:nvPicPr>
          <p:cNvPr id="13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0" y="2821242"/>
            <a:ext cx="13004800" cy="7091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Backside.png" descr="Backsi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iplomarbeit Wraithknight - Leve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Level</a:t>
            </a:r>
          </a:p>
        </p:txBody>
      </p:sp>
      <p:sp>
        <p:nvSpPr>
          <p:cNvPr id="138" name="Levelgeneration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Levelgeneration</a:t>
            </a:r>
          </a:p>
        </p:txBody>
      </p:sp>
      <p:pic>
        <p:nvPicPr>
          <p:cNvPr id="139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0" y="2821741"/>
            <a:ext cx="13004800" cy="7091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Backside.png" descr="Backsi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plomarbeit Wraithknight - Leve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Level</a:t>
            </a:r>
          </a:p>
        </p:txBody>
      </p:sp>
      <p:sp>
        <p:nvSpPr>
          <p:cNvPr id="143" name="Levelgeneration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Levelgeneration</a:t>
            </a:r>
          </a:p>
        </p:txBody>
      </p:sp>
      <p:pic>
        <p:nvPicPr>
          <p:cNvPr id="144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0" y="2823450"/>
            <a:ext cx="13004800" cy="7091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Backside.png" descr="Backsi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iplomarbeit Wraithknight - Leve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Level</a:t>
            </a:r>
          </a:p>
        </p:txBody>
      </p:sp>
      <p:sp>
        <p:nvSpPr>
          <p:cNvPr id="148" name="Levelgeneration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Levelgeneration</a:t>
            </a:r>
          </a:p>
        </p:txBody>
      </p:sp>
      <p:pic>
        <p:nvPicPr>
          <p:cNvPr id="149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0" y="2814260"/>
            <a:ext cx="13004800" cy="7091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Backside.png" descr="Backsi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iplomarbeit Wraithknight - Leve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Level</a:t>
            </a:r>
          </a:p>
        </p:txBody>
      </p:sp>
      <p:sp>
        <p:nvSpPr>
          <p:cNvPr id="153" name="Levelgeneration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Levelgeneration</a:t>
            </a:r>
          </a:p>
        </p:txBody>
      </p:sp>
      <p:pic>
        <p:nvPicPr>
          <p:cNvPr id="154" name="5.png" descr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0" y="2814046"/>
            <a:ext cx="13004800" cy="7091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Backside.png" descr="Backsi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iplomarbeit Wraithknight - Leve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Level</a:t>
            </a:r>
          </a:p>
        </p:txBody>
      </p:sp>
      <p:sp>
        <p:nvSpPr>
          <p:cNvPr id="158" name="Levelgeneration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Levelgeneration</a:t>
            </a:r>
          </a:p>
        </p:txBody>
      </p:sp>
      <p:pic>
        <p:nvPicPr>
          <p:cNvPr id="159" name="6.png" descr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0" y="2813476"/>
            <a:ext cx="13004800" cy="7091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Backside.png" descr="Backsi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iplomarbeit Wraithknight - Leve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Level</a:t>
            </a:r>
          </a:p>
        </p:txBody>
      </p:sp>
      <p:sp>
        <p:nvSpPr>
          <p:cNvPr id="163" name="Levelgeneration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Levelgeneration</a:t>
            </a:r>
          </a:p>
        </p:txBody>
      </p:sp>
      <p:pic>
        <p:nvPicPr>
          <p:cNvPr id="164" name="7.png" descr="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0" y="2817893"/>
            <a:ext cx="13004800" cy="7091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Backside.png" descr="Backsi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iplomarbeit Wraithknight - Leve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Level</a:t>
            </a:r>
          </a:p>
        </p:txBody>
      </p:sp>
      <p:sp>
        <p:nvSpPr>
          <p:cNvPr id="168" name="Levelgeneration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Levelgeneration</a:t>
            </a:r>
          </a:p>
        </p:txBody>
      </p:sp>
      <p:pic>
        <p:nvPicPr>
          <p:cNvPr id="169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0929" y="2803716"/>
            <a:ext cx="13004801" cy="7091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Backside.png" descr="Backsi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iplomarbeit Wraithknight - Allgemeiner Überblick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Allgemeiner Überblick</a:t>
            </a:r>
          </a:p>
        </p:txBody>
      </p:sp>
      <p:sp>
        <p:nvSpPr>
          <p:cNvPr id="68" name="Was ist Wraithknight?"/>
          <p:cNvSpPr txBox="1"/>
          <p:nvPr>
            <p:ph type="title"/>
          </p:nvPr>
        </p:nvSpPr>
        <p:spPr>
          <a:xfrm>
            <a:off x="406400" y="1410067"/>
            <a:ext cx="12192000" cy="1242304"/>
          </a:xfrm>
          <a:prstGeom prst="rect">
            <a:avLst/>
          </a:prstGeom>
        </p:spPr>
        <p:txBody>
          <a:bodyPr/>
          <a:lstStyle>
            <a:lvl1pPr defTabSz="578358">
              <a:spcBef>
                <a:spcPts val="2700"/>
              </a:spcBef>
              <a:defRPr sz="9009"/>
            </a:lvl1pPr>
          </a:lstStyle>
          <a:p>
            <a:pPr/>
            <a:r>
              <a:t>Was ist Wraithknight?</a:t>
            </a:r>
          </a:p>
        </p:txBody>
      </p:sp>
      <p:sp>
        <p:nvSpPr>
          <p:cNvPr id="69" name="Videospiel für den Compu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50C0A9"/>
              </a:buClr>
            </a:pPr>
            <a:r>
              <a:t>Videospiel für den Computer</a:t>
            </a:r>
          </a:p>
          <a:p>
            <a:pPr>
              <a:buClr>
                <a:srgbClr val="50C0A9"/>
              </a:buClr>
            </a:pPr>
            <a:r>
              <a:t>Pixelstil</a:t>
            </a:r>
          </a:p>
          <a:p>
            <a:pPr>
              <a:buClr>
                <a:srgbClr val="50C0A9"/>
              </a:buClr>
            </a:pPr>
            <a:r>
              <a:t>Rouge-Like</a:t>
            </a:r>
          </a:p>
          <a:p>
            <a:pPr>
              <a:buClr>
                <a:srgbClr val="50C0A9"/>
              </a:buClr>
            </a:pPr>
            <a:r>
              <a:t>Top-Down Perspektive</a:t>
            </a:r>
          </a:p>
          <a:p>
            <a:pPr>
              <a:buClr>
                <a:srgbClr val="50C0A9"/>
              </a:buClr>
            </a:pPr>
            <a:r>
              <a:t>Wiederauferstandener Ritter</a:t>
            </a:r>
          </a:p>
          <a:p>
            <a:pPr>
              <a:buClr>
                <a:srgbClr val="50C0A9"/>
              </a:buClr>
            </a:pPr>
            <a:r>
              <a:t>Mittelalter</a:t>
            </a:r>
          </a:p>
        </p:txBody>
      </p:sp>
      <p:pic>
        <p:nvPicPr>
          <p:cNvPr id="70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iplomarbeit Wraithknight - Leve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Level</a:t>
            </a:r>
          </a:p>
        </p:txBody>
      </p:sp>
      <p:sp>
        <p:nvSpPr>
          <p:cNvPr id="173" name="Levelgeneration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Levelgeneration</a:t>
            </a:r>
          </a:p>
        </p:txBody>
      </p:sp>
      <p:pic>
        <p:nvPicPr>
          <p:cNvPr id="174" name="9.png" descr="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7895" y="2811695"/>
            <a:ext cx="13004801" cy="7091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Backside.png" descr="Backsi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iplomarbeit Wraithknight - Soll-ist vergleich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Soll-ist vergleich</a:t>
            </a:r>
          </a:p>
        </p:txBody>
      </p:sp>
      <p:sp>
        <p:nvSpPr>
          <p:cNvPr id="178" name="Soll-Ist Vergleich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Soll-Ist Vergleich</a:t>
            </a:r>
          </a:p>
        </p:txBody>
      </p:sp>
      <p:sp>
        <p:nvSpPr>
          <p:cNvPr id="179" name="Linie"/>
          <p:cNvSpPr/>
          <p:nvPr/>
        </p:nvSpPr>
        <p:spPr>
          <a:xfrm flipV="1">
            <a:off x="5994400" y="2882899"/>
            <a:ext cx="1" cy="4845390"/>
          </a:xfrm>
          <a:prstGeom prst="line">
            <a:avLst/>
          </a:prstGeom>
          <a:ln w="25400">
            <a:solidFill>
              <a:srgbClr val="34768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0" name="Maus &amp; Tastatur…"/>
          <p:cNvSpPr txBox="1"/>
          <p:nvPr>
            <p:ph type="body" sz="half" idx="1"/>
          </p:nvPr>
        </p:nvSpPr>
        <p:spPr>
          <a:xfrm>
            <a:off x="388309" y="2932653"/>
            <a:ext cx="5783578" cy="60091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Maus &amp; Tastatur</a:t>
            </a:r>
          </a:p>
          <a:p>
            <a:pPr marL="0" indent="0">
              <a:buClrTx/>
              <a:buSzTx/>
              <a:buFontTx/>
              <a:buNone/>
            </a:pPr>
            <a:r>
              <a:t>Graphisches Leveldesign</a:t>
            </a:r>
          </a:p>
          <a:p>
            <a:pPr marL="0" indent="0">
              <a:buClrTx/>
              <a:buSzTx/>
              <a:buFontTx/>
              <a:buNone/>
            </a:pPr>
            <a:r>
              <a:t>Animierte Charaktere</a:t>
            </a:r>
          </a:p>
          <a:p>
            <a:pPr marL="0" indent="0">
              <a:buClrTx/>
              <a:buSzTx/>
              <a:buFontTx/>
              <a:buNone/>
            </a:pPr>
            <a:r>
              <a:t>Hauptmenu</a:t>
            </a:r>
          </a:p>
          <a:p>
            <a:pPr marL="0" indent="0">
              <a:buClrTx/>
              <a:buSzTx/>
              <a:buFontTx/>
              <a:buNone/>
            </a:pPr>
            <a:r>
              <a:t>Webseite</a:t>
            </a:r>
          </a:p>
        </p:txBody>
      </p:sp>
      <p:sp>
        <p:nvSpPr>
          <p:cNvPr id="181" name="Steuerung mit WASD + Maus…"/>
          <p:cNvSpPr txBox="1"/>
          <p:nvPr/>
        </p:nvSpPr>
        <p:spPr>
          <a:xfrm>
            <a:off x="6818617" y="2882900"/>
            <a:ext cx="6199127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2800"/>
              </a:spcBef>
              <a:defRPr sz="3400">
                <a:solidFill>
                  <a:srgbClr val="347681"/>
                </a:solidFill>
              </a:defRPr>
            </a:pPr>
            <a:r>
              <a:t>Steuerung mit WASD + Maus</a:t>
            </a:r>
          </a:p>
          <a:p>
            <a:pPr>
              <a:spcBef>
                <a:spcPts val="2800"/>
              </a:spcBef>
              <a:defRPr sz="3400">
                <a:solidFill>
                  <a:srgbClr val="347681"/>
                </a:solidFill>
              </a:defRPr>
            </a:pPr>
            <a:r>
              <a:t>Tileset für Kulisse</a:t>
            </a:r>
          </a:p>
          <a:p>
            <a:pPr>
              <a:spcBef>
                <a:spcPts val="2800"/>
              </a:spcBef>
              <a:defRPr sz="3400">
                <a:solidFill>
                  <a:srgbClr val="347681"/>
                </a:solidFill>
              </a:defRPr>
            </a:pPr>
            <a:r>
              <a:t>6 Verschiedene Charaktere</a:t>
            </a:r>
          </a:p>
          <a:p>
            <a:pPr>
              <a:spcBef>
                <a:spcPts val="2800"/>
              </a:spcBef>
              <a:defRPr sz="3400">
                <a:solidFill>
                  <a:srgbClr val="347681"/>
                </a:solidFill>
              </a:defRPr>
            </a:pPr>
            <a:r>
              <a:t>Grafisch an CI angepasst</a:t>
            </a:r>
          </a:p>
          <a:p>
            <a:pPr>
              <a:spcBef>
                <a:spcPts val="2800"/>
              </a:spcBef>
              <a:defRPr sz="3400">
                <a:solidFill>
                  <a:srgbClr val="347681"/>
                </a:solidFill>
              </a:defRPr>
            </a:pPr>
            <a:r>
              <a:t>Produktwebseite</a:t>
            </a:r>
          </a:p>
        </p:txBody>
      </p:sp>
      <p:pic>
        <p:nvPicPr>
          <p:cNvPr id="182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1000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10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10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0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1" grpId="2"/>
      <p:bldP build="p" bldLvl="1" animBg="1" rev="0" advAuto="0" spid="18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iplomarbeit Wraithknight - Live Dem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Live Demo</a:t>
            </a:r>
          </a:p>
        </p:txBody>
      </p:sp>
      <p:sp>
        <p:nvSpPr>
          <p:cNvPr id="185" name="Spieldemonstration"/>
          <p:cNvSpPr txBox="1"/>
          <p:nvPr>
            <p:ph type="title"/>
          </p:nvPr>
        </p:nvSpPr>
        <p:spPr>
          <a:xfrm>
            <a:off x="406400" y="1482428"/>
            <a:ext cx="12192000" cy="1345971"/>
          </a:xfrm>
          <a:prstGeom prst="rect">
            <a:avLst/>
          </a:prstGeom>
        </p:spPr>
        <p:txBody>
          <a:bodyPr/>
          <a:lstStyle/>
          <a:p>
            <a:pPr/>
            <a:r>
              <a:t>Spieldemonstration</a:t>
            </a:r>
          </a:p>
        </p:txBody>
      </p:sp>
      <p:pic>
        <p:nvPicPr>
          <p:cNvPr id="186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Bild" descr="Bild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49445"/>
            <a:extLst/>
          </a:blip>
          <a:srcRect l="33594" t="294" r="33594" b="1492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" name="Grafiken"/>
          <p:cNvSpPr txBox="1"/>
          <p:nvPr>
            <p:ph type="title"/>
          </p:nvPr>
        </p:nvSpPr>
        <p:spPr>
          <a:xfrm>
            <a:off x="5892800" y="727716"/>
            <a:ext cx="6705600" cy="1697832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Grafiken</a:t>
            </a:r>
          </a:p>
        </p:txBody>
      </p:sp>
      <p:sp>
        <p:nvSpPr>
          <p:cNvPr id="74" name="6 Charaktere…"/>
          <p:cNvSpPr txBox="1"/>
          <p:nvPr>
            <p:ph type="body" sz="half" idx="1"/>
          </p:nvPr>
        </p:nvSpPr>
        <p:spPr>
          <a:xfrm>
            <a:off x="5892800" y="3525492"/>
            <a:ext cx="6705600" cy="6014512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6 Charaktere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Farbpalette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Laufanimationen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Angriffsanimationen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Sterbeanimationen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iplomarbeit Wraithknight - Farbpalet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Diplomarbeit Wraithknight - Farbpalette</a:t>
            </a:r>
          </a:p>
        </p:txBody>
      </p:sp>
      <p:sp>
        <p:nvSpPr>
          <p:cNvPr id="77" name="Farbpalette"/>
          <p:cNvSpPr txBox="1"/>
          <p:nvPr>
            <p:ph type="title"/>
          </p:nvPr>
        </p:nvSpPr>
        <p:spPr>
          <a:xfrm>
            <a:off x="406400" y="1410067"/>
            <a:ext cx="12192000" cy="1242304"/>
          </a:xfrm>
          <a:prstGeom prst="rect">
            <a:avLst/>
          </a:prstGeom>
        </p:spPr>
        <p:txBody>
          <a:bodyPr/>
          <a:lstStyle>
            <a:lvl1pPr defTabSz="578358">
              <a:spcBef>
                <a:spcPts val="2700"/>
              </a:spcBef>
              <a:defRPr sz="9009"/>
            </a:lvl1pPr>
          </a:lstStyle>
          <a:p>
            <a:pPr/>
            <a:r>
              <a:t>Farbpalette</a:t>
            </a:r>
          </a:p>
        </p:txBody>
      </p:sp>
      <p:pic>
        <p:nvPicPr>
          <p:cNvPr id="7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38" y="2618588"/>
            <a:ext cx="12969324" cy="6711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Backside.png" descr="Backsi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all_characters_in_one1.png" descr="all_characters_in_o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59741"/>
            <a:ext cx="13004800" cy="5034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all_characters_in_one2.png" descr="all_characters_in_on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59741"/>
            <a:ext cx="13004800" cy="5034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IPLOMARBEIT Wraithknight - Wolf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DIPLOMARBEIT Wraithknight - Wolf</a:t>
            </a:r>
          </a:p>
        </p:txBody>
      </p:sp>
      <p:pic>
        <p:nvPicPr>
          <p:cNvPr id="86" name="Backside.png" descr="Back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057" y="-6118975"/>
            <a:ext cx="10090909" cy="14224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Wolf_alles2.gif" descr="Wolf_alles2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326" y="0"/>
            <a:ext cx="11236148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all_characters_in_one3.png" descr="all_characters_in_on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59741"/>
            <a:ext cx="13004800" cy="5034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