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3" d="100"/>
          <a:sy n="63" d="100"/>
        </p:scale>
        <p:origin x="-1416" y="-1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772360" y="1800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772360" y="408996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36" name="35 Imagen"/>
          <p:cNvPicPr/>
          <p:nvPr/>
        </p:nvPicPr>
        <p:blipFill>
          <a:blip r:embed="rId2"/>
          <a:stretch/>
        </p:blipFill>
        <p:spPr>
          <a:xfrm>
            <a:off x="504000" y="2226240"/>
            <a:ext cx="4426560" cy="3531600"/>
          </a:xfrm>
          <a:prstGeom prst="rect">
            <a:avLst/>
          </a:prstGeom>
          <a:ln>
            <a:noFill/>
          </a:ln>
        </p:spPr>
      </p:pic>
      <p:pic>
        <p:nvPicPr>
          <p:cNvPr id="37" name="36 Imagen"/>
          <p:cNvPicPr/>
          <p:nvPr/>
        </p:nvPicPr>
        <p:blipFill>
          <a:blip r:embed="rId2"/>
          <a:stretch/>
        </p:blipFill>
        <p:spPr>
          <a:xfrm>
            <a:off x="504000" y="2226240"/>
            <a:ext cx="4426560" cy="353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442656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subtítulo del patrón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160000" cy="43840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772360" y="1800000"/>
            <a:ext cx="2160000" cy="43840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subtítulo del patrón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772360" y="1800000"/>
            <a:ext cx="2160000" cy="43840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160000" cy="43840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772360" y="1800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772360" y="408996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772360" y="1800000"/>
            <a:ext cx="216000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14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Séptimo nivel del esquema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246248" y="658380"/>
            <a:ext cx="6119712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MX" sz="3390" dirty="0" smtClean="0">
                <a:latin typeface="Arial"/>
              </a:rPr>
              <a:t>Escuela Superior de Física y Matemáticas.</a:t>
            </a:r>
            <a:endParaRPr dirty="0"/>
          </a:p>
        </p:txBody>
      </p:sp>
      <p:sp>
        <p:nvSpPr>
          <p:cNvPr id="39" name="CustomShape 2"/>
          <p:cNvSpPr/>
          <p:nvPr/>
        </p:nvSpPr>
        <p:spPr>
          <a:xfrm>
            <a:off x="504000" y="180000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600" strike="noStrike" dirty="0" smtClean="0">
                <a:latin typeface="Arial"/>
              </a:rPr>
              <a:t>Métodos Numéricos I</a:t>
            </a:r>
            <a:endParaRPr dirty="0"/>
          </a:p>
        </p:txBody>
      </p:sp>
      <p:sp>
        <p:nvSpPr>
          <p:cNvPr id="40" name="CustomShape 3"/>
          <p:cNvSpPr/>
          <p:nvPr/>
        </p:nvSpPr>
        <p:spPr>
          <a:xfrm>
            <a:off x="4306104" y="1825861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es-MX" sz="2600" dirty="0" smtClean="0">
                <a:latin typeface="+mj-lt"/>
              </a:rPr>
              <a:t>Pablo Tapia Marín</a:t>
            </a:r>
          </a:p>
          <a:p>
            <a:pPr>
              <a:lnSpc>
                <a:spcPct val="100000"/>
              </a:lnSpc>
              <a:buSzPct val="45000"/>
            </a:pPr>
            <a:r>
              <a:rPr lang="es-MX" sz="2600" dirty="0" smtClean="0">
                <a:latin typeface="+mj-lt"/>
              </a:rPr>
              <a:t>3MV1</a:t>
            </a:r>
            <a:endParaRPr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32" y="2626084"/>
            <a:ext cx="3040403" cy="35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83928" y="576000"/>
            <a:ext cx="6119712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MX" sz="3390" strike="noStrike" dirty="0">
                <a:latin typeface="Arial"/>
              </a:rPr>
              <a:t>Método de Factorización A=LU</a:t>
            </a:r>
            <a:endParaRPr dirty="0"/>
          </a:p>
        </p:txBody>
      </p:sp>
      <p:sp>
        <p:nvSpPr>
          <p:cNvPr id="39" name="CustomShape 2"/>
          <p:cNvSpPr/>
          <p:nvPr/>
        </p:nvSpPr>
        <p:spPr>
          <a:xfrm>
            <a:off x="504000" y="180000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600" strike="noStrike" dirty="0">
                <a:latin typeface="Arial"/>
              </a:rPr>
              <a:t>Objetivo: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600" strike="noStrike" dirty="0">
                <a:latin typeface="Arial"/>
              </a:rPr>
              <a:t>Encontrar una factorización </a:t>
            </a:r>
            <a:r>
              <a:rPr lang="es-MX" sz="2600" strike="noStrike" dirty="0" smtClean="0">
                <a:latin typeface="Arial"/>
              </a:rPr>
              <a:t>LU (triangular inferior y superior respectivamente) </a:t>
            </a:r>
            <a:r>
              <a:rPr lang="es-MX" sz="2600" strike="noStrike" dirty="0">
                <a:latin typeface="Arial"/>
              </a:rPr>
              <a:t>para una matriz cuadrada para resolver fácilmente un sistema de n ecuaciones con n incógnitas. </a:t>
            </a:r>
            <a:endParaRPr dirty="0"/>
          </a:p>
        </p:txBody>
      </p:sp>
      <p:sp>
        <p:nvSpPr>
          <p:cNvPr id="40" name="CustomShape 3"/>
          <p:cNvSpPr/>
          <p:nvPr/>
        </p:nvSpPr>
        <p:spPr>
          <a:xfrm>
            <a:off x="5152680" y="1800000"/>
            <a:ext cx="442656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600" strike="noStrike" dirty="0">
                <a:latin typeface="+mj-lt"/>
              </a:rPr>
              <a:t>Condiciones:</a:t>
            </a:r>
            <a:endParaRPr dirty="0">
              <a:latin typeface="+mj-lt"/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600" strike="noStrike" dirty="0">
                <a:latin typeface="+mj-lt"/>
              </a:rPr>
              <a:t>Debe ser invertible (matriz no singular)</a:t>
            </a:r>
            <a:endParaRPr dirty="0">
              <a:latin typeface="+mj-lt"/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600" strike="noStrike" dirty="0">
                <a:latin typeface="+mj-lt"/>
              </a:rPr>
              <a:t>No debe implicar permutaciones de renglones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1727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Shape 1"/>
              <p:cNvSpPr txBox="1"/>
              <p:nvPr/>
            </p:nvSpPr>
            <p:spPr>
              <a:xfrm>
                <a:off x="935856" y="576000"/>
                <a:ext cx="7199640" cy="719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MX" sz="3600" dirty="0" smtClean="0"/>
                  <a:t>Esto se generaliza como </a:t>
                </a:r>
                <a14:m>
                  <m:oMath xmlns:m="http://schemas.openxmlformats.org/officeDocument/2006/math">
                    <m:r>
                      <a:rPr lang="es-MX" sz="3600" b="0" i="1" smtClean="0">
                        <a:latin typeface="Cambria Math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s-MX" sz="3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sz="36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MX" sz="36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s-MX" sz="3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sz="36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sz="3600" dirty="0"/>
              </a:p>
            </p:txBody>
          </p:sp>
        </mc:Choice>
        <mc:Fallback xmlns="">
          <p:sp>
            <p:nvSpPr>
              <p:cNvPr id="41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6" y="576000"/>
                <a:ext cx="7199640" cy="719640"/>
              </a:xfrm>
              <a:prstGeom prst="rect">
                <a:avLst/>
              </a:prstGeom>
              <a:blipFill rotWithShape="1">
                <a:blip r:embed="rId2"/>
                <a:stretch>
                  <a:fillRect t="-1681" b="-310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Shape 2"/>
              <p:cNvSpPr txBox="1"/>
              <p:nvPr/>
            </p:nvSpPr>
            <p:spPr>
              <a:xfrm>
                <a:off x="504000" y="1800000"/>
                <a:ext cx="7992696" cy="438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r>
                  <a:rPr lang="es-MX" sz="3200" dirty="0" smtClean="0"/>
                  <a:t>Por la igualdad A=LU se puede volver a escribir: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/>
                        </a:rPr>
                        <m:t>𝐿𝑈</m:t>
                      </m:r>
                      <m:acc>
                        <m:accPr>
                          <m:chr m:val="⃗"/>
                          <m:ctrlPr>
                            <a:rPr lang="es-MX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s-MX" sz="32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s-MX" sz="3200" dirty="0" smtClean="0"/>
              </a:p>
              <a:p>
                <a:r>
                  <a:rPr lang="es-MX" sz="3200" dirty="0" smtClean="0"/>
                  <a:t>Definiendo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 b="0" i="0" smtClean="0">
                        <a:latin typeface="Cambria Math"/>
                      </a:rPr>
                      <m:t>U</m:t>
                    </m:r>
                    <m:acc>
                      <m:accPr>
                        <m:chr m:val="⃗"/>
                        <m:ctrlPr>
                          <a:rPr lang="es-MX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MX" sz="32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s-MX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s-MX" sz="3200" dirty="0" smtClean="0"/>
                  <a:t>se observa que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/>
                      </a:rPr>
                      <m:t>𝐿</m:t>
                    </m:r>
                    <m:acc>
                      <m:accPr>
                        <m:chr m:val="⃗"/>
                        <m:ctrlPr>
                          <a:rPr lang="es-MX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MX" sz="32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s-MX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s-MX" sz="3200" dirty="0" smtClean="0"/>
                  <a:t> el sistema tiene despejada la solución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3200" dirty="0" smtClean="0"/>
                  <a:t>, después de despeja variable por variable hasta llegar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3200" dirty="0" smtClean="0"/>
                  <a:t> teniendo resuelto el vector y.</a:t>
                </a:r>
                <a:endParaRPr lang="es-MX" sz="320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4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800000"/>
                <a:ext cx="7992696" cy="4384080"/>
              </a:xfrm>
              <a:prstGeom prst="rect">
                <a:avLst/>
              </a:prstGeom>
              <a:blipFill rotWithShape="1">
                <a:blip r:embed="rId3"/>
                <a:stretch>
                  <a:fillRect l="-3127" t="-2782" r="-35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35856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Shape 2"/>
              <p:cNvSpPr txBox="1"/>
              <p:nvPr/>
            </p:nvSpPr>
            <p:spPr>
              <a:xfrm>
                <a:off x="504000" y="1800000"/>
                <a:ext cx="7992696" cy="438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endParaRPr lang="es-MX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/>
                        </a:rPr>
                        <m:t>𝑈</m:t>
                      </m:r>
                      <m:acc>
                        <m:accPr>
                          <m:chr m:val="⃗"/>
                          <m:ctrlPr>
                            <a:rPr lang="es-MX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s-MX" sz="32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sz="32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MX" sz="3200" dirty="0" smtClean="0"/>
              </a:p>
              <a:p>
                <a:r>
                  <a:rPr lang="es-MX" sz="3200" dirty="0" smtClean="0"/>
                  <a:t>Se resuelve por la sustitución  hacia atrás</a:t>
                </a:r>
              </a:p>
              <a:p>
                <a:r>
                  <a:rPr lang="es-MX" sz="3200" dirty="0" smtClean="0"/>
                  <a:t>Es decir aquí se ubica desde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3200" dirty="0" smtClean="0"/>
                  <a:t>  y sustituyendo en las demás ecuaciones hasta llegar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3200" dirty="0" smtClean="0"/>
                  <a:t>teniendo así la solución del sistema.</a:t>
                </a:r>
                <a:endParaRPr sz="3200" dirty="0"/>
              </a:p>
            </p:txBody>
          </p:sp>
        </mc:Choice>
        <mc:Fallback xmlns="">
          <p:sp>
            <p:nvSpPr>
              <p:cNvPr id="4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800000"/>
                <a:ext cx="7992696" cy="4384080"/>
              </a:xfrm>
              <a:prstGeom prst="rect">
                <a:avLst/>
              </a:prstGeom>
              <a:blipFill rotWithShape="1">
                <a:blip r:embed="rId2"/>
                <a:stretch>
                  <a:fillRect l="-3127" r="-24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686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35856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MX" sz="3600" dirty="0" smtClean="0"/>
              <a:t>Ejemplo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Shape 2"/>
              <p:cNvSpPr txBox="1"/>
              <p:nvPr/>
            </p:nvSpPr>
            <p:spPr>
              <a:xfrm>
                <a:off x="539328" y="1767565"/>
                <a:ext cx="7992696" cy="438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/>
                      </a:rPr>
                      <m:t>𝐴</m:t>
                    </m:r>
                    <m:r>
                      <a:rPr lang="es-MX" sz="3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MX" sz="32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32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MX" sz="32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MX" sz="3200" b="0" i="1" smtClean="0">
                                  <a:latin typeface="Cambria Math"/>
                                </a:rPr>
                                <m:t>−14</m:t>
                              </m:r>
                            </m:e>
                          </m:mr>
                        </m:m>
                      </m:e>
                    </m:d>
                    <m:r>
                      <a:rPr lang="es-MX" sz="32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MX" sz="3200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sz="3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s-MX" sz="3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MX" sz="32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32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200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3200" dirty="0" smtClean="0"/>
              </a:p>
              <a:p>
                <a:endParaRPr lang="es-MX" sz="3200" dirty="0"/>
              </a:p>
              <a:p>
                <a:r>
                  <a:rPr lang="es-MX" sz="3200" dirty="0" smtClean="0"/>
                  <a:t>Paso 1) Encontrar una factorización A=LU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sz="3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3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MX" sz="32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3200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MX" sz="32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MX" sz="3200" i="1">
                                  <a:latin typeface="Cambria Math"/>
                                </a:rPr>
                                <m:t>−14</m:t>
                              </m:r>
                            </m:e>
                          </m:mr>
                        </m:m>
                      </m:e>
                    </m:d>
                    <m:r>
                      <a:rPr lang="es-MX" sz="32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3200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s-MX" sz="32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s-MX" sz="3200" b="0" i="1" smtClean="0">
                        <a:latin typeface="Cambria Math"/>
                        <a:ea typeface="Cambria Math"/>
                      </a:rPr>
                      <m:t>+2</m:t>
                    </m:r>
                    <m:sSub>
                      <m:sSubPr>
                        <m:ctrlPr>
                          <a:rPr lang="es-MX" sz="3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3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MX" sz="32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32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2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s-MX" sz="32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MX" sz="3200" b="0" i="1" dirty="0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MX" sz="3200" b="0" i="1" dirty="0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sz="3200" dirty="0" smtClean="0"/>
              </a:p>
              <a:p>
                <a:r>
                  <a:rPr lang="es-MX" sz="3200" dirty="0" smtClean="0"/>
                  <a:t>En lugar de eliminar la casilla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s-MX" sz="3200" dirty="0" smtClean="0"/>
                  <a:t> se divide la casilla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s-MX" sz="3200" dirty="0" smtClean="0"/>
                  <a:t>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MX" sz="3200" dirty="0" smtClean="0"/>
                  <a:t>.</a:t>
                </a:r>
              </a:p>
            </p:txBody>
          </p:sp>
        </mc:Choice>
        <mc:Fallback xmlns="">
          <p:sp>
            <p:nvSpPr>
              <p:cNvPr id="4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8" y="1767565"/>
                <a:ext cx="7992696" cy="4384080"/>
              </a:xfrm>
              <a:prstGeom prst="rect">
                <a:avLst/>
              </a:prstGeom>
              <a:blipFill rotWithShape="1">
                <a:blip r:embed="rId2"/>
                <a:stretch>
                  <a:fillRect l="-3049" r="-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35856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MX" sz="3600" dirty="0" smtClean="0"/>
              <a:t>Ejemplo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Shape 2"/>
              <p:cNvSpPr txBox="1"/>
              <p:nvPr/>
            </p:nvSpPr>
            <p:spPr>
              <a:xfrm>
                <a:off x="539328" y="1767565"/>
                <a:ext cx="7992696" cy="438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s-MX" sz="3200" b="0" i="1" dirty="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3200" i="1" dirty="0" smtClean="0">
                          <a:latin typeface="Cambria Math"/>
                          <a:ea typeface="Cambria Math"/>
                        </a:rPr>
                        <m:t>⇒</m:t>
                      </m:r>
                      <m:d>
                        <m:dPr>
                          <m:ctrlPr>
                            <a:rPr lang="es-MX" sz="32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sz="320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3200" dirty="0" smtClean="0"/>
              </a:p>
              <a:p>
                <a:r>
                  <a:rPr lang="es-MX" sz="3200" dirty="0" smtClean="0"/>
                  <a:t>El </a:t>
                </a:r>
                <a:r>
                  <a:rPr lang="es-MX" sz="3200" dirty="0" smtClean="0">
                    <a:solidFill>
                      <a:srgbClr val="FF0000"/>
                    </a:solidFill>
                  </a:rPr>
                  <a:t>-2</a:t>
                </a:r>
                <a:r>
                  <a:rPr lang="es-MX" sz="3200" dirty="0" smtClean="0"/>
                  <a:t> indica que es un elemento de la matriz L. Por el método, se toman 1’s en la diagonal principal de L y los números en negro como la matriz triangular superior U.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es-MX" sz="3200" i="1" dirty="0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s-MX" sz="3200" b="0" i="1" dirty="0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s-MX" sz="32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MX" sz="32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3200" dirty="0" smtClean="0"/>
              </a:p>
              <a:p>
                <a:endParaRPr lang="es-MX" sz="3200" dirty="0" smtClean="0"/>
              </a:p>
            </p:txBody>
          </p:sp>
        </mc:Choice>
        <mc:Fallback xmlns="">
          <p:sp>
            <p:nvSpPr>
              <p:cNvPr id="4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8" y="1767565"/>
                <a:ext cx="7992696" cy="4384080"/>
              </a:xfrm>
              <a:prstGeom prst="rect">
                <a:avLst/>
              </a:prstGeom>
              <a:blipFill rotWithShape="1">
                <a:blip r:embed="rId2"/>
                <a:stretch>
                  <a:fillRect l="-3049" r="-32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30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079872" y="395461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MX" sz="3600" dirty="0" smtClean="0"/>
              <a:t>Ejemplo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Shape 2"/>
              <p:cNvSpPr txBox="1"/>
              <p:nvPr/>
            </p:nvSpPr>
            <p:spPr>
              <a:xfrm>
                <a:off x="310112" y="1403573"/>
                <a:ext cx="8618632" cy="5184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r>
                  <a:rPr lang="es-MX" sz="3200" dirty="0" smtClean="0"/>
                  <a:t>Sustituyendo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/>
                      </a:rPr>
                      <m:t>𝑈</m:t>
                    </m:r>
                    <m:acc>
                      <m:accPr>
                        <m:chr m:val="⃗"/>
                        <m:ctrlPr>
                          <a:rPr lang="es-MX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MX" sz="32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s-MX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s-MX" sz="3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MX" sz="32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32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3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3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MX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es-MX" sz="3200" i="1" dirty="0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s-MX" sz="3200" b="0" i="1" dirty="0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s-MX" sz="3200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3200" i="1" dirty="0" smtClean="0">
                          <a:latin typeface="Cambria Math"/>
                          <a:ea typeface="Cambria Math"/>
                        </a:rPr>
                        <m:t>⇒</m:t>
                      </m:r>
                      <m:d>
                        <m:dPr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sz="3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3200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3200" dirty="0" smtClean="0"/>
              </a:p>
              <a:p>
                <a:endParaRPr lang="es-MX" sz="3200" dirty="0" smtClean="0"/>
              </a:p>
              <a:p>
                <a:r>
                  <a:rPr lang="es-MX" sz="3200" dirty="0" smtClean="0"/>
                  <a:t>Quedando: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MX" sz="3200" b="0" i="1" smtClean="0">
                        <a:latin typeface="Cambria Math"/>
                      </a:rPr>
                      <m:t>+0</m:t>
                    </m:r>
                    <m:sSub>
                      <m:sSubPr>
                        <m:ctrlPr>
                          <a:rPr lang="es-MX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3200" b="0" i="1" smtClean="0">
                        <a:latin typeface="Cambria Math"/>
                      </a:rPr>
                      <m:t>=9……(1)</m:t>
                    </m:r>
                  </m:oMath>
                </a14:m>
                <a:endParaRPr lang="es-MX" sz="3200" b="0" dirty="0" smtClean="0"/>
              </a:p>
              <a:p>
                <a:r>
                  <a:rPr lang="es-MX" sz="3200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−2</m:t>
                        </m:r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MX" sz="3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MX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3200" b="0" i="1" smtClean="0">
                        <a:latin typeface="Cambria Math"/>
                      </a:rPr>
                      <m:t>=10……</m:t>
                    </m:r>
                    <m:d>
                      <m:dPr>
                        <m:ctrlPr>
                          <a:rPr lang="es-MX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MX" sz="3200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s-MX" sz="3200" b="0" dirty="0" smtClean="0"/>
              </a:p>
              <a:p>
                <a:endParaRPr lang="es-MX" sz="3200" dirty="0" smtClean="0"/>
              </a:p>
              <a:p>
                <a:r>
                  <a:rPr lang="es-MX" sz="3200" dirty="0" smtClean="0"/>
                  <a:t>Sustituyendo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3200" dirty="0" smtClean="0"/>
                  <a:t>en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/>
                        </a:rPr>
                        <m:t>−2</m:t>
                      </m:r>
                      <m:d>
                        <m:dPr>
                          <m:ctrlPr>
                            <a:rPr lang="es-MX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9</m:t>
                          </m:r>
                        </m:e>
                      </m:d>
                      <m:r>
                        <a:rPr lang="es-MX" sz="32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MX" sz="3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32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MX" sz="3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MX" sz="3200" i="1">
                          <a:latin typeface="Cambria Math"/>
                        </a:rPr>
                        <m:t>=10</m:t>
                      </m:r>
                      <m:r>
                        <a:rPr lang="es-MX" sz="32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s-MX" sz="3200" b="0" i="1" smtClean="0">
                          <a:latin typeface="Cambria Math"/>
                          <a:ea typeface="Cambria Math"/>
                        </a:rPr>
                        <m:t>−18+</m:t>
                      </m:r>
                      <m:sSub>
                        <m:sSubPr>
                          <m:ctrlPr>
                            <a:rPr lang="es-MX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s-MX" sz="3200" b="0" i="1" smtClean="0">
                          <a:latin typeface="Cambria Math"/>
                          <a:ea typeface="Cambria Math"/>
                        </a:rPr>
                        <m:t>=10</m:t>
                      </m:r>
                    </m:oMath>
                  </m:oMathPara>
                </a14:m>
                <a:endParaRPr lang="es-MX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MX" sz="3200" b="0" i="1" smtClean="0">
                          <a:latin typeface="Cambria Math"/>
                        </a:rPr>
                        <m:t>=28</m:t>
                      </m:r>
                    </m:oMath>
                  </m:oMathPara>
                </a14:m>
                <a:endParaRPr lang="es-MX" sz="3200" dirty="0" smtClean="0"/>
              </a:p>
              <a:p>
                <a:endParaRPr lang="es-MX" sz="3200" dirty="0" smtClean="0"/>
              </a:p>
              <a:p>
                <a:endParaRPr lang="es-MX" sz="3200" dirty="0" smtClean="0"/>
              </a:p>
            </p:txBody>
          </p:sp>
        </mc:Choice>
        <mc:Fallback xmlns="">
          <p:sp>
            <p:nvSpPr>
              <p:cNvPr id="4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12" y="1403573"/>
                <a:ext cx="8618632" cy="5184576"/>
              </a:xfrm>
              <a:prstGeom prst="rect">
                <a:avLst/>
              </a:prstGeom>
              <a:blipFill rotWithShape="1">
                <a:blip r:embed="rId2"/>
                <a:stretch>
                  <a:fillRect l="-29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269387"/>
      </p:ext>
    </p:extLst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079872" y="395461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MX" sz="3600" dirty="0" smtClean="0"/>
              <a:t>Ejemplo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Shape 2"/>
              <p:cNvSpPr txBox="1"/>
              <p:nvPr/>
            </p:nvSpPr>
            <p:spPr>
              <a:xfrm>
                <a:off x="310112" y="1403573"/>
                <a:ext cx="9050680" cy="5184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r>
                  <a:rPr lang="es-MX" sz="3200" dirty="0" smtClean="0"/>
                  <a:t>Sustituyendo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/>
                      </a:rPr>
                      <m:t>𝑈</m:t>
                    </m:r>
                    <m:acc>
                      <m:accPr>
                        <m:chr m:val="⃗"/>
                        <m:ctrlPr>
                          <a:rPr lang="es-MX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MX" sz="32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s-MX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s-MX" sz="3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s-MX" sz="3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MX" sz="32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32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3200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s-MX" sz="3200" b="0" i="1" smtClean="0">
                                  <a:latin typeface="Cambria Math"/>
                                </a:rPr>
                                <m:t>28</m:t>
                              </m:r>
                            </m:e>
                          </m:mr>
                        </m:m>
                      </m:e>
                    </m:d>
                    <m:r>
                      <a:rPr lang="es-MX" sz="3200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s-MX" sz="3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MX" sz="32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s-MX" sz="3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MX" sz="32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32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3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3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s-MX" sz="3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⃗"/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s-MX" sz="3200" i="1" dirty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s-MX" sz="3200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MX" sz="32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b="0" i="1" dirty="0" smtClean="0">
                                    <a:latin typeface="Cambria Math"/>
                                    <a:ea typeface="Cambria Math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3200" b="0" i="1" dirty="0" smtClean="0">
                          <a:latin typeface="Cambria Math"/>
                          <a:ea typeface="Cambria Math"/>
                        </a:rPr>
                        <m:t>⇒</m:t>
                      </m:r>
                      <m:d>
                        <m:dPr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sz="32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sz="3200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s-MX" sz="32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200" i="1" dirty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200" i="1" dirty="0">
                                    <a:latin typeface="Cambria Math"/>
                                    <a:ea typeface="Cambria Math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3200" b="0" dirty="0" smtClean="0"/>
              </a:p>
              <a:p>
                <a:endParaRPr lang="es-MX" sz="3200" dirty="0"/>
              </a:p>
              <a:p>
                <a:r>
                  <a:rPr lang="es-MX" sz="3200" b="0" dirty="0" smtClean="0"/>
                  <a:t>Quedando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−3</m:t>
                        </m:r>
                        <m:r>
                          <a:rPr lang="es-MX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MX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MX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MX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6</m:t>
                        </m:r>
                        <m:r>
                          <a:rPr lang="es-MX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MX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3200" i="1">
                        <a:latin typeface="Cambria Math"/>
                      </a:rPr>
                      <m:t>=9……(</m:t>
                    </m:r>
                    <m:r>
                      <a:rPr lang="es-MX" sz="3200" b="0" i="1" smtClean="0">
                        <a:latin typeface="Cambria Math"/>
                      </a:rPr>
                      <m:t>3</m:t>
                    </m:r>
                    <m:r>
                      <a:rPr lang="es-MX" sz="3200" i="1">
                        <a:latin typeface="Cambria Math"/>
                      </a:rPr>
                      <m:t>)</m:t>
                    </m:r>
                  </m:oMath>
                </a14:m>
                <a:endParaRPr lang="es-MX" sz="3200" dirty="0"/>
              </a:p>
              <a:p>
                <a:r>
                  <a:rPr lang="es-MX" sz="3200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0</m:t>
                        </m:r>
                        <m:r>
                          <a:rPr lang="es-MX" sz="3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MX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MX" sz="3200" b="0" i="1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s-MX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MX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3200" i="1">
                        <a:latin typeface="Cambria Math"/>
                      </a:rPr>
                      <m:t>=</m:t>
                    </m:r>
                    <m:r>
                      <a:rPr lang="es-MX" sz="3200" b="0" i="1" smtClean="0">
                        <a:latin typeface="Cambria Math"/>
                      </a:rPr>
                      <m:t>28</m:t>
                    </m:r>
                    <m:r>
                      <a:rPr lang="es-MX" sz="3200" i="1">
                        <a:latin typeface="Cambria Math"/>
                      </a:rPr>
                      <m:t>……</m:t>
                    </m:r>
                    <m:d>
                      <m:dPr>
                        <m:ctrlPr>
                          <a:rPr lang="es-MX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s-MX" sz="3200" b="0" i="1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es-MX" sz="3200" dirty="0" smtClean="0"/>
              </a:p>
              <a:p>
                <a:r>
                  <a:rPr lang="es-MX" sz="3200" b="0" dirty="0" smtClean="0"/>
                  <a:t>De (4) se tiene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MX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MX" sz="3200" i="1">
                        <a:solidFill>
                          <a:srgbClr val="FF0000"/>
                        </a:solidFill>
                        <a:latin typeface="Cambria Math"/>
                      </a:rPr>
                      <m:t>=−14</m:t>
                    </m:r>
                    <m:r>
                      <a:rPr lang="es-MX" sz="32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s-MX" sz="3200" b="0" dirty="0" smtClean="0"/>
              </a:p>
              <a:p>
                <a:r>
                  <a:rPr lang="es-MX" sz="3200" b="0" dirty="0" smtClean="0"/>
                  <a:t>y sustituyendo en (3):</a:t>
                </a:r>
              </a:p>
              <a:p>
                <a:r>
                  <a:rPr lang="es-MX" sz="3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sz="3200" i="1">
                            <a:latin typeface="Cambria Math"/>
                          </a:rPr>
                          <m:t>−3</m:t>
                        </m:r>
                        <m:r>
                          <a:rPr lang="es-MX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s-MX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MX" sz="3200" i="1">
                        <a:latin typeface="Cambria Math"/>
                      </a:rPr>
                      <m:t>+</m:t>
                    </m:r>
                    <m:r>
                      <a:rPr lang="es-MX" sz="3200" b="0" i="1" smtClean="0">
                        <a:latin typeface="Cambria Math"/>
                      </a:rPr>
                      <m:t>6</m:t>
                    </m:r>
                    <m:d>
                      <m:dPr>
                        <m:ctrlPr>
                          <a:rPr lang="es-MX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MX" sz="3200" b="0" i="1" smtClean="0">
                            <a:latin typeface="Cambria Math"/>
                          </a:rPr>
                          <m:t>−14</m:t>
                        </m:r>
                      </m:e>
                    </m:d>
                    <m:r>
                      <a:rPr lang="es-MX" sz="3200" i="1">
                        <a:latin typeface="Cambria Math"/>
                      </a:rPr>
                      <m:t>=9</m:t>
                    </m:r>
                    <m:r>
                      <a:rPr lang="es-MX" sz="320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s-MX" sz="3200" b="0" i="1" smtClean="0">
                        <a:latin typeface="Cambria Math"/>
                        <a:ea typeface="Cambria Math"/>
                      </a:rPr>
                      <m:t>−3</m:t>
                    </m:r>
                    <m:sSub>
                      <m:sSubPr>
                        <m:ctrlPr>
                          <a:rPr lang="es-MX" sz="3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MX" sz="3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s-MX" sz="3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s-MX" sz="3200" b="0" i="1" smtClean="0">
                        <a:latin typeface="Cambria Math"/>
                        <a:ea typeface="Cambria Math"/>
                      </a:rPr>
                      <m:t>−84=9</m:t>
                    </m:r>
                  </m:oMath>
                </a14:m>
                <a:endParaRPr lang="es-MX" sz="32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latin typeface="Cambria Math"/>
                            </a:rPr>
                            <m:t>−3</m:t>
                          </m:r>
                          <m:r>
                            <a:rPr lang="es-MX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MX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MX" sz="3200" b="0" i="1" smtClean="0">
                          <a:latin typeface="Cambria Math"/>
                        </a:rPr>
                        <m:t>=93</m:t>
                      </m:r>
                      <m:r>
                        <a:rPr lang="es-MX" sz="3200" b="0" i="1" smtClean="0">
                          <a:latin typeface="Cambria Math"/>
                          <a:ea typeface="Cambria Math"/>
                        </a:rPr>
                        <m:t>⇒ </m:t>
                      </m:r>
                      <m:sSub>
                        <m:sSubPr>
                          <m:ctrlP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s-MX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=−31</m:t>
                      </m:r>
                    </m:oMath>
                  </m:oMathPara>
                </a14:m>
                <a:endParaRPr lang="es-MX" sz="3200" b="0" dirty="0" smtClean="0">
                  <a:solidFill>
                    <a:srgbClr val="FF0000"/>
                  </a:solidFill>
                </a:endParaRPr>
              </a:p>
              <a:p>
                <a:endParaRPr lang="es-MX" sz="3200" dirty="0" smtClean="0"/>
              </a:p>
              <a:p>
                <a:endParaRPr lang="es-MX" sz="3200" dirty="0" smtClean="0"/>
              </a:p>
            </p:txBody>
          </p:sp>
        </mc:Choice>
        <mc:Fallback xmlns="">
          <p:sp>
            <p:nvSpPr>
              <p:cNvPr id="42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12" y="1403573"/>
                <a:ext cx="9050680" cy="5184576"/>
              </a:xfrm>
              <a:prstGeom prst="rect">
                <a:avLst/>
              </a:prstGeom>
              <a:blipFill rotWithShape="1">
                <a:blip r:embed="rId2"/>
                <a:stretch>
                  <a:fillRect l="-27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531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423</TotalTime>
  <Words>659</Words>
  <Application>Microsoft Office PowerPoint</Application>
  <PresentationFormat>Personalizado</PresentationFormat>
  <Paragraphs>48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</dc:creator>
  <cp:lastModifiedBy>Pablo</cp:lastModifiedBy>
  <cp:revision>34</cp:revision>
  <dcterms:created xsi:type="dcterms:W3CDTF">2015-02-16T23:12:37Z</dcterms:created>
  <dcterms:modified xsi:type="dcterms:W3CDTF">2015-02-19T23:12:42Z</dcterms:modified>
  <dc:language>es-MX</dc:language>
</cp:coreProperties>
</file>