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70" r:id="rId13"/>
    <p:sldId id="269" r:id="rId14"/>
    <p:sldId id="271" r:id="rId15"/>
    <p:sldId id="272" r:id="rId16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E49D7F-D60D-4BA6-920F-CC54ECFFEF7A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0"/>
            <p14:sldId id="265"/>
            <p14:sldId id="266"/>
            <p14:sldId id="270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9E4"/>
    <a:srgbClr val="22223B"/>
    <a:srgbClr val="C9ADA7"/>
    <a:srgbClr val="9A8C98"/>
    <a:srgbClr val="4A4E6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65" d="100"/>
          <a:sy n="65" d="100"/>
        </p:scale>
        <p:origin x="116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CEB5-4AAA-4BB4-BFF1-2524344DD72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69FD-2591-4F07-976B-4564FFB77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0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CEB5-4AAA-4BB4-BFF1-2524344DD72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69FD-2591-4F07-976B-4564FFB77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88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CEB5-4AAA-4BB4-BFF1-2524344DD72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69FD-2591-4F07-976B-4564FFB77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CEB5-4AAA-4BB4-BFF1-2524344DD72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69FD-2591-4F07-976B-4564FFB77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09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CEB5-4AAA-4BB4-BFF1-2524344DD72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69FD-2591-4F07-976B-4564FFB77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CEB5-4AAA-4BB4-BFF1-2524344DD72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69FD-2591-4F07-976B-4564FFB77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64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CEB5-4AAA-4BB4-BFF1-2524344DD72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69FD-2591-4F07-976B-4564FFB77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49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CEB5-4AAA-4BB4-BFF1-2524344DD72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69FD-2591-4F07-976B-4564FFB77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45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CEB5-4AAA-4BB4-BFF1-2524344DD72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69FD-2591-4F07-976B-4564FFB77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53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CEB5-4AAA-4BB4-BFF1-2524344DD72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69FD-2591-4F07-976B-4564FFB77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94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CEB5-4AAA-4BB4-BFF1-2524344DD72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69FD-2591-4F07-976B-4564FFB77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82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CEB5-4AAA-4BB4-BFF1-2524344DD72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769FD-2591-4F07-976B-4564FFB77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96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flix.de/informatik/counting-sort-1407" TargetMode="External"/><Relationship Id="rId2" Type="http://schemas.openxmlformats.org/officeDocument/2006/relationships/hyperlink" Target="https://de.wikipedia.org/wiki/Countingsor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dium.com/analytics-vidhya/sorting-counting-sort-9c867a005b2a" TargetMode="External"/><Relationship Id="rId4" Type="http://schemas.openxmlformats.org/officeDocument/2006/relationships/hyperlink" Target="https://www.happycoders.eu/de/algorithmen/counting-sor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4A4E69"/>
            </a:gs>
            <a:gs pos="50000">
              <a:srgbClr val="22223B"/>
            </a:gs>
            <a:gs pos="100000">
              <a:srgbClr val="22223B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solidFill>
                  <a:srgbClr val="F2E9E4"/>
                </a:solidFill>
                <a:latin typeface="Bahnschrift SemiBold" pitchFamily="34" charset="0"/>
              </a:rPr>
              <a:t>COUNTING SORT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solidFill>
                  <a:srgbClr val="F2E9E4"/>
                </a:solidFill>
              </a:rPr>
              <a:t>Von Emily</a:t>
            </a:r>
          </a:p>
        </p:txBody>
      </p:sp>
    </p:spTree>
    <p:extLst>
      <p:ext uri="{BB962C8B-B14F-4D97-AF65-F5344CB8AC3E}">
        <p14:creationId xmlns:p14="http://schemas.microsoft.com/office/powerpoint/2010/main" val="1267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440832" y="153506"/>
            <a:ext cx="202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2E9E4"/>
                </a:solidFill>
                <a:latin typeface="Bahnschrift SemiBold" pitchFamily="34" charset="0"/>
              </a:rPr>
              <a:t>Stabilität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308310" y="1052736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Was ist ein stabiler Sortieralgorithmus?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072680" y="1844824"/>
            <a:ext cx="5616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Relative Reihenfolge der Elemente werden eingehalten</a:t>
            </a:r>
          </a:p>
          <a:p>
            <a:pPr marL="285750" indent="-285750">
              <a:buFont typeface="Wingdings" pitchFamily="2" charset="2"/>
              <a:buChar char="Ø"/>
            </a:pPr>
            <a:endParaRPr lang="de-DE" dirty="0">
              <a:solidFill>
                <a:srgbClr val="9A8C98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Wenn zwei Elemente im Eingabebereich denselben Wert haben wird die Reihenfolge auch in der Sortierung beibehalten</a:t>
            </a:r>
          </a:p>
          <a:p>
            <a:pPr marL="285750" indent="-285750">
              <a:buFont typeface="Wingdings" pitchFamily="2" charset="2"/>
              <a:buChar char="Ø"/>
            </a:pPr>
            <a:endParaRPr lang="de-DE" dirty="0">
              <a:solidFill>
                <a:srgbClr val="9A8C98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de-DE" dirty="0">
              <a:solidFill>
                <a:srgbClr val="9A8C98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de-DE" dirty="0">
              <a:solidFill>
                <a:srgbClr val="9A8C98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de-DE" dirty="0">
              <a:solidFill>
                <a:srgbClr val="9A8C98"/>
              </a:solidFill>
              <a:latin typeface="Bahnschrift SemiBold" pitchFamily="34" charset="0"/>
            </a:endParaRPr>
          </a:p>
          <a:p>
            <a:r>
              <a:rPr lang="de-DE" dirty="0" err="1">
                <a:solidFill>
                  <a:srgbClr val="F2E9E4"/>
                </a:solidFill>
                <a:latin typeface="Bahnschrift SemiBold" pitchFamily="34" charset="0"/>
              </a:rPr>
              <a:t>Counting</a:t>
            </a: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 </a:t>
            </a:r>
            <a:r>
              <a:rPr lang="de-DE" dirty="0" err="1">
                <a:solidFill>
                  <a:srgbClr val="F2E9E4"/>
                </a:solidFill>
                <a:latin typeface="Bahnschrift SemiBold" pitchFamily="34" charset="0"/>
              </a:rPr>
              <a:t>Sort</a:t>
            </a: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 erfüllt dies, da er den Eingabearray systematisch durchläuft</a:t>
            </a:r>
          </a:p>
        </p:txBody>
      </p:sp>
      <p:sp>
        <p:nvSpPr>
          <p:cNvPr id="5" name="Nach rechts gekrümmter Pfeil 4"/>
          <p:cNvSpPr/>
          <p:nvPr/>
        </p:nvSpPr>
        <p:spPr>
          <a:xfrm>
            <a:off x="704528" y="2881170"/>
            <a:ext cx="936104" cy="2304256"/>
          </a:xfrm>
          <a:prstGeom prst="curvedRightArrow">
            <a:avLst/>
          </a:prstGeom>
          <a:solidFill>
            <a:srgbClr val="F2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2E9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24808" y="188640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2E9E4"/>
                </a:solidFill>
                <a:latin typeface="Bahnschrift SemiBold" pitchFamily="34" charset="0"/>
              </a:rPr>
              <a:t>Codebeispiel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002804"/>
            <a:ext cx="7423869" cy="54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0" y="0"/>
            <a:ext cx="3152800" cy="6858000"/>
          </a:xfrm>
          <a:prstGeom prst="rect">
            <a:avLst/>
          </a:prstGeom>
          <a:solidFill>
            <a:srgbClr val="222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920552" y="33265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2E9E4"/>
                </a:solidFill>
                <a:latin typeface="Bahnschrift SemiBold" pitchFamily="34" charset="0"/>
              </a:rPr>
              <a:t>Fazit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088904" y="1988840"/>
            <a:ext cx="43765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Büchersortierung nach Regalnummer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Preissortierung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0" y="0"/>
            <a:ext cx="3152800" cy="6858000"/>
          </a:xfrm>
          <a:prstGeom prst="rect">
            <a:avLst/>
          </a:prstGeom>
          <a:solidFill>
            <a:srgbClr val="222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920552" y="33265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2E9E4"/>
                </a:solidFill>
                <a:latin typeface="Bahnschrift SemiBold" pitchFamily="34" charset="0"/>
              </a:rPr>
              <a:t>Fazit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440832" y="625043"/>
            <a:ext cx="41809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Effizient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Stabil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Vergleicht die Elemente nicht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Begrenzt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Speicherplatz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Ineffizienz bei großen Datenmengen</a:t>
            </a:r>
          </a:p>
        </p:txBody>
      </p:sp>
      <p:sp>
        <p:nvSpPr>
          <p:cNvPr id="5" name="Smiley 4"/>
          <p:cNvSpPr/>
          <p:nvPr/>
        </p:nvSpPr>
        <p:spPr>
          <a:xfrm>
            <a:off x="3512840" y="188640"/>
            <a:ext cx="360040" cy="360040"/>
          </a:xfrm>
          <a:prstGeom prst="smileyFace">
            <a:avLst/>
          </a:prstGeom>
          <a:solidFill>
            <a:srgbClr val="F2E9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witterblitz 5"/>
          <p:cNvSpPr/>
          <p:nvPr/>
        </p:nvSpPr>
        <p:spPr>
          <a:xfrm>
            <a:off x="3368824" y="2748701"/>
            <a:ext cx="432048" cy="464275"/>
          </a:xfrm>
          <a:prstGeom prst="lightningBolt">
            <a:avLst/>
          </a:prstGeom>
          <a:solidFill>
            <a:srgbClr val="F2E9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4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8C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121571" y="476672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22223B"/>
                </a:solidFill>
                <a:latin typeface="Bahnschrift SemiBold" pitchFamily="34" charset="0"/>
              </a:rPr>
              <a:t>QUELLEN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920552" y="1628800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hlinkClick r:id="rId2"/>
              </a:rPr>
              <a:t>Countingsort</a:t>
            </a:r>
            <a:r>
              <a:rPr lang="de-DE" dirty="0">
                <a:hlinkClick r:id="rId2"/>
              </a:rPr>
              <a:t> – Wikipedia</a:t>
            </a:r>
            <a:endParaRPr lang="de-DE" dirty="0"/>
          </a:p>
          <a:p>
            <a:endParaRPr lang="de-DE" dirty="0"/>
          </a:p>
          <a:p>
            <a:r>
              <a:rPr lang="de-DE" dirty="0" err="1">
                <a:hlinkClick r:id="rId3"/>
              </a:rPr>
              <a:t>Counting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Sort</a:t>
            </a:r>
            <a:r>
              <a:rPr lang="de-DE" dirty="0">
                <a:hlinkClick r:id="rId3"/>
              </a:rPr>
              <a:t>: Java, Beispiel, Algorithmus &amp; Laufzeit · [mit Video] (studyflix.de)</a:t>
            </a:r>
            <a:endParaRPr lang="de-DE" dirty="0"/>
          </a:p>
          <a:p>
            <a:endParaRPr lang="de-DE" dirty="0"/>
          </a:p>
          <a:p>
            <a:r>
              <a:rPr lang="de-DE" dirty="0" err="1">
                <a:hlinkClick r:id="rId4"/>
              </a:rPr>
              <a:t>Counting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Sort</a:t>
            </a:r>
            <a:r>
              <a:rPr lang="de-DE" dirty="0">
                <a:hlinkClick r:id="rId4"/>
              </a:rPr>
              <a:t> – Algorithmus, Quellcode, Zeitkomplexität (happycoders.eu)</a:t>
            </a:r>
            <a:endParaRPr lang="de-DE" dirty="0"/>
          </a:p>
          <a:p>
            <a:endParaRPr lang="de-DE" dirty="0"/>
          </a:p>
          <a:p>
            <a:r>
              <a:rPr lang="en-US" dirty="0">
                <a:hlinkClick r:id="rId5"/>
              </a:rPr>
              <a:t>Counting Sort — Simple Explainer. Consider this array. What is the first… | by </a:t>
            </a:r>
            <a:r>
              <a:rPr lang="en-US" dirty="0" err="1">
                <a:hlinkClick r:id="rId5"/>
              </a:rPr>
              <a:t>Nidhi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Kesarwani</a:t>
            </a:r>
            <a:r>
              <a:rPr lang="en-US" dirty="0">
                <a:hlinkClick r:id="rId5"/>
              </a:rPr>
              <a:t> | Analytics </a:t>
            </a:r>
            <a:r>
              <a:rPr lang="en-US" dirty="0" err="1">
                <a:hlinkClick r:id="rId5"/>
              </a:rPr>
              <a:t>Vidhya</a:t>
            </a:r>
            <a:r>
              <a:rPr lang="en-US" dirty="0">
                <a:hlinkClick r:id="rId5"/>
              </a:rPr>
              <a:t> | Medium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84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84648" y="1844824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rgbClr val="F2E9E4"/>
                </a:solidFill>
                <a:latin typeface="Bahnschrift Condensed" pitchFamily="34" charset="0"/>
              </a:rPr>
              <a:t>DANKE FÜR EURE AUFMERKSAMKEIT </a:t>
            </a:r>
            <a:r>
              <a:rPr lang="de-DE" sz="6000" dirty="0">
                <a:solidFill>
                  <a:srgbClr val="F2E9E4"/>
                </a:solidFill>
                <a:latin typeface="Bahnschrift Condensed" pitchFamily="34" charset="0"/>
                <a:sym typeface="Wingdings" pitchFamily="2" charset="2"/>
              </a:rPr>
              <a:t></a:t>
            </a:r>
            <a:endParaRPr lang="de-DE" sz="6000" dirty="0">
              <a:solidFill>
                <a:srgbClr val="F2E9E4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6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136576" y="431751"/>
            <a:ext cx="4851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2E9E4"/>
                </a:solidFill>
                <a:latin typeface="Bahnschrift SemiBold" pitchFamily="34" charset="0"/>
              </a:rPr>
              <a:t>INHALTSVERZEICHNIS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913638" y="1772816"/>
            <a:ext cx="813930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2E9E4"/>
                </a:solidFill>
                <a:latin typeface="Broadway" pitchFamily="82" charset="0"/>
              </a:rPr>
              <a:t>1</a:t>
            </a: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. Generelles Funktionsprinzip</a:t>
            </a:r>
          </a:p>
          <a:p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r>
              <a:rPr lang="de-DE" sz="2000" dirty="0">
                <a:solidFill>
                  <a:srgbClr val="F2E9E4"/>
                </a:solidFill>
                <a:latin typeface="Broadway" pitchFamily="82" charset="0"/>
              </a:rPr>
              <a:t>2</a:t>
            </a: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. Sortierbeispiel</a:t>
            </a:r>
          </a:p>
          <a:p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r>
              <a:rPr lang="de-DE" sz="2000" dirty="0">
                <a:solidFill>
                  <a:srgbClr val="F2E9E4"/>
                </a:solidFill>
                <a:latin typeface="Broadway" pitchFamily="82" charset="0"/>
              </a:rPr>
              <a:t>3</a:t>
            </a: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. Komplexitätsklassen</a:t>
            </a:r>
          </a:p>
          <a:p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r>
              <a:rPr lang="de-DE" sz="2000" dirty="0">
                <a:solidFill>
                  <a:srgbClr val="F2E9E4"/>
                </a:solidFill>
                <a:latin typeface="Broadway" pitchFamily="82" charset="0"/>
              </a:rPr>
              <a:t>4</a:t>
            </a: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. Stabilität</a:t>
            </a:r>
          </a:p>
          <a:p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r>
              <a:rPr lang="de-DE" sz="2000" dirty="0">
                <a:solidFill>
                  <a:srgbClr val="F2E9E4"/>
                </a:solidFill>
                <a:latin typeface="Broadway" pitchFamily="82" charset="0"/>
              </a:rPr>
              <a:t>5</a:t>
            </a: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. Codebeispiel</a:t>
            </a:r>
          </a:p>
          <a:p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r>
              <a:rPr lang="de-DE" sz="2000" dirty="0">
                <a:solidFill>
                  <a:srgbClr val="F2E9E4"/>
                </a:solidFill>
                <a:latin typeface="Broadway" pitchFamily="82" charset="0"/>
              </a:rPr>
              <a:t>6</a:t>
            </a: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. Urteil &amp; Fazit</a:t>
            </a:r>
          </a:p>
          <a:p>
            <a:endParaRPr lang="de-DE" dirty="0">
              <a:solidFill>
                <a:srgbClr val="F2E9E4"/>
              </a:solidFill>
              <a:latin typeface="Bahnschrift SemiBold" pitchFamily="34" charset="0"/>
            </a:endParaRPr>
          </a:p>
          <a:p>
            <a:r>
              <a:rPr lang="de-DE" sz="2000" dirty="0">
                <a:solidFill>
                  <a:srgbClr val="F2E9E4"/>
                </a:solidFill>
                <a:latin typeface="Broadway" pitchFamily="82" charset="0"/>
              </a:rPr>
              <a:t>7</a:t>
            </a:r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. Quellen</a:t>
            </a:r>
          </a:p>
        </p:txBody>
      </p:sp>
    </p:spTree>
    <p:extLst>
      <p:ext uri="{BB962C8B-B14F-4D97-AF65-F5344CB8AC3E}">
        <p14:creationId xmlns:p14="http://schemas.microsoft.com/office/powerpoint/2010/main" val="330136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6537176" y="2643461"/>
            <a:ext cx="2448272" cy="1512168"/>
          </a:xfrm>
          <a:prstGeom prst="rightArrow">
            <a:avLst/>
          </a:prstGeom>
          <a:solidFill>
            <a:srgbClr val="9A8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Bahnschrift Condensed" pitchFamily="34" charset="0"/>
              </a:rPr>
              <a:t>4</a:t>
            </a:r>
          </a:p>
        </p:txBody>
      </p:sp>
      <p:sp>
        <p:nvSpPr>
          <p:cNvPr id="8" name="Pfeil nach rechts 7"/>
          <p:cNvSpPr/>
          <p:nvPr/>
        </p:nvSpPr>
        <p:spPr>
          <a:xfrm>
            <a:off x="4520952" y="2643461"/>
            <a:ext cx="2448272" cy="1512168"/>
          </a:xfrm>
          <a:prstGeom prst="rightArrow">
            <a:avLst/>
          </a:prstGeom>
          <a:solidFill>
            <a:srgbClr val="F2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rgbClr val="9A8C98"/>
                </a:solidFill>
                <a:latin typeface="Bahnschrift Condensed" pitchFamily="34" charset="0"/>
              </a:rPr>
              <a:t>3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96148" y="476672"/>
            <a:ext cx="3249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2E9E4"/>
                </a:solidFill>
                <a:latin typeface="Bahnschrift SemiBold" pitchFamily="34" charset="0"/>
              </a:rPr>
              <a:t>Funktionsprinzip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2455268" y="2628206"/>
            <a:ext cx="2448272" cy="1512168"/>
          </a:xfrm>
          <a:prstGeom prst="rightArrow">
            <a:avLst/>
          </a:prstGeom>
          <a:solidFill>
            <a:srgbClr val="C9A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Bahnschrift Condensed" pitchFamily="34" charset="0"/>
              </a:rPr>
              <a:t>2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44488" y="4005064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Berechnung des Bereichs (k) der Eingabeelemente</a:t>
            </a:r>
          </a:p>
        </p:txBody>
      </p:sp>
      <p:sp>
        <p:nvSpPr>
          <p:cNvPr id="6" name="Pfeil nach rechts 5"/>
          <p:cNvSpPr/>
          <p:nvPr/>
        </p:nvSpPr>
        <p:spPr>
          <a:xfrm>
            <a:off x="424880" y="2609156"/>
            <a:ext cx="2448272" cy="1512168"/>
          </a:xfrm>
          <a:prstGeom prst="rightArrow">
            <a:avLst/>
          </a:prstGeom>
          <a:solidFill>
            <a:srgbClr val="9A8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Bahnschrift Condensed" pitchFamily="34" charset="0"/>
              </a:rPr>
              <a:t>1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470101" y="4005064"/>
            <a:ext cx="2188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9ADA7"/>
                </a:solidFill>
                <a:latin typeface="Bahnschrift SemiBold" pitchFamily="34" charset="0"/>
              </a:rPr>
              <a:t>Hilfsarray wird erstellt und Elemente werden gezählt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520952" y="4005064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Summierung der Werte von links nach rechts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537176" y="4005064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Endgültige Sortierung mithilfe des Hilfsarrays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969885" y="13407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=&gt; Sortieren durch Abzählen</a:t>
            </a:r>
          </a:p>
        </p:txBody>
      </p:sp>
    </p:spTree>
    <p:extLst>
      <p:ext uri="{BB962C8B-B14F-4D97-AF65-F5344CB8AC3E}">
        <p14:creationId xmlns:p14="http://schemas.microsoft.com/office/powerpoint/2010/main" val="183748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 animBg="1"/>
      <p:bldP spid="6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085381" y="332656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2E9E4"/>
                </a:solidFill>
                <a:latin typeface="Bahnschrift SemiBold" pitchFamily="34" charset="0"/>
              </a:rPr>
              <a:t>Sortierbeispiel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632520" y="1124744"/>
            <a:ext cx="8712968" cy="864096"/>
          </a:xfrm>
          <a:prstGeom prst="roundRect">
            <a:avLst/>
          </a:prstGeom>
          <a:solidFill>
            <a:srgbClr val="F2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rgbClr val="22223B"/>
                </a:solidFill>
                <a:latin typeface="Bahnschrift SemiBold" pitchFamily="34" charset="0"/>
              </a:rPr>
              <a:t>7   1   3   9   5   9   3   2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32520" y="2204864"/>
            <a:ext cx="5617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Berechnung des Bereichs (k) der </a:t>
            </a:r>
            <a:r>
              <a:rPr lang="de-DE" dirty="0" err="1">
                <a:solidFill>
                  <a:srgbClr val="9A8C98"/>
                </a:solidFill>
                <a:latin typeface="Bahnschrift SemiBold" pitchFamily="34" charset="0"/>
              </a:rPr>
              <a:t>Eingabenelemente</a:t>
            </a:r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:</a:t>
            </a:r>
          </a:p>
          <a:p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K= </a:t>
            </a:r>
            <a:r>
              <a:rPr lang="de-DE" dirty="0" err="1">
                <a:solidFill>
                  <a:srgbClr val="9A8C98"/>
                </a:solidFill>
                <a:latin typeface="Bahnschrift SemiBold" pitchFamily="34" charset="0"/>
              </a:rPr>
              <a:t>maximum</a:t>
            </a:r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 – </a:t>
            </a:r>
            <a:r>
              <a:rPr lang="de-DE" dirty="0" err="1">
                <a:solidFill>
                  <a:srgbClr val="9A8C98"/>
                </a:solidFill>
                <a:latin typeface="Bahnschrift SemiBold" pitchFamily="34" charset="0"/>
              </a:rPr>
              <a:t>minimum</a:t>
            </a:r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 + 1</a:t>
            </a:r>
          </a:p>
          <a:p>
            <a:endParaRPr lang="de-DE" dirty="0">
              <a:solidFill>
                <a:srgbClr val="9A8C98"/>
              </a:solidFill>
              <a:latin typeface="Bahnschrift SemiBold" pitchFamily="34" charset="0"/>
            </a:endParaRPr>
          </a:p>
          <a:p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=&gt; k= 9-1+1=9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618084" y="4581128"/>
            <a:ext cx="8712968" cy="864096"/>
          </a:xfrm>
          <a:prstGeom prst="roundRect">
            <a:avLst/>
          </a:prstGeom>
          <a:solidFill>
            <a:srgbClr val="C9A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rgbClr val="22223B"/>
                </a:solidFill>
                <a:latin typeface="Bahnschrift SemiBold" pitchFamily="34" charset="0"/>
              </a:rPr>
              <a:t>0   0   0   0   0   0   0   0   0   0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76536" y="482851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22223B"/>
                </a:solidFill>
                <a:latin typeface="Bahnschrift SemiBold" pitchFamily="34" charset="0"/>
              </a:rPr>
              <a:t>Hilfsarray: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59053" y="393894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Index: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051703" y="3800445"/>
            <a:ext cx="601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2E9E4"/>
                </a:solidFill>
                <a:latin typeface="Bahnschrift SemiBold" pitchFamily="34" charset="0"/>
              </a:rPr>
              <a:t>0   1   2   3   4   5   6   7   8   9 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650851" y="3645024"/>
            <a:ext cx="8550621" cy="0"/>
          </a:xfrm>
          <a:prstGeom prst="line">
            <a:avLst/>
          </a:prstGeom>
          <a:ln w="19050">
            <a:solidFill>
              <a:srgbClr val="F2E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4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085381" y="332656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2E9E4"/>
                </a:solidFill>
                <a:latin typeface="Bahnschrift SemiBold" pitchFamily="34" charset="0"/>
              </a:rPr>
              <a:t>Sortierbeispiel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632520" y="1124744"/>
            <a:ext cx="8712968" cy="864096"/>
          </a:xfrm>
          <a:prstGeom prst="roundRect">
            <a:avLst/>
          </a:prstGeom>
          <a:solidFill>
            <a:srgbClr val="F2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rgbClr val="22223B"/>
                </a:solidFill>
                <a:latin typeface="Bahnschrift SemiBold" pitchFamily="34" charset="0"/>
              </a:rPr>
              <a:t>7   1   3   9   5   9   3   2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32520" y="2204864"/>
            <a:ext cx="5617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Berechnung des Bereichs (k) der </a:t>
            </a:r>
            <a:r>
              <a:rPr lang="de-DE" dirty="0" err="1">
                <a:solidFill>
                  <a:srgbClr val="9A8C98"/>
                </a:solidFill>
                <a:latin typeface="Bahnschrift SemiBold" pitchFamily="34" charset="0"/>
              </a:rPr>
              <a:t>Eingabenelemente</a:t>
            </a:r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:</a:t>
            </a:r>
          </a:p>
          <a:p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K= </a:t>
            </a:r>
            <a:r>
              <a:rPr lang="de-DE" dirty="0" err="1">
                <a:solidFill>
                  <a:srgbClr val="9A8C98"/>
                </a:solidFill>
                <a:latin typeface="Bahnschrift SemiBold" pitchFamily="34" charset="0"/>
              </a:rPr>
              <a:t>maximum</a:t>
            </a:r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 – </a:t>
            </a:r>
            <a:r>
              <a:rPr lang="de-DE" dirty="0" err="1">
                <a:solidFill>
                  <a:srgbClr val="9A8C98"/>
                </a:solidFill>
                <a:latin typeface="Bahnschrift SemiBold" pitchFamily="34" charset="0"/>
              </a:rPr>
              <a:t>minimum</a:t>
            </a:r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 + 1</a:t>
            </a:r>
          </a:p>
          <a:p>
            <a:endParaRPr lang="de-DE" dirty="0">
              <a:solidFill>
                <a:srgbClr val="9A8C98"/>
              </a:solidFill>
              <a:latin typeface="Bahnschrift SemiBold" pitchFamily="34" charset="0"/>
            </a:endParaRPr>
          </a:p>
          <a:p>
            <a:r>
              <a:rPr lang="de-DE" dirty="0">
                <a:solidFill>
                  <a:srgbClr val="9A8C98"/>
                </a:solidFill>
                <a:latin typeface="Bahnschrift SemiBold" pitchFamily="34" charset="0"/>
              </a:rPr>
              <a:t>=&gt; k= 9-1+1=9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618084" y="4581128"/>
            <a:ext cx="8712968" cy="864096"/>
          </a:xfrm>
          <a:prstGeom prst="roundRect">
            <a:avLst/>
          </a:prstGeom>
          <a:solidFill>
            <a:srgbClr val="C9A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rgbClr val="22223B"/>
                </a:solidFill>
                <a:latin typeface="Bahnschrift SemiBold" pitchFamily="34" charset="0"/>
              </a:rPr>
              <a:t>0   1   1   2   0   1   0   1   0   2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76536" y="482851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22223B"/>
                </a:solidFill>
                <a:latin typeface="Bahnschrift SemiBold" pitchFamily="34" charset="0"/>
              </a:rPr>
              <a:t>Hilfsarray: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59053" y="393894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Index: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051703" y="3800445"/>
            <a:ext cx="601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2E9E4"/>
                </a:solidFill>
                <a:latin typeface="Bahnschrift SemiBold" pitchFamily="34" charset="0"/>
              </a:rPr>
              <a:t>0   1   2   3   4   5   6   7   8   9 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650851" y="3645024"/>
            <a:ext cx="8550621" cy="0"/>
          </a:xfrm>
          <a:prstGeom prst="line">
            <a:avLst/>
          </a:prstGeom>
          <a:ln w="19050">
            <a:solidFill>
              <a:srgbClr val="F2E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0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085381" y="332656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2E9E4"/>
                </a:solidFill>
                <a:latin typeface="Bahnschrift SemiBold" pitchFamily="34" charset="0"/>
              </a:rPr>
              <a:t>Sortierbeispiel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632520" y="1124744"/>
            <a:ext cx="8712968" cy="864096"/>
          </a:xfrm>
          <a:prstGeom prst="roundRect">
            <a:avLst/>
          </a:prstGeom>
          <a:solidFill>
            <a:srgbClr val="F2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rgbClr val="22223B"/>
                </a:solidFill>
                <a:latin typeface="Bahnschrift SemiBold" pitchFamily="34" charset="0"/>
              </a:rPr>
              <a:t>7   1   3   9   5   9   3   2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644030" y="2852936"/>
            <a:ext cx="8712968" cy="864096"/>
          </a:xfrm>
          <a:prstGeom prst="roundRect">
            <a:avLst/>
          </a:prstGeom>
          <a:solidFill>
            <a:srgbClr val="C9A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rgbClr val="22223B"/>
                </a:solidFill>
                <a:latin typeface="Bahnschrift SemiBold" pitchFamily="34" charset="0"/>
              </a:rPr>
              <a:t>0   1   1   2   0   1   0   1   0   2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48220" y="310031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22223B"/>
                </a:solidFill>
                <a:latin typeface="Bahnschrift SemiBold" pitchFamily="34" charset="0"/>
              </a:rPr>
              <a:t>Hilfsarray: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83861" y="220531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Index: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87594" y="2080717"/>
            <a:ext cx="601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2E9E4"/>
                </a:solidFill>
                <a:latin typeface="Bahnschrift SemiBold" pitchFamily="34" charset="0"/>
              </a:rPr>
              <a:t>0   1   2   3   4   5   6   7   8   9 </a:t>
            </a:r>
          </a:p>
        </p:txBody>
      </p:sp>
      <p:sp>
        <p:nvSpPr>
          <p:cNvPr id="6" name="Pfeil nach unten 5"/>
          <p:cNvSpPr/>
          <p:nvPr/>
        </p:nvSpPr>
        <p:spPr>
          <a:xfrm>
            <a:off x="4376936" y="3933056"/>
            <a:ext cx="623578" cy="648072"/>
          </a:xfrm>
          <a:prstGeom prst="downArrow">
            <a:avLst/>
          </a:prstGeom>
          <a:solidFill>
            <a:srgbClr val="222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728869" y="4784179"/>
            <a:ext cx="8712968" cy="864096"/>
          </a:xfrm>
          <a:prstGeom prst="roundRect">
            <a:avLst/>
          </a:prstGeom>
          <a:solidFill>
            <a:srgbClr val="C9A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rgbClr val="22223B"/>
                </a:solidFill>
                <a:latin typeface="Bahnschrift SemiBold" pitchFamily="34" charset="0"/>
              </a:rPr>
              <a:t>0   1   2   4   4   5   5   6   6   8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13620" y="5764614"/>
            <a:ext cx="618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(0     0+1    1+1      2+2     4+0    4+1    5+0    5+1     6+0     6+2)</a:t>
            </a:r>
          </a:p>
        </p:txBody>
      </p:sp>
    </p:spTree>
    <p:extLst>
      <p:ext uri="{BB962C8B-B14F-4D97-AF65-F5344CB8AC3E}">
        <p14:creationId xmlns:p14="http://schemas.microsoft.com/office/powerpoint/2010/main" val="42803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632520" y="1124744"/>
            <a:ext cx="8712968" cy="864096"/>
          </a:xfrm>
          <a:prstGeom prst="roundRect">
            <a:avLst/>
          </a:prstGeom>
          <a:solidFill>
            <a:srgbClr val="F2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rgbClr val="22223B"/>
                </a:solidFill>
                <a:latin typeface="Bahnschrift SemiBold" pitchFamily="34" charset="0"/>
              </a:rPr>
              <a:t>7   1   3   9   5   9   3   2</a:t>
            </a:r>
          </a:p>
        </p:txBody>
      </p:sp>
      <p:sp>
        <p:nvSpPr>
          <p:cNvPr id="4" name="Ellipse 3"/>
          <p:cNvSpPr/>
          <p:nvPr/>
        </p:nvSpPr>
        <p:spPr>
          <a:xfrm>
            <a:off x="2648744" y="1304764"/>
            <a:ext cx="504056" cy="504056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00497" y="2852936"/>
            <a:ext cx="8712968" cy="864096"/>
          </a:xfrm>
          <a:prstGeom prst="roundRect">
            <a:avLst/>
          </a:prstGeom>
          <a:solidFill>
            <a:srgbClr val="C9A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rgbClr val="22223B"/>
                </a:solidFill>
                <a:latin typeface="Bahnschrift SemiBold" pitchFamily="34" charset="0"/>
              </a:rPr>
              <a:t>0   1   2   4   4   5   5   6   6   8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085381" y="332656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2E9E4"/>
                </a:solidFill>
                <a:latin typeface="Bahnschrift SemiBold" pitchFamily="34" charset="0"/>
              </a:rPr>
              <a:t>Sortierbeispiel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48220" y="310031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22223B"/>
                </a:solidFill>
                <a:latin typeface="Bahnschrift SemiBold" pitchFamily="34" charset="0"/>
              </a:rPr>
              <a:t>Hilfsarray: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83861" y="220531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Index: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87594" y="2080717"/>
            <a:ext cx="601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2E9E4"/>
                </a:solidFill>
                <a:latin typeface="Bahnschrift SemiBold" pitchFamily="34" charset="0"/>
              </a:rPr>
              <a:t>0   1   2   3   4   5   6   7   8   9 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632520" y="5229200"/>
            <a:ext cx="8712968" cy="864096"/>
          </a:xfrm>
          <a:prstGeom prst="roundRect">
            <a:avLst/>
          </a:prstGeom>
          <a:solidFill>
            <a:srgbClr val="F2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rgbClr val="22223B"/>
                </a:solidFill>
                <a:latin typeface="Bahnschrift SemiBold" pitchFamily="34" charset="0"/>
              </a:rPr>
              <a:t>    ?   ?   ?   ?   ?   7   ?   ?   </a:t>
            </a:r>
          </a:p>
        </p:txBody>
      </p:sp>
      <p:sp>
        <p:nvSpPr>
          <p:cNvPr id="14" name="Ellipse 13"/>
          <p:cNvSpPr/>
          <p:nvPr/>
        </p:nvSpPr>
        <p:spPr>
          <a:xfrm>
            <a:off x="5975916" y="2080717"/>
            <a:ext cx="849292" cy="1852339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781092" y="5409220"/>
            <a:ext cx="504056" cy="504056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32520" y="54765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22223B"/>
                </a:solidFill>
                <a:latin typeface="Bahnschrift SemiBold" pitchFamily="34" charset="0"/>
              </a:rPr>
              <a:t>Finale Sortierung:</a:t>
            </a:r>
          </a:p>
        </p:txBody>
      </p:sp>
      <p:sp>
        <p:nvSpPr>
          <p:cNvPr id="18" name="Pfeil nach unten 17"/>
          <p:cNvSpPr/>
          <p:nvPr/>
        </p:nvSpPr>
        <p:spPr>
          <a:xfrm>
            <a:off x="6177136" y="4005064"/>
            <a:ext cx="432048" cy="432048"/>
          </a:xfrm>
          <a:prstGeom prst="downArrow">
            <a:avLst/>
          </a:prstGeom>
          <a:solidFill>
            <a:srgbClr val="C9A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975916" y="4437112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22223B"/>
                </a:solidFill>
                <a:latin typeface="Bahnschrift SemiBold" pitchFamily="34" charset="0"/>
              </a:rPr>
              <a:t>6-1=5</a:t>
            </a:r>
          </a:p>
        </p:txBody>
      </p:sp>
    </p:spTree>
    <p:extLst>
      <p:ext uri="{BB962C8B-B14F-4D97-AF65-F5344CB8AC3E}">
        <p14:creationId xmlns:p14="http://schemas.microsoft.com/office/powerpoint/2010/main" val="41598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632520" y="1124744"/>
            <a:ext cx="8712968" cy="864096"/>
          </a:xfrm>
          <a:prstGeom prst="roundRect">
            <a:avLst/>
          </a:prstGeom>
          <a:solidFill>
            <a:srgbClr val="F2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rgbClr val="22223B"/>
                </a:solidFill>
                <a:latin typeface="Bahnschrift SemiBold" pitchFamily="34" charset="0"/>
              </a:rPr>
              <a:t>7   1   3   9   5   9   3   2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600497" y="2852936"/>
            <a:ext cx="8712968" cy="864096"/>
          </a:xfrm>
          <a:prstGeom prst="roundRect">
            <a:avLst/>
          </a:prstGeom>
          <a:solidFill>
            <a:srgbClr val="C9A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rgbClr val="22223B"/>
                </a:solidFill>
                <a:latin typeface="Bahnschrift SemiBold" pitchFamily="34" charset="0"/>
              </a:rPr>
              <a:t>0   0   1   2   4   4   5   5   6   6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085381" y="332656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2E9E4"/>
                </a:solidFill>
                <a:latin typeface="Bahnschrift SemiBold" pitchFamily="34" charset="0"/>
              </a:rPr>
              <a:t>Sortierbeispiel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48220" y="310031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22223B"/>
                </a:solidFill>
                <a:latin typeface="Bahnschrift SemiBold" pitchFamily="34" charset="0"/>
              </a:rPr>
              <a:t>Hilfsarray: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83861" y="220531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2E9E4"/>
                </a:solidFill>
                <a:latin typeface="Bahnschrift SemiBold" pitchFamily="34" charset="0"/>
              </a:rPr>
              <a:t>Index: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87594" y="2080717"/>
            <a:ext cx="601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2E9E4"/>
                </a:solidFill>
                <a:latin typeface="Bahnschrift SemiBold" pitchFamily="34" charset="0"/>
              </a:rPr>
              <a:t>0   1   2   3   4   5   6   7   8   9 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632520" y="5229200"/>
            <a:ext cx="8712968" cy="864096"/>
          </a:xfrm>
          <a:prstGeom prst="roundRect">
            <a:avLst/>
          </a:prstGeom>
          <a:solidFill>
            <a:srgbClr val="F2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rgbClr val="22223B"/>
                </a:solidFill>
                <a:latin typeface="Bahnschrift SemiBold" pitchFamily="34" charset="0"/>
              </a:rPr>
              <a:t>    1   2   3   3   5   7   9   9  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32520" y="54765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22223B"/>
                </a:solidFill>
                <a:latin typeface="Bahnschrift SemiBold" pitchFamily="34" charset="0"/>
              </a:rPr>
              <a:t>Finale Sortierung:</a:t>
            </a:r>
          </a:p>
        </p:txBody>
      </p:sp>
    </p:spTree>
    <p:extLst>
      <p:ext uri="{BB962C8B-B14F-4D97-AF65-F5344CB8AC3E}">
        <p14:creationId xmlns:p14="http://schemas.microsoft.com/office/powerpoint/2010/main" val="356781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542653" y="1916832"/>
            <a:ext cx="9090867" cy="3096344"/>
          </a:xfrm>
          <a:prstGeom prst="roundRect">
            <a:avLst/>
          </a:prstGeom>
          <a:solidFill>
            <a:srgbClr val="222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648743" y="54868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2E9E4"/>
                </a:solidFill>
                <a:latin typeface="Bahnschrift SemiBold" pitchFamily="34" charset="0"/>
              </a:rPr>
              <a:t>Komplexitätsklassen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13326" y="2240577"/>
            <a:ext cx="42434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400" dirty="0">
                <a:solidFill>
                  <a:srgbClr val="F2E9E4"/>
                </a:solidFill>
                <a:latin typeface="Bahnschrift SemiBold" pitchFamily="34" charset="0"/>
              </a:rPr>
              <a:t>Platzkomplexität:</a:t>
            </a:r>
          </a:p>
          <a:p>
            <a:endParaRPr lang="de-DE" sz="2400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>
                <a:solidFill>
                  <a:srgbClr val="F2E9E4"/>
                </a:solidFill>
                <a:latin typeface="Bahnschrift SemiBold" pitchFamily="34" charset="0"/>
              </a:rPr>
              <a:t>O (</a:t>
            </a:r>
            <a:r>
              <a:rPr lang="de-DE" sz="2000" dirty="0" err="1">
                <a:solidFill>
                  <a:srgbClr val="F2E9E4"/>
                </a:solidFill>
                <a:latin typeface="Bahnschrift SemiBold" pitchFamily="34" charset="0"/>
              </a:rPr>
              <a:t>n+k</a:t>
            </a:r>
            <a:r>
              <a:rPr lang="de-DE" sz="2000" dirty="0">
                <a:solidFill>
                  <a:srgbClr val="F2E9E4"/>
                </a:solidFill>
                <a:latin typeface="Bahnschrift SemiBold" pitchFamily="34" charset="0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000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>
                <a:solidFill>
                  <a:srgbClr val="F2E9E4"/>
                </a:solidFill>
                <a:latin typeface="Bahnschrift SemiBold" pitchFamily="34" charset="0"/>
              </a:rPr>
              <a:t>n= Größe des Eingabearrays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>
                <a:solidFill>
                  <a:srgbClr val="F2E9E4"/>
                </a:solidFill>
                <a:latin typeface="Bahnschrift SemiBold" pitchFamily="34" charset="0"/>
              </a:rPr>
              <a:t>k= Bereich der Eingabeelemente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169024" y="2132856"/>
            <a:ext cx="460851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2E9E4"/>
                </a:solidFill>
                <a:latin typeface="Bahnschrift SemiBold" pitchFamily="34" charset="0"/>
              </a:rPr>
              <a:t>2. Zeitkomplexität:</a:t>
            </a:r>
          </a:p>
          <a:p>
            <a:endParaRPr lang="de-DE" dirty="0">
              <a:solidFill>
                <a:srgbClr val="F2E9E4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>
                <a:solidFill>
                  <a:srgbClr val="F2E9E4"/>
                </a:solidFill>
                <a:latin typeface="Bahnschrift SemiBold" pitchFamily="34" charset="0"/>
              </a:rPr>
              <a:t>O (</a:t>
            </a:r>
            <a:r>
              <a:rPr lang="de-DE" sz="2000" dirty="0" err="1">
                <a:solidFill>
                  <a:srgbClr val="F2E9E4"/>
                </a:solidFill>
                <a:latin typeface="Bahnschrift SemiBold" pitchFamily="34" charset="0"/>
              </a:rPr>
              <a:t>n+k</a:t>
            </a:r>
            <a:r>
              <a:rPr lang="de-DE" sz="2000" dirty="0">
                <a:solidFill>
                  <a:srgbClr val="F2E9E4"/>
                </a:solidFill>
                <a:latin typeface="Bahnschrift SemiBold" pitchFamily="34" charset="0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000" dirty="0">
              <a:solidFill>
                <a:srgbClr val="F2E9E4"/>
              </a:solidFill>
              <a:latin typeface="Bahnschrift SemiBol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>
                <a:solidFill>
                  <a:srgbClr val="F2E9E4"/>
                </a:solidFill>
                <a:latin typeface="Bahnschrift SemiBold" pitchFamily="34" charset="0"/>
              </a:rPr>
              <a:t>Linearer Sortieralgorithmus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>
                <a:solidFill>
                  <a:srgbClr val="F2E9E4"/>
                </a:solidFill>
                <a:latin typeface="Bahnschrift SemiBold" pitchFamily="34" charset="0"/>
              </a:rPr>
              <a:t>Laufzeit ist proportional zur Größe der Eingabe</a:t>
            </a:r>
          </a:p>
        </p:txBody>
      </p:sp>
    </p:spTree>
    <p:extLst>
      <p:ext uri="{BB962C8B-B14F-4D97-AF65-F5344CB8AC3E}">
        <p14:creationId xmlns:p14="http://schemas.microsoft.com/office/powerpoint/2010/main" val="28453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480</Words>
  <Application>Microsoft Office PowerPoint</Application>
  <PresentationFormat>A4-Papier (210 x 297 mm)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Bahnschrift Condensed</vt:lpstr>
      <vt:lpstr>Bahnschrift SemiBold</vt:lpstr>
      <vt:lpstr>Broadway</vt:lpstr>
      <vt:lpstr>Calibri</vt:lpstr>
      <vt:lpstr>Wingdings</vt:lpstr>
      <vt:lpstr>Larissa</vt:lpstr>
      <vt:lpstr>COUNTING SORT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T530</dc:creator>
  <cp:lastModifiedBy>lehrer</cp:lastModifiedBy>
  <cp:revision>24</cp:revision>
  <dcterms:created xsi:type="dcterms:W3CDTF">2023-11-08T19:44:54Z</dcterms:created>
  <dcterms:modified xsi:type="dcterms:W3CDTF">2023-11-16T15:37:38Z</dcterms:modified>
</cp:coreProperties>
</file>