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4" r:id="rId4"/>
    <p:sldId id="270" r:id="rId5"/>
    <p:sldId id="272" r:id="rId6"/>
    <p:sldId id="259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CDB3A-95F8-4DE0-AC64-BC7B446EB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Neurobiologie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915FEE-2B87-430D-92C2-20A1D4D9A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Q3 Biologie LK</a:t>
            </a:r>
          </a:p>
        </p:txBody>
      </p:sp>
      <p:pic>
        <p:nvPicPr>
          <p:cNvPr id="1026" name="Picture 2" descr="Großes ideendesign, grafik der vektorillustration eps10 - 54747486">
            <a:extLst>
              <a:ext uri="{FF2B5EF4-FFF2-40B4-BE49-F238E27FC236}">
                <a16:creationId xmlns:a16="http://schemas.microsoft.com/office/drawing/2014/main" id="{DDA123E2-1EBE-48FF-9FBE-C33020637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230" y="948088"/>
            <a:ext cx="4572457" cy="496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06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Unbekannte Spinne sorgt für Rätselraten | Südostschweiz">
            <a:extLst>
              <a:ext uri="{FF2B5EF4-FFF2-40B4-BE49-F238E27FC236}">
                <a16:creationId xmlns:a16="http://schemas.microsoft.com/office/drawing/2014/main" id="{991FB7A4-00A9-4CA2-9626-8463D6F7B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34934" y="-386777"/>
            <a:ext cx="6652998" cy="759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Große Winkelspinne: Der heimische Alptraum der Spinnenphobiker.">
            <a:extLst>
              <a:ext uri="{FF2B5EF4-FFF2-40B4-BE49-F238E27FC236}">
                <a16:creationId xmlns:a16="http://schemas.microsoft.com/office/drawing/2014/main" id="{73AABC59-82FC-4935-8483-D71C1CF85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inkelspinne: Die Hausspinne beißt äußerst selten Menschen und nur wenn ihr keine andere Wahl bleibt.">
            <a:extLst>
              <a:ext uri="{FF2B5EF4-FFF2-40B4-BE49-F238E27FC236}">
                <a16:creationId xmlns:a16="http://schemas.microsoft.com/office/drawing/2014/main" id="{907D6DD7-C153-44B0-AC4B-4634F8CCC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oße Winkelspinne: Der heimische Alptraum der Spinnenphobiker.">
            <a:extLst>
              <a:ext uri="{FF2B5EF4-FFF2-40B4-BE49-F238E27FC236}">
                <a16:creationId xmlns:a16="http://schemas.microsoft.com/office/drawing/2014/main" id="{6F9DACF0-C470-4997-9E7A-E1E056812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Winkelspinne: Die Hausspinne beißt äußerst selten Menschen und nur wenn ihr keine andere Wahl bleibt.">
            <a:extLst>
              <a:ext uri="{FF2B5EF4-FFF2-40B4-BE49-F238E27FC236}">
                <a16:creationId xmlns:a16="http://schemas.microsoft.com/office/drawing/2014/main" id="{3A9EE441-9D25-4D24-A26D-EE42EA857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8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5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47741-5F0A-48F0-ACD1-3BF5B76B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693" y="43530"/>
            <a:ext cx="9905998" cy="1478570"/>
          </a:xfrm>
        </p:spPr>
        <p:txBody>
          <a:bodyPr/>
          <a:lstStyle/>
          <a:p>
            <a:pPr algn="ctr"/>
            <a:r>
              <a:rPr lang="de-DE" dirty="0"/>
              <a:t>Reiz – Reaktions-Schema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BFDE0D-6BDD-4583-8219-173915AC4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375568"/>
            <a:ext cx="10515600" cy="478155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de-DE" dirty="0"/>
              <a:t>Reiz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Wahrnehmung</a:t>
            </a:r>
          </a:p>
          <a:p>
            <a:pPr marL="0" indent="0" algn="ctr">
              <a:buNone/>
            </a:pPr>
            <a:r>
              <a:rPr lang="de-DE" dirty="0"/>
              <a:t> Sinnesorgane</a:t>
            </a:r>
          </a:p>
          <a:p>
            <a:pPr marL="0" indent="0" algn="ctr">
              <a:buNone/>
            </a:pPr>
            <a:r>
              <a:rPr lang="de-DE" dirty="0"/>
              <a:t>                      	 	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Weiterleitung 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/>
              <a:t>           </a:t>
            </a:r>
          </a:p>
          <a:p>
            <a:pPr marL="0" indent="0" algn="ctr">
              <a:buNone/>
            </a:pPr>
            <a:r>
              <a:rPr lang="de-DE" dirty="0"/>
              <a:t>Nerven             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                    		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Verarbeitung</a:t>
            </a:r>
          </a:p>
          <a:p>
            <a:pPr marL="0" indent="0" algn="ctr">
              <a:buNone/>
            </a:pPr>
            <a:r>
              <a:rPr lang="de-DE" dirty="0"/>
              <a:t>Gehirn</a:t>
            </a:r>
          </a:p>
          <a:p>
            <a:pPr marL="0" indent="0" algn="ctr">
              <a:buNone/>
            </a:pPr>
            <a:r>
              <a:rPr lang="de-DE" dirty="0"/>
              <a:t>                                          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Weiterleitung</a:t>
            </a:r>
          </a:p>
          <a:p>
            <a:pPr marL="0" indent="0" algn="ctr">
              <a:buNone/>
            </a:pPr>
            <a:r>
              <a:rPr lang="de-DE" dirty="0"/>
              <a:t>Nerven</a:t>
            </a:r>
          </a:p>
          <a:p>
            <a:pPr marL="0" indent="0" algn="ctr">
              <a:buNone/>
            </a:pPr>
            <a:r>
              <a:rPr lang="de-DE" dirty="0"/>
              <a:t>                         		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Reaktion</a:t>
            </a:r>
          </a:p>
          <a:p>
            <a:pPr marL="0" indent="0" algn="ctr">
              <a:buNone/>
            </a:pPr>
            <a:r>
              <a:rPr lang="de-DE" dirty="0"/>
              <a:t>                    Muskeln/Organe		</a:t>
            </a:r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46E8B3C2-4339-47BC-B7BE-46F73DB9D2F1}"/>
              </a:ext>
            </a:extLst>
          </p:cNvPr>
          <p:cNvSpPr/>
          <p:nvPr/>
        </p:nvSpPr>
        <p:spPr>
          <a:xfrm>
            <a:off x="5941886" y="1909094"/>
            <a:ext cx="308225" cy="43383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13C250E8-74DE-49F4-8C72-DADD48901F48}"/>
              </a:ext>
            </a:extLst>
          </p:cNvPr>
          <p:cNvSpPr/>
          <p:nvPr/>
        </p:nvSpPr>
        <p:spPr>
          <a:xfrm>
            <a:off x="5941886" y="2750469"/>
            <a:ext cx="308225" cy="43383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F31ACA92-D8A6-4360-8009-2C3606EF4151}"/>
              </a:ext>
            </a:extLst>
          </p:cNvPr>
          <p:cNvSpPr/>
          <p:nvPr/>
        </p:nvSpPr>
        <p:spPr>
          <a:xfrm>
            <a:off x="5941885" y="3549427"/>
            <a:ext cx="308225" cy="43383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B6E7BA3F-B0AD-4E12-B93D-4A22AD914642}"/>
              </a:ext>
            </a:extLst>
          </p:cNvPr>
          <p:cNvSpPr/>
          <p:nvPr/>
        </p:nvSpPr>
        <p:spPr>
          <a:xfrm>
            <a:off x="5955581" y="4370254"/>
            <a:ext cx="308225" cy="43383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B702410E-B164-46B8-A0B4-958263896503}"/>
              </a:ext>
            </a:extLst>
          </p:cNvPr>
          <p:cNvSpPr/>
          <p:nvPr/>
        </p:nvSpPr>
        <p:spPr>
          <a:xfrm>
            <a:off x="5955580" y="5237167"/>
            <a:ext cx="308225" cy="43383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70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705E34FB-F15B-4B97-A591-8EE92E5FA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ound Diagonal Corner Rectangle 6">
            <a:extLst>
              <a:ext uri="{FF2B5EF4-FFF2-40B4-BE49-F238E27FC236}">
                <a16:creationId xmlns:a16="http://schemas.microsoft.com/office/drawing/2014/main" id="{1E43660D-412A-41EF-9745-E92C0AC60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Kalymnos Klettern und Segeln | Griechenland mit Yacht">
            <a:extLst>
              <a:ext uri="{FF2B5EF4-FFF2-40B4-BE49-F238E27FC236}">
                <a16:creationId xmlns:a16="http://schemas.microsoft.com/office/drawing/2014/main" id="{DE7631FA-CDE7-3486-F32A-05F42AC66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4" r="1" b="3824"/>
          <a:stretch/>
        </p:blipFill>
        <p:spPr bwMode="auto">
          <a:xfrm>
            <a:off x="1302278" y="1136606"/>
            <a:ext cx="9584265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19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2ECF5FE-D4C8-7EFF-C26B-DC86F74BDCC0}"/>
              </a:ext>
            </a:extLst>
          </p:cNvPr>
          <p:cNvSpPr txBox="1"/>
          <p:nvPr/>
        </p:nvSpPr>
        <p:spPr>
          <a:xfrm>
            <a:off x="391883" y="1600200"/>
            <a:ext cx="1177655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3200" dirty="0"/>
              <a:t>Finger und Zehen ertasten den Fels – Nervenzellen leiten </a:t>
            </a:r>
          </a:p>
          <a:p>
            <a:r>
              <a:rPr lang="de-DE" sz="3200" dirty="0"/>
              <a:t>die Informationen an das Gehirn</a:t>
            </a:r>
          </a:p>
          <a:p>
            <a:pPr marL="285750" indent="-285750">
              <a:buFontTx/>
              <a:buChar char="-"/>
            </a:pPr>
            <a:r>
              <a:rPr lang="de-DE" sz="3200" dirty="0"/>
              <a:t>Informationen fließen in Entscheidungen über die nächste Aktion ein - </a:t>
            </a:r>
          </a:p>
          <a:p>
            <a:r>
              <a:rPr lang="de-DE" sz="3200" dirty="0"/>
              <a:t>Nervenzellen verarbeiten die Information</a:t>
            </a:r>
          </a:p>
          <a:p>
            <a:pPr marL="285750" indent="-285750">
              <a:buFontTx/>
              <a:buChar char="-"/>
            </a:pPr>
            <a:r>
              <a:rPr lang="de-DE" sz="3200" dirty="0"/>
              <a:t>Muskeln werden zur richtigen Zeit in angemessener Intensität </a:t>
            </a:r>
          </a:p>
          <a:p>
            <a:r>
              <a:rPr lang="de-DE" sz="3200" dirty="0"/>
              <a:t>angespannt – Nervenzellen steuern die Arbeit der Muskeln</a:t>
            </a:r>
          </a:p>
        </p:txBody>
      </p:sp>
    </p:spTree>
    <p:extLst>
      <p:ext uri="{BB962C8B-B14F-4D97-AF65-F5344CB8AC3E}">
        <p14:creationId xmlns:p14="http://schemas.microsoft.com/office/powerpoint/2010/main" val="313614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Peripheres Nervensystem, zentrales Nervensystem">
            <a:extLst>
              <a:ext uri="{FF2B5EF4-FFF2-40B4-BE49-F238E27FC236}">
                <a16:creationId xmlns:a16="http://schemas.microsoft.com/office/drawing/2014/main" id="{08782B3E-F791-2CFD-9710-0D9E395BED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01" y="260448"/>
            <a:ext cx="10551381" cy="6105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38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BCBD3BA8-D862-41F2-82F3-2136115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056" name="Rectangle 2055">
              <a:extLst>
                <a:ext uri="{FF2B5EF4-FFF2-40B4-BE49-F238E27FC236}">
                  <a16:creationId xmlns:a16="http://schemas.microsoft.com/office/drawing/2014/main" id="{9376A841-A1AE-453D-A62F-E9FD3B8B5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7" name="Picture 2">
              <a:extLst>
                <a:ext uri="{FF2B5EF4-FFF2-40B4-BE49-F238E27FC236}">
                  <a16:creationId xmlns:a16="http://schemas.microsoft.com/office/drawing/2014/main" id="{FB5A916B-21BE-4CD6-A15C-5DAA9E4F0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1B7FF95-A50D-494F-937B-0206FCBA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244" y="180368"/>
            <a:ext cx="3084891" cy="1478570"/>
          </a:xfrm>
        </p:spPr>
        <p:txBody>
          <a:bodyPr>
            <a:normAutofit/>
          </a:bodyPr>
          <a:lstStyle/>
          <a:p>
            <a:r>
              <a:rPr lang="de-DE" sz="3200" dirty="0"/>
              <a:t>Nervenzellen (Neurone)</a:t>
            </a:r>
          </a:p>
        </p:txBody>
      </p:sp>
      <p:pic>
        <p:nvPicPr>
          <p:cNvPr id="2050" name="Picture 2" descr="Motorische Nervenzellen. Rückenmark, Ausstrich | LMS Lehrmittel-Service  H.Späth GmbH">
            <a:extLst>
              <a:ext uri="{FF2B5EF4-FFF2-40B4-BE49-F238E27FC236}">
                <a16:creationId xmlns:a16="http://schemas.microsoft.com/office/drawing/2014/main" id="{4D0F782D-6854-4FB1-B1CD-1E56AFDB7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9" r="12473" b="-1"/>
          <a:stretch/>
        </p:blipFill>
        <p:spPr bwMode="auto">
          <a:xfrm>
            <a:off x="-50666" y="4988"/>
            <a:ext cx="6438519" cy="584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FD8C238E-3ADA-474B-A38B-98069190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DDBDB283-156B-474E-AC64-606527A3D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61" name="Freeform 6">
              <a:extLst>
                <a:ext uri="{FF2B5EF4-FFF2-40B4-BE49-F238E27FC236}">
                  <a16:creationId xmlns:a16="http://schemas.microsoft.com/office/drawing/2014/main" id="{E3D1AB75-F0A6-470A-BBE1-7E18F094D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62" name="Freeform 7">
              <a:extLst>
                <a:ext uri="{FF2B5EF4-FFF2-40B4-BE49-F238E27FC236}">
                  <a16:creationId xmlns:a16="http://schemas.microsoft.com/office/drawing/2014/main" id="{7F2B2AC8-E466-4474-8830-40F0A4505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63" name="Rectangle 2062">
              <a:extLst>
                <a:ext uri="{FF2B5EF4-FFF2-40B4-BE49-F238E27FC236}">
                  <a16:creationId xmlns:a16="http://schemas.microsoft.com/office/drawing/2014/main" id="{E492486E-4FAA-4DE4-99B5-9F8907EF3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64" name="Freeform 9">
              <a:extLst>
                <a:ext uri="{FF2B5EF4-FFF2-40B4-BE49-F238E27FC236}">
                  <a16:creationId xmlns:a16="http://schemas.microsoft.com/office/drawing/2014/main" id="{3BFDD292-2A68-4D1D-BCEF-A8F7C42A2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65" name="Freeform 10">
              <a:extLst>
                <a:ext uri="{FF2B5EF4-FFF2-40B4-BE49-F238E27FC236}">
                  <a16:creationId xmlns:a16="http://schemas.microsoft.com/office/drawing/2014/main" id="{7DB98C0F-F9EA-45B2-BC16-E08094D4F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66" name="Freeform 11">
              <a:extLst>
                <a:ext uri="{FF2B5EF4-FFF2-40B4-BE49-F238E27FC236}">
                  <a16:creationId xmlns:a16="http://schemas.microsoft.com/office/drawing/2014/main" id="{F205E7DD-2E37-46C1-A24E-52EEF44E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67" name="Freeform 12">
              <a:extLst>
                <a:ext uri="{FF2B5EF4-FFF2-40B4-BE49-F238E27FC236}">
                  <a16:creationId xmlns:a16="http://schemas.microsoft.com/office/drawing/2014/main" id="{6AF5E754-E73A-44A0-8ADE-9348C21C2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68" name="Freeform 13">
              <a:extLst>
                <a:ext uri="{FF2B5EF4-FFF2-40B4-BE49-F238E27FC236}">
                  <a16:creationId xmlns:a16="http://schemas.microsoft.com/office/drawing/2014/main" id="{BCCCB4FD-FA96-4F7E-BE68-62A0EC78A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69" name="Freeform 14">
              <a:extLst>
                <a:ext uri="{FF2B5EF4-FFF2-40B4-BE49-F238E27FC236}">
                  <a16:creationId xmlns:a16="http://schemas.microsoft.com/office/drawing/2014/main" id="{2CE9849D-0B43-4129-8D2E-05806B13A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70" name="Freeform 15">
              <a:extLst>
                <a:ext uri="{FF2B5EF4-FFF2-40B4-BE49-F238E27FC236}">
                  <a16:creationId xmlns:a16="http://schemas.microsoft.com/office/drawing/2014/main" id="{B01A3813-B2FC-4301-9169-4F147CF4E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71" name="Freeform 16">
              <a:extLst>
                <a:ext uri="{FF2B5EF4-FFF2-40B4-BE49-F238E27FC236}">
                  <a16:creationId xmlns:a16="http://schemas.microsoft.com/office/drawing/2014/main" id="{738B0D8F-EDC7-4E94-864E-41C24AC7F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72" name="Freeform 17">
              <a:extLst>
                <a:ext uri="{FF2B5EF4-FFF2-40B4-BE49-F238E27FC236}">
                  <a16:creationId xmlns:a16="http://schemas.microsoft.com/office/drawing/2014/main" id="{FF285CDB-A9D2-46EE-BF9B-0972B71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73" name="Freeform 18">
              <a:extLst>
                <a:ext uri="{FF2B5EF4-FFF2-40B4-BE49-F238E27FC236}">
                  <a16:creationId xmlns:a16="http://schemas.microsoft.com/office/drawing/2014/main" id="{BFEB8C3A-951C-44E4-A9AE-4CE85B76E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74" name="Freeform 19">
              <a:extLst>
                <a:ext uri="{FF2B5EF4-FFF2-40B4-BE49-F238E27FC236}">
                  <a16:creationId xmlns:a16="http://schemas.microsoft.com/office/drawing/2014/main" id="{23B2F223-6AED-4262-B03D-C059F56E7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75" name="Freeform 20">
              <a:extLst>
                <a:ext uri="{FF2B5EF4-FFF2-40B4-BE49-F238E27FC236}">
                  <a16:creationId xmlns:a16="http://schemas.microsoft.com/office/drawing/2014/main" id="{53892BA0-047D-4961-AA23-45C65CB37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76" name="Freeform 21">
              <a:extLst>
                <a:ext uri="{FF2B5EF4-FFF2-40B4-BE49-F238E27FC236}">
                  <a16:creationId xmlns:a16="http://schemas.microsoft.com/office/drawing/2014/main" id="{774D8024-45F6-4C9F-BD52-0FDA367A3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77" name="Freeform 22">
              <a:extLst>
                <a:ext uri="{FF2B5EF4-FFF2-40B4-BE49-F238E27FC236}">
                  <a16:creationId xmlns:a16="http://schemas.microsoft.com/office/drawing/2014/main" id="{81A31003-B0CF-4A87-BB38-6277F0B87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78" name="Freeform 23">
              <a:extLst>
                <a:ext uri="{FF2B5EF4-FFF2-40B4-BE49-F238E27FC236}">
                  <a16:creationId xmlns:a16="http://schemas.microsoft.com/office/drawing/2014/main" id="{9E9AA1AD-CFEB-4AE0-9AB8-7AACED520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79" name="Freeform 24">
              <a:extLst>
                <a:ext uri="{FF2B5EF4-FFF2-40B4-BE49-F238E27FC236}">
                  <a16:creationId xmlns:a16="http://schemas.microsoft.com/office/drawing/2014/main" id="{C352070B-A015-4FC9-8B95-65BBAEDEC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80" name="Freeform 25">
              <a:extLst>
                <a:ext uri="{FF2B5EF4-FFF2-40B4-BE49-F238E27FC236}">
                  <a16:creationId xmlns:a16="http://schemas.microsoft.com/office/drawing/2014/main" id="{2FF67E28-B168-4F11-A6FE-55E5F2B11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81" name="Freeform 26">
              <a:extLst>
                <a:ext uri="{FF2B5EF4-FFF2-40B4-BE49-F238E27FC236}">
                  <a16:creationId xmlns:a16="http://schemas.microsoft.com/office/drawing/2014/main" id="{5092C63E-9F5B-419D-9871-F7BD70D6B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82" name="Freeform 27">
              <a:extLst>
                <a:ext uri="{FF2B5EF4-FFF2-40B4-BE49-F238E27FC236}">
                  <a16:creationId xmlns:a16="http://schemas.microsoft.com/office/drawing/2014/main" id="{FC21852D-E233-4C29-8EB5-6322D7FEF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83" name="Freeform 28">
              <a:extLst>
                <a:ext uri="{FF2B5EF4-FFF2-40B4-BE49-F238E27FC236}">
                  <a16:creationId xmlns:a16="http://schemas.microsoft.com/office/drawing/2014/main" id="{F57DFC9C-7C4F-429E-952A-39D160503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84" name="Freeform 29">
              <a:extLst>
                <a:ext uri="{FF2B5EF4-FFF2-40B4-BE49-F238E27FC236}">
                  <a16:creationId xmlns:a16="http://schemas.microsoft.com/office/drawing/2014/main" id="{E704EA0B-60AA-4F0B-BF33-B127E3A26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85" name="Freeform 30">
              <a:extLst>
                <a:ext uri="{FF2B5EF4-FFF2-40B4-BE49-F238E27FC236}">
                  <a16:creationId xmlns:a16="http://schemas.microsoft.com/office/drawing/2014/main" id="{B46CAD4C-4A1F-46EF-9D53-0C772E19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86" name="Freeform 31">
              <a:extLst>
                <a:ext uri="{FF2B5EF4-FFF2-40B4-BE49-F238E27FC236}">
                  <a16:creationId xmlns:a16="http://schemas.microsoft.com/office/drawing/2014/main" id="{782568BD-D213-4442-837D-E829DD730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87" name="Freeform 32">
              <a:extLst>
                <a:ext uri="{FF2B5EF4-FFF2-40B4-BE49-F238E27FC236}">
                  <a16:creationId xmlns:a16="http://schemas.microsoft.com/office/drawing/2014/main" id="{8B8F4F23-F490-4366-B779-932195EB0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88" name="Rectangle 2087">
              <a:extLst>
                <a:ext uri="{FF2B5EF4-FFF2-40B4-BE49-F238E27FC236}">
                  <a16:creationId xmlns:a16="http://schemas.microsoft.com/office/drawing/2014/main" id="{2A295C8E-1733-4355-9663-CA11E0059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89" name="Freeform 34">
              <a:extLst>
                <a:ext uri="{FF2B5EF4-FFF2-40B4-BE49-F238E27FC236}">
                  <a16:creationId xmlns:a16="http://schemas.microsoft.com/office/drawing/2014/main" id="{00E6AD78-4F65-4697-8361-57965310C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90" name="Freeform 35">
              <a:extLst>
                <a:ext uri="{FF2B5EF4-FFF2-40B4-BE49-F238E27FC236}">
                  <a16:creationId xmlns:a16="http://schemas.microsoft.com/office/drawing/2014/main" id="{187EF7D1-0805-4528-A54D-A2987A066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91" name="Freeform 36">
              <a:extLst>
                <a:ext uri="{FF2B5EF4-FFF2-40B4-BE49-F238E27FC236}">
                  <a16:creationId xmlns:a16="http://schemas.microsoft.com/office/drawing/2014/main" id="{7B48162A-3976-4410-BB9F-0290F7AE5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92" name="Freeform 37">
              <a:extLst>
                <a:ext uri="{FF2B5EF4-FFF2-40B4-BE49-F238E27FC236}">
                  <a16:creationId xmlns:a16="http://schemas.microsoft.com/office/drawing/2014/main" id="{5E8CEBEC-4DBC-459B-8D3E-E100CA16E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93" name="Freeform 38">
              <a:extLst>
                <a:ext uri="{FF2B5EF4-FFF2-40B4-BE49-F238E27FC236}">
                  <a16:creationId xmlns:a16="http://schemas.microsoft.com/office/drawing/2014/main" id="{9B3E08CE-DE94-4092-A7DC-F67C29DB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94" name="Freeform 39">
              <a:extLst>
                <a:ext uri="{FF2B5EF4-FFF2-40B4-BE49-F238E27FC236}">
                  <a16:creationId xmlns:a16="http://schemas.microsoft.com/office/drawing/2014/main" id="{27F18DDC-2531-40D1-8751-B67C6A6A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95" name="Freeform 40">
              <a:extLst>
                <a:ext uri="{FF2B5EF4-FFF2-40B4-BE49-F238E27FC236}">
                  <a16:creationId xmlns:a16="http://schemas.microsoft.com/office/drawing/2014/main" id="{949D2449-7107-4BD7-B8AF-94D327A74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96" name="Freeform 41">
              <a:extLst>
                <a:ext uri="{FF2B5EF4-FFF2-40B4-BE49-F238E27FC236}">
                  <a16:creationId xmlns:a16="http://schemas.microsoft.com/office/drawing/2014/main" id="{440A8F64-334E-48AB-B8B7-A6A4800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97" name="Freeform 42">
              <a:extLst>
                <a:ext uri="{FF2B5EF4-FFF2-40B4-BE49-F238E27FC236}">
                  <a16:creationId xmlns:a16="http://schemas.microsoft.com/office/drawing/2014/main" id="{8F493F25-C153-4F69-B58C-AB0D7C3CA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98" name="Freeform 43">
              <a:extLst>
                <a:ext uri="{FF2B5EF4-FFF2-40B4-BE49-F238E27FC236}">
                  <a16:creationId xmlns:a16="http://schemas.microsoft.com/office/drawing/2014/main" id="{AE92C875-83EE-4E5D-96C0-9DE3BF5BE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99" name="Freeform 44">
              <a:extLst>
                <a:ext uri="{FF2B5EF4-FFF2-40B4-BE49-F238E27FC236}">
                  <a16:creationId xmlns:a16="http://schemas.microsoft.com/office/drawing/2014/main" id="{B2FC94FC-FC99-4B01-A254-EF94DABD8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00" name="Rectangle 2099">
              <a:extLst>
                <a:ext uri="{FF2B5EF4-FFF2-40B4-BE49-F238E27FC236}">
                  <a16:creationId xmlns:a16="http://schemas.microsoft.com/office/drawing/2014/main" id="{4D9C62CD-1839-4A71-ACD2-62F7EE9C4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01" name="Freeform 46">
              <a:extLst>
                <a:ext uri="{FF2B5EF4-FFF2-40B4-BE49-F238E27FC236}">
                  <a16:creationId xmlns:a16="http://schemas.microsoft.com/office/drawing/2014/main" id="{7E8EEB8F-F26C-405B-8F2F-C70E77FE6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02" name="Freeform 47">
              <a:extLst>
                <a:ext uri="{FF2B5EF4-FFF2-40B4-BE49-F238E27FC236}">
                  <a16:creationId xmlns:a16="http://schemas.microsoft.com/office/drawing/2014/main" id="{F9953EC7-A5D9-4383-9FFC-442D41EC9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03" name="Freeform 48">
              <a:extLst>
                <a:ext uri="{FF2B5EF4-FFF2-40B4-BE49-F238E27FC236}">
                  <a16:creationId xmlns:a16="http://schemas.microsoft.com/office/drawing/2014/main" id="{1EE7CC2C-DDA6-4C8F-AB91-364E50E74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04" name="Freeform 49">
              <a:extLst>
                <a:ext uri="{FF2B5EF4-FFF2-40B4-BE49-F238E27FC236}">
                  <a16:creationId xmlns:a16="http://schemas.microsoft.com/office/drawing/2014/main" id="{2CC7064D-2C43-4ECB-8DF0-BD519D8C4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05" name="Freeform 50">
              <a:extLst>
                <a:ext uri="{FF2B5EF4-FFF2-40B4-BE49-F238E27FC236}">
                  <a16:creationId xmlns:a16="http://schemas.microsoft.com/office/drawing/2014/main" id="{A3E73B19-8F7D-4C58-94D5-7DFE5C893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06" name="Freeform 51">
              <a:extLst>
                <a:ext uri="{FF2B5EF4-FFF2-40B4-BE49-F238E27FC236}">
                  <a16:creationId xmlns:a16="http://schemas.microsoft.com/office/drawing/2014/main" id="{ADDF813C-421A-4EB2-81D3-DC67AABA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07" name="Freeform 52">
              <a:extLst>
                <a:ext uri="{FF2B5EF4-FFF2-40B4-BE49-F238E27FC236}">
                  <a16:creationId xmlns:a16="http://schemas.microsoft.com/office/drawing/2014/main" id="{A52C5D7E-049F-4D83-93EB-6954B8A28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08" name="Freeform 53">
              <a:extLst>
                <a:ext uri="{FF2B5EF4-FFF2-40B4-BE49-F238E27FC236}">
                  <a16:creationId xmlns:a16="http://schemas.microsoft.com/office/drawing/2014/main" id="{1E31DA10-6C96-4222-97A2-96A254AF6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09" name="Freeform 54">
              <a:extLst>
                <a:ext uri="{FF2B5EF4-FFF2-40B4-BE49-F238E27FC236}">
                  <a16:creationId xmlns:a16="http://schemas.microsoft.com/office/drawing/2014/main" id="{539ED40B-F93A-4DFB-BF0C-C4B7F1106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10" name="Freeform 55">
              <a:extLst>
                <a:ext uri="{FF2B5EF4-FFF2-40B4-BE49-F238E27FC236}">
                  <a16:creationId xmlns:a16="http://schemas.microsoft.com/office/drawing/2014/main" id="{F1CB6A78-1C43-4FEA-8D76-216571933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11" name="Freeform 56">
              <a:extLst>
                <a:ext uri="{FF2B5EF4-FFF2-40B4-BE49-F238E27FC236}">
                  <a16:creationId xmlns:a16="http://schemas.microsoft.com/office/drawing/2014/main" id="{1A6B5403-6527-4AC6-A668-F04FF5BB4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12" name="Freeform 57">
              <a:extLst>
                <a:ext uri="{FF2B5EF4-FFF2-40B4-BE49-F238E27FC236}">
                  <a16:creationId xmlns:a16="http://schemas.microsoft.com/office/drawing/2014/main" id="{E5A5F4B9-2DBA-4EED-B042-64518D842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13" name="Freeform 58">
              <a:extLst>
                <a:ext uri="{FF2B5EF4-FFF2-40B4-BE49-F238E27FC236}">
                  <a16:creationId xmlns:a16="http://schemas.microsoft.com/office/drawing/2014/main" id="{5BA56F56-D618-453B-8206-7564A61AF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pic>
        <p:nvPicPr>
          <p:cNvPr id="4" name="Grafik 3" descr="Ein Bild, das Text, Computer, Menschliches Gesicht, computer enthält.&#10;&#10;Automatisch generierte Beschreibung">
            <a:extLst>
              <a:ext uri="{FF2B5EF4-FFF2-40B4-BE49-F238E27FC236}">
                <a16:creationId xmlns:a16="http://schemas.microsoft.com/office/drawing/2014/main" id="{E7E0B9E1-3B03-174A-212E-6E2CC92AF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515" y="1412988"/>
            <a:ext cx="4846514" cy="530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0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84</Words>
  <Application>Microsoft Office PowerPoint</Application>
  <PresentationFormat>Breitbild</PresentationFormat>
  <Paragraphs>21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Tw Cen MT</vt:lpstr>
      <vt:lpstr>Schaltkreis</vt:lpstr>
      <vt:lpstr>Neurobiologie</vt:lpstr>
      <vt:lpstr>PowerPoint-Präsentation</vt:lpstr>
      <vt:lpstr>Reiz – Reaktions-Schema</vt:lpstr>
      <vt:lpstr>PowerPoint-Präsentation</vt:lpstr>
      <vt:lpstr>PowerPoint-Präsentation</vt:lpstr>
      <vt:lpstr>PowerPoint-Präsentation</vt:lpstr>
      <vt:lpstr>Nervenzellen (Neurone)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Neurobiologie</dc:title>
  <dc:creator>Katharina Gilbert</dc:creator>
  <cp:lastModifiedBy>Sabina Vogel</cp:lastModifiedBy>
  <cp:revision>12</cp:revision>
  <dcterms:created xsi:type="dcterms:W3CDTF">2023-09-18T19:51:13Z</dcterms:created>
  <dcterms:modified xsi:type="dcterms:W3CDTF">2024-08-27T13:26:04Z</dcterms:modified>
</cp:coreProperties>
</file>