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BEFCC-16C8-434D-8DE6-A9360519B68A}" v="211" dt="2023-11-06T22:15:49.801"/>
    <p1510:client id="{81CC3E84-2AE1-401F-9F05-4AD979CA2E3C}" v="10" dt="2023-11-07T21:57:29.662"/>
    <p1510:client id="{93DD8A1B-A961-4FD7-A44F-9D98908FD6AA}" v="444" dt="2023-11-07T21:46:22.564"/>
    <p1510:client id="{A7C6326F-27ED-4098-AE4B-658EEB804314}" v="1181" dt="2023-11-08T22:22:54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.m.wikibooks.org/wiki/Algorithmen_und_Datenstrukturen_in_C/_Bubblesort" TargetMode="External"/><Relationship Id="rId3" Type="http://schemas.openxmlformats.org/officeDocument/2006/relationships/hyperlink" Target="https://hellocoding.de/blog/coding-language/java/bubble-sort" TargetMode="External"/><Relationship Id="rId7" Type="http://schemas.openxmlformats.org/officeDocument/2006/relationships/hyperlink" Target="https://www.studysmarter.de/schule/informatik/algorithmen-und-datenstrukturen/bubble-sort/#:~:text=Bubble%20Sort%20Stabilit%C3%A4t,Reihenfolge%20somit%20nicht%20ver%C3%A4ndert%20wird" TargetMode="External"/><Relationship Id="rId2" Type="http://schemas.openxmlformats.org/officeDocument/2006/relationships/hyperlink" Target="https://studyflix.de/informatik/bubblesort-13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stock.adobe.com%2Fde%2Fimages%2Fapproved-stamp-green-isolated-on-white-background-vector-illustration%2F178158717&amp;psig=AOvVaw3AJmDK0cOogtH_qHjmZ4Sr&amp;ust=1699559151955000&amp;source=images&amp;cd=vfe&amp;opi=89978449&amp;ved=0CBMQjhxqFwoTCLDamK6VtYIDFQAAAAAdAAAAABAI" TargetMode="External"/><Relationship Id="rId5" Type="http://schemas.openxmlformats.org/officeDocument/2006/relationships/hyperlink" Target="https://www.youtube.com/watch?v=bSBMBVnHRA4" TargetMode="External"/><Relationship Id="rId4" Type="http://schemas.openxmlformats.org/officeDocument/2006/relationships/hyperlink" Target="https://www.google.com/url?sa=i&amp;url=https%3A%2F%2Fwww.rnd.de%2Fwissen%2Fleonardos-paradoxon-warum-manche-luftblasen-im-wasser-spiralfoermig-aufsteigen-MVBCJFUQKJGMHLSFBBXQG7LKLU.html&amp;psig=AOvVaw0s_wvAY-zef3i1vfkWtzim&amp;ust=1699388537859000&amp;source=images&amp;cd=vfe&amp;opi=89978449&amp;ved=0CBEQjRxqFwoTCNi5wMCTtYIDFQAAAAAdAAAAABA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Bubble sort - Wikipedia">
            <a:extLst>
              <a:ext uri="{FF2B5EF4-FFF2-40B4-BE49-F238E27FC236}">
                <a16:creationId xmlns:a16="http://schemas.microsoft.com/office/drawing/2014/main" id="{7967C80F-EA69-02ED-FB57-7F148A624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089" b="1360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7981" y="630098"/>
            <a:ext cx="4023360" cy="3204134"/>
          </a:xfrm>
        </p:spPr>
        <p:txBody>
          <a:bodyPr anchor="b">
            <a:normAutofit/>
          </a:bodyPr>
          <a:lstStyle/>
          <a:p>
            <a:pPr algn="l"/>
            <a:br>
              <a:rPr lang="de-DE" sz="4800" b="1" u="sng" dirty="0">
                <a:solidFill>
                  <a:schemeClr val="bg1"/>
                </a:solidFill>
                <a:latin typeface="Bookman Old Style"/>
                <a:ea typeface="+mj-lt"/>
                <a:cs typeface="+mj-lt"/>
              </a:rPr>
            </a:br>
            <a:r>
              <a:rPr lang="de-DE" sz="2400" b="1" dirty="0">
                <a:solidFill>
                  <a:schemeClr val="bg1"/>
                </a:solidFill>
                <a:ea typeface="+mj-lt"/>
                <a:cs typeface="+mj-lt"/>
              </a:rPr>
              <a:t>Ein Sortieralgorithmus...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7980" y="2452055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4800" b="1" u="sng" dirty="0">
                <a:solidFill>
                  <a:schemeClr val="bg1"/>
                </a:solidFill>
                <a:ea typeface="+mn-lt"/>
                <a:cs typeface="+mn-lt"/>
              </a:rPr>
              <a:t>Bubble </a:t>
            </a:r>
            <a:r>
              <a:rPr lang="de-DE" sz="4800" b="1" u="sng" dirty="0" err="1">
                <a:solidFill>
                  <a:schemeClr val="bg1"/>
                </a:solidFill>
                <a:ea typeface="+mn-lt"/>
                <a:cs typeface="+mn-lt"/>
              </a:rPr>
              <a:t>sort</a:t>
            </a:r>
            <a:r>
              <a:rPr lang="de-DE" sz="4800" b="1" u="sng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de-DE" dirty="0" err="1"/>
          </a:p>
          <a:p>
            <a:pPr algn="l"/>
            <a:endParaRPr lang="de-DE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 descr="Approved stamp, green isolated on white background, vector illustration.  Stock-Vektorgrafik | Adobe Stock">
            <a:extLst>
              <a:ext uri="{FF2B5EF4-FFF2-40B4-BE49-F238E27FC236}">
                <a16:creationId xmlns:a16="http://schemas.microsoft.com/office/drawing/2014/main" id="{B20AA315-09EE-3244-59F1-5494BC9B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13" y="3259502"/>
            <a:ext cx="3634674" cy="2907739"/>
          </a:xfrm>
          <a:prstGeom prst="rect">
            <a:avLst/>
          </a:prstGeom>
        </p:spPr>
      </p:pic>
      <p:grpSp>
        <p:nvGrpSpPr>
          <p:cNvPr id="382" name="Group 1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1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4" name="Rectangle 1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361BF3-3996-EBB9-9B82-3C633FC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ea typeface="Calibri Light"/>
                <a:cs typeface="Calibri Light"/>
              </a:rPr>
              <a:t>Stabilität</a:t>
            </a:r>
            <a:endParaRPr lang="de-DE" u="sng" dirty="0">
              <a:solidFill>
                <a:schemeClr val="bg1"/>
              </a:solidFill>
            </a:endParaRPr>
          </a:p>
        </p:txBody>
      </p:sp>
      <p:grpSp>
        <p:nvGrpSpPr>
          <p:cNvPr id="1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2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2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2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4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4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4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3B47A-4D51-AB7D-BA56-6A431EED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de-DE" sz="240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de-DE" sz="2400">
                <a:solidFill>
                  <a:schemeClr val="bg1"/>
                </a:solidFill>
                <a:latin typeface="Arial"/>
                <a:cs typeface="Arial"/>
              </a:rPr>
              <a:t>stabiler Sortieralgorithmus,</a:t>
            </a:r>
            <a:endParaRPr lang="de-DE" sz="2400">
              <a:solidFill>
                <a:schemeClr val="bg1"/>
              </a:solidFill>
            </a:endParaRPr>
          </a:p>
          <a:p>
            <a:endParaRPr lang="de-DE" sz="2400">
              <a:solidFill>
                <a:schemeClr val="bg1"/>
              </a:solidFill>
              <a:latin typeface="Bookman Old Style"/>
              <a:ea typeface="Calibri"/>
              <a:cs typeface="Calibri"/>
            </a:endParaRPr>
          </a:p>
          <a:p>
            <a:endParaRPr lang="de-DE" sz="2400">
              <a:solidFill>
                <a:schemeClr val="bg1"/>
              </a:solidFill>
              <a:latin typeface="Bookman Old Style"/>
              <a:ea typeface="+mn-lt"/>
              <a:cs typeface="+mn-lt"/>
            </a:endParaRPr>
          </a:p>
          <a:p>
            <a:r>
              <a:rPr lang="de-DE" sz="240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vergleicht nur benachbarte Elemente </a:t>
            </a:r>
            <a:endParaRPr lang="de-DE" sz="240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de-DE" sz="2400">
              <a:solidFill>
                <a:schemeClr val="bg1"/>
              </a:solidFill>
              <a:latin typeface="Bookman Old Style"/>
              <a:ea typeface="Calibri"/>
              <a:cs typeface="Arial"/>
            </a:endParaRPr>
          </a:p>
          <a:p>
            <a:pPr marL="0" indent="0">
              <a:buNone/>
            </a:pPr>
            <a:endParaRPr lang="de-DE" sz="2400">
              <a:solidFill>
                <a:schemeClr val="bg1"/>
              </a:solidFill>
              <a:latin typeface="Bookman Old Style"/>
              <a:ea typeface="Calibri"/>
              <a:cs typeface="Arial"/>
            </a:endParaRPr>
          </a:p>
          <a:p>
            <a:pPr marL="0" indent="0">
              <a:buNone/>
            </a:pPr>
            <a:r>
              <a:rPr lang="de-DE" sz="240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Elemente werden nicht miteinander vertauscht werden, solange sie das Sortierkriterium nicht verletzten</a:t>
            </a:r>
            <a:endParaRPr lang="de-DE" sz="2400">
              <a:solidFill>
                <a:schemeClr val="bg1"/>
              </a:solidFill>
              <a:latin typeface="Bookman Old Style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3533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169A5F-6F4F-96A4-E27A-6EC67153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3200" u="sng" dirty="0">
                <a:solidFill>
                  <a:schemeClr val="bg1"/>
                </a:solidFill>
                <a:ea typeface="Calibri Light"/>
                <a:cs typeface="Calibri Light"/>
              </a:rPr>
              <a:t>Probleme/Nachteile</a:t>
            </a:r>
            <a:endParaRPr lang="de-DE" sz="3200" u="sng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58154-D649-D7C0-2842-1C602826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de-DE" sz="20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e-DE" sz="2000">
                <a:solidFill>
                  <a:schemeClr val="bg1"/>
                </a:solidFill>
                <a:latin typeface="Arial"/>
                <a:cs typeface="Arial"/>
              </a:rPr>
              <a:t>Zeitkomplexität, Durchschnitt und im schlechtesten Fall O(n^2) Zeit</a:t>
            </a:r>
            <a:endParaRPr lang="de-DE" sz="200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e-DE" sz="2000">
                <a:solidFill>
                  <a:schemeClr val="bg1"/>
                </a:solidFill>
                <a:latin typeface="Arial"/>
                <a:cs typeface="Arial"/>
              </a:rPr>
              <a:t>praktischen Anwendungen sehr begrenzt</a:t>
            </a:r>
            <a:endParaRPr lang="de-DE" sz="2000">
              <a:solidFill>
                <a:schemeClr val="bg1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e-DE" sz="2000">
                <a:solidFill>
                  <a:schemeClr val="bg1"/>
                </a:solidFill>
                <a:latin typeface="Arial"/>
                <a:cs typeface="Arial"/>
              </a:rPr>
              <a:t>ineffizient und ungeeignet für große Listen</a:t>
            </a:r>
            <a:endParaRPr lang="de-DE" sz="2000">
              <a:solidFill>
                <a:schemeClr val="bg1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e-DE" sz="2000">
                <a:solidFill>
                  <a:schemeClr val="bg1"/>
                </a:solidFill>
                <a:latin typeface="Arial"/>
                <a:cs typeface="Arial"/>
              </a:rPr>
              <a:t>bubble sort ist besser geeignet für kleine Datenmengen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sz="2000">
                <a:solidFill>
                  <a:schemeClr val="bg1"/>
                </a:solidFill>
                <a:latin typeface="Arial"/>
                <a:cs typeface="Arial"/>
              </a:rPr>
              <a:t>Es wird eher zu anderen Sortieralgorithmen tendiert, wie z.B. -quick sort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sz="2000">
                <a:solidFill>
                  <a:schemeClr val="bg1"/>
                </a:solidFill>
                <a:latin typeface="Arial"/>
                <a:cs typeface="Arial"/>
              </a:rPr>
              <a:t>Schlechte Skalierbarkeit</a:t>
            </a:r>
          </a:p>
        </p:txBody>
      </p:sp>
    </p:spTree>
    <p:extLst>
      <p:ext uri="{BB962C8B-B14F-4D97-AF65-F5344CB8AC3E}">
        <p14:creationId xmlns:p14="http://schemas.microsoft.com/office/powerpoint/2010/main" val="12995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A059A-2B95-FBCC-65C0-C77E0601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de-DE" u="sng" dirty="0">
                <a:solidFill>
                  <a:schemeClr val="bg1"/>
                </a:solidFill>
                <a:ea typeface="Calibri Light"/>
                <a:cs typeface="Calibri Light"/>
              </a:rPr>
              <a:t>Theorie</a:t>
            </a:r>
            <a:endParaRPr lang="de-DE" u="sng" dirty="0">
              <a:solidFill>
                <a:schemeClr val="bg1"/>
              </a:solidFill>
            </a:endParaRPr>
          </a:p>
        </p:txBody>
      </p:sp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7DC116-A9C5-CD29-3271-3AB2C969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>
                <a:solidFill>
                  <a:schemeClr val="bg1"/>
                </a:solidFill>
                <a:latin typeface="Arial"/>
                <a:cs typeface="Arial"/>
              </a:rPr>
              <a:t>Anschauliches Beispiel für die Grundlage der Algorithmen und Zeit-/Platzkomplexität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In der Praxis sind effizientere Algorithmen vorzuziehen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Ist also ein lehrreiches Beispiel für Sortieralgorithmen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8021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2AD0E7-094D-C29A-C064-CD55BE43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de-DE" dirty="0">
                <a:ea typeface="Calibri Light"/>
                <a:cs typeface="Calibri Light"/>
              </a:rPr>
              <a:t>Fazit und Urteil</a:t>
            </a:r>
            <a:endParaRPr lang="de-DE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Text, Screenshot, Schrift, Reihe enthält.&#10;&#10;Beschreibung automatisch generiert.">
            <a:extLst>
              <a:ext uri="{FF2B5EF4-FFF2-40B4-BE49-F238E27FC236}">
                <a16:creationId xmlns:a16="http://schemas.microsoft.com/office/drawing/2014/main" id="{FBE35B1A-8CF1-B0AB-AC1A-630D8AC7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905760"/>
            <a:ext cx="10872172" cy="255496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4AEFD2A-E8F3-B9DC-1367-D28F93AE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2200" dirty="0">
                <a:latin typeface="Arial"/>
                <a:ea typeface="Calibri"/>
                <a:cs typeface="Arial"/>
              </a:rPr>
              <a:t>einfacher, leicht verständlicher Sortieralgorithmus </a:t>
            </a:r>
            <a:endParaRPr lang="de-DE" sz="2200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2200" dirty="0">
                <a:latin typeface="Arial"/>
                <a:ea typeface="Calibri"/>
                <a:cs typeface="Arial"/>
              </a:rPr>
              <a:t>Zeitkomplexität sehr ineffizient für größere Datenmengen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2200" dirty="0">
                <a:latin typeface="Arial"/>
                <a:ea typeface="Calibri"/>
                <a:cs typeface="Arial"/>
              </a:rPr>
              <a:t>In der Praxis wird zu anderen Algorithmen tendiert</a:t>
            </a:r>
            <a:endParaRPr lang="de-DE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90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EC604-7931-E0BA-FB70-3BBAFB0C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181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ea typeface="Calibri Light"/>
                <a:cs typeface="Calibri Light"/>
              </a:rPr>
              <a:t>Danke für eure Aufmerksamkeit!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F1BDF-4AAA-F0EC-DC41-0E313C89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12" y="-15460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14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EB8DC-5230-205E-7196-2EBCFFCE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Calibri Light"/>
                <a:cs typeface="Calibri Light"/>
              </a:rPr>
              <a:t>Quellen: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CDA40-3A6E-8390-48C1-B64C58A4F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endParaRPr lang="de-DE" sz="1200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ea typeface="+mn-lt"/>
                <a:cs typeface="+mn-lt"/>
                <a:hlinkClick r:id="rId2"/>
              </a:rPr>
              <a:t>https://studyflix.de/informatik/bubblesort-1325</a:t>
            </a:r>
            <a:r>
              <a:rPr lang="de-DE" sz="1200" dirty="0">
                <a:ea typeface="+mn-lt"/>
                <a:cs typeface="+mn-lt"/>
              </a:rPr>
              <a:t> zuletzt aufgerufen: 24.10.2023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ea typeface="+mn-lt"/>
                <a:cs typeface="+mn-lt"/>
                <a:hlinkClick r:id="rId3"/>
              </a:rPr>
              <a:t>https://hellocoding.de/blog/coding-language/java/bubble-sort</a:t>
            </a:r>
            <a:r>
              <a:rPr lang="de-DE" sz="1200" dirty="0">
                <a:ea typeface="+mn-lt"/>
                <a:cs typeface="+mn-lt"/>
              </a:rPr>
              <a:t> zuletzt aufgerufen: 25.10.2023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ea typeface="+mn-lt"/>
                <a:cs typeface="+mn-lt"/>
                <a:hlinkClick r:id="rId4"/>
              </a:rPr>
              <a:t>https://www.google.com/url?sa=i&amp;url=https%3A%2F%2Fwww.rnd.de%2Fwissen%2Fleonardos-paradoxon-warum-manche-luftblasen-im-wasser-spiralfoermig-aufsteigen-MVBCJFUQKJGMHLSFBBXQG7LKLU.html&amp;psig=AOvVaw0s_wvAY-zef3i1vfkWtzim&amp;ust=1699388537859000&amp;source=images&amp;cd=vfe&amp;opi=89978449&amp;ved=0CBEQjRxqFwoTCNi5wMCTtYIDFQAAAAAdAAAAABAD</a:t>
            </a:r>
            <a:r>
              <a:rPr lang="de-DE" sz="1200" dirty="0">
                <a:ea typeface="+mn-lt"/>
                <a:cs typeface="+mn-lt"/>
              </a:rPr>
              <a:t> zuletzt aufgerufen: 24.10.2023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ea typeface="+mn-lt"/>
                <a:cs typeface="+mn-lt"/>
                <a:hlinkClick r:id="rId5"/>
              </a:rPr>
              <a:t>https://www.youtube.com/watch?v=bSBMBVnHRA4</a:t>
            </a:r>
            <a:r>
              <a:rPr lang="de-DE" sz="1200" dirty="0">
                <a:ea typeface="+mn-lt"/>
                <a:cs typeface="+mn-lt"/>
              </a:rPr>
              <a:t>   zuletzt aufgerufen: 25.10.2023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ea typeface="+mn-lt"/>
                <a:cs typeface="+mn-lt"/>
                <a:hlinkClick r:id="rId6"/>
              </a:rPr>
              <a:t>https://www.google.com/url?sa=i&amp;url=https%3A%2F%2Fstock.adobe.com%2Fde%2Fimages%2Fapproved-stamp-green-isolated-on-white-background-vector-illustration%2F178158717&amp;psig=AOvVaw3AJmDK0cOogtH_qHjmZ4Sr&amp;ust=1699559151955000&amp;source=images&amp;cd=vfe&amp;opi=89978449&amp;ved=0CBMQjhxqFwoTCLDamK6VtYIDFQAAAAAdAAAAABAI</a:t>
            </a:r>
            <a:r>
              <a:rPr lang="de-DE" sz="1200" dirty="0">
                <a:ea typeface="+mn-lt"/>
                <a:cs typeface="+mn-lt"/>
              </a:rPr>
              <a:t>  zuletzt aufgerufen: 26.10.2023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ea typeface="+mn-lt"/>
                <a:cs typeface="+mn-lt"/>
              </a:rPr>
              <a:t>https://www.cfd.tu-berlin.de/Lehre/EDV1/vorlesung/4VL8.pdf zuletzt aufgerufen: 26.10.2023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solidFill>
                  <a:srgbClr val="1155CC"/>
                </a:solidFill>
                <a:latin typeface="Arial"/>
                <a:ea typeface="+mn-lt"/>
                <a:cs typeface="Arial"/>
                <a:hlinkClick r:id="rId7"/>
              </a:rPr>
              <a:t>https://www.studysmarter.de/schule/informatik/algorithmen-und-datenstrukturen/bubble-sort/#:~:text=Bubble%20Sort%20Stabilit%C3%A4t,Reihenfolge%20somit%20nicht%20ver%C3%A4ndert%20wird</a:t>
            </a:r>
            <a:r>
              <a:rPr lang="de-DE" sz="1200" dirty="0">
                <a:solidFill>
                  <a:srgbClr val="1155CC"/>
                </a:solidFill>
                <a:latin typeface="Arial"/>
                <a:ea typeface="+mn-lt"/>
                <a:cs typeface="Arial"/>
              </a:rPr>
              <a:t> </a:t>
            </a:r>
            <a:r>
              <a:rPr lang="de-DE" sz="1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zuletzt aufgerufen: 27.10.2023</a:t>
            </a:r>
            <a:endParaRPr lang="de-DE" sz="1200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solidFill>
                  <a:srgbClr val="1155CC"/>
                </a:solidFill>
                <a:latin typeface="Arial"/>
                <a:ea typeface="+mn-lt"/>
                <a:cs typeface="Arial"/>
                <a:hlinkClick r:id="rId8"/>
              </a:rPr>
              <a:t>https://de.m.wikibooks.org/wiki/Algorithmen_und_Datenstrukturen_in_C/_Bubblesort</a:t>
            </a:r>
            <a:r>
              <a:rPr lang="de-DE" sz="1200" dirty="0">
                <a:solidFill>
                  <a:srgbClr val="1155CC"/>
                </a:solidFill>
                <a:latin typeface="Arial"/>
                <a:ea typeface="+mn-lt"/>
                <a:cs typeface="Arial"/>
              </a:rPr>
              <a:t> </a:t>
            </a:r>
            <a:r>
              <a:rPr lang="de-DE" sz="1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zuletzt aufgerufen: 28.10.2023</a:t>
            </a:r>
            <a:endParaRPr lang="de-DE" sz="1200" dirty="0">
              <a:solidFill>
                <a:srgbClr val="1155CC"/>
              </a:solidFill>
              <a:latin typeface="Arial"/>
              <a:ea typeface="+mn-lt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de-DE" sz="1200" dirty="0">
                <a:solidFill>
                  <a:srgbClr val="1155CC"/>
                </a:solidFill>
                <a:latin typeface="Arial"/>
                <a:ea typeface="+mn-lt"/>
                <a:cs typeface="Arial"/>
              </a:rPr>
              <a:t>https://www.happycoders.eu/de/algorithmen/bubble-sort/ </a:t>
            </a:r>
            <a:r>
              <a:rPr lang="de-DE" sz="1200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zuletzt aufgerufen: 28.10.2023</a:t>
            </a:r>
            <a:endParaRPr lang="de-DE" sz="1200" dirty="0">
              <a:solidFill>
                <a:srgbClr val="1155CC"/>
              </a:solidFill>
              <a:latin typeface="Arial"/>
              <a:ea typeface="+mn-lt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endParaRPr lang="de-DE" sz="1200" dirty="0">
              <a:solidFill>
                <a:srgbClr val="1155CC"/>
              </a:solidFill>
              <a:latin typeface="Arial"/>
              <a:ea typeface="+mn-lt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endParaRPr lang="de-DE" sz="1200" dirty="0">
              <a:solidFill>
                <a:srgbClr val="1155CC"/>
              </a:solidFill>
              <a:latin typeface="Arial"/>
              <a:ea typeface="+mn-lt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endParaRPr lang="de-DE" sz="1200" dirty="0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de-DE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822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A953E-7842-14EC-A74D-3EE031A1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 dirty="0">
                <a:solidFill>
                  <a:schemeClr val="bg1"/>
                </a:solidFill>
                <a:ea typeface="Calibri Light"/>
                <a:cs typeface="Calibri Light"/>
              </a:rPr>
              <a:t>Inhalt: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F15219-87B2-B228-EB5C-20A3F752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+mn-lt"/>
                <a:cs typeface="+mn-lt"/>
              </a:rPr>
              <a:t>Generelles Prinzip</a:t>
            </a:r>
          </a:p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+mn-lt"/>
                <a:cs typeface="+mn-lt"/>
              </a:rPr>
              <a:t>Sortieren am Beispiel</a:t>
            </a:r>
          </a:p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+mn-lt"/>
                <a:cs typeface="+mn-lt"/>
              </a:rPr>
              <a:t>Codebeispiel mit Erläuterung</a:t>
            </a:r>
          </a:p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+mn-lt"/>
                <a:cs typeface="+mn-lt"/>
              </a:rPr>
              <a:t>Zeitkomplexität</a:t>
            </a:r>
          </a:p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+mn-lt"/>
                <a:cs typeface="+mn-lt"/>
              </a:rPr>
              <a:t>Platzkomplexität</a:t>
            </a:r>
          </a:p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+mn-lt"/>
                <a:cs typeface="+mn-lt"/>
              </a:rPr>
              <a:t>Stabilität</a:t>
            </a:r>
          </a:p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Calibri"/>
                <a:cs typeface="Calibri"/>
              </a:rPr>
              <a:t>Probleme/Nachteile</a:t>
            </a:r>
          </a:p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Calibri"/>
                <a:cs typeface="Calibri"/>
              </a:rPr>
              <a:t>Theorie</a:t>
            </a:r>
          </a:p>
          <a:p>
            <a:r>
              <a:rPr lang="de-DE" sz="2000" dirty="0">
                <a:solidFill>
                  <a:srgbClr val="333333"/>
                </a:solidFill>
                <a:latin typeface="Bookman Old Style"/>
                <a:ea typeface="+mn-lt"/>
                <a:cs typeface="+mn-lt"/>
              </a:rPr>
              <a:t>Fazit und Urteil</a:t>
            </a:r>
            <a:endParaRPr lang="de-DE" sz="2000" dirty="0">
              <a:solidFill>
                <a:srgbClr val="333333"/>
              </a:solidFill>
              <a:latin typeface="Bookman Old Style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4284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40E9F7-F9E0-D8D0-0B91-FFC13087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de-DE" u="sng" dirty="0">
                <a:solidFill>
                  <a:schemeClr val="bg1"/>
                </a:solidFill>
                <a:ea typeface="Calibri Light"/>
                <a:cs typeface="Calibri Light"/>
              </a:rPr>
              <a:t>Generelles Prinzip</a:t>
            </a:r>
            <a:endParaRPr lang="de-DE" u="sng" dirty="0">
              <a:solidFill>
                <a:schemeClr val="bg1"/>
              </a:solidFill>
            </a:endParaRPr>
          </a:p>
        </p:txBody>
      </p:sp>
      <p:pic>
        <p:nvPicPr>
          <p:cNvPr id="4" name="Grafik 3" descr="Leonardos Paradoxon“: Warum manche Luftblasen im Wasser spiralförmig  aufsteigen">
            <a:extLst>
              <a:ext uri="{FF2B5EF4-FFF2-40B4-BE49-F238E27FC236}">
                <a16:creationId xmlns:a16="http://schemas.microsoft.com/office/drawing/2014/main" id="{920BEEDF-14C6-B3EB-80F4-EA0497A3C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50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15" name="Group 18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20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C1FD0-6C54-0A29-6032-61614BE8D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Bookman Old Style"/>
                <a:ea typeface="+mn-lt"/>
                <a:cs typeface="Calibri" panose="020F0502020204030204"/>
              </a:rPr>
              <a:t>Vergleichsbasiertes Sortieren: einfacher, aber ineffizienter Sortieralgorithmus</a:t>
            </a:r>
          </a:p>
          <a:p>
            <a:endParaRPr lang="de-DE" sz="2000" b="1" dirty="0">
              <a:solidFill>
                <a:schemeClr val="bg1"/>
              </a:solidFill>
              <a:latin typeface="Bookman Old Style"/>
              <a:ea typeface="+mn-lt"/>
              <a:cs typeface="Calibri" panose="020F0502020204030204"/>
            </a:endParaRPr>
          </a:p>
          <a:p>
            <a:r>
              <a:rPr lang="de-DE" sz="2000" b="1" dirty="0">
                <a:solidFill>
                  <a:schemeClr val="bg1"/>
                </a:solidFill>
                <a:latin typeface="Bookman Old Style"/>
                <a:ea typeface="+mn-lt"/>
                <a:cs typeface="Calibri" panose="020F0502020204030204"/>
              </a:rPr>
              <a:t>Iteratives Verfahren: </a:t>
            </a:r>
            <a:r>
              <a:rPr lang="de-DE" sz="2000" dirty="0">
                <a:solidFill>
                  <a:schemeClr val="bg1"/>
                </a:solidFill>
                <a:latin typeface="Bookman Old Style"/>
                <a:ea typeface="+mn-lt"/>
                <a:cs typeface="Calibri"/>
              </a:rPr>
              <a:t>iteri</a:t>
            </a:r>
            <a:r>
              <a:rPr lang="de-DE" sz="20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ert durch die Liste und tauscht benachbarte Elemente</a:t>
            </a:r>
            <a:endParaRPr lang="de-DE" sz="2000">
              <a:solidFill>
                <a:schemeClr val="bg1"/>
              </a:solidFill>
              <a:latin typeface="Bookman Old Style"/>
              <a:ea typeface="Calibri"/>
              <a:cs typeface="Calibri"/>
            </a:endParaRPr>
          </a:p>
          <a:p>
            <a:endParaRPr lang="de" sz="2000" dirty="0">
              <a:solidFill>
                <a:schemeClr val="bg1"/>
              </a:solidFill>
              <a:latin typeface="Bookman Old Style"/>
              <a:ea typeface="Calibri"/>
              <a:cs typeface="Arial"/>
            </a:endParaRPr>
          </a:p>
          <a:p>
            <a:r>
              <a:rPr lang="de" sz="2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Idee von </a:t>
            </a:r>
            <a:r>
              <a:rPr lang="de" sz="2000" dirty="0" err="1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Bubblesort</a:t>
            </a:r>
            <a:r>
              <a:rPr lang="de" sz="2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: größeren Elemente von links nach rechts bewegen. </a:t>
            </a:r>
            <a:endParaRPr lang="de-DE" sz="2000" dirty="0">
              <a:solidFill>
                <a:schemeClr val="bg1"/>
              </a:solidFill>
              <a:latin typeface="Bookman Old Style"/>
              <a:ea typeface="Calibri"/>
              <a:cs typeface="Calibri"/>
            </a:endParaRPr>
          </a:p>
          <a:p>
            <a:endParaRPr lang="de" sz="2000" dirty="0">
              <a:solidFill>
                <a:schemeClr val="bg1"/>
              </a:solidFill>
              <a:latin typeface="Bookman Old Style"/>
              <a:ea typeface="Calibri"/>
              <a:cs typeface="Arial"/>
            </a:endParaRPr>
          </a:p>
          <a:p>
            <a:r>
              <a:rPr lang="de" sz="2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Ähnlich wie Blasen im Wasser nach oben, daher auch der Name </a:t>
            </a:r>
            <a:r>
              <a:rPr lang="de" sz="2000" dirty="0" err="1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Bubblesort</a:t>
            </a:r>
            <a:r>
              <a:rPr lang="de" sz="2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.</a:t>
            </a:r>
            <a:endParaRPr lang="de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>
              <a:solidFill>
                <a:schemeClr val="bg1"/>
              </a:solidFill>
              <a:latin typeface="Bookman Old Style"/>
              <a:ea typeface="Calibri"/>
              <a:cs typeface="Calibri"/>
            </a:endParaRPr>
          </a:p>
          <a:p>
            <a:endParaRPr lang="de-DE" sz="18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5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B7CEAB-02D1-FCDC-B96B-AF51D67CD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 u="sng" dirty="0">
                <a:solidFill>
                  <a:schemeClr val="bg1"/>
                </a:solidFill>
                <a:ea typeface="Calibri Light"/>
                <a:cs typeface="Calibri Light"/>
              </a:rPr>
              <a:t>Sortieren an einem Beispiel:</a:t>
            </a:r>
            <a:endParaRPr lang="de-DE" sz="380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22E4ED-B033-8C1D-93C1-3431FEC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Bubble Phase 1:</a:t>
            </a:r>
          </a:p>
          <a:p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Schritt 1: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Anschauen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und 8 und 3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vertauschen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, da 8&gt;3</a:t>
            </a:r>
          </a:p>
          <a:p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Schritt 2: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Anschauen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aber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nicht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vertauschen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, da 8&lt;10</a:t>
            </a:r>
          </a:p>
          <a:p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Schritt 3: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Anschauen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 und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vertauschen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, da 10&gt;7</a:t>
            </a:r>
          </a:p>
          <a:p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Schritt 4: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Anschauen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und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vertauschen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, da 10&gt;5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 descr="Den Bubblesort-Algorithmus verwenden in Java | HelloCoding">
            <a:extLst>
              <a:ext uri="{FF2B5EF4-FFF2-40B4-BE49-F238E27FC236}">
                <a16:creationId xmlns:a16="http://schemas.microsoft.com/office/drawing/2014/main" id="{20A4CCBF-E2FB-CB08-BF64-E24191D0A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4" r="3655"/>
          <a:stretch/>
        </p:blipFill>
        <p:spPr>
          <a:xfrm>
            <a:off x="6323152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0700D6-FCFE-4E77-78E9-66428668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de-DE" sz="3800" u="sng" dirty="0">
                <a:solidFill>
                  <a:schemeClr val="bg1"/>
                </a:solidFill>
                <a:cs typeface="Calibri Light"/>
              </a:rPr>
              <a:t>Fortführung des Beispiels:</a:t>
            </a:r>
            <a:endParaRPr lang="de-DE" sz="3800" u="sng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nhaltsplatzhalter 3" descr="Ein Bild, das Text, Screenshot, Schrift, Grafiken enthält.&#10;&#10;Beschreibung automatisch generiert.">
            <a:extLst>
              <a:ext uri="{FF2B5EF4-FFF2-40B4-BE49-F238E27FC236}">
                <a16:creationId xmlns:a16="http://schemas.microsoft.com/office/drawing/2014/main" id="{06930D5E-BA53-9FCE-D5AC-6DAE78D26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2" r="-3" b="-3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6A41D0-5486-77BE-DEC9-EFC34552C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Bubble Phase 2: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Schritt: kein Tausch, da 3&lt;8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Schritt: Tausch, da 8&gt;7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Schritt: Tausch, da 8&gt;5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Bubble Phase 3: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Schritt: Kein Tausch, da 3&lt;7</a:t>
            </a:r>
          </a:p>
          <a:p>
            <a:pPr marL="514350" indent="-514350">
              <a:buAutoNum type="arabicPeriod"/>
            </a:pPr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Schritt: Tausch, da 7&gt;5</a:t>
            </a:r>
          </a:p>
        </p:txBody>
      </p:sp>
    </p:spTree>
    <p:extLst>
      <p:ext uri="{BB962C8B-B14F-4D97-AF65-F5344CB8AC3E}">
        <p14:creationId xmlns:p14="http://schemas.microsoft.com/office/powerpoint/2010/main" val="1135156360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3ABE0D6-53E6-BC79-7CD3-9BC35FC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de-DE" sz="4800" u="sng" dirty="0">
                <a:solidFill>
                  <a:schemeClr val="bg1"/>
                </a:solidFill>
                <a:ea typeface="Calibri Light"/>
                <a:cs typeface="Calibri Light"/>
              </a:rPr>
              <a:t>Fortführung des Beispiels</a:t>
            </a:r>
            <a:endParaRPr lang="de-DE" sz="4800" u="sng" dirty="0">
              <a:solidFill>
                <a:schemeClr val="bg1"/>
              </a:solidFill>
            </a:endParaRPr>
          </a:p>
        </p:txBody>
      </p:sp>
      <p:pic>
        <p:nvPicPr>
          <p:cNvPr id="4" name="Grafik 3" descr="Ein Bild, das Schrift, Grafiken, Design, Typografie enthält.&#10;&#10;Beschreibung automatisch generiert.">
            <a:extLst>
              <a:ext uri="{FF2B5EF4-FFF2-40B4-BE49-F238E27FC236}">
                <a16:creationId xmlns:a16="http://schemas.microsoft.com/office/drawing/2014/main" id="{A40940E7-A8DE-7CF8-17C2-0890AC87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152542"/>
            <a:ext cx="10843065" cy="219572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5E13F7-729C-B44A-0F53-08C22C74F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  <a:ea typeface="Calibri"/>
                <a:cs typeface="Calibri"/>
              </a:rPr>
              <a:t>Sortiertes Endergebnis </a:t>
            </a:r>
          </a:p>
        </p:txBody>
      </p:sp>
    </p:spTree>
    <p:extLst>
      <p:ext uri="{BB962C8B-B14F-4D97-AF65-F5344CB8AC3E}">
        <p14:creationId xmlns:p14="http://schemas.microsoft.com/office/powerpoint/2010/main" val="17364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02E1520-9B36-9AD0-B068-B59D88F5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u="sng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Codebeispiel</a:t>
            </a:r>
            <a:r>
              <a:rPr lang="en-US" sz="4800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u="sng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mit</a:t>
            </a:r>
            <a:r>
              <a:rPr lang="en-US" sz="4800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u="sng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Erläuterung</a:t>
            </a:r>
            <a:r>
              <a:rPr lang="en-US" sz="4800" u="sng" dirty="0">
                <a:solidFill>
                  <a:schemeClr val="bg1"/>
                </a:solidFill>
              </a:rPr>
              <a:t>:</a:t>
            </a:r>
            <a:endParaRPr lang="en-US" sz="4800" u="sng" kern="1200" dirty="0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FCE0AB-EB18-671C-FD0C-3AA14EA1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684921"/>
            <a:ext cx="5674107" cy="195108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Grafik 8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E62A4297-2C81-F8B9-D3CB-042607F22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1" r="-1" b="1728"/>
          <a:stretch/>
        </p:blipFill>
        <p:spPr>
          <a:xfrm>
            <a:off x="985255" y="2344067"/>
            <a:ext cx="7886328" cy="3165953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179165EE-CA81-B1BD-1FB8-72BF78FCC7AE}"/>
              </a:ext>
            </a:extLst>
          </p:cNvPr>
          <p:cNvSpPr txBox="1"/>
          <p:nvPr/>
        </p:nvSpPr>
        <p:spPr>
          <a:xfrm>
            <a:off x="8876436" y="1284365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>
              <a:solidFill>
                <a:schemeClr val="bg2"/>
              </a:solidFill>
              <a:latin typeface="Bookman Old Style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+mn-lt"/>
              <a:cs typeface="+mn-lt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200" b="1" dirty="0" err="1">
                <a:solidFill>
                  <a:schemeClr val="bg2"/>
                </a:solidFill>
                <a:latin typeface="Bookman Old Style"/>
                <a:ea typeface="+mn-lt"/>
                <a:cs typeface="+mn-lt"/>
              </a:rPr>
              <a:t>Initialisierung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200" b="1" dirty="0" err="1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Länge</a:t>
            </a:r>
            <a:r>
              <a:rPr lang="en-US" sz="1200" b="1" dirty="0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 der </a:t>
            </a:r>
            <a:r>
              <a:rPr lang="en-US" sz="1200" b="1" dirty="0" err="1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Liste</a:t>
            </a:r>
            <a:endParaRPr lang="en-US" sz="1200" b="1" dirty="0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200" b="1" dirty="0" err="1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Äußere</a:t>
            </a:r>
            <a:r>
              <a:rPr lang="en-US" sz="1200" b="1" dirty="0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Schleife</a:t>
            </a:r>
            <a:endParaRPr lang="en-US" dirty="0">
              <a:solidFill>
                <a:schemeClr val="bg2"/>
              </a:solidFill>
              <a:ea typeface="Calibri" panose="020F0502020204030204"/>
              <a:cs typeface="Calibri" panose="020F0502020204030204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 err="1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200" b="1" dirty="0" err="1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Innere</a:t>
            </a:r>
            <a:r>
              <a:rPr lang="en-US" sz="1200" b="1" dirty="0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Schleife</a:t>
            </a:r>
            <a:endParaRPr lang="en-US" sz="1200" b="1" dirty="0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200" b="1" dirty="0" err="1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Vergleich</a:t>
            </a:r>
            <a:r>
              <a:rPr lang="en-US" sz="1200" b="1" dirty="0">
                <a:solidFill>
                  <a:schemeClr val="bg2"/>
                </a:solidFill>
                <a:latin typeface="Bookman Old Style"/>
                <a:ea typeface="Calibri"/>
                <a:cs typeface="Calibri"/>
              </a:rPr>
              <a:t> und Tausch</a:t>
            </a:r>
            <a:endParaRPr lang="en-US">
              <a:solidFill>
                <a:schemeClr val="bg2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b="1" dirty="0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AutoNum type="arabicPeriod"/>
            </a:pPr>
            <a:endParaRPr lang="en-US" sz="1200" b="1" dirty="0">
              <a:solidFill>
                <a:schemeClr val="bg2"/>
              </a:solidFill>
              <a:latin typeface="Bookman Old Style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9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AC3DC3-32F3-5690-5795-D39EEE5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de-DE" b="1" u="sng" baseline="30000" dirty="0">
                <a:solidFill>
                  <a:schemeClr val="bg1"/>
                </a:solidFill>
                <a:latin typeface="Bookman Old Style"/>
                <a:ea typeface="Calibri Light"/>
                <a:cs typeface="Arial"/>
              </a:rPr>
              <a:t>Zeitkomplexität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2008-7994-E548-B25C-51087312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sz="2000" baseline="30000">
              <a:solidFill>
                <a:schemeClr val="bg1"/>
              </a:solidFill>
              <a:latin typeface="Bookman Old Style"/>
              <a:ea typeface="Calibri"/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sz="2000" baseline="30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hängt von der Anzahl der Vergleiche und Vertauschungen ab. </a:t>
            </a:r>
            <a:endParaRPr lang="de-DE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sz="2000" baseline="30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Dabei wird zwischen Best Case, </a:t>
            </a:r>
            <a:r>
              <a:rPr lang="de-DE" sz="2000" baseline="30000" dirty="0" err="1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Worst</a:t>
            </a:r>
            <a:r>
              <a:rPr lang="de-DE" sz="2000" baseline="30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 Case und Average Case unterschieden.</a:t>
            </a:r>
            <a:endParaRPr lang="de-DE" sz="2000" dirty="0">
              <a:solidFill>
                <a:schemeClr val="bg1"/>
              </a:solidFill>
              <a:latin typeface="Bookman Old Style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2000" b="1" baseline="300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Best Case</a:t>
            </a:r>
            <a:r>
              <a:rPr lang="de-DE" sz="2000" b="1" baseline="30000" dirty="0">
                <a:solidFill>
                  <a:schemeClr val="bg1"/>
                </a:solidFill>
                <a:latin typeface="Bookman Old Style"/>
                <a:ea typeface="Calibri"/>
                <a:cs typeface="Calibri"/>
              </a:rPr>
              <a:t>:</a:t>
            </a:r>
            <a:r>
              <a:rPr lang="de-DE" sz="2000" b="1" baseline="30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 O(n)</a:t>
            </a:r>
            <a:endParaRPr lang="de-DE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2000" baseline="30000" dirty="0" err="1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Worst</a:t>
            </a:r>
            <a:r>
              <a:rPr lang="de-DE" sz="2000" baseline="30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 Case: O(n^2) oder: n(n-1)/2</a:t>
            </a:r>
            <a:endParaRPr lang="de-DE" sz="2000" dirty="0">
              <a:solidFill>
                <a:schemeClr val="bg1"/>
              </a:solidFill>
              <a:latin typeface="Bookman Old Style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2000" baseline="300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Average Case</a:t>
            </a:r>
            <a:r>
              <a:rPr lang="de-DE" sz="2000" baseline="30000" dirty="0">
                <a:solidFill>
                  <a:schemeClr val="bg1"/>
                </a:solidFill>
                <a:latin typeface="Bookman Old Style"/>
                <a:ea typeface="Calibri"/>
                <a:cs typeface="Calibri"/>
              </a:rPr>
              <a:t>:</a:t>
            </a:r>
            <a:r>
              <a:rPr lang="de-DE" sz="2000" baseline="30000" dirty="0">
                <a:solidFill>
                  <a:schemeClr val="bg1"/>
                </a:solidFill>
                <a:latin typeface="Bookman Old Style"/>
                <a:ea typeface="Calibri"/>
                <a:cs typeface="Arial"/>
              </a:rPr>
              <a:t> O(n^2).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de-DE" sz="2000" baseline="30000" dirty="0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deutlich schlechter Zeitkomplexität Im Vergleich zu z.B. quick </a:t>
            </a:r>
            <a:r>
              <a:rPr lang="de-DE" sz="2000" baseline="30000" dirty="0" err="1">
                <a:solidFill>
                  <a:schemeClr val="bg1"/>
                </a:solidFill>
                <a:latin typeface="Bookman Old Style"/>
                <a:ea typeface="+mn-lt"/>
                <a:cs typeface="+mn-lt"/>
              </a:rPr>
              <a:t>Sort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Daumen runter - Kostenlose zeichen Icons">
            <a:extLst>
              <a:ext uri="{FF2B5EF4-FFF2-40B4-BE49-F238E27FC236}">
                <a16:creationId xmlns:a16="http://schemas.microsoft.com/office/drawing/2014/main" id="{F2321887-FE15-FE45-4B6E-CAFE2911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941" y="3737456"/>
            <a:ext cx="2784532" cy="278453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Rolex Datejust jetzt online bestellen! | Juwelier Maisenbacher">
            <a:extLst>
              <a:ext uri="{FF2B5EF4-FFF2-40B4-BE49-F238E27FC236}">
                <a16:creationId xmlns:a16="http://schemas.microsoft.com/office/drawing/2014/main" id="{F984E9C4-40E2-7C48-AFEC-4A537CEA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99" y="39681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4FFBD5-FA74-25A8-2174-6E26294C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de-DE" sz="3800" u="sng">
                <a:solidFill>
                  <a:schemeClr val="bg1"/>
                </a:solidFill>
                <a:latin typeface="Arial"/>
                <a:ea typeface="Calibri Light"/>
                <a:cs typeface="Arial"/>
              </a:rPr>
              <a:t>Platzkomplexität</a:t>
            </a:r>
            <a:endParaRPr lang="de-DE" sz="3800" u="sng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CB7A0-4894-DD3C-B6E7-A59CEACD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>
                <a:solidFill>
                  <a:schemeClr val="bg1"/>
                </a:solidFill>
                <a:latin typeface="Arial"/>
                <a:cs typeface="Arial"/>
              </a:rPr>
              <a:t>beschreibt den zusätzlichen Speicherplatz, den ein Algorithmus benötigt,</a:t>
            </a:r>
          </a:p>
          <a:p>
            <a:r>
              <a:rPr lang="de-DE" sz="2000" dirty="0">
                <a:solidFill>
                  <a:schemeClr val="bg1"/>
                </a:solidFill>
                <a:latin typeface="Arial"/>
                <a:cs typeface="Arial"/>
              </a:rPr>
              <a:t> Bubble </a:t>
            </a:r>
            <a:r>
              <a:rPr lang="de-DE" sz="2000" dirty="0" err="1">
                <a:solidFill>
                  <a:schemeClr val="bg1"/>
                </a:solidFill>
                <a:latin typeface="Arial"/>
                <a:cs typeface="Arial"/>
              </a:rPr>
              <a:t>Sort</a:t>
            </a:r>
            <a:r>
              <a:rPr lang="de-DE" sz="2000" dirty="0">
                <a:solidFill>
                  <a:schemeClr val="bg1"/>
                </a:solidFill>
                <a:latin typeface="Arial"/>
                <a:cs typeface="Arial"/>
              </a:rPr>
              <a:t> benötigt nur einen konstanten zusätzlichen Speicherplatz</a:t>
            </a:r>
          </a:p>
          <a:p>
            <a:r>
              <a:rPr lang="de-DE" sz="2000" dirty="0">
                <a:solidFill>
                  <a:schemeClr val="bg1"/>
                </a:solidFill>
                <a:latin typeface="Arial"/>
                <a:cs typeface="Arial"/>
              </a:rPr>
              <a:t>die Platzkomplexität von Bubble </a:t>
            </a:r>
            <a:r>
              <a:rPr lang="de-DE" sz="2000" dirty="0" err="1">
                <a:solidFill>
                  <a:schemeClr val="bg1"/>
                </a:solidFill>
                <a:latin typeface="Arial"/>
                <a:cs typeface="Arial"/>
              </a:rPr>
              <a:t>Sort</a:t>
            </a:r>
            <a:r>
              <a:rPr lang="de-DE" sz="2000" dirty="0">
                <a:solidFill>
                  <a:schemeClr val="bg1"/>
                </a:solidFill>
                <a:latin typeface="Arial"/>
                <a:cs typeface="Arial"/>
              </a:rPr>
              <a:t> beträgt O(1).</a:t>
            </a:r>
          </a:p>
          <a:p>
            <a:r>
              <a:rPr lang="de-DE" sz="2000">
                <a:solidFill>
                  <a:schemeClr val="bg1"/>
                </a:solidFill>
                <a:latin typeface="Arial"/>
                <a:cs typeface="Arial"/>
              </a:rPr>
              <a:t>keine zusätzlichen Datenstrukturen</a:t>
            </a:r>
          </a:p>
          <a:p>
            <a:r>
              <a:rPr lang="de-DE" sz="2000" dirty="0">
                <a:solidFill>
                  <a:schemeClr val="bg1"/>
                </a:solidFill>
                <a:latin typeface="Arial"/>
                <a:cs typeface="Arial"/>
              </a:rPr>
              <a:t>Bubble </a:t>
            </a:r>
            <a:r>
              <a:rPr lang="de-DE" sz="2000" dirty="0" err="1">
                <a:solidFill>
                  <a:schemeClr val="bg1"/>
                </a:solidFill>
                <a:latin typeface="Arial"/>
                <a:cs typeface="Arial"/>
              </a:rPr>
              <a:t>Sort</a:t>
            </a:r>
            <a:r>
              <a:rPr lang="de-DE" sz="2000" dirty="0">
                <a:solidFill>
                  <a:schemeClr val="bg1"/>
                </a:solidFill>
                <a:latin typeface="Arial"/>
                <a:cs typeface="Arial"/>
              </a:rPr>
              <a:t> = geringe Platzkomplexität.</a:t>
            </a:r>
          </a:p>
          <a:p>
            <a:endParaRPr lang="de-DE" sz="20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5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</vt:lpstr>
      <vt:lpstr> Ein Sortieralgorithmus...</vt:lpstr>
      <vt:lpstr>Inhalt:</vt:lpstr>
      <vt:lpstr>Generelles Prinzip</vt:lpstr>
      <vt:lpstr>Sortieren an einem Beispiel:</vt:lpstr>
      <vt:lpstr>Fortführung des Beispiels:</vt:lpstr>
      <vt:lpstr>Fortführung des Beispiels</vt:lpstr>
      <vt:lpstr>Codebeispiel mit Erläuterung:</vt:lpstr>
      <vt:lpstr>Zeitkomplexität</vt:lpstr>
      <vt:lpstr>Platzkomplexität</vt:lpstr>
      <vt:lpstr>Stabilität</vt:lpstr>
      <vt:lpstr>Probleme/Nachteile</vt:lpstr>
      <vt:lpstr>Theorie</vt:lpstr>
      <vt:lpstr>Fazit und Urteil</vt:lpstr>
      <vt:lpstr>Danke für eure Aufmerksamkeit!</vt:lpstr>
      <vt:lpstr>Quellen: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682</cp:revision>
  <dcterms:created xsi:type="dcterms:W3CDTF">2023-11-06T20:10:40Z</dcterms:created>
  <dcterms:modified xsi:type="dcterms:W3CDTF">2023-11-08T22:27:49Z</dcterms:modified>
</cp:coreProperties>
</file>