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3" r:id="rId3"/>
    <p:sldId id="264" r:id="rId4"/>
    <p:sldId id="259" r:id="rId5"/>
    <p:sldId id="265" r:id="rId6"/>
    <p:sldId id="261" r:id="rId7"/>
    <p:sldId id="260" r:id="rId8"/>
    <p:sldId id="262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AE607-B948-C44D-943E-B8F583BDE0EF}" v="346" dt="2023-04-06T02:19:58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75"/>
  </p:normalViewPr>
  <p:slideViewPr>
    <p:cSldViewPr snapToGrid="0">
      <p:cViewPr varScale="1">
        <p:scale>
          <a:sx n="120" d="100"/>
          <a:sy n="120" d="100"/>
        </p:scale>
        <p:origin x="19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727f6823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727f6823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727f6823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727f6823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03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727f6823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727f6823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797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727f6823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727f6823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51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727f6823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727f6823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97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727f6823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727f6823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154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727f6823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727f6823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7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727f6823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727f6823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43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57200" y="63220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57200" y="1411000"/>
            <a:ext cx="82296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28176" y="4792448"/>
            <a:ext cx="258624" cy="22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 descr="TXNUG Cover Pa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141798" y="4301969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lang="en" sz="1100" b="0" i="0" u="none" strike="noStrike" cap="non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id="19" name="Google Shape;19;p2" descr="usnua-logo-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36" y="4546214"/>
            <a:ext cx="1398189" cy="473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descr="txnug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2529" y="74983"/>
            <a:ext cx="6044716" cy="222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28176" y="4792448"/>
            <a:ext cx="258624" cy="22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28176" y="4792448"/>
            <a:ext cx="258624" cy="22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2" y="2180035"/>
            <a:ext cx="7772401" cy="11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28176" y="4792448"/>
            <a:ext cx="258624" cy="22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57200" y="63220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28176" y="4792448"/>
            <a:ext cx="258624" cy="22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7200" y="63220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28176" y="4792448"/>
            <a:ext cx="258624" cy="22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63220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28176" y="4792448"/>
            <a:ext cx="258624" cy="22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5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57201" y="1076325"/>
            <a:ext cx="3008315" cy="351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28176" y="4792448"/>
            <a:ext cx="258624" cy="22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1792288" y="36737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>
            <a:spLocks noGrp="1"/>
          </p:cNvSpPr>
          <p:nvPr>
            <p:ph type="pic" idx="2"/>
          </p:nvPr>
        </p:nvSpPr>
        <p:spPr>
          <a:xfrm>
            <a:off x="1792288" y="6519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28176" y="4792448"/>
            <a:ext cx="258624" cy="22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457200" y="63220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457200" y="1411000"/>
            <a:ext cx="82296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28176" y="4792448"/>
            <a:ext cx="258624" cy="22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TXNUG Slide Page.png"/>
          <p:cNvPicPr preferRelativeResize="0"/>
          <p:nvPr/>
        </p:nvPicPr>
        <p:blipFill rotWithShape="1">
          <a:blip r:embed="rId12">
            <a:alphaModFix/>
          </a:blip>
          <a:srcRect b="87708"/>
          <a:stretch/>
        </p:blipFill>
        <p:spPr>
          <a:xfrm>
            <a:off x="82450" y="0"/>
            <a:ext cx="8229600" cy="63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 descr="TXNUG Slide Page.png"/>
          <p:cNvPicPr preferRelativeResize="0"/>
          <p:nvPr/>
        </p:nvPicPr>
        <p:blipFill rotWithShape="1">
          <a:blip r:embed="rId12">
            <a:alphaModFix/>
          </a:blip>
          <a:srcRect t="13179" b="1071"/>
          <a:stretch/>
        </p:blipFill>
        <p:spPr>
          <a:xfrm>
            <a:off x="0" y="632200"/>
            <a:ext cx="9144000" cy="44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63220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411000"/>
            <a:ext cx="82296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428176" y="4792448"/>
            <a:ext cx="258624" cy="22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41798" y="4301969"/>
            <a:ext cx="963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venir"/>
              <a:buNone/>
            </a:pPr>
            <a:r>
              <a:rPr lang="en" sz="1100" b="0" i="0" u="none" strike="noStrike" cap="none">
                <a:solidFill>
                  <a:srgbClr val="DDDDDD"/>
                </a:solidFill>
                <a:latin typeface="Avenir"/>
                <a:ea typeface="Avenir"/>
                <a:cs typeface="Avenir"/>
                <a:sym typeface="Avenir"/>
              </a:rPr>
              <a:t>Presented By:</a:t>
            </a:r>
            <a:endParaRPr/>
          </a:p>
        </p:txBody>
      </p:sp>
      <p:pic>
        <p:nvPicPr>
          <p:cNvPr id="12" name="Google Shape;12;p1" descr="usnua-logo-white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43436" y="4546214"/>
            <a:ext cx="1398189" cy="47360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CloudPlatform/terraform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457200" y="2740025"/>
            <a:ext cx="8229600" cy="8046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3200" dirty="0"/>
              <a:t>Skills that </a:t>
            </a:r>
            <a:r>
              <a:rPr lang="en-US" sz="3200" dirty="0" err="1"/>
              <a:t>Killz</a:t>
            </a:r>
            <a:r>
              <a:rPr lang="en-US" sz="3200" dirty="0"/>
              <a:t>: From Network to Cloud Engineer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4294967295"/>
          </p:nvPr>
        </p:nvSpPr>
        <p:spPr>
          <a:xfrm>
            <a:off x="0" y="3689350"/>
            <a:ext cx="8229600" cy="804863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dirty="0"/>
              <a:t>Presented by Craig Johnson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376183" y="75039"/>
            <a:ext cx="7772400" cy="471695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About the Presenter</a:t>
            </a:r>
            <a:endParaRPr lang="en-US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96309" y="803082"/>
            <a:ext cx="7772401" cy="3703527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rmAutofit fontScale="40000" lnSpcReduction="20000"/>
          </a:bodyPr>
          <a:lstStyle/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On prem network engineer for way too long🌐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Operations, architecture, post sales, pre-sales, </a:t>
            </a:r>
            <a:r>
              <a:rPr lang="en-US" sz="4800" dirty="0" err="1"/>
              <a:t>etc</a:t>
            </a:r>
            <a:endParaRPr lang="en-US" sz="4800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8 years at the mothership in post sales</a:t>
            </a:r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Mostly a CLI junkie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Built way too many labs/studied for certifications building topologies physically and in EVE-NG/GNS</a:t>
            </a:r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Why cloud computing?</a:t>
            </a:r>
            <a:r>
              <a:rPr lang="en-US" sz="4400" b="0" i="0" dirty="0">
                <a:solidFill>
                  <a:srgbClr val="D1D5DB"/>
                </a:solidFill>
                <a:effectLst/>
                <a:latin typeface="Söhne"/>
              </a:rPr>
              <a:t> 🌥️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I started about 2.5 years ago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Arrived from a need at current employer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New thing to learn!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What did I learn along the way?  Turns out, it’s a lot of fun!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400" dirty="0" err="1"/>
              <a:t>Preso</a:t>
            </a:r>
            <a:r>
              <a:rPr lang="en-US" sz="4400" dirty="0"/>
              <a:t> and code from tonight at </a:t>
            </a:r>
            <a:r>
              <a:rPr lang="en-US" sz="4400" dirty="0" err="1"/>
              <a:t>github.com</a:t>
            </a:r>
            <a:r>
              <a:rPr lang="en-US" sz="4400" dirty="0"/>
              <a:t>/</a:t>
            </a:r>
            <a:r>
              <a:rPr lang="en-US" sz="4400" dirty="0" err="1"/>
              <a:t>fracticated</a:t>
            </a:r>
            <a:r>
              <a:rPr lang="en-US" sz="4400" dirty="0"/>
              <a:t>/</a:t>
            </a:r>
            <a:r>
              <a:rPr lang="en-US" sz="4400" dirty="0" err="1"/>
              <a:t>txnug</a:t>
            </a:r>
            <a:endParaRPr lang="en-US" sz="4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137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376183" y="75039"/>
            <a:ext cx="7772400" cy="471695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Training and Certification - Learn by Doing!</a:t>
            </a:r>
            <a:endParaRPr lang="en-US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64504" y="779228"/>
            <a:ext cx="7772401" cy="3703527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rmAutofit fontScale="40000" lnSpcReduction="20000"/>
          </a:bodyPr>
          <a:lstStyle/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Learn by Doing 📚 – get started tonight!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The best way to learn cloud engineering is by doing hands-on exercises and projects.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Focus on just the networking pieces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Cloud Training Options 🌥️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Good for the basics, things change too fast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A Cloud Guru and Udemy courses are good if you need video content – not really my style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Next up – what does the cloud look like?  How is it similar to on prem?</a:t>
            </a:r>
            <a:endParaRPr lang="en-US" sz="4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5401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330CE2-CDF9-EA4B-849B-CD763C708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80" y="2811806"/>
            <a:ext cx="692879" cy="692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4C01D-CE25-B346-AE8F-A132F8B31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64" y="3640987"/>
            <a:ext cx="692880" cy="692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E27FF5-4CB1-6740-9B06-B2E07E89B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03" y="3630813"/>
            <a:ext cx="692880" cy="692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C95A6E-6C4F-8340-8BB2-C4D0B043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086" y="2776280"/>
            <a:ext cx="692879" cy="692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DCAB5D-A11E-1341-902F-665E722D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64" y="3679608"/>
            <a:ext cx="692880" cy="692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687A5-5517-A941-92F0-2D6CDC595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964" y="3679608"/>
            <a:ext cx="692880" cy="692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4572EA-4A3B-1D40-9581-70468F1AB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071" y="1971549"/>
            <a:ext cx="698905" cy="6928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633568-B5C6-7140-B12B-456B3BE63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071" y="632770"/>
            <a:ext cx="705253" cy="692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309B0B-F353-3949-8342-721418392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7907" y="618612"/>
            <a:ext cx="705365" cy="6928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F565EE-4FC4-E24E-9B34-4BD692B17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354" y="632883"/>
            <a:ext cx="711440" cy="6928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2C8250-9D22-1842-AEBE-45EE225342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2206" y="2054585"/>
            <a:ext cx="698905" cy="69288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F060F7-E10F-A948-8D12-4E06DF33DB34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1684004" y="3504685"/>
            <a:ext cx="638616" cy="1363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095773-B0D7-7342-9F74-A50FDEF7D5BA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2322620" y="3504685"/>
            <a:ext cx="652623" cy="126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F9DFDA-BD12-4F4F-8248-BFC6F2EFE4C6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2322620" y="2317989"/>
            <a:ext cx="1451451" cy="4938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62B9AD-67CF-564B-B736-F17706D44A6C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4472975" y="2317989"/>
            <a:ext cx="1448550" cy="45829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0AFB82-43EB-5143-B569-6DC5F0B23D8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5124404" y="3469159"/>
            <a:ext cx="797122" cy="2104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B73A4B-3FCD-C840-B2F0-467AB8E6BEB5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5921526" y="3469159"/>
            <a:ext cx="570878" cy="2104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7A438E-C589-5446-9C17-B84812369D09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V="1">
            <a:off x="4123523" y="1325650"/>
            <a:ext cx="3174" cy="6458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345044-8185-944A-BD7D-970D7CDE0C2B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flipH="1" flipV="1">
            <a:off x="2740589" y="1311493"/>
            <a:ext cx="1382934" cy="6600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982B92-EFA7-1142-B5F2-D42CC817895A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 flipV="1">
            <a:off x="4479324" y="979210"/>
            <a:ext cx="866030" cy="1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A38525-5043-F34D-8223-F5722D97FF5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701074" y="286442"/>
            <a:ext cx="1" cy="346441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713F7C-6537-4844-8430-DF3EC90C6DB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123523" y="262292"/>
            <a:ext cx="3175" cy="370478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53BEA6-F4FB-B74A-95D4-6B7769EE022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740589" y="248134"/>
            <a:ext cx="0" cy="370478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DF35F36-9831-7646-B5EF-867FB9FA9965}"/>
              </a:ext>
            </a:extLst>
          </p:cNvPr>
          <p:cNvSpPr txBox="1"/>
          <p:nvPr/>
        </p:nvSpPr>
        <p:spPr>
          <a:xfrm>
            <a:off x="2288085" y="2943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 internet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8F8099-8E73-0D4F-990E-592625D7F705}"/>
              </a:ext>
            </a:extLst>
          </p:cNvPr>
          <p:cNvSpPr txBox="1"/>
          <p:nvPr/>
        </p:nvSpPr>
        <p:spPr>
          <a:xfrm>
            <a:off x="3510599" y="44051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 on-prem VPN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1018C1-5816-3249-9120-18EB8B83C2FF}"/>
              </a:ext>
            </a:extLst>
          </p:cNvPr>
          <p:cNvSpPr txBox="1"/>
          <p:nvPr/>
        </p:nvSpPr>
        <p:spPr>
          <a:xfrm>
            <a:off x="5194664" y="-2511"/>
            <a:ext cx="11608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 on-prem via</a:t>
            </a:r>
          </a:p>
          <a:p>
            <a:r>
              <a:rPr lang="en-US" sz="1050" dirty="0"/>
              <a:t>dedicated circuit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8FC73FE-8956-5249-8241-993A42D336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637" y="2307266"/>
            <a:ext cx="698906" cy="69293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11C48FE-F0A8-3149-9951-C795AB28BF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003" y="3504685"/>
            <a:ext cx="692880" cy="69288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57F39B0-3222-0540-9CBB-5FA38CF2A79D}"/>
              </a:ext>
            </a:extLst>
          </p:cNvPr>
          <p:cNvCxnSpPr>
            <a:cxnSpLocks/>
            <a:stCxn id="7" idx="1"/>
            <a:endCxn id="59" idx="3"/>
          </p:cNvCxnSpPr>
          <p:nvPr/>
        </p:nvCxnSpPr>
        <p:spPr>
          <a:xfrm flipH="1" flipV="1">
            <a:off x="834543" y="2653732"/>
            <a:ext cx="503021" cy="13336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3126FF0-A795-8C46-AEA4-3C7AF6802ACA}"/>
              </a:ext>
            </a:extLst>
          </p:cNvPr>
          <p:cNvCxnSpPr>
            <a:cxnSpLocks/>
            <a:stCxn id="7" idx="1"/>
            <a:endCxn id="60" idx="3"/>
          </p:cNvCxnSpPr>
          <p:nvPr/>
        </p:nvCxnSpPr>
        <p:spPr>
          <a:xfrm flipH="1" flipV="1">
            <a:off x="886883" y="3851125"/>
            <a:ext cx="450681" cy="1363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4700288-494C-3B4E-94F0-35B92CE26987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4472976" y="2317989"/>
            <a:ext cx="2739230" cy="83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7570922-89B4-B84C-9889-369285E2BBD3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472976" y="1971548"/>
            <a:ext cx="698905" cy="34644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6A7630B-4D86-9F4A-BB6C-47BC4BAE6614}"/>
              </a:ext>
            </a:extLst>
          </p:cNvPr>
          <p:cNvSpPr txBox="1"/>
          <p:nvPr/>
        </p:nvSpPr>
        <p:spPr>
          <a:xfrm>
            <a:off x="5085804" y="1740211"/>
            <a:ext cx="10230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VPC-peering:</a:t>
            </a:r>
          </a:p>
          <a:p>
            <a:r>
              <a:rPr lang="en-US" sz="1050" dirty="0"/>
              <a:t>to other VPCs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E3674F6-B60C-9145-800C-2BB0C0E0681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561658" y="1408686"/>
            <a:ext cx="1" cy="645899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490B048-13B2-5248-9644-80094012B23A}"/>
              </a:ext>
            </a:extLst>
          </p:cNvPr>
          <p:cNvSpPr txBox="1"/>
          <p:nvPr/>
        </p:nvSpPr>
        <p:spPr>
          <a:xfrm>
            <a:off x="7032835" y="1051448"/>
            <a:ext cx="1196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 on-prem VPN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BA65F93-E127-4B4A-BC76-380A8F550BA5}"/>
              </a:ext>
            </a:extLst>
          </p:cNvPr>
          <p:cNvCxnSpPr>
            <a:cxnSpLocks/>
            <a:stCxn id="16" idx="1"/>
            <a:endCxn id="15" idx="2"/>
          </p:cNvCxnSpPr>
          <p:nvPr/>
        </p:nvCxnSpPr>
        <p:spPr>
          <a:xfrm flipH="1" flipV="1">
            <a:off x="5701074" y="1325763"/>
            <a:ext cx="1511132" cy="10752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2F7F969-B7A0-A641-9392-20E043358C14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7911110" y="2401024"/>
            <a:ext cx="558281" cy="1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6D0415C-A2F1-9540-B9F3-47BDB7B3C191}"/>
              </a:ext>
            </a:extLst>
          </p:cNvPr>
          <p:cNvSpPr txBox="1"/>
          <p:nvPr/>
        </p:nvSpPr>
        <p:spPr>
          <a:xfrm>
            <a:off x="7935678" y="2084791"/>
            <a:ext cx="10358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 other TGW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DBB4B2-0485-B54D-8A25-30CC196A46AA}"/>
              </a:ext>
            </a:extLst>
          </p:cNvPr>
          <p:cNvSpPr txBox="1"/>
          <p:nvPr/>
        </p:nvSpPr>
        <p:spPr>
          <a:xfrm>
            <a:off x="254097" y="692019"/>
            <a:ext cx="4619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VPC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9CE3E49-16F7-484D-9C92-C217BF726A0D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7561658" y="2747465"/>
            <a:ext cx="1037840" cy="645785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D50DD0E-D240-524C-8BFE-13B9089DD3E1}"/>
              </a:ext>
            </a:extLst>
          </p:cNvPr>
          <p:cNvSpPr txBox="1"/>
          <p:nvPr/>
        </p:nvSpPr>
        <p:spPr>
          <a:xfrm>
            <a:off x="7781330" y="3434367"/>
            <a:ext cx="10679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 other VPCs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196FAD12-9B96-1142-BB1E-2E67DC1FC6D6}"/>
              </a:ext>
            </a:extLst>
          </p:cNvPr>
          <p:cNvSpPr/>
          <p:nvPr/>
        </p:nvSpPr>
        <p:spPr>
          <a:xfrm>
            <a:off x="111211" y="593125"/>
            <a:ext cx="6848732" cy="4290884"/>
          </a:xfrm>
          <a:custGeom>
            <a:avLst/>
            <a:gdLst>
              <a:gd name="connsiteX0" fmla="*/ 9082216 w 9131643"/>
              <a:gd name="connsiteY0" fmla="*/ 2570206 h 5721179"/>
              <a:gd name="connsiteX1" fmla="*/ 9131643 w 9131643"/>
              <a:gd name="connsiteY1" fmla="*/ 5721179 h 5721179"/>
              <a:gd name="connsiteX2" fmla="*/ 0 w 9131643"/>
              <a:gd name="connsiteY2" fmla="*/ 5721179 h 5721179"/>
              <a:gd name="connsiteX3" fmla="*/ 0 w 9131643"/>
              <a:gd name="connsiteY3" fmla="*/ 0 h 5721179"/>
              <a:gd name="connsiteX4" fmla="*/ 6079524 w 9131643"/>
              <a:gd name="connsiteY4" fmla="*/ 0 h 5721179"/>
              <a:gd name="connsiteX5" fmla="*/ 9082216 w 9131643"/>
              <a:gd name="connsiteY5" fmla="*/ 2570206 h 572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31643" h="5721179">
                <a:moveTo>
                  <a:pt x="9082216" y="2570206"/>
                </a:moveTo>
                <a:lnTo>
                  <a:pt x="9131643" y="5721179"/>
                </a:lnTo>
                <a:lnTo>
                  <a:pt x="0" y="5721179"/>
                </a:lnTo>
                <a:lnTo>
                  <a:pt x="0" y="0"/>
                </a:lnTo>
                <a:lnTo>
                  <a:pt x="6079524" y="0"/>
                </a:lnTo>
                <a:lnTo>
                  <a:pt x="9082216" y="2570206"/>
                </a:lnTo>
                <a:close/>
              </a:path>
            </a:pathLst>
          </a:cu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EA6EC83-8975-BD43-A13F-13111BBFAED7}"/>
              </a:ext>
            </a:extLst>
          </p:cNvPr>
          <p:cNvSpPr txBox="1"/>
          <p:nvPr/>
        </p:nvSpPr>
        <p:spPr>
          <a:xfrm>
            <a:off x="2991817" y="3387071"/>
            <a:ext cx="10839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Security Group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21A212C-9F27-054B-9DC9-C5B7B5D1A8F1}"/>
              </a:ext>
            </a:extLst>
          </p:cNvPr>
          <p:cNvSpPr txBox="1"/>
          <p:nvPr/>
        </p:nvSpPr>
        <p:spPr>
          <a:xfrm>
            <a:off x="1248391" y="2204060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Network ACL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BBAA7EE-1071-AB42-93B5-CAA82C085CFF}"/>
              </a:ext>
            </a:extLst>
          </p:cNvPr>
          <p:cNvCxnSpPr>
            <a:stCxn id="106" idx="2"/>
          </p:cNvCxnSpPr>
          <p:nvPr/>
        </p:nvCxnSpPr>
        <p:spPr>
          <a:xfrm flipH="1">
            <a:off x="2941780" y="3640987"/>
            <a:ext cx="592013" cy="204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5E57F2E-69CC-AF4A-9EF5-58ED8B6D2745}"/>
              </a:ext>
            </a:extLst>
          </p:cNvPr>
          <p:cNvCxnSpPr>
            <a:cxnSpLocks/>
            <a:stCxn id="108" idx="2"/>
            <a:endCxn id="6" idx="0"/>
          </p:cNvCxnSpPr>
          <p:nvPr/>
        </p:nvCxnSpPr>
        <p:spPr>
          <a:xfrm>
            <a:off x="1738269" y="2457976"/>
            <a:ext cx="584351" cy="3538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8" grpId="0"/>
      <p:bldP spid="77" grpId="0"/>
      <p:bldP spid="81" grpId="0"/>
      <p:bldP spid="93" grpId="0"/>
      <p:bldP spid="94" grpId="0"/>
      <p:bldP spid="101" grpId="0"/>
      <p:bldP spid="105" grpId="0" animBg="1"/>
      <p:bldP spid="106" grpId="0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376183" y="75039"/>
            <a:ext cx="7772400" cy="471695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/>
              <a:t>IaC</a:t>
            </a:r>
            <a:r>
              <a:rPr lang="en-US" sz="2700" dirty="0"/>
              <a:t> - Your Cloud Engineering Superpower</a:t>
            </a:r>
            <a:endParaRPr lang="en-US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56552" y="818984"/>
            <a:ext cx="7772401" cy="3520648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rmAutofit fontScale="25000" lnSpcReduction="2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8000" b="1" dirty="0"/>
              <a:t>Don’t do what I just did!!!!!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/>
              <a:t>Don’t create resources with the cloud console!!!!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5600" dirty="0"/>
              <a:t>It creates bad habits that are REALLY hard to break</a:t>
            </a:r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Infrastructure as Code (</a:t>
            </a:r>
            <a:r>
              <a:rPr lang="en-US" sz="4800" dirty="0" err="1"/>
              <a:t>IaC</a:t>
            </a:r>
            <a:r>
              <a:rPr lang="en-US" sz="4800" dirty="0"/>
              <a:t>) - the key to cloud mastery! 🔑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Define, provision, and manage infrastructure using code 📝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Improve consistency, repeatability, and version control ⚙️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Will save you money – only deploy when you need, destroy when you are finished🤝</a:t>
            </a:r>
          </a:p>
          <a:p>
            <a:pPr marL="457200" lvl="1" indent="0"/>
            <a:endParaRPr lang="en-US" sz="4800" dirty="0"/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Terraform, CloudFormation, and more - pick your weapon! 💪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Terraform - multi-cloud provisioning with </a:t>
            </a:r>
            <a:r>
              <a:rPr lang="en-US" sz="4800" dirty="0" err="1"/>
              <a:t>HashiCorp's</a:t>
            </a:r>
            <a:r>
              <a:rPr lang="en-US" sz="4800" dirty="0"/>
              <a:t> tool 🌐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AWS CloudFormation - native AWS infrastructure automation 🌩️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Azure Resource Manager (ARM) templates - Microsoft's </a:t>
            </a:r>
            <a:r>
              <a:rPr lang="en-US" sz="4800" dirty="0" err="1"/>
              <a:t>IaC</a:t>
            </a:r>
            <a:r>
              <a:rPr lang="en-US" sz="4800" dirty="0"/>
              <a:t> solution 🔷</a:t>
            </a:r>
          </a:p>
          <a:p>
            <a:pPr marL="457200" lvl="1" indent="0"/>
            <a:endParaRPr lang="en-US" sz="4800" dirty="0"/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Automate, scale, and adapt with </a:t>
            </a:r>
            <a:r>
              <a:rPr lang="en-US" sz="4800" dirty="0" err="1"/>
              <a:t>IaC</a:t>
            </a:r>
            <a:r>
              <a:rPr lang="en-US" sz="4800" dirty="0"/>
              <a:t> - the cloud's secret sauce 🚀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Easily scale up or down to meet changing demands 📈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Adapt to new cloud technologies and services effortlessly 🌠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Already have a cloud?  Use </a:t>
            </a:r>
            <a:r>
              <a:rPr lang="en-US" sz="4800" dirty="0">
                <a:hlinkClick r:id="rId3"/>
              </a:rPr>
              <a:t>https://github.com/GoogleCloudPlatform/terraformer</a:t>
            </a:r>
            <a:r>
              <a:rPr lang="en-US" sz="4800" dirty="0"/>
              <a:t> to turn into Terraform</a:t>
            </a:r>
          </a:p>
        </p:txBody>
      </p:sp>
    </p:spTree>
    <p:extLst>
      <p:ext uri="{BB962C8B-B14F-4D97-AF65-F5344CB8AC3E}">
        <p14:creationId xmlns:p14="http://schemas.microsoft.com/office/powerpoint/2010/main" val="410729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376183" y="75039"/>
            <a:ext cx="7772400" cy="471695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/>
              <a:t>IaC</a:t>
            </a:r>
            <a:r>
              <a:rPr lang="en-US" sz="2700" dirty="0"/>
              <a:t> - Your Cloud Engineering Superpower</a:t>
            </a:r>
            <a:endParaRPr lang="en-US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56552" y="636105"/>
            <a:ext cx="7772401" cy="3703527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rmAutofit fontScale="32500" lnSpcReduction="20000"/>
          </a:bodyPr>
          <a:lstStyle/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Infrastructure as Code (</a:t>
            </a:r>
            <a:r>
              <a:rPr lang="en-US" sz="4800" dirty="0" err="1"/>
              <a:t>IaC</a:t>
            </a:r>
            <a:r>
              <a:rPr lang="en-US" sz="4800" dirty="0"/>
              <a:t>) - the key to cloud mastery! 🔑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Define, provision, and manage infrastructure using code 📝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Improve consistency, repeatability, and version control ⚙️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Enhance collaboration across teams and reduce manual errors 🤝</a:t>
            </a:r>
          </a:p>
          <a:p>
            <a:pPr marL="457200" lvl="1" indent="0"/>
            <a:endParaRPr lang="en-US" sz="4800" dirty="0"/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Terraform, CloudFormation, and more - pick your weapon! 💪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Terraform - multi-cloud provisioning with </a:t>
            </a:r>
            <a:r>
              <a:rPr lang="en-US" sz="4800" dirty="0" err="1"/>
              <a:t>HashiCorp's</a:t>
            </a:r>
            <a:r>
              <a:rPr lang="en-US" sz="4800" dirty="0"/>
              <a:t> tool 🌐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AWS CloudFormation - native AWS infrastructure automation 🌩️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Azure Resource Manager (ARM) templates - Microsoft's </a:t>
            </a:r>
            <a:r>
              <a:rPr lang="en-US" sz="4800" dirty="0" err="1"/>
              <a:t>IaC</a:t>
            </a:r>
            <a:r>
              <a:rPr lang="en-US" sz="4800" dirty="0"/>
              <a:t> solution 🔷</a:t>
            </a:r>
          </a:p>
          <a:p>
            <a:pPr marL="457200" lvl="1" indent="0"/>
            <a:endParaRPr lang="en-US" sz="4800" dirty="0"/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Automate, scale, and adapt with </a:t>
            </a:r>
            <a:r>
              <a:rPr lang="en-US" sz="4800" dirty="0" err="1"/>
              <a:t>IaC</a:t>
            </a:r>
            <a:r>
              <a:rPr lang="en-US" sz="4800" dirty="0"/>
              <a:t> - the cloud's secret sauce 🚀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Accelerate deployments with automated provisioning 🏎️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Easily scale up or down to meet changing demands 📈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Adapt to new cloud technologies and services effortlessly 🌠</a:t>
            </a:r>
          </a:p>
        </p:txBody>
      </p:sp>
    </p:spTree>
    <p:extLst>
      <p:ext uri="{BB962C8B-B14F-4D97-AF65-F5344CB8AC3E}">
        <p14:creationId xmlns:p14="http://schemas.microsoft.com/office/powerpoint/2010/main" val="217342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376183" y="75039"/>
            <a:ext cx="7772400" cy="471695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/>
              <a:t>IaC</a:t>
            </a:r>
            <a:r>
              <a:rPr lang="en-US" sz="2700" dirty="0"/>
              <a:t> vs. Configuration Management</a:t>
            </a:r>
            <a:endParaRPr lang="en-US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56552" y="636105"/>
            <a:ext cx="7772401" cy="3703527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rmAutofit fontScale="25000" lnSpcReduction="20000"/>
          </a:bodyPr>
          <a:lstStyle/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Infrastructure as Code (</a:t>
            </a:r>
            <a:r>
              <a:rPr lang="en-US" sz="4800" dirty="0" err="1"/>
              <a:t>IaC</a:t>
            </a:r>
            <a:r>
              <a:rPr lang="en-US" sz="4800" dirty="0"/>
              <a:t>) - Provisioning with Code 📝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 err="1"/>
              <a:t>IaC</a:t>
            </a:r>
            <a:r>
              <a:rPr lang="en-US" sz="4800" dirty="0"/>
              <a:t> tools like Terraform and CloudFormation are used to define and deploy infrastructure resources in a consistent, repeatable manner.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 err="1"/>
              <a:t>IaC</a:t>
            </a:r>
            <a:r>
              <a:rPr lang="en-US" sz="4800" dirty="0"/>
              <a:t> focuses on defining and provisioning the infrastructure layer of a cloud deployment, including servers, networks, and storage.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Configuration Management - Managing Software 🧰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Configuration management tools like Ansible and Chef are used to manage the software layer of a cloud deployment.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Configuration management focuses on maintaining and configuring the software running on top of the infrastructure layer, such as operating systems, applications, and middleware.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US" sz="4800" dirty="0"/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Key Differences 🔑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 err="1"/>
              <a:t>IaC</a:t>
            </a:r>
            <a:r>
              <a:rPr lang="en-US" sz="4800" dirty="0"/>
              <a:t> is focused on defining infrastructure resources and deploying them in a repeatable, consistent manner.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Configuration management is focused on managing software and maintaining its configuration across multiple machines.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 err="1"/>
              <a:t>IaC</a:t>
            </a:r>
            <a:r>
              <a:rPr lang="en-US" sz="4800" dirty="0"/>
              <a:t> is used for infrastructure changes, while configuration management is used for software changes.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 err="1"/>
              <a:t>IaC</a:t>
            </a:r>
            <a:r>
              <a:rPr lang="en-US" sz="4800" dirty="0"/>
              <a:t> tools provision infrastructure from scratch, while configuration management tools configure and manage existing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8712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376183" y="75039"/>
            <a:ext cx="7772400" cy="471695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Connecting Your Cloud Setup to Your Home Lab</a:t>
            </a:r>
            <a:endParaRPr lang="en-US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08212" y="694546"/>
            <a:ext cx="7772401" cy="4142631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rmAutofit fontScale="25000" lnSpcReduction="20000"/>
          </a:bodyPr>
          <a:lstStyle/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Secure Connectivity is Key 🔒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Connecting your cloud environment to your home lab requires secure and reliable connectivity.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Improve consistency, repeatability, and version control ⚙️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VPNs can be established directly to your lab router – config already provided!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Static IP Requirement 💻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You will need a static IP on your home lab.  Routing is either BGP or static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If your home network doesn't have a static IP, you can use a VPN service like </a:t>
            </a:r>
            <a:r>
              <a:rPr lang="en-US" sz="4800" dirty="0" err="1"/>
              <a:t>PureVPN</a:t>
            </a:r>
            <a:r>
              <a:rPr lang="en-US" sz="4800" dirty="0"/>
              <a:t> to obtain one (although with some speed penalties).  Be sure to choose one that uses IKE/IKEv2!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You can also use the automation previously shown to dynamically provision the IP</a:t>
            </a:r>
          </a:p>
          <a:p>
            <a:pPr marL="457200" lvl="1" indent="0"/>
            <a:endParaRPr lang="en-US" sz="4800" dirty="0"/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Integrate other automation technologies🚀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Call device configuration scripts with terraform🏎️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Call ansible with terraform📈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Use new providers like </a:t>
            </a:r>
            <a:r>
              <a:rPr lang="en-US" sz="4800" dirty="0" err="1"/>
              <a:t>vsphere</a:t>
            </a:r>
            <a:r>
              <a:rPr lang="en-US" sz="4800" dirty="0"/>
              <a:t>, docker, </a:t>
            </a:r>
            <a:r>
              <a:rPr lang="en-US" sz="4800" dirty="0" err="1"/>
              <a:t>etc</a:t>
            </a:r>
            <a:r>
              <a:rPr lang="en-US" sz="4800" dirty="0"/>
              <a:t> to provision other components🌠</a:t>
            </a:r>
          </a:p>
          <a:p>
            <a:pPr marL="457200" lvl="1" indent="0"/>
            <a:endParaRPr lang="en-US" sz="4800" dirty="0"/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Benefits of Connecting Your Home Lab to the Cloud 🚀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Natively access your cloud environment securely from your home network – no NAT or gateways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Use your home lab as a test environment for cloud deployments.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727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376183" y="75039"/>
            <a:ext cx="7772400" cy="471695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Get Building!</a:t>
            </a:r>
            <a:endParaRPr lang="en-US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40649" y="921854"/>
            <a:ext cx="7772401" cy="3872286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rmAutofit fontScale="40000" lnSpcReduction="20000"/>
          </a:bodyPr>
          <a:lstStyle/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Setup free tiers on your cloud of choice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Using terraform/</a:t>
            </a:r>
            <a:r>
              <a:rPr lang="en-US" sz="4800" dirty="0" err="1"/>
              <a:t>IaC</a:t>
            </a:r>
            <a:r>
              <a:rPr lang="en-US" sz="4800" dirty="0"/>
              <a:t> will save you loads of money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But look at cost estimators if you start moving lots of traffic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Don’t be afraid to break anything 💻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Its all a “terraform destroy” away</a:t>
            </a:r>
          </a:p>
          <a:p>
            <a:pPr marL="457200" lvl="1" indent="0"/>
            <a:endParaRPr lang="en-US" sz="4800" dirty="0"/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 err="1"/>
              <a:t>ChatGPT</a:t>
            </a:r>
            <a:r>
              <a:rPr lang="en-US" sz="4800" dirty="0"/>
              <a:t> is your best friend with building scripts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Start small – ask for something simple (“Give me a terraform script to build a VPC”) and then build on to it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800" dirty="0"/>
              <a:t>If it goes wrong, just paste the error message in</a:t>
            </a:r>
          </a:p>
          <a:p>
            <a:pPr marL="457200" lvl="1" indent="0"/>
            <a:endParaRPr lang="en-US" sz="4800" dirty="0"/>
          </a:p>
          <a:p>
            <a:pPr marL="685800" lvl="0" indent="-685800" algn="l" rt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Have fun!  Its always changing and very rewarding to learn.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6576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theme/theme1.xml><?xml version="1.0" encoding="utf-8"?>
<a:theme xmlns:a="http://schemas.openxmlformats.org/drawingml/2006/main" name="TXNUG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Words>1006</Words>
  <Application>Microsoft Macintosh PowerPoint</Application>
  <PresentationFormat>On-screen Show (16:9)</PresentationFormat>
  <Paragraphs>117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</vt:lpstr>
      <vt:lpstr>Calibri</vt:lpstr>
      <vt:lpstr>Söhne</vt:lpstr>
      <vt:lpstr>TXNUG</vt:lpstr>
      <vt:lpstr>PowerPoint Presentation</vt:lpstr>
      <vt:lpstr>About the Presenter</vt:lpstr>
      <vt:lpstr>Training and Certification - Learn by Doing!</vt:lpstr>
      <vt:lpstr>PowerPoint Presentation</vt:lpstr>
      <vt:lpstr>IaC - Your Cloud Engineering Superpower</vt:lpstr>
      <vt:lpstr>IaC - Your Cloud Engineering Superpower</vt:lpstr>
      <vt:lpstr>IaC vs. Configuration Management</vt:lpstr>
      <vt:lpstr>Connecting Your Cloud Setup to Your Home Lab</vt:lpstr>
      <vt:lpstr>Get Building!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Craig Johnson</cp:lastModifiedBy>
  <cp:revision>4</cp:revision>
  <dcterms:modified xsi:type="dcterms:W3CDTF">2023-04-07T11:29:59Z</dcterms:modified>
</cp:coreProperties>
</file>